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30"/>
  </p:notesMasterIdLst>
  <p:handoutMasterIdLst>
    <p:handoutMasterId r:id="rId31"/>
  </p:handoutMasterIdLst>
  <p:sldIdLst>
    <p:sldId id="256" r:id="rId2"/>
    <p:sldId id="283" r:id="rId3"/>
    <p:sldId id="282" r:id="rId4"/>
    <p:sldId id="261" r:id="rId5"/>
    <p:sldId id="301" r:id="rId6"/>
    <p:sldId id="302" r:id="rId7"/>
    <p:sldId id="303" r:id="rId8"/>
    <p:sldId id="298" r:id="rId9"/>
    <p:sldId id="265" r:id="rId10"/>
    <p:sldId id="266" r:id="rId11"/>
    <p:sldId id="299" r:id="rId12"/>
    <p:sldId id="267" r:id="rId13"/>
    <p:sldId id="297" r:id="rId14"/>
    <p:sldId id="271" r:id="rId15"/>
    <p:sldId id="300" r:id="rId16"/>
    <p:sldId id="273" r:id="rId17"/>
    <p:sldId id="293" r:id="rId18"/>
    <p:sldId id="274" r:id="rId19"/>
    <p:sldId id="287" r:id="rId20"/>
    <p:sldId id="275" r:id="rId21"/>
    <p:sldId id="288" r:id="rId22"/>
    <p:sldId id="276" r:id="rId23"/>
    <p:sldId id="290" r:id="rId24"/>
    <p:sldId id="277" r:id="rId25"/>
    <p:sldId id="291" r:id="rId26"/>
    <p:sldId id="278" r:id="rId27"/>
    <p:sldId id="292" r:id="rId28"/>
    <p:sldId id="294" r:id="rId29"/>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58" autoAdjust="0"/>
    <p:restoredTop sz="67130" autoAdjust="0"/>
  </p:normalViewPr>
  <p:slideViewPr>
    <p:cSldViewPr snapToGrid="0">
      <p:cViewPr varScale="1">
        <p:scale>
          <a:sx n="72" d="100"/>
          <a:sy n="72" d="100"/>
        </p:scale>
        <p:origin x="40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568" cy="489502"/>
          </a:xfrm>
          <a:prstGeom prst="rect">
            <a:avLst/>
          </a:prstGeom>
        </p:spPr>
        <p:txBody>
          <a:bodyPr vert="horz" lIns="91010" tIns="45505" rIns="91010" bIns="45505" rtlCol="0"/>
          <a:lstStyle>
            <a:lvl1pPr algn="l">
              <a:defRPr sz="1200"/>
            </a:lvl1pPr>
          </a:lstStyle>
          <a:p>
            <a:endParaRPr lang="en-GB"/>
          </a:p>
        </p:txBody>
      </p:sp>
      <p:sp>
        <p:nvSpPr>
          <p:cNvPr id="3" name="Date Placeholder 2"/>
          <p:cNvSpPr>
            <a:spLocks noGrp="1"/>
          </p:cNvSpPr>
          <p:nvPr>
            <p:ph type="dt" sz="quarter" idx="1"/>
          </p:nvPr>
        </p:nvSpPr>
        <p:spPr>
          <a:xfrm>
            <a:off x="3776946" y="0"/>
            <a:ext cx="2890568" cy="489502"/>
          </a:xfrm>
          <a:prstGeom prst="rect">
            <a:avLst/>
          </a:prstGeom>
        </p:spPr>
        <p:txBody>
          <a:bodyPr vert="horz" lIns="91010" tIns="45505" rIns="91010" bIns="45505" rtlCol="0"/>
          <a:lstStyle>
            <a:lvl1pPr algn="r">
              <a:defRPr sz="1200"/>
            </a:lvl1pPr>
          </a:lstStyle>
          <a:p>
            <a:fld id="{375BB267-429C-4C86-882D-D19762521A66}" type="datetimeFigureOut">
              <a:rPr lang="en-GB" smtClean="0"/>
              <a:t>18/10/2019</a:t>
            </a:fld>
            <a:endParaRPr lang="en-GB"/>
          </a:p>
        </p:txBody>
      </p:sp>
      <p:sp>
        <p:nvSpPr>
          <p:cNvPr id="4" name="Footer Placeholder 3"/>
          <p:cNvSpPr>
            <a:spLocks noGrp="1"/>
          </p:cNvSpPr>
          <p:nvPr>
            <p:ph type="ftr" sz="quarter" idx="2"/>
          </p:nvPr>
        </p:nvSpPr>
        <p:spPr>
          <a:xfrm>
            <a:off x="0" y="9264098"/>
            <a:ext cx="2890568" cy="489502"/>
          </a:xfrm>
          <a:prstGeom prst="rect">
            <a:avLst/>
          </a:prstGeom>
        </p:spPr>
        <p:txBody>
          <a:bodyPr vert="horz" lIns="91010" tIns="45505" rIns="91010" bIns="45505" rtlCol="0" anchor="b"/>
          <a:lstStyle>
            <a:lvl1pPr algn="l">
              <a:defRPr sz="1200"/>
            </a:lvl1pPr>
          </a:lstStyle>
          <a:p>
            <a:endParaRPr lang="en-GB"/>
          </a:p>
        </p:txBody>
      </p:sp>
      <p:sp>
        <p:nvSpPr>
          <p:cNvPr id="5" name="Slide Number Placeholder 4"/>
          <p:cNvSpPr>
            <a:spLocks noGrp="1"/>
          </p:cNvSpPr>
          <p:nvPr>
            <p:ph type="sldNum" sz="quarter" idx="3"/>
          </p:nvPr>
        </p:nvSpPr>
        <p:spPr>
          <a:xfrm>
            <a:off x="3776946" y="9264098"/>
            <a:ext cx="2890568" cy="489502"/>
          </a:xfrm>
          <a:prstGeom prst="rect">
            <a:avLst/>
          </a:prstGeom>
        </p:spPr>
        <p:txBody>
          <a:bodyPr vert="horz" lIns="91010" tIns="45505" rIns="91010" bIns="45505" rtlCol="0" anchor="b"/>
          <a:lstStyle>
            <a:lvl1pPr algn="r">
              <a:defRPr sz="1200"/>
            </a:lvl1pPr>
          </a:lstStyle>
          <a:p>
            <a:fld id="{AF6D50BA-4044-4C2C-B9BF-5A1A52E9CF52}" type="slidenum">
              <a:rPr lang="en-GB" smtClean="0"/>
              <a:t>‹#›</a:t>
            </a:fld>
            <a:endParaRPr lang="en-GB"/>
          </a:p>
        </p:txBody>
      </p:sp>
    </p:spTree>
    <p:extLst>
      <p:ext uri="{BB962C8B-B14F-4D97-AF65-F5344CB8AC3E}">
        <p14:creationId xmlns:p14="http://schemas.microsoft.com/office/powerpoint/2010/main" val="30507457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9374"/>
          </a:xfrm>
          <a:prstGeom prst="rect">
            <a:avLst/>
          </a:prstGeom>
        </p:spPr>
        <p:txBody>
          <a:bodyPr vert="horz" lIns="91010" tIns="45505" rIns="91010" bIns="45505"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010" tIns="45505" rIns="91010" bIns="45505" rtlCol="0"/>
          <a:lstStyle>
            <a:lvl1pPr algn="r">
              <a:defRPr sz="1200"/>
            </a:lvl1pPr>
          </a:lstStyle>
          <a:p>
            <a:fld id="{B6D37432-21C4-4467-A379-01CEE6C3ABAF}" type="datetimeFigureOut">
              <a:rPr lang="en-GB" smtClean="0"/>
              <a:t>18/10/2019</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010" tIns="45505" rIns="91010" bIns="45505"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010" tIns="45505" rIns="91010" bIns="4550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264227"/>
            <a:ext cx="2889938" cy="489373"/>
          </a:xfrm>
          <a:prstGeom prst="rect">
            <a:avLst/>
          </a:prstGeom>
        </p:spPr>
        <p:txBody>
          <a:bodyPr vert="horz" lIns="91010" tIns="45505" rIns="91010" bIns="45505"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9373"/>
          </a:xfrm>
          <a:prstGeom prst="rect">
            <a:avLst/>
          </a:prstGeom>
        </p:spPr>
        <p:txBody>
          <a:bodyPr vert="horz" lIns="91010" tIns="45505" rIns="91010" bIns="45505" rtlCol="0" anchor="b"/>
          <a:lstStyle>
            <a:lvl1pPr algn="r">
              <a:defRPr sz="1200"/>
            </a:lvl1pPr>
          </a:lstStyle>
          <a:p>
            <a:fld id="{ECD695DF-DD2C-4D2D-AF96-7590631D328A}" type="slidenum">
              <a:rPr lang="en-GB" smtClean="0"/>
              <a:t>‹#›</a:t>
            </a:fld>
            <a:endParaRPr lang="en-GB"/>
          </a:p>
        </p:txBody>
      </p:sp>
    </p:spTree>
    <p:extLst>
      <p:ext uri="{BB962C8B-B14F-4D97-AF65-F5344CB8AC3E}">
        <p14:creationId xmlns:p14="http://schemas.microsoft.com/office/powerpoint/2010/main" val="28477066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1</a:t>
            </a:fld>
            <a:endParaRPr lang="en-GB"/>
          </a:p>
        </p:txBody>
      </p:sp>
    </p:spTree>
    <p:extLst>
      <p:ext uri="{BB962C8B-B14F-4D97-AF65-F5344CB8AC3E}">
        <p14:creationId xmlns:p14="http://schemas.microsoft.com/office/powerpoint/2010/main" val="20374387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2</a:t>
            </a:fld>
            <a:endParaRPr lang="en-GB"/>
          </a:p>
        </p:txBody>
      </p:sp>
    </p:spTree>
    <p:extLst>
      <p:ext uri="{BB962C8B-B14F-4D97-AF65-F5344CB8AC3E}">
        <p14:creationId xmlns:p14="http://schemas.microsoft.com/office/powerpoint/2010/main" val="429235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3</a:t>
            </a:fld>
            <a:endParaRPr lang="en-GB"/>
          </a:p>
        </p:txBody>
      </p:sp>
    </p:spTree>
    <p:extLst>
      <p:ext uri="{BB962C8B-B14F-4D97-AF65-F5344CB8AC3E}">
        <p14:creationId xmlns:p14="http://schemas.microsoft.com/office/powerpoint/2010/main" val="1702174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Human culture is the result of hundreds of thousands of years of evolution. During most of this time, competition between bands of gatherer-hunters was a powerful evolutionary pressure. As a result our social and intellectual skills have become ever bigger. But we did not lose the elements of our behaviour that identify us as social mammals.</a:t>
            </a:r>
          </a:p>
        </p:txBody>
      </p:sp>
      <p:sp>
        <p:nvSpPr>
          <p:cNvPr id="4" name="Slide Number Placeholder 3"/>
          <p:cNvSpPr>
            <a:spLocks noGrp="1"/>
          </p:cNvSpPr>
          <p:nvPr>
            <p:ph type="sldNum" sz="quarter" idx="10"/>
          </p:nvPr>
        </p:nvSpPr>
        <p:spPr/>
        <p:txBody>
          <a:bodyPr/>
          <a:lstStyle/>
          <a:p>
            <a:fld id="{B2A66423-77F2-4977-BBDF-C29087EED842}" type="slidenum">
              <a:rPr lang="en-GB" smtClean="0"/>
              <a:t>4</a:t>
            </a:fld>
            <a:endParaRPr lang="en-GB"/>
          </a:p>
        </p:txBody>
      </p:sp>
    </p:spTree>
    <p:extLst>
      <p:ext uri="{BB962C8B-B14F-4D97-AF65-F5344CB8AC3E}">
        <p14:creationId xmlns:p14="http://schemas.microsoft.com/office/powerpoint/2010/main" val="2917792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2A66423-77F2-4977-BBDF-C29087EED842}" type="slidenum">
              <a:rPr lang="en-GB" smtClean="0"/>
              <a:t>9</a:t>
            </a:fld>
            <a:endParaRPr lang="en-GB"/>
          </a:p>
        </p:txBody>
      </p:sp>
    </p:spTree>
    <p:extLst>
      <p:ext uri="{BB962C8B-B14F-4D97-AF65-F5344CB8AC3E}">
        <p14:creationId xmlns:p14="http://schemas.microsoft.com/office/powerpoint/2010/main" val="1970714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10</a:t>
            </a:fld>
            <a:endParaRPr lang="en-GB"/>
          </a:p>
        </p:txBody>
      </p:sp>
    </p:spTree>
    <p:extLst>
      <p:ext uri="{BB962C8B-B14F-4D97-AF65-F5344CB8AC3E}">
        <p14:creationId xmlns:p14="http://schemas.microsoft.com/office/powerpoint/2010/main" val="6787591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For example, employees working for a manager with an established track record of providing clear direction and holding workers accountable for their assignments are much more likely to believe what their manager says than those working for a manager who says one thing but then routinely does another.  Individual beliefs tend to be substantiated by facts, circumstances, and experience.  Because of this, beliefs can be changed by the introduction of new facts, changing circumstances, and evolving experience.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Values on the other hand are much more deeply rooted than beliefs.  Values reflect what one feels is important in their life.  At an individual level, values could include concepts such as caring, empathy, or trust, among many others.  At the organizational level, examples of values might include accountability, customer service, and safety.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How Beliefs and Values Relate to Culture</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Remember our definition of culture: it’s the collection of expectations and norms that determine how a group behaves.  Beliefs beget </a:t>
            </a:r>
            <a:r>
              <a:rPr lang="en-GB" sz="1200" b="0" i="0" kern="1200" dirty="0" err="1">
                <a:solidFill>
                  <a:schemeClr val="tx1"/>
                </a:solidFill>
                <a:effectLst/>
                <a:latin typeface="+mn-lt"/>
                <a:ea typeface="+mn-ea"/>
                <a:cs typeface="+mn-cs"/>
              </a:rPr>
              <a:t>behaviors</a:t>
            </a:r>
            <a:r>
              <a:rPr lang="en-GB" sz="1200" b="0" i="0" kern="1200" dirty="0">
                <a:solidFill>
                  <a:schemeClr val="tx1"/>
                </a:solidFill>
                <a:effectLst/>
                <a:latin typeface="+mn-lt"/>
                <a:ea typeface="+mn-ea"/>
                <a:cs typeface="+mn-cs"/>
              </a:rPr>
              <a:t>, but so do values.  The manager whose employees follow procedures only when they are closely supervised is facing an uphill battle because his employees don’t value what he’s asking them to do.  They just believe they will get in trouble if they don’t comply.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 leader who is trying to change the culture of her company must focus on the values she is trying to </a:t>
            </a:r>
            <a:r>
              <a:rPr lang="en-GB" sz="1200" b="0" i="0" kern="1200" dirty="0" err="1">
                <a:solidFill>
                  <a:schemeClr val="tx1"/>
                </a:solidFill>
                <a:effectLst/>
                <a:latin typeface="+mn-lt"/>
                <a:ea typeface="+mn-ea"/>
                <a:cs typeface="+mn-cs"/>
              </a:rPr>
              <a:t>instill</a:t>
            </a:r>
            <a:r>
              <a:rPr lang="en-GB" sz="1200" b="0" i="0" kern="1200" dirty="0">
                <a:solidFill>
                  <a:schemeClr val="tx1"/>
                </a:solidFill>
                <a:effectLst/>
                <a:latin typeface="+mn-lt"/>
                <a:ea typeface="+mn-ea"/>
                <a:cs typeface="+mn-cs"/>
              </a:rPr>
              <a:t> to enable truly lasting change.  We’ve all seen it happen – as soon a leader moves on, a highly visible change effort falls by the wayside and things revert back to the old way of doing business.  This is usually because the focus of effort was on changing people’s </a:t>
            </a:r>
            <a:r>
              <a:rPr lang="en-GB" sz="1200" b="0" i="0" kern="1200" dirty="0" err="1">
                <a:solidFill>
                  <a:schemeClr val="tx1"/>
                </a:solidFill>
                <a:effectLst/>
                <a:latin typeface="+mn-lt"/>
                <a:ea typeface="+mn-ea"/>
                <a:cs typeface="+mn-cs"/>
              </a:rPr>
              <a:t>behaviors</a:t>
            </a:r>
            <a:r>
              <a:rPr lang="en-GB" sz="1200" b="0" i="0" kern="1200" dirty="0">
                <a:solidFill>
                  <a:schemeClr val="tx1"/>
                </a:solidFill>
                <a:effectLst/>
                <a:latin typeface="+mn-lt"/>
                <a:ea typeface="+mn-ea"/>
                <a:cs typeface="+mn-cs"/>
              </a:rPr>
              <a:t> not their values, or enough time was not devoted to the effort for it to become fully internalized.  Either way, the whole thing goes down in history as “just one more time someone said we were going to change the way we operate, but nothing really ever came of it.”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Changing what someone values – the things that are important to them – requires the leader to </a:t>
            </a:r>
            <a:r>
              <a:rPr lang="en-GB" sz="1200" b="0" i="0" u="sng" kern="1200" dirty="0">
                <a:solidFill>
                  <a:schemeClr val="tx1"/>
                </a:solidFill>
                <a:effectLst/>
                <a:latin typeface="+mn-lt"/>
                <a:ea typeface="+mn-ea"/>
                <a:cs typeface="+mn-cs"/>
              </a:rPr>
              <a:t>focus on why the changes are important</a:t>
            </a:r>
            <a:r>
              <a:rPr lang="en-GB" sz="1200" b="0" i="0" kern="1200" dirty="0">
                <a:solidFill>
                  <a:schemeClr val="tx1"/>
                </a:solidFill>
                <a:effectLst/>
                <a:latin typeface="+mn-lt"/>
                <a:ea typeface="+mn-ea"/>
                <a:cs typeface="+mn-cs"/>
              </a:rPr>
              <a:t>, not just what the changes are.  This can take an enormous amount of effort and time.  But if you want the changes to truly take hold, they must be important to those on your team just like they are to you.</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How are you approaching your change efforts?  Are you just telling people what they should do differently?  Does your team seem to undermine the changes and your plans every chance they get? Do you feel like the cat who knows the mice are playing while you are away?  If so, chances are you are focusing too much on consequences and beliefs and not on changing the values of your team.  SOURCE:  Wilson</a:t>
            </a:r>
            <a:r>
              <a:rPr lang="en-GB" sz="1200" b="0" i="0" kern="1200" baseline="0" dirty="0">
                <a:solidFill>
                  <a:schemeClr val="tx1"/>
                </a:solidFill>
                <a:effectLst/>
                <a:latin typeface="+mn-lt"/>
                <a:ea typeface="+mn-ea"/>
                <a:cs typeface="+mn-cs"/>
              </a:rPr>
              <a:t> </a:t>
            </a:r>
            <a:r>
              <a:rPr lang="en-GB" sz="1200" b="0" i="0" kern="1200" baseline="0" dirty="0" err="1">
                <a:solidFill>
                  <a:schemeClr val="tx1"/>
                </a:solidFill>
                <a:effectLst/>
                <a:latin typeface="+mn-lt"/>
                <a:ea typeface="+mn-ea"/>
                <a:cs typeface="+mn-cs"/>
              </a:rPr>
              <a:t>Perumal</a:t>
            </a:r>
            <a:r>
              <a:rPr lang="en-GB" sz="1200" b="0" i="0" kern="1200" baseline="0" dirty="0">
                <a:solidFill>
                  <a:schemeClr val="tx1"/>
                </a:solidFill>
                <a:effectLst/>
                <a:latin typeface="+mn-lt"/>
                <a:ea typeface="+mn-ea"/>
                <a:cs typeface="+mn-cs"/>
              </a:rPr>
              <a:t> &amp; Company. (2019), Values, </a:t>
            </a:r>
            <a:r>
              <a:rPr lang="en-GB" sz="1200" b="0" i="0" kern="1200" baseline="0" dirty="0" err="1">
                <a:solidFill>
                  <a:schemeClr val="tx1"/>
                </a:solidFill>
                <a:effectLst/>
                <a:latin typeface="+mn-lt"/>
                <a:ea typeface="+mn-ea"/>
                <a:cs typeface="+mn-cs"/>
              </a:rPr>
              <a:t>Behavior</a:t>
            </a:r>
            <a:r>
              <a:rPr lang="en-GB" sz="1200" b="0" i="0" kern="1200" baseline="0" dirty="0">
                <a:solidFill>
                  <a:schemeClr val="tx1"/>
                </a:solidFill>
                <a:effectLst/>
                <a:latin typeface="+mn-lt"/>
                <a:ea typeface="+mn-ea"/>
                <a:cs typeface="+mn-cs"/>
              </a:rPr>
              <a:t> &amp; your Company Culture, [online] http://wilsonperumal.com/blog/values-behavior-you-company-culture,  Accessed 1</a:t>
            </a:r>
            <a:r>
              <a:rPr lang="en-GB" sz="1200" b="0" i="0" kern="1200" baseline="30000" dirty="0">
                <a:solidFill>
                  <a:schemeClr val="tx1"/>
                </a:solidFill>
                <a:effectLst/>
                <a:latin typeface="+mn-lt"/>
                <a:ea typeface="+mn-ea"/>
                <a:cs typeface="+mn-cs"/>
              </a:rPr>
              <a:t>st</a:t>
            </a:r>
            <a:r>
              <a:rPr lang="en-GB" sz="1200" b="0" i="0" kern="1200" baseline="0" dirty="0">
                <a:solidFill>
                  <a:schemeClr val="tx1"/>
                </a:solidFill>
                <a:effectLst/>
                <a:latin typeface="+mn-lt"/>
                <a:ea typeface="+mn-ea"/>
                <a:cs typeface="+mn-cs"/>
              </a:rPr>
              <a:t> October 2019</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ECD695DF-DD2C-4D2D-AF96-7590631D328A}" type="slidenum">
              <a:rPr lang="en-GB" smtClean="0"/>
              <a:t>11</a:t>
            </a:fld>
            <a:endParaRPr lang="en-GB"/>
          </a:p>
        </p:txBody>
      </p:sp>
    </p:spTree>
    <p:extLst>
      <p:ext uri="{BB962C8B-B14F-4D97-AF65-F5344CB8AC3E}">
        <p14:creationId xmlns:p14="http://schemas.microsoft.com/office/powerpoint/2010/main" val="3311304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12</a:t>
            </a:fld>
            <a:endParaRPr lang="en-GB"/>
          </a:p>
        </p:txBody>
      </p:sp>
    </p:spTree>
    <p:extLst>
      <p:ext uri="{BB962C8B-B14F-4D97-AF65-F5344CB8AC3E}">
        <p14:creationId xmlns:p14="http://schemas.microsoft.com/office/powerpoint/2010/main" val="38170009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dirty="0" err="1"/>
              <a:t>Mindtools</a:t>
            </a:r>
            <a:r>
              <a:rPr lang="en-GB" dirty="0"/>
              <a:t> (ND):</a:t>
            </a:r>
          </a:p>
          <a:p>
            <a:pPr fontAlgn="base"/>
            <a:r>
              <a:rPr lang="en-GB" dirty="0"/>
              <a:t>Whether you can define it or not, you know that culture exists. It's that ethereal something that hangs in the air and influences how work gets done, critically affects project success or failure, says who fits in and who doesn't, and determines the overall mood of the company.</a:t>
            </a:r>
          </a:p>
          <a:p>
            <a:pPr fontAlgn="base"/>
            <a:r>
              <a:rPr lang="en-GB" dirty="0"/>
              <a:t>Culture often becomes the focus of attention during periods of organisational change – when companies merge and their cultures clash, for example, or when growth and other strategic change mean that the existing culture becomes inappropriate, and hinders rather than supports progress. In more static environments, cultural issues may be responsible for low morale, absenteeism or high staff turnover, with all of the adverse effects those can have on productivity.</a:t>
            </a:r>
          </a:p>
          <a:p>
            <a:pPr fontAlgn="base"/>
            <a:r>
              <a:rPr lang="en-GB" dirty="0"/>
              <a:t>So, for all its elusiveness, corporate culture can have a huge impact on an organisation's work environment and output. This is why so much research has been done to pinpoint exactly what makes an effective corporate culture, and how to go about changing a culture that isn't working.</a:t>
            </a:r>
          </a:p>
          <a:p>
            <a:pPr fontAlgn="base"/>
            <a:r>
              <a:rPr lang="en-GB" dirty="0"/>
              <a:t>Fortunately, while corporate culture can be elusive, approaches have been developed to help us look at it. Such approaches can play a key role in formulating strategy or planning change.</a:t>
            </a:r>
          </a:p>
          <a:p>
            <a:pPr fontAlgn="base"/>
            <a:r>
              <a:rPr lang="en-GB" dirty="0"/>
              <a:t>The Cultural Web, developed by Gerry Johnson and </a:t>
            </a:r>
            <a:r>
              <a:rPr lang="en-GB" dirty="0" err="1"/>
              <a:t>Kevan</a:t>
            </a:r>
            <a:r>
              <a:rPr lang="en-GB" dirty="0"/>
              <a:t> Scholes in 1992, provides one such approach for looking at and changing your organisation's culture. Using it, you can expose cultural assumptions and practices, and set to work aligning organisational elements with one another, and with your strategy.</a:t>
            </a:r>
          </a:p>
          <a:p>
            <a:endParaRPr lang="en-GB" dirty="0"/>
          </a:p>
          <a:p>
            <a:endParaRPr lang="en-GB" dirty="0"/>
          </a:p>
        </p:txBody>
      </p:sp>
      <p:sp>
        <p:nvSpPr>
          <p:cNvPr id="4" name="Slide Number Placeholder 3"/>
          <p:cNvSpPr>
            <a:spLocks noGrp="1"/>
          </p:cNvSpPr>
          <p:nvPr>
            <p:ph type="sldNum" sz="quarter" idx="10"/>
          </p:nvPr>
        </p:nvSpPr>
        <p:spPr/>
        <p:txBody>
          <a:bodyPr/>
          <a:lstStyle/>
          <a:p>
            <a:fld id="{ECD695DF-DD2C-4D2D-AF96-7590631D328A}" type="slidenum">
              <a:rPr lang="en-GB" smtClean="0"/>
              <a:t>13</a:t>
            </a:fld>
            <a:endParaRPr lang="en-GB"/>
          </a:p>
        </p:txBody>
      </p:sp>
    </p:spTree>
    <p:extLst>
      <p:ext uri="{BB962C8B-B14F-4D97-AF65-F5344CB8AC3E}">
        <p14:creationId xmlns:p14="http://schemas.microsoft.com/office/powerpoint/2010/main" val="4523635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14</a:t>
            </a:fld>
            <a:endParaRPr lang="en-GB"/>
          </a:p>
        </p:txBody>
      </p:sp>
    </p:spTree>
    <p:extLst>
      <p:ext uri="{BB962C8B-B14F-4D97-AF65-F5344CB8AC3E}">
        <p14:creationId xmlns:p14="http://schemas.microsoft.com/office/powerpoint/2010/main" val="9614908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Cultural Web identifies six interrelated elements that help to make up what Johnson and Scholes call the "paradigm" - the pattern or model - of the work environment. By analysing the factors in each, you can begin to see the bigger picture of your culture: what is working, what isn't working, and what needs to be changed. The six elements are</a:t>
            </a:r>
          </a:p>
          <a:p>
            <a:endParaRPr lang="en-GB" dirty="0"/>
          </a:p>
          <a:p>
            <a:pPr defTabSz="910102">
              <a:defRPr/>
            </a:pPr>
            <a:r>
              <a:rPr lang="en-US" b="1" dirty="0">
                <a:solidFill>
                  <a:prstClr val="black"/>
                </a:solidFill>
              </a:rPr>
              <a:t>Rituals and Routines</a:t>
            </a:r>
            <a:r>
              <a:rPr lang="en-US" dirty="0">
                <a:solidFill>
                  <a:prstClr val="black"/>
                </a:solidFill>
              </a:rPr>
              <a:t> - The daily </a:t>
            </a:r>
            <a:r>
              <a:rPr lang="en-US" dirty="0" err="1">
                <a:solidFill>
                  <a:prstClr val="black"/>
                </a:solidFill>
              </a:rPr>
              <a:t>behaviour</a:t>
            </a:r>
            <a:r>
              <a:rPr lang="en-US" dirty="0">
                <a:solidFill>
                  <a:prstClr val="black"/>
                </a:solidFill>
              </a:rPr>
              <a:t> and actions of people that signal acceptable </a:t>
            </a:r>
            <a:r>
              <a:rPr lang="en-US" dirty="0" err="1">
                <a:solidFill>
                  <a:prstClr val="black"/>
                </a:solidFill>
              </a:rPr>
              <a:t>behaviour</a:t>
            </a:r>
            <a:r>
              <a:rPr lang="en-US" dirty="0">
                <a:solidFill>
                  <a:prstClr val="black"/>
                </a:solidFill>
              </a:rPr>
              <a:t>. This determines what is expected to happen in given situations, and what is valued by management.</a:t>
            </a:r>
            <a:r>
              <a:rPr lang="en-GB" dirty="0">
                <a:solidFill>
                  <a:prstClr val="black"/>
                </a:solidFill>
              </a:rPr>
              <a:t> </a:t>
            </a:r>
          </a:p>
          <a:p>
            <a:pPr defTabSz="910102">
              <a:defRPr/>
            </a:pPr>
            <a:endParaRPr lang="en-US" b="1" dirty="0">
              <a:solidFill>
                <a:prstClr val="black"/>
              </a:solidFill>
            </a:endParaRPr>
          </a:p>
          <a:p>
            <a:pPr defTabSz="910102">
              <a:defRPr/>
            </a:pPr>
            <a:r>
              <a:rPr lang="en-US" b="1" dirty="0">
                <a:solidFill>
                  <a:prstClr val="black"/>
                </a:solidFill>
              </a:rPr>
              <a:t>Stories</a:t>
            </a:r>
            <a:r>
              <a:rPr lang="en-US" dirty="0">
                <a:solidFill>
                  <a:prstClr val="black"/>
                </a:solidFill>
              </a:rPr>
              <a:t> - The past events and people talked about inside and outside the company. Who and what the company chooses to immortalize says a great deal about what it values, and perceives as great </a:t>
            </a:r>
            <a:r>
              <a:rPr lang="en-US" dirty="0" err="1">
                <a:solidFill>
                  <a:prstClr val="black"/>
                </a:solidFill>
              </a:rPr>
              <a:t>behaviour</a:t>
            </a:r>
            <a:r>
              <a:rPr lang="en-US" dirty="0">
                <a:solidFill>
                  <a:prstClr val="black"/>
                </a:solidFill>
              </a:rPr>
              <a:t>.</a:t>
            </a:r>
            <a:br>
              <a:rPr lang="en-US" dirty="0">
                <a:solidFill>
                  <a:prstClr val="black"/>
                </a:solidFill>
              </a:rPr>
            </a:br>
            <a:br>
              <a:rPr lang="en-US" dirty="0">
                <a:solidFill>
                  <a:prstClr val="black"/>
                </a:solidFill>
              </a:rPr>
            </a:br>
            <a:r>
              <a:rPr lang="en-US" b="1" dirty="0">
                <a:solidFill>
                  <a:prstClr val="black"/>
                </a:solidFill>
              </a:rPr>
              <a:t>Symbols</a:t>
            </a:r>
            <a:r>
              <a:rPr lang="en-US" dirty="0">
                <a:solidFill>
                  <a:prstClr val="black"/>
                </a:solidFill>
              </a:rPr>
              <a:t> - The visual representations of the company including logos, how plush the offices are, and the formal or informal dress codes.</a:t>
            </a:r>
          </a:p>
          <a:p>
            <a:pPr defTabSz="910102">
              <a:defRPr/>
            </a:pPr>
            <a:br>
              <a:rPr lang="en-US" dirty="0">
                <a:solidFill>
                  <a:prstClr val="black"/>
                </a:solidFill>
              </a:rPr>
            </a:br>
            <a:r>
              <a:rPr lang="en-US" b="1" dirty="0">
                <a:solidFill>
                  <a:prstClr val="black"/>
                </a:solidFill>
              </a:rPr>
              <a:t>Control Systems </a:t>
            </a:r>
            <a:r>
              <a:rPr lang="en-US" dirty="0">
                <a:solidFill>
                  <a:prstClr val="black"/>
                </a:solidFill>
              </a:rPr>
              <a:t>- The ways that the </a:t>
            </a:r>
            <a:r>
              <a:rPr lang="en-US" dirty="0" err="1">
                <a:solidFill>
                  <a:prstClr val="black"/>
                </a:solidFill>
              </a:rPr>
              <a:t>organisation</a:t>
            </a:r>
            <a:r>
              <a:rPr lang="en-US" dirty="0">
                <a:solidFill>
                  <a:prstClr val="black"/>
                </a:solidFill>
              </a:rPr>
              <a:t> is controlled. These include financial systems, quality systems, and rewards (including the way they are measured and distributed within the </a:t>
            </a:r>
            <a:r>
              <a:rPr lang="en-US" dirty="0" err="1">
                <a:solidFill>
                  <a:prstClr val="black"/>
                </a:solidFill>
              </a:rPr>
              <a:t>organisation</a:t>
            </a:r>
            <a:r>
              <a:rPr lang="en-US" dirty="0">
                <a:solidFill>
                  <a:prstClr val="black"/>
                </a:solidFill>
              </a:rPr>
              <a:t>.)</a:t>
            </a:r>
            <a:br>
              <a:rPr lang="en-US" dirty="0">
                <a:solidFill>
                  <a:prstClr val="black"/>
                </a:solidFill>
              </a:rPr>
            </a:br>
            <a:endParaRPr lang="en-US" dirty="0">
              <a:solidFill>
                <a:prstClr val="black"/>
              </a:solidFill>
            </a:endParaRPr>
          </a:p>
          <a:p>
            <a:pPr defTabSz="910102">
              <a:defRPr/>
            </a:pPr>
            <a:r>
              <a:rPr lang="en-US" b="1" dirty="0">
                <a:solidFill>
                  <a:prstClr val="black"/>
                </a:solidFill>
              </a:rPr>
              <a:t>Power Structures </a:t>
            </a:r>
            <a:r>
              <a:rPr lang="en-US" dirty="0">
                <a:solidFill>
                  <a:prstClr val="black"/>
                </a:solidFill>
              </a:rPr>
              <a:t>- The pockets of real power in the company. This may involve one or two key senior executives, a whole group of executives, or even a department. The key is that these people have the greatest amount of influence on decisions, operations, and strategic direction. </a:t>
            </a:r>
          </a:p>
          <a:p>
            <a:pPr defTabSz="910102">
              <a:defRPr/>
            </a:pPr>
            <a:endParaRPr lang="en-US" b="1" dirty="0">
              <a:solidFill>
                <a:prstClr val="black"/>
              </a:solidFill>
            </a:endParaRPr>
          </a:p>
          <a:p>
            <a:pPr defTabSz="910102">
              <a:defRPr/>
            </a:pPr>
            <a:r>
              <a:rPr lang="en-US" b="1" dirty="0" err="1">
                <a:solidFill>
                  <a:prstClr val="black"/>
                </a:solidFill>
              </a:rPr>
              <a:t>Organisational</a:t>
            </a:r>
            <a:r>
              <a:rPr lang="en-US" b="1" dirty="0">
                <a:solidFill>
                  <a:prstClr val="black"/>
                </a:solidFill>
              </a:rPr>
              <a:t> Structure </a:t>
            </a:r>
            <a:r>
              <a:rPr lang="en-US" dirty="0">
                <a:solidFill>
                  <a:prstClr val="black"/>
                </a:solidFill>
              </a:rPr>
              <a:t>- This includes both the structure defined by the </a:t>
            </a:r>
            <a:r>
              <a:rPr lang="en-US" dirty="0" err="1">
                <a:solidFill>
                  <a:prstClr val="black"/>
                </a:solidFill>
              </a:rPr>
              <a:t>organisation</a:t>
            </a:r>
            <a:r>
              <a:rPr lang="en-US" dirty="0">
                <a:solidFill>
                  <a:prstClr val="black"/>
                </a:solidFill>
              </a:rPr>
              <a:t> chart, and the unwritten lines of power and influence that indicate whose contributions are most valued. </a:t>
            </a:r>
            <a:br>
              <a:rPr lang="en-US" dirty="0">
                <a:solidFill>
                  <a:prstClr val="black"/>
                </a:solidFill>
              </a:rPr>
            </a:br>
            <a:br>
              <a:rPr lang="en-US" dirty="0">
                <a:solidFill>
                  <a:prstClr val="black"/>
                </a:solidFill>
              </a:rPr>
            </a:br>
            <a:endParaRPr lang="en-US" dirty="0">
              <a:solidFill>
                <a:prstClr val="black"/>
              </a:solidFill>
            </a:endParaRPr>
          </a:p>
          <a:p>
            <a:pPr defTabSz="910102">
              <a:defRPr/>
            </a:pPr>
            <a:br>
              <a:rPr lang="en-US" dirty="0">
                <a:solidFill>
                  <a:prstClr val="black"/>
                </a:solidFill>
              </a:rPr>
            </a:br>
            <a:br>
              <a:rPr lang="en-US" dirty="0">
                <a:solidFill>
                  <a:prstClr val="black"/>
                </a:solidFill>
              </a:rPr>
            </a:br>
            <a:endParaRPr lang="en-GB" dirty="0">
              <a:solidFill>
                <a:prstClr val="black"/>
              </a:solidFill>
            </a:endParaRPr>
          </a:p>
          <a:p>
            <a:endParaRPr lang="en-GB" dirty="0"/>
          </a:p>
        </p:txBody>
      </p:sp>
      <p:sp>
        <p:nvSpPr>
          <p:cNvPr id="4" name="Slide Number Placeholder 3"/>
          <p:cNvSpPr>
            <a:spLocks noGrp="1"/>
          </p:cNvSpPr>
          <p:nvPr>
            <p:ph type="sldNum" sz="quarter" idx="10"/>
          </p:nvPr>
        </p:nvSpPr>
        <p:spPr/>
        <p:txBody>
          <a:bodyPr/>
          <a:lstStyle/>
          <a:p>
            <a:fld id="{ECD695DF-DD2C-4D2D-AF96-7590631D328A}" type="slidenum">
              <a:rPr lang="en-GB" smtClean="0"/>
              <a:t>15</a:t>
            </a:fld>
            <a:endParaRPr lang="en-GB"/>
          </a:p>
        </p:txBody>
      </p:sp>
    </p:spTree>
    <p:extLst>
      <p:ext uri="{BB962C8B-B14F-4D97-AF65-F5344CB8AC3E}">
        <p14:creationId xmlns:p14="http://schemas.microsoft.com/office/powerpoint/2010/main" val="25553577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b="1" i="0" dirty="0"/>
              <a:t>Rituals and Routines </a:t>
            </a:r>
            <a:r>
              <a:rPr lang="en-GB" altLang="en-US" i="1" dirty="0"/>
              <a:t>- The daily behaviour and actions of people that signal acceptable behaviour. This determines what is expected to happen in given situations, and what is valued by management. </a:t>
            </a:r>
            <a:endParaRPr lang="en-GB" altLang="en-US" dirty="0"/>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ahoma" pitchFamily="34" charset="0"/>
              </a:defRPr>
            </a:lvl1pPr>
            <a:lvl2pPr marL="739458" indent="-284407" eaLnBrk="0" hangingPunct="0">
              <a:defRPr sz="2400">
                <a:solidFill>
                  <a:schemeClr val="tx1"/>
                </a:solidFill>
                <a:latin typeface="Tahoma" pitchFamily="34" charset="0"/>
              </a:defRPr>
            </a:lvl2pPr>
            <a:lvl3pPr marL="1137628" indent="-227526" eaLnBrk="0" hangingPunct="0">
              <a:defRPr sz="2400">
                <a:solidFill>
                  <a:schemeClr val="tx1"/>
                </a:solidFill>
                <a:latin typeface="Tahoma" pitchFamily="34" charset="0"/>
              </a:defRPr>
            </a:lvl3pPr>
            <a:lvl4pPr marL="1592679" indent="-227526" eaLnBrk="0" hangingPunct="0">
              <a:defRPr sz="2400">
                <a:solidFill>
                  <a:schemeClr val="tx1"/>
                </a:solidFill>
                <a:latin typeface="Tahoma" pitchFamily="34" charset="0"/>
              </a:defRPr>
            </a:lvl4pPr>
            <a:lvl5pPr marL="2047730" indent="-227526" eaLnBrk="0" hangingPunct="0">
              <a:defRPr sz="2400">
                <a:solidFill>
                  <a:schemeClr val="tx1"/>
                </a:solidFill>
                <a:latin typeface="Tahoma" pitchFamily="34" charset="0"/>
              </a:defRPr>
            </a:lvl5pPr>
            <a:lvl6pPr marL="2502781" indent="-227526" eaLnBrk="0" fontAlgn="base" hangingPunct="0">
              <a:spcBef>
                <a:spcPct val="0"/>
              </a:spcBef>
              <a:spcAft>
                <a:spcPct val="0"/>
              </a:spcAft>
              <a:defRPr sz="2400">
                <a:solidFill>
                  <a:schemeClr val="tx1"/>
                </a:solidFill>
                <a:latin typeface="Tahoma" pitchFamily="34" charset="0"/>
              </a:defRPr>
            </a:lvl6pPr>
            <a:lvl7pPr marL="2957833" indent="-227526" eaLnBrk="0" fontAlgn="base" hangingPunct="0">
              <a:spcBef>
                <a:spcPct val="0"/>
              </a:spcBef>
              <a:spcAft>
                <a:spcPct val="0"/>
              </a:spcAft>
              <a:defRPr sz="2400">
                <a:solidFill>
                  <a:schemeClr val="tx1"/>
                </a:solidFill>
                <a:latin typeface="Tahoma" pitchFamily="34" charset="0"/>
              </a:defRPr>
            </a:lvl7pPr>
            <a:lvl8pPr marL="3412884" indent="-227526" eaLnBrk="0" fontAlgn="base" hangingPunct="0">
              <a:spcBef>
                <a:spcPct val="0"/>
              </a:spcBef>
              <a:spcAft>
                <a:spcPct val="0"/>
              </a:spcAft>
              <a:defRPr sz="2400">
                <a:solidFill>
                  <a:schemeClr val="tx1"/>
                </a:solidFill>
                <a:latin typeface="Tahoma" pitchFamily="34" charset="0"/>
              </a:defRPr>
            </a:lvl8pPr>
            <a:lvl9pPr marL="3867935" indent="-227526" eaLnBrk="0" fontAlgn="base" hangingPunct="0">
              <a:spcBef>
                <a:spcPct val="0"/>
              </a:spcBef>
              <a:spcAft>
                <a:spcPct val="0"/>
              </a:spcAft>
              <a:defRPr sz="2400">
                <a:solidFill>
                  <a:schemeClr val="tx1"/>
                </a:solidFill>
                <a:latin typeface="Tahoma" pitchFamily="34" charset="0"/>
              </a:defRPr>
            </a:lvl9pPr>
          </a:lstStyle>
          <a:p>
            <a:pPr eaLnBrk="1" hangingPunct="1"/>
            <a:fld id="{573D6563-6568-4924-9780-C172C1922145}" type="slidenum">
              <a:rPr lang="en-GB" altLang="en-US" sz="1200"/>
              <a:pPr eaLnBrk="1" hangingPunct="1"/>
              <a:t>16</a:t>
            </a:fld>
            <a:endParaRPr lang="en-GB" altLang="en-US" sz="1200"/>
          </a:p>
        </p:txBody>
      </p:sp>
    </p:spTree>
    <p:extLst>
      <p:ext uri="{BB962C8B-B14F-4D97-AF65-F5344CB8AC3E}">
        <p14:creationId xmlns:p14="http://schemas.microsoft.com/office/powerpoint/2010/main" val="1024891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17</a:t>
            </a:fld>
            <a:endParaRPr lang="en-GB"/>
          </a:p>
        </p:txBody>
      </p:sp>
    </p:spTree>
    <p:extLst>
      <p:ext uri="{BB962C8B-B14F-4D97-AF65-F5344CB8AC3E}">
        <p14:creationId xmlns:p14="http://schemas.microsoft.com/office/powerpoint/2010/main" val="37477359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b="1" dirty="0"/>
              <a:t>Stories</a:t>
            </a:r>
            <a:r>
              <a:rPr lang="en-GB" altLang="en-US" dirty="0"/>
              <a:t> - The past events and people talked about inside and outside the company. Who and what the company chooses to immortalize says a great deal about what it values, and perceives as great behaviour. Stories – typical past and present success stories, failures, heroes, villains and mavericks</a:t>
            </a:r>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ahoma" pitchFamily="34" charset="0"/>
              </a:defRPr>
            </a:lvl1pPr>
            <a:lvl2pPr marL="739458" indent="-284407" eaLnBrk="0" hangingPunct="0">
              <a:defRPr sz="2400">
                <a:solidFill>
                  <a:schemeClr val="tx1"/>
                </a:solidFill>
                <a:latin typeface="Tahoma" pitchFamily="34" charset="0"/>
              </a:defRPr>
            </a:lvl2pPr>
            <a:lvl3pPr marL="1137628" indent="-227526" eaLnBrk="0" hangingPunct="0">
              <a:defRPr sz="2400">
                <a:solidFill>
                  <a:schemeClr val="tx1"/>
                </a:solidFill>
                <a:latin typeface="Tahoma" pitchFamily="34" charset="0"/>
              </a:defRPr>
            </a:lvl3pPr>
            <a:lvl4pPr marL="1592679" indent="-227526" eaLnBrk="0" hangingPunct="0">
              <a:defRPr sz="2400">
                <a:solidFill>
                  <a:schemeClr val="tx1"/>
                </a:solidFill>
                <a:latin typeface="Tahoma" pitchFamily="34" charset="0"/>
              </a:defRPr>
            </a:lvl4pPr>
            <a:lvl5pPr marL="2047730" indent="-227526" eaLnBrk="0" hangingPunct="0">
              <a:defRPr sz="2400">
                <a:solidFill>
                  <a:schemeClr val="tx1"/>
                </a:solidFill>
                <a:latin typeface="Tahoma" pitchFamily="34" charset="0"/>
              </a:defRPr>
            </a:lvl5pPr>
            <a:lvl6pPr marL="2502781" indent="-227526" eaLnBrk="0" fontAlgn="base" hangingPunct="0">
              <a:spcBef>
                <a:spcPct val="0"/>
              </a:spcBef>
              <a:spcAft>
                <a:spcPct val="0"/>
              </a:spcAft>
              <a:defRPr sz="2400">
                <a:solidFill>
                  <a:schemeClr val="tx1"/>
                </a:solidFill>
                <a:latin typeface="Tahoma" pitchFamily="34" charset="0"/>
              </a:defRPr>
            </a:lvl6pPr>
            <a:lvl7pPr marL="2957833" indent="-227526" eaLnBrk="0" fontAlgn="base" hangingPunct="0">
              <a:spcBef>
                <a:spcPct val="0"/>
              </a:spcBef>
              <a:spcAft>
                <a:spcPct val="0"/>
              </a:spcAft>
              <a:defRPr sz="2400">
                <a:solidFill>
                  <a:schemeClr val="tx1"/>
                </a:solidFill>
                <a:latin typeface="Tahoma" pitchFamily="34" charset="0"/>
              </a:defRPr>
            </a:lvl7pPr>
            <a:lvl8pPr marL="3412884" indent="-227526" eaLnBrk="0" fontAlgn="base" hangingPunct="0">
              <a:spcBef>
                <a:spcPct val="0"/>
              </a:spcBef>
              <a:spcAft>
                <a:spcPct val="0"/>
              </a:spcAft>
              <a:defRPr sz="2400">
                <a:solidFill>
                  <a:schemeClr val="tx1"/>
                </a:solidFill>
                <a:latin typeface="Tahoma" pitchFamily="34" charset="0"/>
              </a:defRPr>
            </a:lvl8pPr>
            <a:lvl9pPr marL="3867935" indent="-227526" eaLnBrk="0" fontAlgn="base" hangingPunct="0">
              <a:spcBef>
                <a:spcPct val="0"/>
              </a:spcBef>
              <a:spcAft>
                <a:spcPct val="0"/>
              </a:spcAft>
              <a:defRPr sz="2400">
                <a:solidFill>
                  <a:schemeClr val="tx1"/>
                </a:solidFill>
                <a:latin typeface="Tahoma" pitchFamily="34" charset="0"/>
              </a:defRPr>
            </a:lvl9pPr>
          </a:lstStyle>
          <a:p>
            <a:pPr eaLnBrk="1" hangingPunct="1"/>
            <a:fld id="{3AF401C4-958C-4F7C-8666-EF4431FA1470}" type="slidenum">
              <a:rPr lang="en-GB" altLang="en-US" sz="1200"/>
              <a:pPr eaLnBrk="1" hangingPunct="1"/>
              <a:t>18</a:t>
            </a:fld>
            <a:endParaRPr lang="en-GB" altLang="en-US" sz="1200"/>
          </a:p>
        </p:txBody>
      </p:sp>
    </p:spTree>
    <p:extLst>
      <p:ext uri="{BB962C8B-B14F-4D97-AF65-F5344CB8AC3E}">
        <p14:creationId xmlns:p14="http://schemas.microsoft.com/office/powerpoint/2010/main" val="14991533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19</a:t>
            </a:fld>
            <a:endParaRPr lang="en-GB"/>
          </a:p>
        </p:txBody>
      </p:sp>
    </p:spTree>
    <p:extLst>
      <p:ext uri="{BB962C8B-B14F-4D97-AF65-F5344CB8AC3E}">
        <p14:creationId xmlns:p14="http://schemas.microsoft.com/office/powerpoint/2010/main" val="27212874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t>Examples:</a:t>
            </a:r>
          </a:p>
          <a:p>
            <a:pPr>
              <a:spcBef>
                <a:spcPct val="0"/>
              </a:spcBef>
            </a:pPr>
            <a:r>
              <a:rPr lang="en-US" altLang="en-US" i="1"/>
              <a:t>Bright red shuttle vans</a:t>
            </a:r>
            <a:r>
              <a:rPr lang="en-US" altLang="en-US"/>
              <a:t>.</a:t>
            </a:r>
            <a:br>
              <a:rPr lang="en-US" altLang="en-US"/>
            </a:br>
            <a:r>
              <a:rPr lang="en-US" altLang="en-US" i="1"/>
              <a:t>Bright red courtesy cars - compact, economy cars.</a:t>
            </a:r>
            <a:br>
              <a:rPr lang="en-US" altLang="en-US"/>
            </a:br>
            <a:r>
              <a:rPr lang="en-US" altLang="en-US" i="1"/>
              <a:t>The boss wears overalls not a suit</a:t>
            </a:r>
            <a:endParaRPr lang="en-US" altLang="en-US"/>
          </a:p>
          <a:p>
            <a:pPr>
              <a:spcBef>
                <a:spcPct val="0"/>
              </a:spcBef>
            </a:pPr>
            <a:endParaRPr lang="en-GB" altLang="en-US"/>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ahoma" pitchFamily="34" charset="0"/>
              </a:defRPr>
            </a:lvl1pPr>
            <a:lvl2pPr marL="739458" indent="-284407" eaLnBrk="0" hangingPunct="0">
              <a:defRPr sz="2400">
                <a:solidFill>
                  <a:schemeClr val="tx1"/>
                </a:solidFill>
                <a:latin typeface="Tahoma" pitchFamily="34" charset="0"/>
              </a:defRPr>
            </a:lvl2pPr>
            <a:lvl3pPr marL="1137628" indent="-227526" eaLnBrk="0" hangingPunct="0">
              <a:defRPr sz="2400">
                <a:solidFill>
                  <a:schemeClr val="tx1"/>
                </a:solidFill>
                <a:latin typeface="Tahoma" pitchFamily="34" charset="0"/>
              </a:defRPr>
            </a:lvl3pPr>
            <a:lvl4pPr marL="1592679" indent="-227526" eaLnBrk="0" hangingPunct="0">
              <a:defRPr sz="2400">
                <a:solidFill>
                  <a:schemeClr val="tx1"/>
                </a:solidFill>
                <a:latin typeface="Tahoma" pitchFamily="34" charset="0"/>
              </a:defRPr>
            </a:lvl4pPr>
            <a:lvl5pPr marL="2047730" indent="-227526" eaLnBrk="0" hangingPunct="0">
              <a:defRPr sz="2400">
                <a:solidFill>
                  <a:schemeClr val="tx1"/>
                </a:solidFill>
                <a:latin typeface="Tahoma" pitchFamily="34" charset="0"/>
              </a:defRPr>
            </a:lvl5pPr>
            <a:lvl6pPr marL="2502781" indent="-227526" eaLnBrk="0" fontAlgn="base" hangingPunct="0">
              <a:spcBef>
                <a:spcPct val="0"/>
              </a:spcBef>
              <a:spcAft>
                <a:spcPct val="0"/>
              </a:spcAft>
              <a:defRPr sz="2400">
                <a:solidFill>
                  <a:schemeClr val="tx1"/>
                </a:solidFill>
                <a:latin typeface="Tahoma" pitchFamily="34" charset="0"/>
              </a:defRPr>
            </a:lvl6pPr>
            <a:lvl7pPr marL="2957833" indent="-227526" eaLnBrk="0" fontAlgn="base" hangingPunct="0">
              <a:spcBef>
                <a:spcPct val="0"/>
              </a:spcBef>
              <a:spcAft>
                <a:spcPct val="0"/>
              </a:spcAft>
              <a:defRPr sz="2400">
                <a:solidFill>
                  <a:schemeClr val="tx1"/>
                </a:solidFill>
                <a:latin typeface="Tahoma" pitchFamily="34" charset="0"/>
              </a:defRPr>
            </a:lvl7pPr>
            <a:lvl8pPr marL="3412884" indent="-227526" eaLnBrk="0" fontAlgn="base" hangingPunct="0">
              <a:spcBef>
                <a:spcPct val="0"/>
              </a:spcBef>
              <a:spcAft>
                <a:spcPct val="0"/>
              </a:spcAft>
              <a:defRPr sz="2400">
                <a:solidFill>
                  <a:schemeClr val="tx1"/>
                </a:solidFill>
                <a:latin typeface="Tahoma" pitchFamily="34" charset="0"/>
              </a:defRPr>
            </a:lvl8pPr>
            <a:lvl9pPr marL="3867935" indent="-227526" eaLnBrk="0" fontAlgn="base" hangingPunct="0">
              <a:spcBef>
                <a:spcPct val="0"/>
              </a:spcBef>
              <a:spcAft>
                <a:spcPct val="0"/>
              </a:spcAft>
              <a:defRPr sz="2400">
                <a:solidFill>
                  <a:schemeClr val="tx1"/>
                </a:solidFill>
                <a:latin typeface="Tahoma" pitchFamily="34" charset="0"/>
              </a:defRPr>
            </a:lvl9pPr>
          </a:lstStyle>
          <a:p>
            <a:pPr eaLnBrk="1" hangingPunct="1"/>
            <a:fld id="{BB6C55FD-B608-4493-934A-38BC2A9B4140}" type="slidenum">
              <a:rPr lang="en-GB" altLang="en-US" sz="1200"/>
              <a:pPr eaLnBrk="1" hangingPunct="1"/>
              <a:t>20</a:t>
            </a:fld>
            <a:endParaRPr lang="en-GB" altLang="en-US" sz="1200"/>
          </a:p>
        </p:txBody>
      </p:sp>
    </p:spTree>
    <p:extLst>
      <p:ext uri="{BB962C8B-B14F-4D97-AF65-F5344CB8AC3E}">
        <p14:creationId xmlns:p14="http://schemas.microsoft.com/office/powerpoint/2010/main" val="33204127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21</a:t>
            </a:fld>
            <a:endParaRPr lang="en-GB"/>
          </a:p>
        </p:txBody>
      </p:sp>
    </p:spTree>
    <p:extLst>
      <p:ext uri="{BB962C8B-B14F-4D97-AF65-F5344CB8AC3E}">
        <p14:creationId xmlns:p14="http://schemas.microsoft.com/office/powerpoint/2010/main" val="27446091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b="1" dirty="0"/>
              <a:t>Control systems </a:t>
            </a:r>
            <a:r>
              <a:rPr lang="en-GB" altLang="en-US" dirty="0"/>
              <a:t>– the measurement and reward systems which emphasise what is important to monitor, and to focus attention and activity on (quality of services)</a:t>
            </a:r>
          </a:p>
          <a:p>
            <a:pPr>
              <a:spcBef>
                <a:spcPct val="0"/>
              </a:spcBef>
            </a:pPr>
            <a:endParaRPr lang="en-US" altLang="en-US" dirty="0"/>
          </a:p>
          <a:p>
            <a:pPr>
              <a:spcBef>
                <a:spcPct val="0"/>
              </a:spcBef>
            </a:pPr>
            <a:endParaRPr lang="en-US" altLang="en-US" dirty="0"/>
          </a:p>
          <a:p>
            <a:pPr>
              <a:spcBef>
                <a:spcPct val="0"/>
              </a:spcBef>
            </a:pPr>
            <a:r>
              <a:rPr lang="en-US" altLang="en-US" dirty="0"/>
              <a:t>Examples:</a:t>
            </a:r>
          </a:p>
          <a:p>
            <a:pPr>
              <a:spcBef>
                <a:spcPct val="0"/>
              </a:spcBef>
            </a:pPr>
            <a:r>
              <a:rPr lang="en-US" altLang="en-US" i="1" dirty="0"/>
              <a:t>Costs are highly controlled, and customers are billed for parts down to the last screw.</a:t>
            </a:r>
            <a:br>
              <a:rPr lang="en-US" altLang="en-US" dirty="0"/>
            </a:br>
            <a:endParaRPr lang="en-US" altLang="en-US" dirty="0"/>
          </a:p>
          <a:p>
            <a:pPr>
              <a:spcBef>
                <a:spcPct val="0"/>
              </a:spcBef>
            </a:pPr>
            <a:r>
              <a:rPr lang="en-US" altLang="en-US" i="1" dirty="0"/>
              <a:t>Quality is not emphasized. Getting the work done with the least amount of direct costs is the goal.</a:t>
            </a:r>
            <a:r>
              <a:rPr lang="en-US" altLang="en-US" dirty="0"/>
              <a:t> </a:t>
            </a:r>
            <a:br>
              <a:rPr lang="en-US" altLang="en-US" dirty="0"/>
            </a:br>
            <a:endParaRPr lang="en-US" altLang="en-US" dirty="0"/>
          </a:p>
          <a:p>
            <a:pPr>
              <a:spcBef>
                <a:spcPct val="0"/>
              </a:spcBef>
            </a:pPr>
            <a:r>
              <a:rPr lang="en-US" altLang="en-US" i="1" dirty="0"/>
              <a:t>Employees docked pay if their quotes/estimates are more than 10% out. </a:t>
            </a:r>
            <a:endParaRPr lang="en-US" altLang="en-US" dirty="0"/>
          </a:p>
          <a:p>
            <a:pPr>
              <a:spcBef>
                <a:spcPct val="0"/>
              </a:spcBef>
            </a:pPr>
            <a:endParaRPr lang="en-GB" altLang="en-US" dirty="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ahoma" pitchFamily="34" charset="0"/>
              </a:defRPr>
            </a:lvl1pPr>
            <a:lvl2pPr marL="739458" indent="-284407" eaLnBrk="0" hangingPunct="0">
              <a:defRPr sz="2400">
                <a:solidFill>
                  <a:schemeClr val="tx1"/>
                </a:solidFill>
                <a:latin typeface="Tahoma" pitchFamily="34" charset="0"/>
              </a:defRPr>
            </a:lvl2pPr>
            <a:lvl3pPr marL="1137628" indent="-227526" eaLnBrk="0" hangingPunct="0">
              <a:defRPr sz="2400">
                <a:solidFill>
                  <a:schemeClr val="tx1"/>
                </a:solidFill>
                <a:latin typeface="Tahoma" pitchFamily="34" charset="0"/>
              </a:defRPr>
            </a:lvl3pPr>
            <a:lvl4pPr marL="1592679" indent="-227526" eaLnBrk="0" hangingPunct="0">
              <a:defRPr sz="2400">
                <a:solidFill>
                  <a:schemeClr val="tx1"/>
                </a:solidFill>
                <a:latin typeface="Tahoma" pitchFamily="34" charset="0"/>
              </a:defRPr>
            </a:lvl4pPr>
            <a:lvl5pPr marL="2047730" indent="-227526" eaLnBrk="0" hangingPunct="0">
              <a:defRPr sz="2400">
                <a:solidFill>
                  <a:schemeClr val="tx1"/>
                </a:solidFill>
                <a:latin typeface="Tahoma" pitchFamily="34" charset="0"/>
              </a:defRPr>
            </a:lvl5pPr>
            <a:lvl6pPr marL="2502781" indent="-227526" eaLnBrk="0" fontAlgn="base" hangingPunct="0">
              <a:spcBef>
                <a:spcPct val="0"/>
              </a:spcBef>
              <a:spcAft>
                <a:spcPct val="0"/>
              </a:spcAft>
              <a:defRPr sz="2400">
                <a:solidFill>
                  <a:schemeClr val="tx1"/>
                </a:solidFill>
                <a:latin typeface="Tahoma" pitchFamily="34" charset="0"/>
              </a:defRPr>
            </a:lvl6pPr>
            <a:lvl7pPr marL="2957833" indent="-227526" eaLnBrk="0" fontAlgn="base" hangingPunct="0">
              <a:spcBef>
                <a:spcPct val="0"/>
              </a:spcBef>
              <a:spcAft>
                <a:spcPct val="0"/>
              </a:spcAft>
              <a:defRPr sz="2400">
                <a:solidFill>
                  <a:schemeClr val="tx1"/>
                </a:solidFill>
                <a:latin typeface="Tahoma" pitchFamily="34" charset="0"/>
              </a:defRPr>
            </a:lvl7pPr>
            <a:lvl8pPr marL="3412884" indent="-227526" eaLnBrk="0" fontAlgn="base" hangingPunct="0">
              <a:spcBef>
                <a:spcPct val="0"/>
              </a:spcBef>
              <a:spcAft>
                <a:spcPct val="0"/>
              </a:spcAft>
              <a:defRPr sz="2400">
                <a:solidFill>
                  <a:schemeClr val="tx1"/>
                </a:solidFill>
                <a:latin typeface="Tahoma" pitchFamily="34" charset="0"/>
              </a:defRPr>
            </a:lvl8pPr>
            <a:lvl9pPr marL="3867935" indent="-227526" eaLnBrk="0" fontAlgn="base" hangingPunct="0">
              <a:spcBef>
                <a:spcPct val="0"/>
              </a:spcBef>
              <a:spcAft>
                <a:spcPct val="0"/>
              </a:spcAft>
              <a:defRPr sz="2400">
                <a:solidFill>
                  <a:schemeClr val="tx1"/>
                </a:solidFill>
                <a:latin typeface="Tahoma" pitchFamily="34" charset="0"/>
              </a:defRPr>
            </a:lvl9pPr>
          </a:lstStyle>
          <a:p>
            <a:pPr eaLnBrk="1" hangingPunct="1"/>
            <a:fld id="{79307D49-F89A-4C6B-BDCB-2B623D6A978A}" type="slidenum">
              <a:rPr lang="en-GB" altLang="en-US" sz="1200"/>
              <a:pPr eaLnBrk="1" hangingPunct="1"/>
              <a:t>22</a:t>
            </a:fld>
            <a:endParaRPr lang="en-GB" altLang="en-US" sz="1200"/>
          </a:p>
        </p:txBody>
      </p:sp>
    </p:spTree>
    <p:extLst>
      <p:ext uri="{BB962C8B-B14F-4D97-AF65-F5344CB8AC3E}">
        <p14:creationId xmlns:p14="http://schemas.microsoft.com/office/powerpoint/2010/main" val="16872264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23</a:t>
            </a:fld>
            <a:endParaRPr lang="en-GB"/>
          </a:p>
        </p:txBody>
      </p:sp>
    </p:spTree>
    <p:extLst>
      <p:ext uri="{BB962C8B-B14F-4D97-AF65-F5344CB8AC3E}">
        <p14:creationId xmlns:p14="http://schemas.microsoft.com/office/powerpoint/2010/main" val="33977224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b="1" i="0" dirty="0"/>
              <a:t>Power structures </a:t>
            </a:r>
            <a:r>
              <a:rPr lang="en-GB" altLang="en-US" i="1" dirty="0"/>
              <a:t>– the most powerful individuals or groups in the organisation, perhaps based on position or seniority, etc.</a:t>
            </a:r>
          </a:p>
          <a:p>
            <a:pPr>
              <a:spcBef>
                <a:spcPct val="0"/>
              </a:spcBef>
            </a:pPr>
            <a:endParaRPr lang="en-US" altLang="en-US" i="1" dirty="0"/>
          </a:p>
          <a:p>
            <a:pPr>
              <a:spcBef>
                <a:spcPct val="0"/>
              </a:spcBef>
            </a:pPr>
            <a:endParaRPr lang="en-US" altLang="en-US" i="1" dirty="0"/>
          </a:p>
          <a:p>
            <a:pPr>
              <a:spcBef>
                <a:spcPct val="0"/>
              </a:spcBef>
            </a:pPr>
            <a:endParaRPr lang="en-US" altLang="en-US" i="1" dirty="0"/>
          </a:p>
          <a:p>
            <a:pPr>
              <a:spcBef>
                <a:spcPct val="0"/>
              </a:spcBef>
            </a:pPr>
            <a:r>
              <a:rPr lang="en-US" altLang="en-US" i="1" dirty="0"/>
              <a:t>The owner believes in a low cost, high profit model, and is prepared to lose repeat customers.</a:t>
            </a:r>
            <a:br>
              <a:rPr lang="en-US" altLang="en-US" dirty="0"/>
            </a:br>
            <a:r>
              <a:rPr lang="en-US" altLang="en-US" i="1" dirty="0"/>
              <a:t>The threat of docked pay keeps mechanics working with this model</a:t>
            </a:r>
            <a:endParaRPr lang="en-GB" altLang="en-US" dirty="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ahoma" pitchFamily="34" charset="0"/>
              </a:defRPr>
            </a:lvl1pPr>
            <a:lvl2pPr marL="739458" indent="-284407" eaLnBrk="0" hangingPunct="0">
              <a:defRPr sz="2400">
                <a:solidFill>
                  <a:schemeClr val="tx1"/>
                </a:solidFill>
                <a:latin typeface="Tahoma" pitchFamily="34" charset="0"/>
              </a:defRPr>
            </a:lvl2pPr>
            <a:lvl3pPr marL="1137628" indent="-227526" eaLnBrk="0" hangingPunct="0">
              <a:defRPr sz="2400">
                <a:solidFill>
                  <a:schemeClr val="tx1"/>
                </a:solidFill>
                <a:latin typeface="Tahoma" pitchFamily="34" charset="0"/>
              </a:defRPr>
            </a:lvl3pPr>
            <a:lvl4pPr marL="1592679" indent="-227526" eaLnBrk="0" hangingPunct="0">
              <a:defRPr sz="2400">
                <a:solidFill>
                  <a:schemeClr val="tx1"/>
                </a:solidFill>
                <a:latin typeface="Tahoma" pitchFamily="34" charset="0"/>
              </a:defRPr>
            </a:lvl4pPr>
            <a:lvl5pPr marL="2047730" indent="-227526" eaLnBrk="0" hangingPunct="0">
              <a:defRPr sz="2400">
                <a:solidFill>
                  <a:schemeClr val="tx1"/>
                </a:solidFill>
                <a:latin typeface="Tahoma" pitchFamily="34" charset="0"/>
              </a:defRPr>
            </a:lvl5pPr>
            <a:lvl6pPr marL="2502781" indent="-227526" eaLnBrk="0" fontAlgn="base" hangingPunct="0">
              <a:spcBef>
                <a:spcPct val="0"/>
              </a:spcBef>
              <a:spcAft>
                <a:spcPct val="0"/>
              </a:spcAft>
              <a:defRPr sz="2400">
                <a:solidFill>
                  <a:schemeClr val="tx1"/>
                </a:solidFill>
                <a:latin typeface="Tahoma" pitchFamily="34" charset="0"/>
              </a:defRPr>
            </a:lvl6pPr>
            <a:lvl7pPr marL="2957833" indent="-227526" eaLnBrk="0" fontAlgn="base" hangingPunct="0">
              <a:spcBef>
                <a:spcPct val="0"/>
              </a:spcBef>
              <a:spcAft>
                <a:spcPct val="0"/>
              </a:spcAft>
              <a:defRPr sz="2400">
                <a:solidFill>
                  <a:schemeClr val="tx1"/>
                </a:solidFill>
                <a:latin typeface="Tahoma" pitchFamily="34" charset="0"/>
              </a:defRPr>
            </a:lvl7pPr>
            <a:lvl8pPr marL="3412884" indent="-227526" eaLnBrk="0" fontAlgn="base" hangingPunct="0">
              <a:spcBef>
                <a:spcPct val="0"/>
              </a:spcBef>
              <a:spcAft>
                <a:spcPct val="0"/>
              </a:spcAft>
              <a:defRPr sz="2400">
                <a:solidFill>
                  <a:schemeClr val="tx1"/>
                </a:solidFill>
                <a:latin typeface="Tahoma" pitchFamily="34" charset="0"/>
              </a:defRPr>
            </a:lvl8pPr>
            <a:lvl9pPr marL="3867935" indent="-227526" eaLnBrk="0" fontAlgn="base" hangingPunct="0">
              <a:spcBef>
                <a:spcPct val="0"/>
              </a:spcBef>
              <a:spcAft>
                <a:spcPct val="0"/>
              </a:spcAft>
              <a:defRPr sz="2400">
                <a:solidFill>
                  <a:schemeClr val="tx1"/>
                </a:solidFill>
                <a:latin typeface="Tahoma" pitchFamily="34" charset="0"/>
              </a:defRPr>
            </a:lvl9pPr>
          </a:lstStyle>
          <a:p>
            <a:pPr eaLnBrk="1" hangingPunct="1"/>
            <a:fld id="{012EC6B3-6019-4FBF-8075-CC0513CE9957}" type="slidenum">
              <a:rPr lang="en-GB" altLang="en-US" sz="1200"/>
              <a:pPr eaLnBrk="1" hangingPunct="1"/>
              <a:t>24</a:t>
            </a:fld>
            <a:endParaRPr lang="en-GB" altLang="en-US" sz="1200"/>
          </a:p>
        </p:txBody>
      </p:sp>
    </p:spTree>
    <p:extLst>
      <p:ext uri="{BB962C8B-B14F-4D97-AF65-F5344CB8AC3E}">
        <p14:creationId xmlns:p14="http://schemas.microsoft.com/office/powerpoint/2010/main" val="30290471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25</a:t>
            </a:fld>
            <a:endParaRPr lang="en-GB"/>
          </a:p>
        </p:txBody>
      </p:sp>
    </p:spTree>
    <p:extLst>
      <p:ext uri="{BB962C8B-B14F-4D97-AF65-F5344CB8AC3E}">
        <p14:creationId xmlns:p14="http://schemas.microsoft.com/office/powerpoint/2010/main" val="27762933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b="1" i="0" dirty="0"/>
              <a:t>Organisation structure – </a:t>
            </a:r>
            <a:r>
              <a:rPr lang="en-GB" altLang="en-US" i="1" dirty="0"/>
              <a:t>which reflects power structures and delineate important relationships and activities within the organisation, and involve both formal and informal systems</a:t>
            </a:r>
          </a:p>
          <a:p>
            <a:pPr defTabSz="910102">
              <a:spcBef>
                <a:spcPct val="0"/>
              </a:spcBef>
              <a:defRPr/>
            </a:pPr>
            <a:endParaRPr lang="en-US" altLang="en-US" dirty="0"/>
          </a:p>
          <a:p>
            <a:pPr defTabSz="910102">
              <a:spcBef>
                <a:spcPct val="0"/>
              </a:spcBef>
              <a:defRPr/>
            </a:pPr>
            <a:r>
              <a:rPr lang="en-US" altLang="en-US" dirty="0"/>
              <a:t>Examples:</a:t>
            </a:r>
          </a:p>
          <a:p>
            <a:pPr>
              <a:spcBef>
                <a:spcPct val="0"/>
              </a:spcBef>
            </a:pPr>
            <a:endParaRPr lang="en-US" altLang="en-US" i="1" dirty="0"/>
          </a:p>
          <a:p>
            <a:pPr>
              <a:spcBef>
                <a:spcPct val="0"/>
              </a:spcBef>
            </a:pPr>
            <a:r>
              <a:rPr lang="en-US" altLang="en-US" i="1" dirty="0"/>
              <a:t>Flat structure - Owner, Head Mechanic, Mechanics, Reception</a:t>
            </a:r>
            <a:r>
              <a:rPr lang="en-US" altLang="en-US" dirty="0"/>
              <a:t>.</a:t>
            </a:r>
            <a:br>
              <a:rPr lang="en-US" altLang="en-US" dirty="0"/>
            </a:br>
            <a:endParaRPr lang="en-US" altLang="en-US" dirty="0"/>
          </a:p>
          <a:p>
            <a:pPr>
              <a:spcBef>
                <a:spcPct val="0"/>
              </a:spcBef>
            </a:pPr>
            <a:r>
              <a:rPr lang="en-US" altLang="en-US" i="1" dirty="0"/>
              <a:t>The receptionist is the owner's wife so she goes straight to him with some customer complaints.</a:t>
            </a:r>
            <a:br>
              <a:rPr lang="en-US" altLang="en-US" dirty="0"/>
            </a:br>
            <a:endParaRPr lang="en-US" altLang="en-US" dirty="0"/>
          </a:p>
          <a:p>
            <a:pPr>
              <a:spcBef>
                <a:spcPct val="0"/>
              </a:spcBef>
            </a:pPr>
            <a:r>
              <a:rPr lang="en-US" altLang="en-US" i="1" dirty="0"/>
              <a:t>It's each mechanic for himself - no sharing tools or supplies, little teamwork</a:t>
            </a:r>
            <a:endParaRPr lang="en-US" altLang="en-US" dirty="0"/>
          </a:p>
          <a:p>
            <a:pPr>
              <a:spcBef>
                <a:spcPct val="0"/>
              </a:spcBef>
            </a:pPr>
            <a:endParaRPr lang="en-GB" altLang="en-US" dirty="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ahoma" pitchFamily="34" charset="0"/>
              </a:defRPr>
            </a:lvl1pPr>
            <a:lvl2pPr marL="739458" indent="-284407" eaLnBrk="0" hangingPunct="0">
              <a:defRPr sz="2400">
                <a:solidFill>
                  <a:schemeClr val="tx1"/>
                </a:solidFill>
                <a:latin typeface="Tahoma" pitchFamily="34" charset="0"/>
              </a:defRPr>
            </a:lvl2pPr>
            <a:lvl3pPr marL="1137628" indent="-227526" eaLnBrk="0" hangingPunct="0">
              <a:defRPr sz="2400">
                <a:solidFill>
                  <a:schemeClr val="tx1"/>
                </a:solidFill>
                <a:latin typeface="Tahoma" pitchFamily="34" charset="0"/>
              </a:defRPr>
            </a:lvl3pPr>
            <a:lvl4pPr marL="1592679" indent="-227526" eaLnBrk="0" hangingPunct="0">
              <a:defRPr sz="2400">
                <a:solidFill>
                  <a:schemeClr val="tx1"/>
                </a:solidFill>
                <a:latin typeface="Tahoma" pitchFamily="34" charset="0"/>
              </a:defRPr>
            </a:lvl4pPr>
            <a:lvl5pPr marL="2047730" indent="-227526" eaLnBrk="0" hangingPunct="0">
              <a:defRPr sz="2400">
                <a:solidFill>
                  <a:schemeClr val="tx1"/>
                </a:solidFill>
                <a:latin typeface="Tahoma" pitchFamily="34" charset="0"/>
              </a:defRPr>
            </a:lvl5pPr>
            <a:lvl6pPr marL="2502781" indent="-227526" eaLnBrk="0" fontAlgn="base" hangingPunct="0">
              <a:spcBef>
                <a:spcPct val="0"/>
              </a:spcBef>
              <a:spcAft>
                <a:spcPct val="0"/>
              </a:spcAft>
              <a:defRPr sz="2400">
                <a:solidFill>
                  <a:schemeClr val="tx1"/>
                </a:solidFill>
                <a:latin typeface="Tahoma" pitchFamily="34" charset="0"/>
              </a:defRPr>
            </a:lvl6pPr>
            <a:lvl7pPr marL="2957833" indent="-227526" eaLnBrk="0" fontAlgn="base" hangingPunct="0">
              <a:spcBef>
                <a:spcPct val="0"/>
              </a:spcBef>
              <a:spcAft>
                <a:spcPct val="0"/>
              </a:spcAft>
              <a:defRPr sz="2400">
                <a:solidFill>
                  <a:schemeClr val="tx1"/>
                </a:solidFill>
                <a:latin typeface="Tahoma" pitchFamily="34" charset="0"/>
              </a:defRPr>
            </a:lvl7pPr>
            <a:lvl8pPr marL="3412884" indent="-227526" eaLnBrk="0" fontAlgn="base" hangingPunct="0">
              <a:spcBef>
                <a:spcPct val="0"/>
              </a:spcBef>
              <a:spcAft>
                <a:spcPct val="0"/>
              </a:spcAft>
              <a:defRPr sz="2400">
                <a:solidFill>
                  <a:schemeClr val="tx1"/>
                </a:solidFill>
                <a:latin typeface="Tahoma" pitchFamily="34" charset="0"/>
              </a:defRPr>
            </a:lvl8pPr>
            <a:lvl9pPr marL="3867935" indent="-227526" eaLnBrk="0" fontAlgn="base" hangingPunct="0">
              <a:spcBef>
                <a:spcPct val="0"/>
              </a:spcBef>
              <a:spcAft>
                <a:spcPct val="0"/>
              </a:spcAft>
              <a:defRPr sz="2400">
                <a:solidFill>
                  <a:schemeClr val="tx1"/>
                </a:solidFill>
                <a:latin typeface="Tahoma" pitchFamily="34" charset="0"/>
              </a:defRPr>
            </a:lvl9pPr>
          </a:lstStyle>
          <a:p>
            <a:pPr eaLnBrk="1" hangingPunct="1"/>
            <a:fld id="{D50BE097-D6B6-416E-96BE-357A0898EF7D}" type="slidenum">
              <a:rPr lang="en-GB" altLang="en-US" sz="1200"/>
              <a:pPr eaLnBrk="1" hangingPunct="1"/>
              <a:t>26</a:t>
            </a:fld>
            <a:endParaRPr lang="en-GB" altLang="en-US" sz="1200"/>
          </a:p>
        </p:txBody>
      </p:sp>
    </p:spTree>
    <p:extLst>
      <p:ext uri="{BB962C8B-B14F-4D97-AF65-F5344CB8AC3E}">
        <p14:creationId xmlns:p14="http://schemas.microsoft.com/office/powerpoint/2010/main" val="4218652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27</a:t>
            </a:fld>
            <a:endParaRPr lang="en-GB"/>
          </a:p>
        </p:txBody>
      </p:sp>
    </p:spTree>
    <p:extLst>
      <p:ext uri="{BB962C8B-B14F-4D97-AF65-F5344CB8AC3E}">
        <p14:creationId xmlns:p14="http://schemas.microsoft.com/office/powerpoint/2010/main" val="3065725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CD695DF-DD2C-4D2D-AF96-7590631D328A}" type="slidenum">
              <a:rPr lang="en-GB" smtClean="0"/>
              <a:t>28</a:t>
            </a:fld>
            <a:endParaRPr lang="en-GB"/>
          </a:p>
        </p:txBody>
      </p:sp>
    </p:spTree>
    <p:extLst>
      <p:ext uri="{BB962C8B-B14F-4D97-AF65-F5344CB8AC3E}">
        <p14:creationId xmlns:p14="http://schemas.microsoft.com/office/powerpoint/2010/main" val="1492411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0D85AC-E3E9-41F0-BEFD-89D6FD2AC1DF}" type="datetimeFigureOut">
              <a:rPr lang="en-GB" smtClean="0"/>
              <a:t>18/10/2019</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A475C4B1-BD14-47A9-A6E7-22AAF31D5855}"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28491088"/>
      </p:ext>
    </p:extLst>
  </p:cSld>
  <p:clrMapOvr>
    <a:masterClrMapping/>
  </p:clrMapOvr>
  <p:extLst mod="1">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0D85AC-E3E9-41F0-BEFD-89D6FD2AC1DF}" type="datetimeFigureOut">
              <a:rPr lang="en-GB" smtClean="0"/>
              <a:t>18/10/2019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75C4B1-BD14-47A9-A6E7-22AAF31D5855}"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055782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0D85AC-E3E9-41F0-BEFD-89D6FD2AC1DF}" type="datetimeFigureOut">
              <a:rPr lang="en-GB" smtClean="0"/>
              <a:t>18/10/2019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75C4B1-BD14-47A9-A6E7-22AAF31D5855}"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61137238"/>
      </p:ext>
    </p:extLst>
  </p:cSld>
  <p:clrMapOvr>
    <a:masterClrMapping/>
  </p:clrMapOvr>
  <p:extLst mod="1">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F0D85AC-E3E9-41F0-BEFD-89D6FD2AC1DF}" type="datetimeFigureOut">
              <a:rPr lang="en-GB" smtClean="0"/>
              <a:t>18/10/2019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75C4B1-BD14-47A9-A6E7-22AAF31D5855}"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42862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0D85AC-E3E9-41F0-BEFD-89D6FD2AC1DF}" type="datetimeFigureOut">
              <a:rPr lang="en-GB" smtClean="0"/>
              <a:t>18/10/2019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75C4B1-BD14-47A9-A6E7-22AAF31D5855}"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44406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F0D85AC-E3E9-41F0-BEFD-89D6FD2AC1DF}" type="datetimeFigureOut">
              <a:rPr lang="en-GB" smtClean="0"/>
              <a:t>18/10/2019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75C4B1-BD14-47A9-A6E7-22AAF31D5855}"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05139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0D85AC-E3E9-41F0-BEFD-89D6FD2AC1DF}" type="datetimeFigureOut">
              <a:rPr lang="en-GB" smtClean="0"/>
              <a:t>18/10/2019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75C4B1-BD14-47A9-A6E7-22AAF31D5855}" type="slidenum">
              <a:rPr lang="en-GB" smtClean="0"/>
              <a:t>‹#›</a:t>
            </a:fld>
            <a:endParaRPr lang="en-GB"/>
          </a:p>
        </p:txBody>
      </p:sp>
    </p:spTree>
    <p:extLst>
      <p:ext uri="{BB962C8B-B14F-4D97-AF65-F5344CB8AC3E}">
        <p14:creationId xmlns:p14="http://schemas.microsoft.com/office/powerpoint/2010/main" val="3123996640"/>
      </p:ext>
    </p:extLst>
  </p:cSld>
  <p:clrMapOvr>
    <a:masterClrMapping/>
  </p:clrMapOvr>
  <p:extLst mod="1">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0D85AC-E3E9-41F0-BEFD-89D6FD2AC1DF}" type="datetimeFigureOut">
              <a:rPr lang="en-GB" smtClean="0"/>
              <a:t>18/10/2019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75C4B1-BD14-47A9-A6E7-22AAF31D5855}"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05534451"/>
      </p:ext>
    </p:extLst>
  </p:cSld>
  <p:clrMapOvr>
    <a:masterClrMapping/>
  </p:clrMapOvr>
  <p:extLst mod="1">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7F0D85AC-E3E9-41F0-BEFD-89D6FD2AC1DF}" type="datetimeFigureOut">
              <a:rPr lang="en-GB" smtClean="0"/>
              <a:t>18/10/2019</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A475C4B1-BD14-47A9-A6E7-22AAF31D5855}"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39317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0D85AC-E3E9-41F0-BEFD-89D6FD2AC1DF}" type="datetimeFigureOut">
              <a:rPr lang="en-GB" smtClean="0"/>
              <a:t>18/10/2019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75C4B1-BD14-47A9-A6E7-22AAF31D5855}"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6973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0D85AC-E3E9-41F0-BEFD-89D6FD2AC1DF}" type="datetimeFigureOut">
              <a:rPr lang="en-GB" smtClean="0"/>
              <a:t>18/10/2019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75C4B1-BD14-47A9-A6E7-22AAF31D5855}"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32737673"/>
      </p:ext>
    </p:extLst>
  </p:cSld>
  <p:clrMapOvr>
    <a:masterClrMapping/>
  </p:clrMapOvr>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7F0D85AC-E3E9-41F0-BEFD-89D6FD2AC1DF}" type="datetimeFigureOut">
              <a:rPr lang="en-GB" smtClean="0"/>
              <a:t>18/10/2019</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A475C4B1-BD14-47A9-A6E7-22AAF31D5855}"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7747593"/>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slideLayout" Target="../slideLayouts/slideLayout2.xml"/><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9045" y="802298"/>
            <a:ext cx="10065807" cy="1343743"/>
          </a:xfrm>
        </p:spPr>
        <p:txBody>
          <a:bodyPr>
            <a:normAutofit fontScale="90000"/>
          </a:bodyPr>
          <a:lstStyle/>
          <a:p>
            <a:br>
              <a:rPr lang="en-GB" dirty="0"/>
            </a:br>
            <a:r>
              <a:rPr lang="en-GB" sz="3600" dirty="0"/>
              <a:t>Workplace Culture and its impact on Organisational Efficiency</a:t>
            </a:r>
          </a:p>
        </p:txBody>
      </p:sp>
      <p:sp>
        <p:nvSpPr>
          <p:cNvPr id="3" name="Subtitle 2"/>
          <p:cNvSpPr>
            <a:spLocks noGrp="1"/>
          </p:cNvSpPr>
          <p:nvPr>
            <p:ph type="subTitle" idx="1"/>
          </p:nvPr>
        </p:nvSpPr>
        <p:spPr/>
        <p:txBody>
          <a:bodyPr/>
          <a:lstStyle/>
          <a:p>
            <a:r>
              <a:rPr lang="en-GB" dirty="0"/>
              <a:t>Session 2</a:t>
            </a:r>
          </a:p>
        </p:txBody>
      </p:sp>
    </p:spTree>
    <p:extLst>
      <p:ext uri="{BB962C8B-B14F-4D97-AF65-F5344CB8AC3E}">
        <p14:creationId xmlns:p14="http://schemas.microsoft.com/office/powerpoint/2010/main" val="2081174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Last time</a:t>
            </a:r>
          </a:p>
        </p:txBody>
      </p:sp>
      <p:sp>
        <p:nvSpPr>
          <p:cNvPr id="3" name="Content Placeholder 2"/>
          <p:cNvSpPr>
            <a:spLocks noGrp="1"/>
          </p:cNvSpPr>
          <p:nvPr>
            <p:ph idx="1"/>
          </p:nvPr>
        </p:nvSpPr>
        <p:spPr/>
        <p:txBody>
          <a:bodyPr>
            <a:normAutofit/>
          </a:bodyPr>
          <a:lstStyle/>
          <a:p>
            <a:r>
              <a:rPr lang="en-GB" sz="3200" dirty="0"/>
              <a:t>Introduced stereotypes, communication and barriers to communication</a:t>
            </a:r>
          </a:p>
          <a:p>
            <a:r>
              <a:rPr lang="en-GB" sz="3200" dirty="0"/>
              <a:t>We also considered the basic concept of ‘What is culture’ and our perception of it.</a:t>
            </a:r>
          </a:p>
        </p:txBody>
      </p:sp>
    </p:spTree>
    <p:extLst>
      <p:ext uri="{BB962C8B-B14F-4D97-AF65-F5344CB8AC3E}">
        <p14:creationId xmlns:p14="http://schemas.microsoft.com/office/powerpoint/2010/main" val="4077430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This Week</a:t>
            </a:r>
          </a:p>
        </p:txBody>
      </p:sp>
      <p:sp>
        <p:nvSpPr>
          <p:cNvPr id="8" name="Content Placeholder 7"/>
          <p:cNvSpPr>
            <a:spLocks noGrp="1"/>
          </p:cNvSpPr>
          <p:nvPr>
            <p:ph idx="1"/>
          </p:nvPr>
        </p:nvSpPr>
        <p:spPr>
          <a:xfrm>
            <a:off x="783771" y="2015732"/>
            <a:ext cx="10271083" cy="3450613"/>
          </a:xfrm>
        </p:spPr>
        <p:txBody>
          <a:bodyPr>
            <a:noAutofit/>
          </a:bodyPr>
          <a:lstStyle/>
          <a:p>
            <a:pPr marL="0" indent="0">
              <a:buNone/>
            </a:pPr>
            <a:r>
              <a:rPr lang="en-GB" sz="3200" dirty="0"/>
              <a:t>We will look at :</a:t>
            </a:r>
          </a:p>
          <a:p>
            <a:pPr marL="0" indent="0">
              <a:buNone/>
            </a:pPr>
            <a:endParaRPr lang="en-GB" sz="3200" dirty="0"/>
          </a:p>
          <a:p>
            <a:pPr>
              <a:buFont typeface="Arial" charset="0"/>
              <a:buChar char="•"/>
            </a:pPr>
            <a:r>
              <a:rPr lang="en-GB" sz="3200" dirty="0"/>
              <a:t>Culture Models</a:t>
            </a:r>
          </a:p>
          <a:p>
            <a:pPr>
              <a:buFont typeface="Arial" charset="0"/>
              <a:buChar char="•"/>
            </a:pPr>
            <a:r>
              <a:rPr lang="en-GB" sz="3200" dirty="0"/>
              <a:t>Cultural environment  </a:t>
            </a:r>
          </a:p>
          <a:p>
            <a:pPr>
              <a:buFont typeface="Arial" charset="0"/>
              <a:buChar char="•"/>
            </a:pPr>
            <a:r>
              <a:rPr lang="en-GB" sz="3200" dirty="0"/>
              <a:t>The core elements of organisational culture</a:t>
            </a:r>
          </a:p>
        </p:txBody>
      </p:sp>
    </p:spTree>
    <p:extLst>
      <p:ext uri="{BB962C8B-B14F-4D97-AF65-F5344CB8AC3E}">
        <p14:creationId xmlns:p14="http://schemas.microsoft.com/office/powerpoint/2010/main" val="30057458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7400" y="772589"/>
            <a:ext cx="7860415" cy="3744416"/>
          </a:xfrm>
          <a:prstGeom prst="rect">
            <a:avLst/>
          </a:prstGeom>
        </p:spPr>
      </p:pic>
    </p:spTree>
    <p:extLst>
      <p:ext uri="{BB962C8B-B14F-4D97-AF65-F5344CB8AC3E}">
        <p14:creationId xmlns:p14="http://schemas.microsoft.com/office/powerpoint/2010/main" val="187884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noChangeArrowheads="1"/>
          </p:cNvSpPr>
          <p:nvPr>
            <p:ph idx="1"/>
          </p:nvPr>
        </p:nvSpPr>
        <p:spPr>
          <a:xfrm>
            <a:off x="825500" y="2146300"/>
            <a:ext cx="10513492" cy="2824688"/>
          </a:xfrm>
        </p:spPr>
        <p:txBody>
          <a:bodyPr/>
          <a:lstStyle/>
          <a:p>
            <a:pPr>
              <a:buNone/>
            </a:pPr>
            <a:r>
              <a:rPr lang="en-US" dirty="0"/>
              <a:t>   Your culture is like your nose:</a:t>
            </a:r>
          </a:p>
          <a:p>
            <a:pPr lvl="1"/>
            <a:r>
              <a:rPr lang="en-US" sz="2400" dirty="0"/>
              <a:t>You do not see it properly yourself,</a:t>
            </a:r>
          </a:p>
          <a:p>
            <a:pPr lvl="1"/>
            <a:r>
              <a:rPr lang="en-US" sz="2400" dirty="0"/>
              <a:t>but everybody else does and thinks it is peculiar if it differs from theirs</a:t>
            </a:r>
          </a:p>
        </p:txBody>
      </p:sp>
      <p:pic>
        <p:nvPicPr>
          <p:cNvPr id="8" name="Picture 4" descr="MCHM00073_0000[1]"/>
          <p:cNvPicPr>
            <a:picLocks noChangeAspect="1" noChangeArrowheads="1"/>
          </p:cNvPicPr>
          <p:nvPr/>
        </p:nvPicPr>
        <p:blipFill>
          <a:blip r:embed="rId2" cstate="print"/>
          <a:srcRect/>
          <a:stretch>
            <a:fillRect/>
          </a:stretch>
        </p:blipFill>
        <p:spPr bwMode="auto">
          <a:xfrm>
            <a:off x="7176120" y="3933056"/>
            <a:ext cx="771302" cy="995742"/>
          </a:xfrm>
          <a:prstGeom prst="rect">
            <a:avLst/>
          </a:prstGeom>
          <a:noFill/>
          <a:ln w="9525">
            <a:noFill/>
            <a:miter lim="800000"/>
            <a:headEnd/>
            <a:tailEnd/>
          </a:ln>
        </p:spPr>
      </p:pic>
      <p:pic>
        <p:nvPicPr>
          <p:cNvPr id="9" name="Picture 5" descr="MCPE02856_0000[1]"/>
          <p:cNvPicPr>
            <a:picLocks noChangeAspect="1" noChangeArrowheads="1"/>
          </p:cNvPicPr>
          <p:nvPr/>
        </p:nvPicPr>
        <p:blipFill>
          <a:blip r:embed="rId3" cstate="print"/>
          <a:srcRect/>
          <a:stretch>
            <a:fillRect/>
          </a:stretch>
        </p:blipFill>
        <p:spPr bwMode="auto">
          <a:xfrm>
            <a:off x="5303912" y="3861048"/>
            <a:ext cx="833562" cy="1138244"/>
          </a:xfrm>
          <a:prstGeom prst="rect">
            <a:avLst/>
          </a:prstGeom>
          <a:noFill/>
          <a:ln w="9525">
            <a:noFill/>
            <a:miter lim="800000"/>
            <a:headEnd/>
            <a:tailEnd/>
          </a:ln>
        </p:spPr>
      </p:pic>
      <p:pic>
        <p:nvPicPr>
          <p:cNvPr id="10" name="Picture 6" descr="MCPE02855_0000[1]"/>
          <p:cNvPicPr>
            <a:picLocks noChangeAspect="1" noChangeArrowheads="1"/>
          </p:cNvPicPr>
          <p:nvPr/>
        </p:nvPicPr>
        <p:blipFill>
          <a:blip r:embed="rId4" cstate="print"/>
          <a:srcRect/>
          <a:stretch>
            <a:fillRect/>
          </a:stretch>
        </p:blipFill>
        <p:spPr bwMode="auto">
          <a:xfrm>
            <a:off x="3503712" y="3861048"/>
            <a:ext cx="754832" cy="1044200"/>
          </a:xfrm>
          <a:prstGeom prst="rect">
            <a:avLst/>
          </a:prstGeom>
          <a:noFill/>
          <a:ln w="9525">
            <a:noFill/>
            <a:miter lim="800000"/>
            <a:headEnd/>
            <a:tailEnd/>
          </a:ln>
        </p:spPr>
      </p:pic>
      <p:sp>
        <p:nvSpPr>
          <p:cNvPr id="11" name="Rectangle 10"/>
          <p:cNvSpPr/>
          <p:nvPr/>
        </p:nvSpPr>
        <p:spPr>
          <a:xfrm>
            <a:off x="825500" y="5190977"/>
            <a:ext cx="9158850" cy="830997"/>
          </a:xfrm>
          <a:prstGeom prst="rect">
            <a:avLst/>
          </a:prstGeom>
        </p:spPr>
        <p:txBody>
          <a:bodyPr wrap="square">
            <a:spAutoFit/>
          </a:bodyPr>
          <a:lstStyle/>
          <a:p>
            <a:r>
              <a:rPr lang="en-GB" sz="2400" dirty="0"/>
              <a:t>For the international manager:   Avoid self-reference criterion – try to think outside your own cultural box. This is a </a:t>
            </a:r>
            <a:r>
              <a:rPr lang="en-GB" sz="2400" b="1" dirty="0"/>
              <a:t>deliberate </a:t>
            </a:r>
            <a:r>
              <a:rPr lang="en-GB" sz="2400" dirty="0"/>
              <a:t>effort.</a:t>
            </a:r>
          </a:p>
        </p:txBody>
      </p:sp>
    </p:spTree>
    <p:extLst>
      <p:ext uri="{BB962C8B-B14F-4D97-AF65-F5344CB8AC3E}">
        <p14:creationId xmlns:p14="http://schemas.microsoft.com/office/powerpoint/2010/main" val="697404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 Cultural Framework</a:t>
            </a:r>
          </a:p>
        </p:txBody>
      </p:sp>
      <p:sp>
        <p:nvSpPr>
          <p:cNvPr id="3" name="Content Placeholder 2"/>
          <p:cNvSpPr>
            <a:spLocks noGrp="1"/>
          </p:cNvSpPr>
          <p:nvPr>
            <p:ph idx="1"/>
          </p:nvPr>
        </p:nvSpPr>
        <p:spPr/>
        <p:txBody>
          <a:bodyPr/>
          <a:lstStyle/>
          <a:p>
            <a:pPr>
              <a:buNone/>
            </a:pPr>
            <a:r>
              <a:rPr lang="en-GB" dirty="0"/>
              <a:t>	</a:t>
            </a:r>
          </a:p>
        </p:txBody>
      </p:sp>
      <p:pic>
        <p:nvPicPr>
          <p:cNvPr id="9" name="Picture 3"/>
          <p:cNvPicPr>
            <a:picLocks noChangeAspect="1" noChangeArrowheads="1"/>
          </p:cNvPicPr>
          <p:nvPr/>
        </p:nvPicPr>
        <p:blipFill>
          <a:blip r:embed="rId2" cstate="print"/>
          <a:srcRect/>
          <a:stretch>
            <a:fillRect/>
          </a:stretch>
        </p:blipFill>
        <p:spPr bwMode="auto">
          <a:xfrm>
            <a:off x="2135560" y="1916832"/>
            <a:ext cx="7848600" cy="3917950"/>
          </a:xfrm>
          <a:prstGeom prst="rect">
            <a:avLst/>
          </a:prstGeom>
          <a:noFill/>
          <a:ln w="9525">
            <a:noFill/>
            <a:miter lim="800000"/>
            <a:headEnd/>
            <a:tailEnd/>
          </a:ln>
        </p:spPr>
      </p:pic>
      <p:sp>
        <p:nvSpPr>
          <p:cNvPr id="10" name="Rectangle 9"/>
          <p:cNvSpPr/>
          <p:nvPr/>
        </p:nvSpPr>
        <p:spPr>
          <a:xfrm>
            <a:off x="2135560" y="6021289"/>
            <a:ext cx="2494594" cy="276999"/>
          </a:xfrm>
          <a:prstGeom prst="rect">
            <a:avLst/>
          </a:prstGeom>
        </p:spPr>
        <p:txBody>
          <a:bodyPr wrap="none">
            <a:spAutoFit/>
          </a:bodyPr>
          <a:lstStyle/>
          <a:p>
            <a:r>
              <a:rPr lang="en-GB" sz="1200" dirty="0"/>
              <a:t>Source: </a:t>
            </a:r>
            <a:r>
              <a:rPr lang="en-GB" sz="1200" dirty="0" err="1"/>
              <a:t>Doole</a:t>
            </a:r>
            <a:r>
              <a:rPr lang="en-GB" sz="1200" dirty="0"/>
              <a:t> and Lowe,  2008</a:t>
            </a:r>
          </a:p>
        </p:txBody>
      </p:sp>
    </p:spTree>
    <p:extLst>
      <p:ext uri="{BB962C8B-B14F-4D97-AF65-F5344CB8AC3E}">
        <p14:creationId xmlns:p14="http://schemas.microsoft.com/office/powerpoint/2010/main" val="2569531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
            <a:ext cx="12192000" cy="6858000"/>
          </a:xfrm>
          <a:prstGeom prst="rect">
            <a:avLst/>
          </a:prstGeom>
        </p:spPr>
      </p:pic>
      <p:pic>
        <p:nvPicPr>
          <p:cNvPr id="3" name="Picture 2"/>
          <p:cNvPicPr>
            <a:picLocks noChangeAspect="1"/>
          </p:cNvPicPr>
          <p:nvPr/>
        </p:nvPicPr>
        <p:blipFill>
          <a:blip r:embed="rId3"/>
          <a:stretch>
            <a:fillRect/>
          </a:stretch>
        </p:blipFill>
        <p:spPr>
          <a:xfrm>
            <a:off x="541240" y="874753"/>
            <a:ext cx="6639119" cy="536494"/>
          </a:xfrm>
          <a:prstGeom prst="rect">
            <a:avLst/>
          </a:prstGeom>
        </p:spPr>
      </p:pic>
      <p:pic>
        <p:nvPicPr>
          <p:cNvPr id="4" name="Picture 3"/>
          <p:cNvPicPr>
            <a:picLocks noChangeAspect="1"/>
          </p:cNvPicPr>
          <p:nvPr/>
        </p:nvPicPr>
        <p:blipFill>
          <a:blip r:embed="rId4"/>
          <a:stretch>
            <a:fillRect/>
          </a:stretch>
        </p:blipFill>
        <p:spPr>
          <a:xfrm>
            <a:off x="541240" y="124880"/>
            <a:ext cx="5182049" cy="749873"/>
          </a:xfrm>
          <a:prstGeom prst="rect">
            <a:avLst/>
          </a:prstGeom>
        </p:spPr>
      </p:pic>
    </p:spTree>
    <p:extLst>
      <p:ext uri="{BB962C8B-B14F-4D97-AF65-F5344CB8AC3E}">
        <p14:creationId xmlns:p14="http://schemas.microsoft.com/office/powerpoint/2010/main" val="1844374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28684" y="1011726"/>
            <a:ext cx="4334632" cy="4834547"/>
          </a:xfrm>
          <a:prstGeom prst="rect">
            <a:avLst/>
          </a:prstGeom>
        </p:spPr>
      </p:pic>
      <p:pic>
        <p:nvPicPr>
          <p:cNvPr id="4" name="Picture 3"/>
          <p:cNvPicPr>
            <a:picLocks noChangeAspect="1"/>
          </p:cNvPicPr>
          <p:nvPr/>
        </p:nvPicPr>
        <p:blipFill>
          <a:blip r:embed="rId3"/>
          <a:stretch>
            <a:fillRect/>
          </a:stretch>
        </p:blipFill>
        <p:spPr>
          <a:xfrm>
            <a:off x="194560" y="158212"/>
            <a:ext cx="7468247" cy="853514"/>
          </a:xfrm>
          <a:prstGeom prst="rect">
            <a:avLst/>
          </a:prstGeom>
        </p:spPr>
      </p:pic>
    </p:spTree>
    <p:extLst>
      <p:ext uri="{BB962C8B-B14F-4D97-AF65-F5344CB8AC3E}">
        <p14:creationId xmlns:p14="http://schemas.microsoft.com/office/powerpoint/2010/main" val="2314793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28800" y="404664"/>
            <a:ext cx="8229600" cy="1143000"/>
          </a:xfrm>
        </p:spPr>
        <p:txBody>
          <a:bodyPr>
            <a:normAutofit/>
          </a:bodyPr>
          <a:lstStyle/>
          <a:p>
            <a:r>
              <a:rPr lang="en-GB" altLang="en-US" b="1" dirty="0"/>
              <a:t>The Core Elements of Corporate  Culture</a:t>
            </a:r>
          </a:p>
        </p:txBody>
      </p:sp>
      <p:sp>
        <p:nvSpPr>
          <p:cNvPr id="28675" name="Oval 3"/>
          <p:cNvSpPr>
            <a:spLocks noChangeArrowheads="1"/>
          </p:cNvSpPr>
          <p:nvPr/>
        </p:nvSpPr>
        <p:spPr bwMode="auto">
          <a:xfrm>
            <a:off x="2590800" y="2971800"/>
            <a:ext cx="1981200" cy="12192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2400">
                <a:solidFill>
                  <a:srgbClr val="FFFFFF"/>
                </a:solidFill>
                <a:latin typeface="Times New Roman" charset="0"/>
              </a:rPr>
              <a:t>Values</a:t>
            </a:r>
          </a:p>
        </p:txBody>
      </p:sp>
      <p:sp>
        <p:nvSpPr>
          <p:cNvPr id="28676" name="Oval 4"/>
          <p:cNvSpPr>
            <a:spLocks noChangeArrowheads="1"/>
          </p:cNvSpPr>
          <p:nvPr/>
        </p:nvSpPr>
        <p:spPr bwMode="auto">
          <a:xfrm>
            <a:off x="5105400" y="2590800"/>
            <a:ext cx="2057400" cy="1295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2400">
                <a:solidFill>
                  <a:srgbClr val="FFFFFF"/>
                </a:solidFill>
                <a:latin typeface="Times New Roman" charset="0"/>
              </a:rPr>
              <a:t>Beliefs</a:t>
            </a:r>
          </a:p>
        </p:txBody>
      </p:sp>
      <p:sp>
        <p:nvSpPr>
          <p:cNvPr id="28677" name="Oval 5"/>
          <p:cNvSpPr>
            <a:spLocks noChangeArrowheads="1"/>
          </p:cNvSpPr>
          <p:nvPr/>
        </p:nvSpPr>
        <p:spPr bwMode="auto">
          <a:xfrm>
            <a:off x="7793756" y="2895600"/>
            <a:ext cx="2057400" cy="1295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2400">
                <a:solidFill>
                  <a:srgbClr val="FFFFFF"/>
                </a:solidFill>
                <a:latin typeface="Times New Roman" charset="0"/>
              </a:rPr>
              <a:t>Opinions</a:t>
            </a:r>
          </a:p>
        </p:txBody>
      </p:sp>
      <p:sp>
        <p:nvSpPr>
          <p:cNvPr id="28678" name="Oval 6"/>
          <p:cNvSpPr>
            <a:spLocks noChangeArrowheads="1"/>
          </p:cNvSpPr>
          <p:nvPr/>
        </p:nvSpPr>
        <p:spPr bwMode="auto">
          <a:xfrm>
            <a:off x="6257309" y="4167336"/>
            <a:ext cx="1905000" cy="1066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2400" dirty="0">
                <a:solidFill>
                  <a:srgbClr val="FFFFFF"/>
                </a:solidFill>
                <a:latin typeface="Times New Roman" charset="0"/>
              </a:rPr>
              <a:t>Attitudes</a:t>
            </a:r>
          </a:p>
        </p:txBody>
      </p:sp>
      <p:sp>
        <p:nvSpPr>
          <p:cNvPr id="28679" name="Oval 7"/>
          <p:cNvSpPr>
            <a:spLocks noChangeArrowheads="1"/>
          </p:cNvSpPr>
          <p:nvPr/>
        </p:nvSpPr>
        <p:spPr bwMode="auto">
          <a:xfrm>
            <a:off x="4288931" y="4133670"/>
            <a:ext cx="1812893" cy="1119873"/>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2400">
                <a:solidFill>
                  <a:srgbClr val="FFFFFF"/>
                </a:solidFill>
                <a:latin typeface="Times New Roman" charset="0"/>
              </a:rPr>
              <a:t>Norms</a:t>
            </a:r>
          </a:p>
        </p:txBody>
      </p:sp>
      <p:sp>
        <p:nvSpPr>
          <p:cNvPr id="28680" name="Line 8"/>
          <p:cNvSpPr>
            <a:spLocks noChangeShapeType="1"/>
          </p:cNvSpPr>
          <p:nvPr/>
        </p:nvSpPr>
        <p:spPr bwMode="auto">
          <a:xfrm>
            <a:off x="4282696" y="4034342"/>
            <a:ext cx="289304" cy="23285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fontAlgn="base">
              <a:spcBef>
                <a:spcPct val="0"/>
              </a:spcBef>
              <a:spcAft>
                <a:spcPct val="0"/>
              </a:spcAft>
            </a:pPr>
            <a:endParaRPr lang="en-GB" sz="2400">
              <a:solidFill>
                <a:srgbClr val="FFFFFF"/>
              </a:solidFill>
              <a:latin typeface="Times New Roman" charset="0"/>
            </a:endParaRPr>
          </a:p>
        </p:txBody>
      </p:sp>
      <p:sp>
        <p:nvSpPr>
          <p:cNvPr id="28682" name="Line 10"/>
          <p:cNvSpPr>
            <a:spLocks noChangeShapeType="1"/>
          </p:cNvSpPr>
          <p:nvPr/>
        </p:nvSpPr>
        <p:spPr bwMode="auto">
          <a:xfrm flipV="1">
            <a:off x="8049778" y="4141527"/>
            <a:ext cx="277378" cy="28975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fontAlgn="base">
              <a:spcBef>
                <a:spcPct val="0"/>
              </a:spcBef>
              <a:spcAft>
                <a:spcPct val="0"/>
              </a:spcAft>
            </a:pPr>
            <a:endParaRPr lang="en-GB" sz="2400">
              <a:solidFill>
                <a:srgbClr val="FFFFFF"/>
              </a:solidFill>
              <a:latin typeface="Times New Roman" charset="0"/>
            </a:endParaRPr>
          </a:p>
        </p:txBody>
      </p:sp>
      <p:sp>
        <p:nvSpPr>
          <p:cNvPr id="28683" name="Line 11"/>
          <p:cNvSpPr>
            <a:spLocks noChangeShapeType="1"/>
          </p:cNvSpPr>
          <p:nvPr/>
        </p:nvSpPr>
        <p:spPr bwMode="auto">
          <a:xfrm flipH="1" flipV="1">
            <a:off x="7162800" y="3352800"/>
            <a:ext cx="630956" cy="22021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fontAlgn="base">
              <a:spcBef>
                <a:spcPct val="0"/>
              </a:spcBef>
              <a:spcAft>
                <a:spcPct val="0"/>
              </a:spcAft>
            </a:pPr>
            <a:endParaRPr lang="en-GB" sz="2400">
              <a:solidFill>
                <a:srgbClr val="FFFFFF"/>
              </a:solidFill>
              <a:latin typeface="Times New Roman" charset="0"/>
            </a:endParaRPr>
          </a:p>
        </p:txBody>
      </p:sp>
      <p:sp>
        <p:nvSpPr>
          <p:cNvPr id="28684" name="Line 12"/>
          <p:cNvSpPr>
            <a:spLocks noChangeShapeType="1"/>
          </p:cNvSpPr>
          <p:nvPr/>
        </p:nvSpPr>
        <p:spPr bwMode="auto">
          <a:xfrm flipV="1">
            <a:off x="4572000" y="3352800"/>
            <a:ext cx="53340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fontAlgn="base">
              <a:spcBef>
                <a:spcPct val="0"/>
              </a:spcBef>
              <a:spcAft>
                <a:spcPct val="0"/>
              </a:spcAft>
            </a:pPr>
            <a:endParaRPr lang="en-GB" sz="2400">
              <a:solidFill>
                <a:srgbClr val="FFFFFF"/>
              </a:solidFill>
              <a:latin typeface="Times New Roman" charset="0"/>
            </a:endParaRPr>
          </a:p>
        </p:txBody>
      </p:sp>
      <p:cxnSp>
        <p:nvCxnSpPr>
          <p:cNvPr id="4" name="Straight Connector 3">
            <a:extLst>
              <a:ext uri="{FF2B5EF4-FFF2-40B4-BE49-F238E27FC236}">
                <a16:creationId xmlns:a16="http://schemas.microsoft.com/office/drawing/2014/main" id="{98687591-2E44-429A-BD90-D8A5EC0D86B9}"/>
              </a:ext>
            </a:extLst>
          </p:cNvPr>
          <p:cNvCxnSpPr>
            <a:cxnSpLocks/>
            <a:stCxn id="28679" idx="6"/>
            <a:endCxn id="28678" idx="2"/>
          </p:cNvCxnSpPr>
          <p:nvPr/>
        </p:nvCxnSpPr>
        <p:spPr>
          <a:xfrm>
            <a:off x="6101823" y="4693606"/>
            <a:ext cx="155486" cy="713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14507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22B71-1476-44D5-9F57-125FD0326E57}"/>
              </a:ext>
            </a:extLst>
          </p:cNvPr>
          <p:cNvSpPr>
            <a:spLocks noGrp="1"/>
          </p:cNvSpPr>
          <p:nvPr>
            <p:ph type="title"/>
          </p:nvPr>
        </p:nvSpPr>
        <p:spPr/>
        <p:txBody>
          <a:bodyPr/>
          <a:lstStyle/>
          <a:p>
            <a:r>
              <a:rPr lang="en-GB" dirty="0"/>
              <a:t>Terminology Exercise</a:t>
            </a:r>
          </a:p>
        </p:txBody>
      </p:sp>
      <p:sp>
        <p:nvSpPr>
          <p:cNvPr id="3" name="Content Placeholder 2">
            <a:extLst>
              <a:ext uri="{FF2B5EF4-FFF2-40B4-BE49-F238E27FC236}">
                <a16:creationId xmlns:a16="http://schemas.microsoft.com/office/drawing/2014/main" id="{6BA0ABEE-7A1F-4F6C-A4B2-0F9D807C9B15}"/>
              </a:ext>
            </a:extLst>
          </p:cNvPr>
          <p:cNvSpPr>
            <a:spLocks noGrp="1"/>
          </p:cNvSpPr>
          <p:nvPr>
            <p:ph idx="1"/>
          </p:nvPr>
        </p:nvSpPr>
        <p:spPr>
          <a:xfrm>
            <a:off x="559837" y="2060848"/>
            <a:ext cx="9650963" cy="4078695"/>
          </a:xfrm>
        </p:spPr>
        <p:txBody>
          <a:bodyPr>
            <a:normAutofit/>
          </a:bodyPr>
          <a:lstStyle/>
          <a:p>
            <a:r>
              <a:rPr lang="en-GB" sz="3200" dirty="0"/>
              <a:t>What is meant by each of the following terms?</a:t>
            </a:r>
          </a:p>
          <a:p>
            <a:pPr lvl="2">
              <a:buFont typeface="Wingdings" panose="05000000000000000000" pitchFamily="2" charset="2"/>
              <a:buChar char="§"/>
            </a:pPr>
            <a:r>
              <a:rPr lang="en-GB" sz="3200" dirty="0">
                <a:solidFill>
                  <a:srgbClr val="0070C0"/>
                </a:solidFill>
              </a:rPr>
              <a:t>Values?</a:t>
            </a:r>
          </a:p>
          <a:p>
            <a:pPr lvl="2">
              <a:buFont typeface="Wingdings" panose="05000000000000000000" pitchFamily="2" charset="2"/>
              <a:buChar char="§"/>
            </a:pPr>
            <a:r>
              <a:rPr lang="en-GB" sz="3200" dirty="0">
                <a:solidFill>
                  <a:srgbClr val="00B050"/>
                </a:solidFill>
              </a:rPr>
              <a:t>Beliefs?</a:t>
            </a:r>
          </a:p>
          <a:p>
            <a:pPr lvl="2">
              <a:buFont typeface="Wingdings" panose="05000000000000000000" pitchFamily="2" charset="2"/>
              <a:buChar char="§"/>
            </a:pPr>
            <a:r>
              <a:rPr lang="en-GB" sz="3200" dirty="0">
                <a:solidFill>
                  <a:srgbClr val="FFC000"/>
                </a:solidFill>
              </a:rPr>
              <a:t>Opinions?</a:t>
            </a:r>
          </a:p>
          <a:p>
            <a:pPr lvl="2">
              <a:buFont typeface="Wingdings" panose="05000000000000000000" pitchFamily="2" charset="2"/>
              <a:buChar char="§"/>
            </a:pPr>
            <a:r>
              <a:rPr lang="en-GB" sz="3200" dirty="0">
                <a:solidFill>
                  <a:srgbClr val="002060"/>
                </a:solidFill>
              </a:rPr>
              <a:t>Norms?</a:t>
            </a:r>
          </a:p>
          <a:p>
            <a:pPr lvl="2">
              <a:buFont typeface="Wingdings" panose="05000000000000000000" pitchFamily="2" charset="2"/>
              <a:buChar char="§"/>
            </a:pPr>
            <a:r>
              <a:rPr lang="en-GB" sz="3200" dirty="0">
                <a:solidFill>
                  <a:srgbClr val="FF0000"/>
                </a:solidFill>
              </a:rPr>
              <a:t>Attitudes?</a:t>
            </a:r>
          </a:p>
        </p:txBody>
      </p:sp>
    </p:spTree>
    <p:extLst>
      <p:ext uri="{BB962C8B-B14F-4D97-AF65-F5344CB8AC3E}">
        <p14:creationId xmlns:p14="http://schemas.microsoft.com/office/powerpoint/2010/main" val="132237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Values</a:t>
            </a:r>
          </a:p>
        </p:txBody>
      </p:sp>
      <p:sp>
        <p:nvSpPr>
          <p:cNvPr id="3" name="Content Placeholder 2"/>
          <p:cNvSpPr>
            <a:spLocks noGrp="1"/>
          </p:cNvSpPr>
          <p:nvPr>
            <p:ph idx="1"/>
          </p:nvPr>
        </p:nvSpPr>
        <p:spPr>
          <a:xfrm>
            <a:off x="447869" y="1853754"/>
            <a:ext cx="11551298" cy="4304450"/>
          </a:xfrm>
        </p:spPr>
        <p:txBody>
          <a:bodyPr>
            <a:noAutofit/>
          </a:bodyPr>
          <a:lstStyle/>
          <a:p>
            <a:r>
              <a:rPr lang="en-GB" sz="2400" b="1" dirty="0">
                <a:solidFill>
                  <a:srgbClr val="0070C0"/>
                </a:solidFill>
              </a:rPr>
              <a:t>Values</a:t>
            </a:r>
            <a:r>
              <a:rPr lang="en-GB" sz="2400" dirty="0"/>
              <a:t> refer to a set of ideas that guide an individual on how to evaluate right versus wrong, whereas </a:t>
            </a:r>
            <a:r>
              <a:rPr lang="en-GB" sz="2400" b="1" dirty="0">
                <a:solidFill>
                  <a:srgbClr val="00B050"/>
                </a:solidFill>
              </a:rPr>
              <a:t>beliefs</a:t>
            </a:r>
            <a:r>
              <a:rPr lang="en-GB" sz="2400" dirty="0"/>
              <a:t> refer to a set of doctrines, statements or experiences a person holds as true, usually with evidence or proof. Both are deeply intertwined because </a:t>
            </a:r>
            <a:r>
              <a:rPr lang="en-GB" sz="2400" b="1" dirty="0">
                <a:solidFill>
                  <a:srgbClr val="00B050"/>
                </a:solidFill>
              </a:rPr>
              <a:t>beliefs</a:t>
            </a:r>
            <a:r>
              <a:rPr lang="en-GB" sz="2400" dirty="0"/>
              <a:t> influence how an individual develops </a:t>
            </a:r>
            <a:r>
              <a:rPr lang="en-GB" sz="2400" b="1" dirty="0">
                <a:solidFill>
                  <a:srgbClr val="0070C0"/>
                </a:solidFill>
              </a:rPr>
              <a:t>values</a:t>
            </a:r>
            <a:r>
              <a:rPr lang="en-GB" sz="2400" dirty="0">
                <a:solidFill>
                  <a:srgbClr val="0070C0"/>
                </a:solidFill>
              </a:rPr>
              <a:t>.</a:t>
            </a:r>
          </a:p>
          <a:p>
            <a:r>
              <a:rPr lang="en-GB" sz="2400" dirty="0"/>
              <a:t>A </a:t>
            </a:r>
            <a:r>
              <a:rPr lang="en-GB" sz="2400" b="1" dirty="0">
                <a:solidFill>
                  <a:srgbClr val="0070C0"/>
                </a:solidFill>
              </a:rPr>
              <a:t>value</a:t>
            </a:r>
            <a:r>
              <a:rPr lang="en-GB" sz="2400" dirty="0"/>
              <a:t> is a measure of the worth or importance a person attaches to something; our </a:t>
            </a:r>
            <a:r>
              <a:rPr lang="en-GB" sz="2400" b="1" dirty="0">
                <a:solidFill>
                  <a:srgbClr val="0070C0"/>
                </a:solidFill>
              </a:rPr>
              <a:t>values</a:t>
            </a:r>
            <a:r>
              <a:rPr lang="en-GB" sz="2400" dirty="0"/>
              <a:t> are often reflected in the way we live our lives. e.g. I </a:t>
            </a:r>
            <a:r>
              <a:rPr lang="en-GB" sz="2400" b="1" dirty="0">
                <a:solidFill>
                  <a:srgbClr val="0070C0"/>
                </a:solidFill>
              </a:rPr>
              <a:t>value</a:t>
            </a:r>
            <a:r>
              <a:rPr lang="en-GB" sz="2400" dirty="0"/>
              <a:t> freedom of speech, or I </a:t>
            </a:r>
            <a:r>
              <a:rPr lang="en-GB" sz="2400" b="1" dirty="0">
                <a:solidFill>
                  <a:srgbClr val="0070C0"/>
                </a:solidFill>
              </a:rPr>
              <a:t>value</a:t>
            </a:r>
            <a:r>
              <a:rPr lang="en-GB" sz="2400" dirty="0">
                <a:solidFill>
                  <a:srgbClr val="0070C0"/>
                </a:solidFill>
              </a:rPr>
              <a:t> </a:t>
            </a:r>
            <a:r>
              <a:rPr lang="en-GB" sz="2400" dirty="0"/>
              <a:t>my family. An </a:t>
            </a:r>
            <a:r>
              <a:rPr lang="en-GB" sz="2400" b="1" dirty="0">
                <a:solidFill>
                  <a:srgbClr val="FF0000"/>
                </a:solidFill>
              </a:rPr>
              <a:t>attitude</a:t>
            </a:r>
            <a:r>
              <a:rPr lang="en-GB" sz="2400" dirty="0"/>
              <a:t> is the way a person expresses or applies their</a:t>
            </a:r>
            <a:r>
              <a:rPr lang="en-GB" sz="2400" dirty="0">
                <a:solidFill>
                  <a:srgbClr val="00B050"/>
                </a:solidFill>
              </a:rPr>
              <a:t> </a:t>
            </a:r>
            <a:r>
              <a:rPr lang="en-GB" sz="2400" b="1" dirty="0">
                <a:solidFill>
                  <a:srgbClr val="00B050"/>
                </a:solidFill>
              </a:rPr>
              <a:t>beliefs</a:t>
            </a:r>
            <a:r>
              <a:rPr lang="en-GB" sz="2400" dirty="0"/>
              <a:t> and </a:t>
            </a:r>
            <a:r>
              <a:rPr lang="en-GB" sz="2400" b="1" dirty="0">
                <a:solidFill>
                  <a:srgbClr val="0070C0"/>
                </a:solidFill>
              </a:rPr>
              <a:t>values</a:t>
            </a:r>
            <a:r>
              <a:rPr lang="en-GB" sz="2400" dirty="0"/>
              <a:t>, and is expressed through words and behaviour.</a:t>
            </a:r>
          </a:p>
          <a:p>
            <a:endParaRPr lang="en-GB" sz="2400" dirty="0"/>
          </a:p>
        </p:txBody>
      </p:sp>
    </p:spTree>
    <p:extLst>
      <p:ext uri="{BB962C8B-B14F-4D97-AF65-F5344CB8AC3E}">
        <p14:creationId xmlns:p14="http://schemas.microsoft.com/office/powerpoint/2010/main" val="1382883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208" y="125760"/>
            <a:ext cx="10972800" cy="589135"/>
          </a:xfrm>
        </p:spPr>
        <p:txBody>
          <a:bodyPr>
            <a:normAutofit/>
          </a:bodyPr>
          <a:lstStyle/>
          <a:p>
            <a:r>
              <a:rPr lang="en-GB" dirty="0"/>
              <a:t>Terminology</a:t>
            </a:r>
          </a:p>
        </p:txBody>
      </p:sp>
      <p:sp>
        <p:nvSpPr>
          <p:cNvPr id="3" name="Content Placeholder 2"/>
          <p:cNvSpPr>
            <a:spLocks noGrp="1"/>
          </p:cNvSpPr>
          <p:nvPr>
            <p:ph idx="1"/>
          </p:nvPr>
        </p:nvSpPr>
        <p:spPr>
          <a:xfrm>
            <a:off x="298580" y="1922106"/>
            <a:ext cx="11480555" cy="4180114"/>
          </a:xfrm>
        </p:spPr>
        <p:txBody>
          <a:bodyPr>
            <a:normAutofit/>
          </a:bodyPr>
          <a:lstStyle/>
          <a:p>
            <a:r>
              <a:rPr lang="en-GB" sz="2400" dirty="0"/>
              <a:t>An </a:t>
            </a:r>
            <a:r>
              <a:rPr lang="en-GB" sz="2400" b="1" dirty="0">
                <a:solidFill>
                  <a:srgbClr val="FFC000"/>
                </a:solidFill>
              </a:rPr>
              <a:t>opinion</a:t>
            </a:r>
            <a:r>
              <a:rPr lang="en-GB" sz="2400" dirty="0"/>
              <a:t> is a view or judgement formed about something, not necessarily based on fact or knowledge</a:t>
            </a:r>
          </a:p>
          <a:p>
            <a:r>
              <a:rPr lang="en-GB" sz="2400" dirty="0"/>
              <a:t>A </a:t>
            </a:r>
            <a:r>
              <a:rPr lang="en-GB" sz="2400" b="1" dirty="0">
                <a:solidFill>
                  <a:srgbClr val="002060"/>
                </a:solidFill>
              </a:rPr>
              <a:t>norm</a:t>
            </a:r>
            <a:r>
              <a:rPr lang="en-GB" sz="2400" dirty="0"/>
              <a:t> is a social expectation that guides behaviour. </a:t>
            </a:r>
            <a:r>
              <a:rPr lang="en-GB" sz="2400" b="1" dirty="0">
                <a:solidFill>
                  <a:srgbClr val="002060"/>
                </a:solidFill>
              </a:rPr>
              <a:t>Norms</a:t>
            </a:r>
            <a:r>
              <a:rPr lang="en-GB" sz="2400" dirty="0"/>
              <a:t> explain why people do what they do in given situations. For example, in the United States, it is a </a:t>
            </a:r>
            <a:r>
              <a:rPr lang="en-GB" sz="2400" b="1" dirty="0">
                <a:solidFill>
                  <a:srgbClr val="002060"/>
                </a:solidFill>
              </a:rPr>
              <a:t>norm</a:t>
            </a:r>
            <a:r>
              <a:rPr lang="en-GB" sz="2400" dirty="0"/>
              <a:t> that people shake hands when they are formally introduced.</a:t>
            </a:r>
          </a:p>
          <a:p>
            <a:r>
              <a:rPr lang="en-GB" sz="2400" b="1" u="sng" dirty="0"/>
              <a:t>Business ethics</a:t>
            </a:r>
            <a:r>
              <a:rPr lang="en-GB" sz="2400" dirty="0"/>
              <a:t> is the study of proper </a:t>
            </a:r>
            <a:r>
              <a:rPr lang="en-GB" sz="2400" b="1" dirty="0"/>
              <a:t>business </a:t>
            </a:r>
            <a:r>
              <a:rPr lang="en-GB" sz="2400" dirty="0"/>
              <a:t>policies and practices regarding potentially controversial issues, such as corporate governance, insider trading, bribery, discrimination, corporate social responsibility and fiduciary responsibilities.</a:t>
            </a:r>
          </a:p>
        </p:txBody>
      </p:sp>
    </p:spTree>
    <p:extLst>
      <p:ext uri="{BB962C8B-B14F-4D97-AF65-F5344CB8AC3E}">
        <p14:creationId xmlns:p14="http://schemas.microsoft.com/office/powerpoint/2010/main" val="3518052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15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150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150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193" y="804519"/>
            <a:ext cx="10569662" cy="1049235"/>
          </a:xfrm>
        </p:spPr>
        <p:txBody>
          <a:bodyPr/>
          <a:lstStyle/>
          <a:p>
            <a:r>
              <a:rPr lang="en-GB" dirty="0"/>
              <a:t>When undertaking international business operations Why Pay Attention to Culture?</a:t>
            </a:r>
          </a:p>
        </p:txBody>
      </p:sp>
      <p:sp>
        <p:nvSpPr>
          <p:cNvPr id="3" name="Content Placeholder 2"/>
          <p:cNvSpPr>
            <a:spLocks noGrp="1"/>
          </p:cNvSpPr>
          <p:nvPr>
            <p:ph idx="1"/>
          </p:nvPr>
        </p:nvSpPr>
        <p:spPr>
          <a:xfrm>
            <a:off x="167950" y="2015732"/>
            <a:ext cx="11756571" cy="4086488"/>
          </a:xfrm>
        </p:spPr>
        <p:txBody>
          <a:bodyPr>
            <a:noAutofit/>
          </a:bodyPr>
          <a:lstStyle/>
          <a:p>
            <a:r>
              <a:rPr lang="en-GB" sz="2800" dirty="0"/>
              <a:t>It influences how work gets done</a:t>
            </a:r>
          </a:p>
          <a:p>
            <a:r>
              <a:rPr lang="en-GB" sz="2800" dirty="0"/>
              <a:t>Critically affects project success or failure</a:t>
            </a:r>
          </a:p>
          <a:p>
            <a:r>
              <a:rPr lang="en-GB" sz="2800" dirty="0"/>
              <a:t>Says who fits in and who doesn’t</a:t>
            </a:r>
          </a:p>
          <a:p>
            <a:r>
              <a:rPr lang="en-GB" sz="2800" dirty="0"/>
              <a:t>Determines the overall mood of the organisation</a:t>
            </a:r>
          </a:p>
          <a:p>
            <a:pPr marL="0" indent="0">
              <a:buNone/>
            </a:pPr>
            <a:r>
              <a:rPr lang="en-GB" sz="2800" dirty="0"/>
              <a:t>It can impact negatively or positively on organisational efficiency. Do we have the required culture to be successful in the future?</a:t>
            </a:r>
          </a:p>
        </p:txBody>
      </p:sp>
    </p:spTree>
    <p:extLst>
      <p:ext uri="{BB962C8B-B14F-4D97-AF65-F5344CB8AC3E}">
        <p14:creationId xmlns:p14="http://schemas.microsoft.com/office/powerpoint/2010/main" val="1220671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normAutofit/>
          </a:bodyPr>
          <a:lstStyle/>
          <a:p>
            <a:r>
              <a:rPr lang="en-GB" altLang="en-US" sz="4000" b="1" dirty="0"/>
              <a:t>Cultural Web</a:t>
            </a:r>
          </a:p>
        </p:txBody>
      </p:sp>
      <p:sp>
        <p:nvSpPr>
          <p:cNvPr id="3075" name="Rectangle 3" descr="Rectangle: Click to edit Master text styles&#10;Second level&#10;Third level&#10;Fourth level&#10;Fifth level"/>
          <p:cNvSpPr>
            <a:spLocks noGrp="1" noChangeArrowheads="1"/>
          </p:cNvSpPr>
          <p:nvPr>
            <p:ph type="subTitle" idx="1"/>
          </p:nvPr>
        </p:nvSpPr>
        <p:spPr/>
        <p:txBody>
          <a:bodyPr>
            <a:normAutofit/>
          </a:bodyPr>
          <a:lstStyle/>
          <a:p>
            <a:r>
              <a:rPr lang="en-GB" altLang="en-US" dirty="0"/>
              <a:t>Johnson, G. &amp; Scholes, K., (1993) </a:t>
            </a:r>
            <a:r>
              <a:rPr lang="en-GB" altLang="en-US" i="1" dirty="0"/>
              <a:t>Exploring Corporate Strategy</a:t>
            </a:r>
            <a:r>
              <a:rPr lang="en-GB" altLang="en-US" dirty="0"/>
              <a:t>, (3</a:t>
            </a:r>
            <a:r>
              <a:rPr lang="en-GB" altLang="en-US" baseline="30000" dirty="0"/>
              <a:t>rd</a:t>
            </a:r>
            <a:r>
              <a:rPr lang="en-GB" altLang="en-US" dirty="0"/>
              <a:t> Edition).  New Jersey: Prentice Hall</a:t>
            </a:r>
          </a:p>
        </p:txBody>
      </p:sp>
    </p:spTree>
    <p:extLst>
      <p:ext uri="{BB962C8B-B14F-4D97-AF65-F5344CB8AC3E}">
        <p14:creationId xmlns:p14="http://schemas.microsoft.com/office/powerpoint/2010/main" val="37441295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809971" y="871506"/>
            <a:ext cx="6572058" cy="5114987"/>
          </a:xfrm>
          <a:prstGeom prst="rect">
            <a:avLst/>
          </a:prstGeom>
        </p:spPr>
      </p:pic>
      <p:pic>
        <p:nvPicPr>
          <p:cNvPr id="3" name="Picture 2"/>
          <p:cNvPicPr>
            <a:picLocks noChangeAspect="1"/>
          </p:cNvPicPr>
          <p:nvPr/>
        </p:nvPicPr>
        <p:blipFill>
          <a:blip r:embed="rId4"/>
          <a:stretch>
            <a:fillRect/>
          </a:stretch>
        </p:blipFill>
        <p:spPr>
          <a:xfrm>
            <a:off x="513534" y="444749"/>
            <a:ext cx="3401863" cy="853514"/>
          </a:xfrm>
          <a:prstGeom prst="rect">
            <a:avLst/>
          </a:prstGeom>
        </p:spPr>
      </p:pic>
    </p:spTree>
    <p:extLst>
      <p:ext uri="{BB962C8B-B14F-4D97-AF65-F5344CB8AC3E}">
        <p14:creationId xmlns:p14="http://schemas.microsoft.com/office/powerpoint/2010/main" val="25648218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a:bodyPr>
          <a:lstStyle/>
          <a:p>
            <a:r>
              <a:rPr lang="en-GB" altLang="en-US" sz="4000" b="1" dirty="0">
                <a:cs typeface="Arial" charset="0"/>
              </a:rPr>
              <a:t>Routines &amp; rituals</a:t>
            </a:r>
            <a:r>
              <a:rPr lang="en-GB" altLang="en-US" sz="4000" dirty="0"/>
              <a:t> </a:t>
            </a:r>
          </a:p>
        </p:txBody>
      </p:sp>
      <p:sp>
        <p:nvSpPr>
          <p:cNvPr id="6147" name="Content Placeholder 2"/>
          <p:cNvSpPr>
            <a:spLocks noGrp="1"/>
          </p:cNvSpPr>
          <p:nvPr>
            <p:ph sz="half" idx="1"/>
          </p:nvPr>
        </p:nvSpPr>
        <p:spPr/>
        <p:txBody>
          <a:bodyPr>
            <a:normAutofit fontScale="85000" lnSpcReduction="10000"/>
          </a:bodyPr>
          <a:lstStyle/>
          <a:p>
            <a:r>
              <a:rPr lang="en-US" altLang="en-US" sz="2000" dirty="0"/>
              <a:t>What do customers expect when they walk in?</a:t>
            </a:r>
          </a:p>
          <a:p>
            <a:r>
              <a:rPr lang="en-US" altLang="en-US" sz="2000" dirty="0"/>
              <a:t>What do employees expect?</a:t>
            </a:r>
            <a:br>
              <a:rPr lang="en-US" altLang="en-US" sz="2000" dirty="0"/>
            </a:br>
            <a:r>
              <a:rPr lang="en-US" altLang="en-US" sz="2000" dirty="0"/>
              <a:t>What would be immediately obvious if changed?</a:t>
            </a:r>
          </a:p>
          <a:p>
            <a:r>
              <a:rPr lang="en-US" altLang="en-US" sz="2000" dirty="0"/>
              <a:t>What </a:t>
            </a:r>
            <a:r>
              <a:rPr lang="en-US" altLang="en-US" sz="2000" dirty="0" err="1"/>
              <a:t>behaviour</a:t>
            </a:r>
            <a:r>
              <a:rPr lang="en-US" altLang="en-US" sz="2000" dirty="0"/>
              <a:t> do these routines encourage?</a:t>
            </a:r>
          </a:p>
          <a:p>
            <a:r>
              <a:rPr lang="en-US" altLang="en-US" sz="2000" dirty="0"/>
              <a:t>When a new problem is encountered, what rules do people apply when they solve it?</a:t>
            </a:r>
          </a:p>
          <a:p>
            <a:r>
              <a:rPr lang="en-US" altLang="en-US" sz="2000" dirty="0"/>
              <a:t>What core beliefs do these rituals reflect? </a:t>
            </a:r>
          </a:p>
          <a:p>
            <a:endParaRPr lang="en-GB" altLang="en-US" dirty="0"/>
          </a:p>
        </p:txBody>
      </p:sp>
      <p:sp>
        <p:nvSpPr>
          <p:cNvPr id="4" name="Content Placeholder 3"/>
          <p:cNvSpPr>
            <a:spLocks noGrp="1"/>
          </p:cNvSpPr>
          <p:nvPr>
            <p:ph sz="half" idx="2"/>
          </p:nvPr>
        </p:nvSpPr>
        <p:spPr/>
        <p:txBody>
          <a:bodyPr>
            <a:normAutofit fontScale="85000" lnSpcReduction="10000"/>
          </a:bodyPr>
          <a:lstStyle/>
          <a:p>
            <a:pPr>
              <a:buFontTx/>
              <a:buNone/>
              <a:defRPr/>
            </a:pPr>
            <a:r>
              <a:rPr lang="en-GB" sz="2000" dirty="0"/>
              <a:t>“ </a:t>
            </a:r>
            <a:r>
              <a:rPr lang="en-GB" sz="2000" i="1" dirty="0">
                <a:effectLst>
                  <a:outerShdw blurRad="38100" dist="38100" dir="2700000" algn="tl">
                    <a:srgbClr val="000000">
                      <a:alpha val="43137"/>
                    </a:srgbClr>
                  </a:outerShdw>
                </a:effectLst>
              </a:rPr>
              <a:t>the way we do things around here”</a:t>
            </a:r>
          </a:p>
          <a:p>
            <a:pPr>
              <a:defRPr/>
            </a:pPr>
            <a:r>
              <a:rPr lang="en-GB" sz="2000" dirty="0"/>
              <a:t> are difficult to change</a:t>
            </a:r>
          </a:p>
          <a:p>
            <a:pPr>
              <a:defRPr/>
            </a:pPr>
            <a:r>
              <a:rPr lang="en-GB" sz="2000" dirty="0"/>
              <a:t>are often taken for granted</a:t>
            </a:r>
          </a:p>
          <a:p>
            <a:pPr>
              <a:defRPr/>
            </a:pPr>
            <a:r>
              <a:rPr lang="en-GB" sz="2000" dirty="0"/>
              <a:t>Can be a key organisational competency</a:t>
            </a:r>
          </a:p>
          <a:p>
            <a:pPr>
              <a:defRPr/>
            </a:pPr>
            <a:endParaRPr lang="en-GB" dirty="0"/>
          </a:p>
        </p:txBody>
      </p:sp>
    </p:spTree>
    <p:extLst>
      <p:ext uri="{BB962C8B-B14F-4D97-AF65-F5344CB8AC3E}">
        <p14:creationId xmlns:p14="http://schemas.microsoft.com/office/powerpoint/2010/main" val="36813271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C2422-B8B0-40A2-AD01-BB6891695309}"/>
              </a:ext>
            </a:extLst>
          </p:cNvPr>
          <p:cNvSpPr>
            <a:spLocks noGrp="1"/>
          </p:cNvSpPr>
          <p:nvPr>
            <p:ph type="title"/>
          </p:nvPr>
        </p:nvSpPr>
        <p:spPr/>
        <p:txBody>
          <a:bodyPr/>
          <a:lstStyle/>
          <a:p>
            <a:r>
              <a:rPr lang="en-GB" b="1" dirty="0"/>
              <a:t>Rituals and Routines (Mindtools, ND)</a:t>
            </a:r>
          </a:p>
        </p:txBody>
      </p:sp>
      <p:sp>
        <p:nvSpPr>
          <p:cNvPr id="3" name="Content Placeholder 2">
            <a:extLst>
              <a:ext uri="{FF2B5EF4-FFF2-40B4-BE49-F238E27FC236}">
                <a16:creationId xmlns:a16="http://schemas.microsoft.com/office/drawing/2014/main" id="{88051AC1-4DE4-4480-98C0-527553F12D49}"/>
              </a:ext>
            </a:extLst>
          </p:cNvPr>
          <p:cNvSpPr>
            <a:spLocks noGrp="1"/>
          </p:cNvSpPr>
          <p:nvPr>
            <p:ph idx="1"/>
          </p:nvPr>
        </p:nvSpPr>
        <p:spPr/>
        <p:txBody>
          <a:bodyPr/>
          <a:lstStyle/>
          <a:p>
            <a:pPr marL="0" indent="0" fontAlgn="base">
              <a:buNone/>
            </a:pPr>
            <a:r>
              <a:rPr lang="en-GB" dirty="0"/>
              <a:t>Examples from a car bodywork repair centre:</a:t>
            </a:r>
          </a:p>
          <a:p>
            <a:pPr fontAlgn="base"/>
            <a:r>
              <a:rPr lang="en-GB" i="1" dirty="0"/>
              <a:t>Customers expect a newspaper and coffee whilst they wait, or a ride to work. </a:t>
            </a:r>
            <a:endParaRPr lang="en-GB" dirty="0"/>
          </a:p>
          <a:p>
            <a:pPr fontAlgn="base"/>
            <a:r>
              <a:rPr lang="en-GB" i="1" dirty="0"/>
              <a:t>Employees expect to have their time cards examined very carefully.</a:t>
            </a:r>
            <a:endParaRPr lang="en-GB" dirty="0"/>
          </a:p>
          <a:p>
            <a:pPr fontAlgn="base"/>
            <a:r>
              <a:rPr lang="en-GB" i="1" dirty="0"/>
              <a:t>There's lots of talk about money, and especially about how to cut costs. </a:t>
            </a:r>
            <a:endParaRPr lang="en-GB" dirty="0"/>
          </a:p>
          <a:p>
            <a:pPr marL="0" indent="0">
              <a:buNone/>
            </a:pPr>
            <a:endParaRPr lang="en-GB" dirty="0"/>
          </a:p>
        </p:txBody>
      </p:sp>
    </p:spTree>
    <p:extLst>
      <p:ext uri="{BB962C8B-B14F-4D97-AF65-F5344CB8AC3E}">
        <p14:creationId xmlns:p14="http://schemas.microsoft.com/office/powerpoint/2010/main" val="22319587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524000" y="568411"/>
            <a:ext cx="8077200" cy="742865"/>
          </a:xfrm>
        </p:spPr>
        <p:txBody>
          <a:bodyPr>
            <a:normAutofit/>
          </a:bodyPr>
          <a:lstStyle/>
          <a:p>
            <a:r>
              <a:rPr lang="en-GB" altLang="en-US" sz="4000" b="1" dirty="0">
                <a:cs typeface="Arial" charset="0"/>
              </a:rPr>
              <a:t>Stories</a:t>
            </a:r>
            <a:endParaRPr lang="en-GB" altLang="en-US" sz="4000" dirty="0"/>
          </a:p>
        </p:txBody>
      </p:sp>
      <p:sp>
        <p:nvSpPr>
          <p:cNvPr id="3" name="Content Placeholder 2"/>
          <p:cNvSpPr>
            <a:spLocks noGrp="1"/>
          </p:cNvSpPr>
          <p:nvPr>
            <p:ph sz="half" idx="1"/>
          </p:nvPr>
        </p:nvSpPr>
        <p:spPr>
          <a:xfrm>
            <a:off x="6384031" y="1989438"/>
            <a:ext cx="5515525" cy="4006550"/>
          </a:xfrm>
        </p:spPr>
        <p:txBody>
          <a:bodyPr>
            <a:normAutofit fontScale="47500" lnSpcReduction="20000"/>
          </a:bodyPr>
          <a:lstStyle/>
          <a:p>
            <a:pPr marL="609600" indent="-609600">
              <a:defRPr/>
            </a:pPr>
            <a:r>
              <a:rPr lang="en-GB" sz="3800" dirty="0">
                <a:latin typeface="Arial" panose="020B0604020202020204" pitchFamily="34" charset="0"/>
                <a:cs typeface="Arial" panose="020B0604020202020204" pitchFamily="34" charset="0"/>
              </a:rPr>
              <a:t>The stories that colleagues tell each other and pass onto new recruits – </a:t>
            </a:r>
            <a:r>
              <a:rPr lang="en-GB" sz="3800" i="1" dirty="0">
                <a:latin typeface="Arial" panose="020B0604020202020204" pitchFamily="34" charset="0"/>
                <a:cs typeface="Arial" panose="020B0604020202020204" pitchFamily="34" charset="0"/>
              </a:rPr>
              <a:t>”The individual personalities who did or said something that stood out and deviated from the norm “ </a:t>
            </a:r>
          </a:p>
          <a:p>
            <a:pPr marL="609600" indent="-609600">
              <a:defRPr/>
            </a:pPr>
            <a:r>
              <a:rPr lang="en-GB" sz="3800" i="1" dirty="0">
                <a:latin typeface="Arial" panose="020B0604020202020204" pitchFamily="34" charset="0"/>
                <a:cs typeface="Arial" panose="020B0604020202020204" pitchFamily="34" charset="0"/>
              </a:rPr>
              <a:t>“Every year Mary from accounts always !!!!! At the Christmas Party”</a:t>
            </a:r>
          </a:p>
          <a:p>
            <a:pPr marL="609600" indent="-609600">
              <a:defRPr/>
            </a:pPr>
            <a:r>
              <a:rPr lang="en-GB" sz="3800" i="1" dirty="0">
                <a:latin typeface="Arial" panose="020B0604020202020204" pitchFamily="34" charset="0"/>
                <a:cs typeface="Arial" panose="020B0604020202020204" pitchFamily="34" charset="0"/>
              </a:rPr>
              <a:t>“No one is ever disciplined for being late” </a:t>
            </a:r>
          </a:p>
          <a:p>
            <a:pPr marL="609600" indent="-609600">
              <a:defRPr/>
            </a:pPr>
            <a:r>
              <a:rPr lang="en-GB" sz="3800" i="1" dirty="0">
                <a:latin typeface="Arial" panose="020B0604020202020204" pitchFamily="34" charset="0"/>
                <a:cs typeface="Arial" panose="020B0604020202020204" pitchFamily="34" charset="0"/>
              </a:rPr>
              <a:t>“Or the founder began the organisation with just a !!!!!”</a:t>
            </a:r>
          </a:p>
          <a:p>
            <a:pPr>
              <a:defRPr/>
            </a:pPr>
            <a:endParaRPr lang="en-GB" sz="3800" dirty="0"/>
          </a:p>
        </p:txBody>
      </p:sp>
      <p:sp>
        <p:nvSpPr>
          <p:cNvPr id="7172" name="Content Placeholder 3"/>
          <p:cNvSpPr>
            <a:spLocks noGrp="1"/>
          </p:cNvSpPr>
          <p:nvPr>
            <p:ph sz="half" idx="2"/>
          </p:nvPr>
        </p:nvSpPr>
        <p:spPr>
          <a:xfrm>
            <a:off x="407773" y="1989438"/>
            <a:ext cx="5402155" cy="4092274"/>
          </a:xfrm>
        </p:spPr>
        <p:txBody>
          <a:bodyPr>
            <a:normAutofit fontScale="47500" lnSpcReduction="20000"/>
          </a:bodyPr>
          <a:lstStyle/>
          <a:p>
            <a:r>
              <a:rPr lang="en-US" altLang="en-US" sz="3300" dirty="0"/>
              <a:t>What stories do people currently tell about your </a:t>
            </a:r>
            <a:r>
              <a:rPr lang="en-US" altLang="en-US" sz="3300" dirty="0" err="1"/>
              <a:t>organisation</a:t>
            </a:r>
            <a:r>
              <a:rPr lang="en-US" altLang="en-US" sz="3300" dirty="0"/>
              <a:t>? </a:t>
            </a:r>
          </a:p>
          <a:p>
            <a:r>
              <a:rPr lang="en-US" altLang="en-US" sz="3300" dirty="0"/>
              <a:t>What reputation is communicated amongst your customers and other stakeholders?</a:t>
            </a:r>
          </a:p>
          <a:p>
            <a:r>
              <a:rPr lang="en-US" altLang="en-US" sz="3300" dirty="0"/>
              <a:t>What do these stories say about what your </a:t>
            </a:r>
            <a:r>
              <a:rPr lang="en-US" altLang="en-US" sz="3300" dirty="0" err="1"/>
              <a:t>organisation</a:t>
            </a:r>
            <a:r>
              <a:rPr lang="en-US" altLang="en-US" sz="3300" dirty="0"/>
              <a:t> believes in?</a:t>
            </a:r>
          </a:p>
          <a:p>
            <a:r>
              <a:rPr lang="en-US" altLang="en-US" sz="3300" dirty="0"/>
              <a:t>What do employees talk about when they think of the history of the company?</a:t>
            </a:r>
          </a:p>
          <a:p>
            <a:r>
              <a:rPr lang="en-US" altLang="en-US" sz="3300" dirty="0"/>
              <a:t>What stories do they tell new people who join the company?</a:t>
            </a:r>
          </a:p>
          <a:p>
            <a:r>
              <a:rPr lang="en-US" altLang="en-US" sz="3300" dirty="0"/>
              <a:t>What heroes, villains and mavericks appear in these stories</a:t>
            </a:r>
            <a:br>
              <a:rPr lang="en-US" altLang="en-US" sz="3300" dirty="0"/>
            </a:br>
            <a:br>
              <a:rPr lang="en-US" altLang="en-US" sz="3300" dirty="0"/>
            </a:br>
            <a:br>
              <a:rPr lang="en-US" altLang="en-US" sz="1800" dirty="0"/>
            </a:br>
            <a:br>
              <a:rPr lang="en-US" altLang="en-US" sz="1800" dirty="0"/>
            </a:br>
            <a:endParaRPr lang="en-GB" altLang="en-US" sz="1800" dirty="0"/>
          </a:p>
        </p:txBody>
      </p:sp>
    </p:spTree>
    <p:extLst>
      <p:ext uri="{BB962C8B-B14F-4D97-AF65-F5344CB8AC3E}">
        <p14:creationId xmlns:p14="http://schemas.microsoft.com/office/powerpoint/2010/main" val="1108948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615FC-049F-4DF1-8D52-81F798E3902A}"/>
              </a:ext>
            </a:extLst>
          </p:cNvPr>
          <p:cNvSpPr>
            <a:spLocks noGrp="1"/>
          </p:cNvSpPr>
          <p:nvPr>
            <p:ph type="title"/>
          </p:nvPr>
        </p:nvSpPr>
        <p:spPr/>
        <p:txBody>
          <a:bodyPr/>
          <a:lstStyle/>
          <a:p>
            <a:r>
              <a:rPr lang="en-GB" b="1" dirty="0"/>
              <a:t>Stories </a:t>
            </a:r>
          </a:p>
        </p:txBody>
      </p:sp>
      <p:sp>
        <p:nvSpPr>
          <p:cNvPr id="3" name="Content Placeholder 2">
            <a:extLst>
              <a:ext uri="{FF2B5EF4-FFF2-40B4-BE49-F238E27FC236}">
                <a16:creationId xmlns:a16="http://schemas.microsoft.com/office/drawing/2014/main" id="{B560C08B-DC9B-4789-99CC-9D3DA0E9F5C3}"/>
              </a:ext>
            </a:extLst>
          </p:cNvPr>
          <p:cNvSpPr>
            <a:spLocks noGrp="1"/>
          </p:cNvSpPr>
          <p:nvPr>
            <p:ph idx="1"/>
          </p:nvPr>
        </p:nvSpPr>
        <p:spPr/>
        <p:txBody>
          <a:bodyPr/>
          <a:lstStyle/>
          <a:p>
            <a:pPr marL="0" indent="0" fontAlgn="base">
              <a:buNone/>
            </a:pPr>
            <a:r>
              <a:rPr lang="en-GB" dirty="0"/>
              <a:t>Examples (car bodywork repair company):</a:t>
            </a:r>
          </a:p>
          <a:p>
            <a:pPr fontAlgn="base"/>
            <a:r>
              <a:rPr lang="en-GB" i="1" dirty="0"/>
              <a:t>We are known as having high customer complaints, and for doing shoddy work.</a:t>
            </a:r>
            <a:endParaRPr lang="en-GB" dirty="0"/>
          </a:p>
          <a:p>
            <a:pPr fontAlgn="base"/>
            <a:r>
              <a:rPr lang="en-GB" i="1" dirty="0"/>
              <a:t>Staff members talk about the founder starting the company with a $1,000 loan.</a:t>
            </a:r>
            <a:endParaRPr lang="en-GB" dirty="0"/>
          </a:p>
          <a:p>
            <a:pPr fontAlgn="base"/>
            <a:r>
              <a:rPr lang="en-GB" i="1" dirty="0"/>
              <a:t>The message is that we do things the cheapest way we can. </a:t>
            </a:r>
            <a:endParaRPr lang="en-GB" dirty="0"/>
          </a:p>
          <a:p>
            <a:pPr marL="0" indent="0">
              <a:buNone/>
            </a:pPr>
            <a:endParaRPr lang="en-GB" dirty="0"/>
          </a:p>
        </p:txBody>
      </p:sp>
    </p:spTree>
    <p:extLst>
      <p:ext uri="{BB962C8B-B14F-4D97-AF65-F5344CB8AC3E}">
        <p14:creationId xmlns:p14="http://schemas.microsoft.com/office/powerpoint/2010/main" val="14949282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dirty="0">
                <a:latin typeface="Arial" charset="0"/>
                <a:cs typeface="Arial" charset="0"/>
              </a:rPr>
              <a:t>Symbols</a:t>
            </a:r>
            <a:endParaRPr lang="en-GB" altLang="en-US" dirty="0"/>
          </a:p>
        </p:txBody>
      </p:sp>
      <p:sp>
        <p:nvSpPr>
          <p:cNvPr id="8195" name="Content Placeholder 2"/>
          <p:cNvSpPr>
            <a:spLocks noGrp="1"/>
          </p:cNvSpPr>
          <p:nvPr>
            <p:ph sz="half" idx="1"/>
          </p:nvPr>
        </p:nvSpPr>
        <p:spPr/>
        <p:txBody>
          <a:bodyPr>
            <a:normAutofit fontScale="92500" lnSpcReduction="10000"/>
          </a:bodyPr>
          <a:lstStyle/>
          <a:p>
            <a:r>
              <a:rPr lang="en-US" altLang="en-US" sz="2000" dirty="0"/>
              <a:t>Is company-specific jargon or language used?</a:t>
            </a:r>
          </a:p>
          <a:p>
            <a:r>
              <a:rPr lang="en-US" altLang="en-US" sz="2000" dirty="0"/>
              <a:t>How well known and usable by all is this?</a:t>
            </a:r>
            <a:br>
              <a:rPr lang="en-US" altLang="en-US" sz="2000" dirty="0"/>
            </a:br>
            <a:endParaRPr lang="en-US" altLang="en-US" sz="2000" dirty="0"/>
          </a:p>
          <a:p>
            <a:r>
              <a:rPr lang="en-US" altLang="en-US" sz="2000" dirty="0"/>
              <a:t>Are there any status symbols used?</a:t>
            </a:r>
            <a:br>
              <a:rPr lang="en-US" altLang="en-US" sz="2000" dirty="0"/>
            </a:br>
            <a:endParaRPr lang="en-US" altLang="en-US" sz="2000" dirty="0"/>
          </a:p>
          <a:p>
            <a:r>
              <a:rPr lang="en-US" altLang="en-US" sz="2000" dirty="0"/>
              <a:t>What image is associated with your </a:t>
            </a:r>
            <a:r>
              <a:rPr lang="en-US" altLang="en-US" sz="2000" dirty="0" err="1"/>
              <a:t>organisation</a:t>
            </a:r>
            <a:r>
              <a:rPr lang="en-US" altLang="en-US" sz="2000" dirty="0"/>
              <a:t>, looking at this from the separate viewpoints of clients and staff? </a:t>
            </a:r>
          </a:p>
          <a:p>
            <a:endParaRPr lang="en-GB" altLang="en-US" dirty="0"/>
          </a:p>
        </p:txBody>
      </p:sp>
      <p:sp>
        <p:nvSpPr>
          <p:cNvPr id="8196" name="Content Placeholder 3"/>
          <p:cNvSpPr>
            <a:spLocks noGrp="1"/>
          </p:cNvSpPr>
          <p:nvPr>
            <p:ph sz="half" idx="2"/>
          </p:nvPr>
        </p:nvSpPr>
        <p:spPr/>
        <p:txBody>
          <a:bodyPr>
            <a:normAutofit fontScale="92500" lnSpcReduction="10000"/>
          </a:bodyPr>
          <a:lstStyle/>
          <a:p>
            <a:r>
              <a:rPr lang="en-GB" altLang="en-US" sz="2000" dirty="0"/>
              <a:t>Prestigious offices – </a:t>
            </a:r>
            <a:r>
              <a:rPr lang="en-GB" altLang="en-US" sz="2000" i="1" dirty="0"/>
              <a:t>size location etc</a:t>
            </a:r>
          </a:p>
          <a:p>
            <a:r>
              <a:rPr lang="en-GB" altLang="en-US" sz="2000" dirty="0"/>
              <a:t>Types of company cars – </a:t>
            </a:r>
            <a:r>
              <a:rPr lang="en-GB" altLang="en-US" sz="2000" i="1" dirty="0"/>
              <a:t>makes models</a:t>
            </a:r>
          </a:p>
          <a:p>
            <a:r>
              <a:rPr lang="en-GB" altLang="en-US" sz="2000" dirty="0"/>
              <a:t>Letter heads – </a:t>
            </a:r>
            <a:r>
              <a:rPr lang="en-GB" altLang="en-US" sz="2000" i="1" dirty="0"/>
              <a:t>paper quality logo’s </a:t>
            </a:r>
          </a:p>
          <a:p>
            <a:r>
              <a:rPr lang="en-GB" altLang="en-US" sz="2000" dirty="0"/>
              <a:t>Dining arrangements – </a:t>
            </a:r>
            <a:r>
              <a:rPr lang="en-GB" altLang="en-US" sz="2000" i="1" dirty="0"/>
              <a:t>in works canteens</a:t>
            </a:r>
          </a:p>
          <a:p>
            <a:endParaRPr lang="en-GB" altLang="en-US" dirty="0"/>
          </a:p>
        </p:txBody>
      </p:sp>
    </p:spTree>
    <p:extLst>
      <p:ext uri="{BB962C8B-B14F-4D97-AF65-F5344CB8AC3E}">
        <p14:creationId xmlns:p14="http://schemas.microsoft.com/office/powerpoint/2010/main" val="35408756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B4410-9D0A-42EC-B28A-1BB7EE22BAA9}"/>
              </a:ext>
            </a:extLst>
          </p:cNvPr>
          <p:cNvSpPr>
            <a:spLocks noGrp="1"/>
          </p:cNvSpPr>
          <p:nvPr>
            <p:ph type="title"/>
          </p:nvPr>
        </p:nvSpPr>
        <p:spPr/>
        <p:txBody>
          <a:bodyPr/>
          <a:lstStyle/>
          <a:p>
            <a:r>
              <a:rPr lang="en-GB" b="1" dirty="0"/>
              <a:t>Symbols</a:t>
            </a:r>
          </a:p>
        </p:txBody>
      </p:sp>
      <p:sp>
        <p:nvSpPr>
          <p:cNvPr id="3" name="Content Placeholder 2">
            <a:extLst>
              <a:ext uri="{FF2B5EF4-FFF2-40B4-BE49-F238E27FC236}">
                <a16:creationId xmlns:a16="http://schemas.microsoft.com/office/drawing/2014/main" id="{0A2B29F5-B66A-476F-8214-950F34CE8E5F}"/>
              </a:ext>
            </a:extLst>
          </p:cNvPr>
          <p:cNvSpPr>
            <a:spLocks noGrp="1"/>
          </p:cNvSpPr>
          <p:nvPr>
            <p:ph idx="1"/>
          </p:nvPr>
        </p:nvSpPr>
        <p:spPr/>
        <p:txBody>
          <a:bodyPr/>
          <a:lstStyle/>
          <a:p>
            <a:pPr marL="0" indent="0" fontAlgn="base">
              <a:buNone/>
            </a:pPr>
            <a:r>
              <a:rPr lang="en-GB" dirty="0"/>
              <a:t>Examples:</a:t>
            </a:r>
          </a:p>
          <a:p>
            <a:pPr fontAlgn="base"/>
            <a:r>
              <a:rPr lang="en-GB" i="1" dirty="0"/>
              <a:t>We use bright red shuttle vans</a:t>
            </a:r>
            <a:r>
              <a:rPr lang="en-GB" dirty="0"/>
              <a:t>.</a:t>
            </a:r>
          </a:p>
          <a:p>
            <a:pPr fontAlgn="base"/>
            <a:r>
              <a:rPr lang="en-GB" i="1" dirty="0"/>
              <a:t>We offer bright red courtesy cars – compact, economy cars.</a:t>
            </a:r>
            <a:endParaRPr lang="en-GB" dirty="0"/>
          </a:p>
          <a:p>
            <a:pPr fontAlgn="base"/>
            <a:r>
              <a:rPr lang="en-GB" i="1" dirty="0"/>
              <a:t>The boss wears overalls, not a suit. </a:t>
            </a:r>
            <a:endParaRPr lang="en-GB" dirty="0"/>
          </a:p>
          <a:p>
            <a:pPr marL="0" indent="0">
              <a:buNone/>
            </a:pPr>
            <a:endParaRPr lang="en-GB" dirty="0"/>
          </a:p>
        </p:txBody>
      </p:sp>
    </p:spTree>
    <p:extLst>
      <p:ext uri="{BB962C8B-B14F-4D97-AF65-F5344CB8AC3E}">
        <p14:creationId xmlns:p14="http://schemas.microsoft.com/office/powerpoint/2010/main" val="2341457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normAutofit/>
          </a:bodyPr>
          <a:lstStyle/>
          <a:p>
            <a:r>
              <a:rPr lang="en-GB" altLang="en-US" sz="4000" b="1" dirty="0">
                <a:latin typeface="+mn-lt"/>
                <a:cs typeface="Arial" charset="0"/>
              </a:rPr>
              <a:t>Control Systems</a:t>
            </a:r>
            <a:r>
              <a:rPr lang="en-GB" altLang="en-US" sz="4000" b="1" dirty="0">
                <a:latin typeface="+mn-lt"/>
              </a:rPr>
              <a:t> </a:t>
            </a:r>
          </a:p>
        </p:txBody>
      </p:sp>
      <p:sp>
        <p:nvSpPr>
          <p:cNvPr id="9219" name="Content Placeholder 2"/>
          <p:cNvSpPr>
            <a:spLocks noGrp="1"/>
          </p:cNvSpPr>
          <p:nvPr>
            <p:ph sz="half" idx="1"/>
          </p:nvPr>
        </p:nvSpPr>
        <p:spPr>
          <a:xfrm>
            <a:off x="407773" y="2017343"/>
            <a:ext cx="5607137" cy="4495800"/>
          </a:xfrm>
        </p:spPr>
        <p:txBody>
          <a:bodyPr>
            <a:normAutofit fontScale="85000" lnSpcReduction="20000"/>
          </a:bodyPr>
          <a:lstStyle/>
          <a:p>
            <a:r>
              <a:rPr lang="en-US" altLang="en-US" sz="2000" dirty="0"/>
              <a:t>What process or procedure has the strongest controls? </a:t>
            </a:r>
          </a:p>
          <a:p>
            <a:r>
              <a:rPr lang="en-US" altLang="en-US" sz="2000" dirty="0"/>
              <a:t>Weakest controls? </a:t>
            </a:r>
          </a:p>
          <a:p>
            <a:r>
              <a:rPr lang="en-US" altLang="en-US" sz="2000" dirty="0"/>
              <a:t>Is the company generally loosely or tightly controlled?</a:t>
            </a:r>
            <a:br>
              <a:rPr lang="en-US" altLang="en-US" sz="2000" dirty="0"/>
            </a:br>
            <a:endParaRPr lang="en-US" altLang="en-US" sz="2000" dirty="0"/>
          </a:p>
          <a:p>
            <a:r>
              <a:rPr lang="en-US" altLang="en-US" sz="2000" dirty="0"/>
              <a:t>Do employees get rewarded for good work or </a:t>
            </a:r>
            <a:r>
              <a:rPr lang="en-US" altLang="en-US" sz="2000" dirty="0" err="1"/>
              <a:t>penalised</a:t>
            </a:r>
            <a:r>
              <a:rPr lang="en-US" altLang="en-US" sz="2000" dirty="0"/>
              <a:t> for poor work?</a:t>
            </a:r>
          </a:p>
          <a:p>
            <a:r>
              <a:rPr lang="en-US" altLang="en-US" sz="2000" dirty="0"/>
              <a:t>What reports are issued to keep control of operations, finance, etc...? </a:t>
            </a:r>
          </a:p>
          <a:p>
            <a:endParaRPr lang="en-GB" altLang="en-US" dirty="0"/>
          </a:p>
        </p:txBody>
      </p:sp>
      <p:sp>
        <p:nvSpPr>
          <p:cNvPr id="9220" name="Content Placeholder 3"/>
          <p:cNvSpPr>
            <a:spLocks noGrp="1"/>
          </p:cNvSpPr>
          <p:nvPr>
            <p:ph sz="half" idx="2"/>
          </p:nvPr>
        </p:nvSpPr>
        <p:spPr/>
        <p:txBody>
          <a:bodyPr>
            <a:normAutofit fontScale="85000" lnSpcReduction="20000"/>
          </a:bodyPr>
          <a:lstStyle/>
          <a:p>
            <a:r>
              <a:rPr lang="en-GB" altLang="en-US" sz="2000" dirty="0">
                <a:solidFill>
                  <a:srgbClr val="0070C0"/>
                </a:solidFill>
              </a:rPr>
              <a:t>Measurement &amp; Reward Systems</a:t>
            </a:r>
          </a:p>
          <a:p>
            <a:endParaRPr lang="en-GB" altLang="en-US" sz="2000" dirty="0"/>
          </a:p>
          <a:p>
            <a:r>
              <a:rPr lang="en-GB" altLang="en-US" sz="2000" dirty="0">
                <a:solidFill>
                  <a:srgbClr val="002060"/>
                </a:solidFill>
              </a:rPr>
              <a:t>Operation manuals</a:t>
            </a:r>
          </a:p>
          <a:p>
            <a:endParaRPr lang="en-GB" altLang="en-US" sz="2000" dirty="0"/>
          </a:p>
          <a:p>
            <a:endParaRPr lang="en-GB" altLang="en-US" sz="2000" dirty="0"/>
          </a:p>
          <a:p>
            <a:r>
              <a:rPr lang="en-GB" altLang="en-US" sz="2000" dirty="0">
                <a:solidFill>
                  <a:srgbClr val="00B050"/>
                </a:solidFill>
              </a:rPr>
              <a:t>Payment by results</a:t>
            </a:r>
          </a:p>
          <a:p>
            <a:endParaRPr lang="en-GB" altLang="en-US" sz="2000" dirty="0"/>
          </a:p>
          <a:p>
            <a:endParaRPr lang="en-GB" altLang="en-US" sz="2000" dirty="0"/>
          </a:p>
          <a:p>
            <a:r>
              <a:rPr lang="en-GB" altLang="en-US" sz="2000" dirty="0">
                <a:solidFill>
                  <a:srgbClr val="FF0000"/>
                </a:solidFill>
              </a:rPr>
              <a:t>Quality Audits</a:t>
            </a:r>
          </a:p>
          <a:p>
            <a:endParaRPr lang="en-GB" altLang="en-US" dirty="0"/>
          </a:p>
        </p:txBody>
      </p:sp>
    </p:spTree>
    <p:extLst>
      <p:ext uri="{BB962C8B-B14F-4D97-AF65-F5344CB8AC3E}">
        <p14:creationId xmlns:p14="http://schemas.microsoft.com/office/powerpoint/2010/main" val="34093425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E570D-E8AE-4F8D-B143-6349349EEE28}"/>
              </a:ext>
            </a:extLst>
          </p:cNvPr>
          <p:cNvSpPr>
            <a:spLocks noGrp="1"/>
          </p:cNvSpPr>
          <p:nvPr>
            <p:ph type="title"/>
          </p:nvPr>
        </p:nvSpPr>
        <p:spPr/>
        <p:txBody>
          <a:bodyPr/>
          <a:lstStyle/>
          <a:p>
            <a:r>
              <a:rPr lang="en-GB" b="1" dirty="0"/>
              <a:t>Control Systems</a:t>
            </a:r>
          </a:p>
        </p:txBody>
      </p:sp>
      <p:sp>
        <p:nvSpPr>
          <p:cNvPr id="3" name="Content Placeholder 2">
            <a:extLst>
              <a:ext uri="{FF2B5EF4-FFF2-40B4-BE49-F238E27FC236}">
                <a16:creationId xmlns:a16="http://schemas.microsoft.com/office/drawing/2014/main" id="{0500127B-31D7-4365-8E7F-1E651535E228}"/>
              </a:ext>
            </a:extLst>
          </p:cNvPr>
          <p:cNvSpPr>
            <a:spLocks noGrp="1"/>
          </p:cNvSpPr>
          <p:nvPr>
            <p:ph idx="1"/>
          </p:nvPr>
        </p:nvSpPr>
        <p:spPr/>
        <p:txBody>
          <a:bodyPr/>
          <a:lstStyle/>
          <a:p>
            <a:pPr marL="0" indent="0" fontAlgn="base">
              <a:buNone/>
            </a:pPr>
            <a:r>
              <a:rPr lang="en-GB" dirty="0"/>
              <a:t>Examples:</a:t>
            </a:r>
          </a:p>
          <a:p>
            <a:pPr fontAlgn="base"/>
            <a:r>
              <a:rPr lang="en-GB" i="1" dirty="0"/>
              <a:t>Costs are highly controlled, and customers are billed for parts down to the last screw.</a:t>
            </a:r>
            <a:endParaRPr lang="en-GB" dirty="0"/>
          </a:p>
          <a:p>
            <a:pPr fontAlgn="base"/>
            <a:r>
              <a:rPr lang="en-GB" i="1" dirty="0"/>
              <a:t>Quality is not emphasised. Getting the work done with the least amount of direct costs is the goal.</a:t>
            </a:r>
            <a:endParaRPr lang="en-GB" dirty="0"/>
          </a:p>
          <a:p>
            <a:pPr fontAlgn="base"/>
            <a:r>
              <a:rPr lang="en-GB" i="1" dirty="0"/>
              <a:t>Employees docked pay if their quotes/estimates are more than 10% out. </a:t>
            </a:r>
            <a:endParaRPr lang="en-GB" dirty="0"/>
          </a:p>
          <a:p>
            <a:endParaRPr lang="en-GB" dirty="0"/>
          </a:p>
        </p:txBody>
      </p:sp>
    </p:spTree>
    <p:extLst>
      <p:ext uri="{BB962C8B-B14F-4D97-AF65-F5344CB8AC3E}">
        <p14:creationId xmlns:p14="http://schemas.microsoft.com/office/powerpoint/2010/main" val="1302404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normAutofit/>
          </a:bodyPr>
          <a:lstStyle/>
          <a:p>
            <a:r>
              <a:rPr lang="en-GB" altLang="en-US" sz="4000" b="1" dirty="0">
                <a:cs typeface="Arial" charset="0"/>
              </a:rPr>
              <a:t>Power Structure</a:t>
            </a:r>
            <a:r>
              <a:rPr lang="en-GB" altLang="en-US" sz="4000" dirty="0"/>
              <a:t> </a:t>
            </a:r>
          </a:p>
        </p:txBody>
      </p:sp>
      <p:sp>
        <p:nvSpPr>
          <p:cNvPr id="10243" name="Content Placeholder 2"/>
          <p:cNvSpPr>
            <a:spLocks noGrp="1"/>
          </p:cNvSpPr>
          <p:nvPr>
            <p:ph sz="half" idx="1"/>
          </p:nvPr>
        </p:nvSpPr>
        <p:spPr/>
        <p:txBody>
          <a:bodyPr/>
          <a:lstStyle/>
          <a:p>
            <a:r>
              <a:rPr lang="en-US" altLang="en-US" sz="2000" dirty="0"/>
              <a:t>Who has the real power in the </a:t>
            </a:r>
            <a:r>
              <a:rPr lang="en-US" altLang="en-US" sz="2000" dirty="0" err="1"/>
              <a:t>organisation</a:t>
            </a:r>
            <a:r>
              <a:rPr lang="en-US" altLang="en-US" sz="2000" dirty="0"/>
              <a:t>? </a:t>
            </a:r>
          </a:p>
          <a:p>
            <a:r>
              <a:rPr lang="en-US" altLang="en-US" sz="2000" dirty="0"/>
              <a:t>What do these people believe and champion within the </a:t>
            </a:r>
            <a:r>
              <a:rPr lang="en-US" altLang="en-US" sz="2000" dirty="0" err="1"/>
              <a:t>organisation</a:t>
            </a:r>
            <a:r>
              <a:rPr lang="en-US" altLang="en-US" sz="2000" dirty="0"/>
              <a:t>?</a:t>
            </a:r>
          </a:p>
          <a:p>
            <a:r>
              <a:rPr lang="en-US" altLang="en-US" sz="2000" dirty="0"/>
              <a:t>Who makes or influences decisions?</a:t>
            </a:r>
          </a:p>
          <a:p>
            <a:r>
              <a:rPr lang="en-US" altLang="en-US" sz="2000" dirty="0"/>
              <a:t>How is this power used or abused? </a:t>
            </a:r>
          </a:p>
          <a:p>
            <a:endParaRPr lang="en-GB" altLang="en-US" dirty="0"/>
          </a:p>
        </p:txBody>
      </p:sp>
      <p:sp>
        <p:nvSpPr>
          <p:cNvPr id="10244" name="Content Placeholder 3"/>
          <p:cNvSpPr>
            <a:spLocks noGrp="1"/>
          </p:cNvSpPr>
          <p:nvPr>
            <p:ph sz="half" idx="2"/>
          </p:nvPr>
        </p:nvSpPr>
        <p:spPr/>
        <p:txBody>
          <a:bodyPr/>
          <a:lstStyle/>
          <a:p>
            <a:r>
              <a:rPr lang="en-GB" altLang="en-US" sz="2000" dirty="0">
                <a:cs typeface="Arial" charset="0"/>
              </a:rPr>
              <a:t>Is likely to emulate from the people who are most closely associated with the core paradigm </a:t>
            </a:r>
          </a:p>
          <a:p>
            <a:r>
              <a:rPr lang="en-GB" altLang="en-US" sz="2000" dirty="0">
                <a:cs typeface="Arial" charset="0"/>
              </a:rPr>
              <a:t>Time served craftsmen</a:t>
            </a:r>
          </a:p>
          <a:p>
            <a:r>
              <a:rPr lang="en-GB" altLang="en-US" sz="2000" dirty="0">
                <a:cs typeface="Arial" charset="0"/>
              </a:rPr>
              <a:t>Strategic business managers </a:t>
            </a:r>
          </a:p>
          <a:p>
            <a:r>
              <a:rPr lang="en-GB" altLang="en-US" sz="2000" dirty="0">
                <a:cs typeface="Arial" charset="0"/>
              </a:rPr>
              <a:t>Trade union leaders</a:t>
            </a:r>
          </a:p>
          <a:p>
            <a:endParaRPr lang="en-GB" altLang="en-US" dirty="0"/>
          </a:p>
        </p:txBody>
      </p:sp>
    </p:spTree>
    <p:extLst>
      <p:ext uri="{BB962C8B-B14F-4D97-AF65-F5344CB8AC3E}">
        <p14:creationId xmlns:p14="http://schemas.microsoft.com/office/powerpoint/2010/main" val="29398671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6D476-934D-4C66-A926-E31088A4A114}"/>
              </a:ext>
            </a:extLst>
          </p:cNvPr>
          <p:cNvSpPr>
            <a:spLocks noGrp="1"/>
          </p:cNvSpPr>
          <p:nvPr>
            <p:ph type="title"/>
          </p:nvPr>
        </p:nvSpPr>
        <p:spPr/>
        <p:txBody>
          <a:bodyPr/>
          <a:lstStyle/>
          <a:p>
            <a:r>
              <a:rPr lang="en-GB" b="1" dirty="0"/>
              <a:t>Power Structure</a:t>
            </a:r>
          </a:p>
        </p:txBody>
      </p:sp>
      <p:sp>
        <p:nvSpPr>
          <p:cNvPr id="3" name="Content Placeholder 2">
            <a:extLst>
              <a:ext uri="{FF2B5EF4-FFF2-40B4-BE49-F238E27FC236}">
                <a16:creationId xmlns:a16="http://schemas.microsoft.com/office/drawing/2014/main" id="{DE9CD4B3-EB73-4D9E-8A40-38DC88A0306C}"/>
              </a:ext>
            </a:extLst>
          </p:cNvPr>
          <p:cNvSpPr>
            <a:spLocks noGrp="1"/>
          </p:cNvSpPr>
          <p:nvPr>
            <p:ph idx="1"/>
          </p:nvPr>
        </p:nvSpPr>
        <p:spPr/>
        <p:txBody>
          <a:bodyPr/>
          <a:lstStyle/>
          <a:p>
            <a:pPr marL="0" indent="0" fontAlgn="base">
              <a:buNone/>
            </a:pPr>
            <a:r>
              <a:rPr lang="en-GB" dirty="0"/>
              <a:t>Example:</a:t>
            </a:r>
          </a:p>
          <a:p>
            <a:pPr fontAlgn="base"/>
            <a:r>
              <a:rPr lang="en-GB" i="1" dirty="0"/>
              <a:t>The owner believes in a low cost, high-profit model, and is prepared to lose repeat customers.</a:t>
            </a:r>
            <a:endParaRPr lang="en-GB" dirty="0"/>
          </a:p>
          <a:p>
            <a:pPr fontAlgn="base"/>
            <a:r>
              <a:rPr lang="en-GB" i="1" dirty="0"/>
              <a:t>The threat of docked pay keeps mechanics working with this model. </a:t>
            </a:r>
            <a:endParaRPr lang="en-GB" dirty="0"/>
          </a:p>
          <a:p>
            <a:pPr marL="0" indent="0">
              <a:buNone/>
            </a:pPr>
            <a:endParaRPr lang="en-GB" dirty="0"/>
          </a:p>
        </p:txBody>
      </p:sp>
    </p:spTree>
    <p:extLst>
      <p:ext uri="{BB962C8B-B14F-4D97-AF65-F5344CB8AC3E}">
        <p14:creationId xmlns:p14="http://schemas.microsoft.com/office/powerpoint/2010/main" val="31236106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normAutofit/>
          </a:bodyPr>
          <a:lstStyle/>
          <a:p>
            <a:r>
              <a:rPr lang="en-GB" altLang="en-US" sz="4000" b="1" dirty="0">
                <a:latin typeface="+mn-lt"/>
                <a:cs typeface="Arial" charset="0"/>
              </a:rPr>
              <a:t>Organisational Structures</a:t>
            </a:r>
            <a:r>
              <a:rPr lang="en-GB" altLang="en-US" sz="4000" b="1" dirty="0">
                <a:latin typeface="+mn-lt"/>
              </a:rPr>
              <a:t> </a:t>
            </a:r>
          </a:p>
        </p:txBody>
      </p:sp>
      <p:sp>
        <p:nvSpPr>
          <p:cNvPr id="11267" name="Content Placeholder 2"/>
          <p:cNvSpPr>
            <a:spLocks noGrp="1"/>
          </p:cNvSpPr>
          <p:nvPr>
            <p:ph sz="half" idx="1"/>
          </p:nvPr>
        </p:nvSpPr>
        <p:spPr/>
        <p:txBody>
          <a:bodyPr/>
          <a:lstStyle/>
          <a:p>
            <a:r>
              <a:rPr lang="en-US" altLang="en-US" dirty="0"/>
              <a:t>Is the structure flat or hierarchical? </a:t>
            </a:r>
          </a:p>
          <a:p>
            <a:r>
              <a:rPr lang="en-US" altLang="en-US" dirty="0"/>
              <a:t>Formal or informal?</a:t>
            </a:r>
          </a:p>
          <a:p>
            <a:r>
              <a:rPr lang="en-US" altLang="en-US" dirty="0"/>
              <a:t>Organic or mechanistic?</a:t>
            </a:r>
          </a:p>
          <a:p>
            <a:r>
              <a:rPr lang="en-US" altLang="en-US" dirty="0"/>
              <a:t>Where are the formal lines of authority?</a:t>
            </a:r>
          </a:p>
          <a:p>
            <a:r>
              <a:rPr lang="en-US" altLang="en-US" dirty="0"/>
              <a:t>Are there informal lines? </a:t>
            </a:r>
          </a:p>
          <a:p>
            <a:endParaRPr lang="en-GB" altLang="en-US" dirty="0"/>
          </a:p>
        </p:txBody>
      </p:sp>
      <p:sp>
        <p:nvSpPr>
          <p:cNvPr id="11268" name="Content Placeholder 3"/>
          <p:cNvSpPr>
            <a:spLocks noGrp="1"/>
          </p:cNvSpPr>
          <p:nvPr>
            <p:ph sz="half" idx="2"/>
          </p:nvPr>
        </p:nvSpPr>
        <p:spPr>
          <a:xfrm>
            <a:off x="6096000" y="2010878"/>
            <a:ext cx="4572000" cy="4008922"/>
          </a:xfrm>
        </p:spPr>
        <p:txBody>
          <a:bodyPr/>
          <a:lstStyle/>
          <a:p>
            <a:r>
              <a:rPr lang="en-GB" altLang="en-US" dirty="0">
                <a:solidFill>
                  <a:srgbClr val="FF0000"/>
                </a:solidFill>
                <a:cs typeface="Arial" charset="0"/>
              </a:rPr>
              <a:t>Hierarchies</a:t>
            </a:r>
          </a:p>
          <a:p>
            <a:endParaRPr lang="en-GB" altLang="en-US" dirty="0">
              <a:cs typeface="Arial" charset="0"/>
            </a:endParaRPr>
          </a:p>
          <a:p>
            <a:r>
              <a:rPr lang="en-GB" altLang="en-US" dirty="0">
                <a:solidFill>
                  <a:srgbClr val="C00000"/>
                </a:solidFill>
                <a:cs typeface="Arial" charset="0"/>
              </a:rPr>
              <a:t>Autocratic</a:t>
            </a:r>
          </a:p>
          <a:p>
            <a:endParaRPr lang="en-GB" altLang="en-US" dirty="0">
              <a:cs typeface="Arial" charset="0"/>
            </a:endParaRPr>
          </a:p>
          <a:p>
            <a:r>
              <a:rPr lang="en-GB" altLang="en-US" dirty="0">
                <a:solidFill>
                  <a:srgbClr val="0070C0"/>
                </a:solidFill>
                <a:cs typeface="Arial" charset="0"/>
              </a:rPr>
              <a:t>Flat</a:t>
            </a:r>
          </a:p>
          <a:p>
            <a:endParaRPr lang="en-GB" altLang="en-US" dirty="0"/>
          </a:p>
        </p:txBody>
      </p:sp>
    </p:spTree>
    <p:extLst>
      <p:ext uri="{BB962C8B-B14F-4D97-AF65-F5344CB8AC3E}">
        <p14:creationId xmlns:p14="http://schemas.microsoft.com/office/powerpoint/2010/main" val="40642867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52205-9930-4E17-AAD9-F32ECCB5ACB8}"/>
              </a:ext>
            </a:extLst>
          </p:cNvPr>
          <p:cNvSpPr>
            <a:spLocks noGrp="1"/>
          </p:cNvSpPr>
          <p:nvPr>
            <p:ph type="title"/>
          </p:nvPr>
        </p:nvSpPr>
        <p:spPr/>
        <p:txBody>
          <a:bodyPr/>
          <a:lstStyle/>
          <a:p>
            <a:r>
              <a:rPr lang="en-GB" b="1" dirty="0"/>
              <a:t>Organisational Structure</a:t>
            </a:r>
          </a:p>
        </p:txBody>
      </p:sp>
      <p:sp>
        <p:nvSpPr>
          <p:cNvPr id="3" name="Content Placeholder 2">
            <a:extLst>
              <a:ext uri="{FF2B5EF4-FFF2-40B4-BE49-F238E27FC236}">
                <a16:creationId xmlns:a16="http://schemas.microsoft.com/office/drawing/2014/main" id="{6C654B5D-58AE-4781-8D02-6CF8BCEAC18E}"/>
              </a:ext>
            </a:extLst>
          </p:cNvPr>
          <p:cNvSpPr>
            <a:spLocks noGrp="1"/>
          </p:cNvSpPr>
          <p:nvPr>
            <p:ph idx="1"/>
          </p:nvPr>
        </p:nvSpPr>
        <p:spPr/>
        <p:txBody>
          <a:bodyPr/>
          <a:lstStyle/>
          <a:p>
            <a:pPr marL="0" indent="0" fontAlgn="base">
              <a:buNone/>
            </a:pPr>
            <a:r>
              <a:rPr lang="en-GB" dirty="0"/>
              <a:t>Examples:</a:t>
            </a:r>
          </a:p>
          <a:p>
            <a:pPr fontAlgn="base"/>
            <a:r>
              <a:rPr lang="en-GB" i="1" dirty="0"/>
              <a:t>Flat structure – Owner, Head Mechanic, Mechanics, Reception</a:t>
            </a:r>
            <a:r>
              <a:rPr lang="en-GB" dirty="0"/>
              <a:t>.</a:t>
            </a:r>
          </a:p>
          <a:p>
            <a:pPr fontAlgn="base"/>
            <a:r>
              <a:rPr lang="en-GB" i="1" dirty="0"/>
              <a:t>The receptionist is the owner's wife so she goes straight to him with some customer complaints.</a:t>
            </a:r>
            <a:endParaRPr lang="en-GB" dirty="0"/>
          </a:p>
          <a:p>
            <a:pPr fontAlgn="base"/>
            <a:r>
              <a:rPr lang="en-GB" i="1" dirty="0"/>
              <a:t>It's each mechanic for himself – no sharing tools or supplies, little teamwork. </a:t>
            </a:r>
            <a:endParaRPr lang="en-GB" dirty="0"/>
          </a:p>
          <a:p>
            <a:endParaRPr lang="en-GB" dirty="0"/>
          </a:p>
        </p:txBody>
      </p:sp>
    </p:spTree>
    <p:extLst>
      <p:ext uri="{BB962C8B-B14F-4D97-AF65-F5344CB8AC3E}">
        <p14:creationId xmlns:p14="http://schemas.microsoft.com/office/powerpoint/2010/main" val="7177596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9CC41-0272-4184-9728-F7464F74E8BC}"/>
              </a:ext>
            </a:extLst>
          </p:cNvPr>
          <p:cNvSpPr>
            <a:spLocks noGrp="1"/>
          </p:cNvSpPr>
          <p:nvPr>
            <p:ph type="title"/>
          </p:nvPr>
        </p:nvSpPr>
        <p:spPr/>
        <p:txBody>
          <a:bodyPr/>
          <a:lstStyle/>
          <a:p>
            <a:r>
              <a:rPr lang="en-GB" dirty="0"/>
              <a:t>Activity (45 minutes)</a:t>
            </a:r>
          </a:p>
        </p:txBody>
      </p:sp>
      <p:sp>
        <p:nvSpPr>
          <p:cNvPr id="3" name="Content Placeholder 2">
            <a:extLst>
              <a:ext uri="{FF2B5EF4-FFF2-40B4-BE49-F238E27FC236}">
                <a16:creationId xmlns:a16="http://schemas.microsoft.com/office/drawing/2014/main" id="{82A65F6D-773A-401E-957A-BCCF624C12BA}"/>
              </a:ext>
            </a:extLst>
          </p:cNvPr>
          <p:cNvSpPr>
            <a:spLocks noGrp="1"/>
          </p:cNvSpPr>
          <p:nvPr>
            <p:ph idx="1"/>
          </p:nvPr>
        </p:nvSpPr>
        <p:spPr>
          <a:xfrm>
            <a:off x="1451579" y="2015732"/>
            <a:ext cx="9603275" cy="4076149"/>
          </a:xfrm>
        </p:spPr>
        <p:txBody>
          <a:bodyPr/>
          <a:lstStyle/>
          <a:p>
            <a:pPr marL="0" indent="0">
              <a:buNone/>
            </a:pPr>
            <a:r>
              <a:rPr lang="en-GB" dirty="0"/>
              <a:t>In groups of 4:</a:t>
            </a:r>
          </a:p>
          <a:p>
            <a:r>
              <a:rPr lang="en-GB" dirty="0"/>
              <a:t>Using the Cultural Web undertake research of McDonalds in Israel </a:t>
            </a:r>
            <a:r>
              <a:rPr lang="en-GB" b="1" u="sng" dirty="0"/>
              <a:t>or</a:t>
            </a:r>
            <a:r>
              <a:rPr lang="en-GB" dirty="0"/>
              <a:t> HSBC in Singapore and one of the following countries:</a:t>
            </a:r>
          </a:p>
          <a:p>
            <a:endParaRPr lang="en-GB" dirty="0"/>
          </a:p>
          <a:p>
            <a:r>
              <a:rPr lang="en-GB" dirty="0"/>
              <a:t>China;   India;   United Kingdom;   United States of America;   Malaysia;  </a:t>
            </a:r>
          </a:p>
          <a:p>
            <a:endParaRPr lang="en-GB" dirty="0"/>
          </a:p>
          <a:p>
            <a:r>
              <a:rPr lang="en-GB" dirty="0"/>
              <a:t>Compare and Contrast the culture of McDonalds in the two countries and present back your findings.</a:t>
            </a:r>
          </a:p>
        </p:txBody>
      </p:sp>
    </p:spTree>
    <p:extLst>
      <p:ext uri="{BB962C8B-B14F-4D97-AF65-F5344CB8AC3E}">
        <p14:creationId xmlns:p14="http://schemas.microsoft.com/office/powerpoint/2010/main" val="106211481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assignment specification</Template>
  <TotalTime>450</TotalTime>
  <Words>1747</Words>
  <Application>Microsoft Office PowerPoint</Application>
  <PresentationFormat>Widescreen</PresentationFormat>
  <Paragraphs>223</Paragraphs>
  <Slides>28</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Gill Sans MT</vt:lpstr>
      <vt:lpstr>Tahoma</vt:lpstr>
      <vt:lpstr>Times New Roman</vt:lpstr>
      <vt:lpstr>Wingdings</vt:lpstr>
      <vt:lpstr>Gallery</vt:lpstr>
      <vt:lpstr> Workplace Culture and its impact on Organisational Efficiency</vt:lpstr>
      <vt:lpstr>Last time</vt:lpstr>
      <vt:lpstr>This Week</vt:lpstr>
      <vt:lpstr>PowerPoint Presentation</vt:lpstr>
      <vt:lpstr>PowerPoint Presentation</vt:lpstr>
      <vt:lpstr> A Cultural Framework</vt:lpstr>
      <vt:lpstr>PowerPoint Presentation</vt:lpstr>
      <vt:lpstr>PowerPoint Presentation</vt:lpstr>
      <vt:lpstr>The Core Elements of Corporate  Culture</vt:lpstr>
      <vt:lpstr>Terminology Exercise</vt:lpstr>
      <vt:lpstr>Values</vt:lpstr>
      <vt:lpstr>Terminology</vt:lpstr>
      <vt:lpstr>When undertaking international business operations Why Pay Attention to Culture?</vt:lpstr>
      <vt:lpstr>Cultural Web</vt:lpstr>
      <vt:lpstr>PowerPoint Presentation</vt:lpstr>
      <vt:lpstr>Routines &amp; rituals </vt:lpstr>
      <vt:lpstr>Rituals and Routines (Mindtools, ND)</vt:lpstr>
      <vt:lpstr>Stories</vt:lpstr>
      <vt:lpstr>Stories </vt:lpstr>
      <vt:lpstr>Symbols</vt:lpstr>
      <vt:lpstr>Symbols</vt:lpstr>
      <vt:lpstr>Control Systems </vt:lpstr>
      <vt:lpstr>Control Systems</vt:lpstr>
      <vt:lpstr>Power Structure </vt:lpstr>
      <vt:lpstr>Power Structure</vt:lpstr>
      <vt:lpstr>Organisational Structures </vt:lpstr>
      <vt:lpstr>Organisational Structure</vt:lpstr>
      <vt:lpstr>Activity (45 minutes)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BMSK5005 – Workplace Culture and its impact on Organisational Efficiency</dc:title>
  <dc:creator>Julie Thomas</dc:creator>
  <cp:lastModifiedBy>Marie Pitson</cp:lastModifiedBy>
  <cp:revision>29</cp:revision>
  <cp:lastPrinted>2019-10-18T07:42:51Z</cp:lastPrinted>
  <dcterms:created xsi:type="dcterms:W3CDTF">2019-01-07T12:29:45Z</dcterms:created>
  <dcterms:modified xsi:type="dcterms:W3CDTF">2019-10-18T12:54:19Z</dcterms:modified>
</cp:coreProperties>
</file>