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15"/>
  </p:notesMasterIdLst>
  <p:sldIdLst>
    <p:sldId id="278" r:id="rId5"/>
    <p:sldId id="279" r:id="rId6"/>
    <p:sldId id="280" r:id="rId7"/>
    <p:sldId id="287" r:id="rId8"/>
    <p:sldId id="281" r:id="rId9"/>
    <p:sldId id="284" r:id="rId10"/>
    <p:sldId id="282" r:id="rId11"/>
    <p:sldId id="286" r:id="rId12"/>
    <p:sldId id="285" r:id="rId13"/>
    <p:sldId id="283"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19" autoAdjust="0"/>
  </p:normalViewPr>
  <p:slideViewPr>
    <p:cSldViewPr snapToGrid="0">
      <p:cViewPr varScale="1">
        <p:scale>
          <a:sx n="64" d="100"/>
          <a:sy n="64" d="100"/>
        </p:scale>
        <p:origin x="370" y="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D01546-198A-4195-BCF8-F0FF54C90E5E}" type="datetimeFigureOut">
              <a:rPr lang="en-US" smtClean="0"/>
              <a:t>7/16/2022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6DE88F-1F85-4A27-9D34-D74A50E7B0DA}" type="slidenum">
              <a:rPr lang="en-US" smtClean="0"/>
              <a:t>‹#›</a:t>
            </a:fld>
            <a:endParaRPr lang="en-US" dirty="0"/>
          </a:p>
        </p:txBody>
      </p:sp>
    </p:spTree>
    <p:extLst>
      <p:ext uri="{BB962C8B-B14F-4D97-AF65-F5344CB8AC3E}">
        <p14:creationId xmlns:p14="http://schemas.microsoft.com/office/powerpoint/2010/main" val="37300918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3AEA074-24A7-4657-AE02-A51F68EA6A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578475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a:t>Click to edit Master title style</a:t>
            </a:r>
            <a:endParaRPr lang="en-US" dirty="0"/>
          </a:p>
        </p:txBody>
      </p:sp>
      <p:sp>
        <p:nvSpPr>
          <p:cNvPr id="3" name="Subtitle 2"/>
          <p:cNvSpPr>
            <a:spLocks noGrp="1"/>
          </p:cNvSpPr>
          <p:nvPr>
            <p:ph type="subTitle" idx="1"/>
          </p:nvPr>
        </p:nvSpPr>
        <p:spPr>
          <a:xfrm>
            <a:off x="1370693" y="377348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8D38747-4367-4BD2-8D51-C97E202738E2}" type="datetime1">
              <a:rPr lang="en-US" smtClean="0"/>
              <a:t>7/16/2022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150746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C55A3C-5767-4844-A0A3-83778C2E5409}" type="datetime1">
              <a:rPr lang="en-US" smtClean="0"/>
              <a:t>7/16/2022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548654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3763439"/>
            <a:ext cx="9590550" cy="133349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AE507A8-A5CF-4D38-AB86-7EDDA87A85D4}" type="datetime1">
              <a:rPr lang="en-US" smtClean="0"/>
              <a:t>7/16/2022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846401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126187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76450"/>
            <a:ext cx="4856841" cy="3622671"/>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0716" y="2076451"/>
            <a:ext cx="4856841" cy="3622672"/>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DFCD27C-8599-43EF-BA1D-14DDC1946E06}" type="datetime1">
              <a:rPr lang="en-US" smtClean="0"/>
              <a:t>7/16/2022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9882058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a:extLst>
              <a:ext uri="{FF2B5EF4-FFF2-40B4-BE49-F238E27FC236}">
                <a16:creationId xmlns:a16="http://schemas.microsoft.com/office/drawing/2014/main" id="{37B721FF-D609-4D98-9D19-CF75AA8A54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29200" cy="4099959"/>
          </a:xfrm>
          <a:prstGeom prst="rect">
            <a:avLst/>
          </a:prstGeom>
        </p:spPr>
      </p:pic>
      <p:pic>
        <p:nvPicPr>
          <p:cNvPr id="21" name="Picture 20" descr="Slate-V2-HD-compPhotoInset.png">
            <a:extLst>
              <a:ext uri="{FF2B5EF4-FFF2-40B4-BE49-F238E27FC236}">
                <a16:creationId xmlns:a16="http://schemas.microsoft.com/office/drawing/2014/main" id="{073936BD-C868-433F-8E84-D6DD8E640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38357" y="1734506"/>
            <a:ext cx="5029200" cy="4099959"/>
          </a:xfrm>
          <a:prstGeom prst="rect">
            <a:avLst/>
          </a:prstGeom>
        </p:spPr>
      </p:pic>
      <p:sp>
        <p:nvSpPr>
          <p:cNvPr id="2" name="Title 1"/>
          <p:cNvSpPr>
            <a:spLocks noGrp="1"/>
          </p:cNvSpPr>
          <p:nvPr>
            <p:ph type="title"/>
          </p:nvPr>
        </p:nvSpPr>
        <p:spPr>
          <a:xfrm>
            <a:off x="913795" y="609600"/>
            <a:ext cx="10353762" cy="97045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046013" y="1855153"/>
            <a:ext cx="4764764" cy="69249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46013" y="2702103"/>
            <a:ext cx="4764764"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3166" y="1855152"/>
            <a:ext cx="4779582" cy="692495"/>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3167" y="2702103"/>
            <a:ext cx="4779581" cy="3043533"/>
          </a:xfrm>
        </p:spPr>
        <p:txBody>
          <a:bodyPr anchor="t">
            <a:normAutofit/>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9343D99-809A-49C0-96E5-4250D0B498EE}" type="datetime1">
              <a:rPr lang="en-US" smtClean="0"/>
              <a:t>7/16/2022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35120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43DE9B-B678-4EFB-BB7D-A4370204A0B0}" type="datetime1">
              <a:rPr lang="en-US" smtClean="0"/>
              <a:t>7/16/2022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90940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8812DA-F765-4142-A6A3-A8ED7235E082}" type="datetime1">
              <a:rPr lang="en-US" smtClean="0"/>
              <a:t>7/16/2022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551302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800" b="0"/>
            </a:lvl1pPr>
          </a:lstStyle>
          <a:p>
            <a:r>
              <a:rPr lang="en-US"/>
              <a:t>Click to edit Master title style</a:t>
            </a:r>
            <a:endParaRPr lang="en-US" dirty="0"/>
          </a:p>
        </p:txBody>
      </p:sp>
      <p:sp>
        <p:nvSpPr>
          <p:cNvPr id="3" name="Content Placeholder 2"/>
          <p:cNvSpPr>
            <a:spLocks noGrp="1"/>
          </p:cNvSpPr>
          <p:nvPr>
            <p:ph idx="1"/>
          </p:nvPr>
        </p:nvSpPr>
        <p:spPr>
          <a:xfrm>
            <a:off x="4855633" y="609600"/>
            <a:ext cx="6411924" cy="50800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95" y="2673351"/>
            <a:ext cx="3706889" cy="301625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E0277FD-7DE6-41D4-930D-AC99F5AFE54E}" type="datetime1">
              <a:rPr lang="en-US" smtClean="0"/>
              <a:t>7/16/2022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7935569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a:extLst>
              <a:ext uri="{FF2B5EF4-FFF2-40B4-BE49-F238E27FC236}">
                <a16:creationId xmlns:a16="http://schemas.microsoft.com/office/drawing/2014/main" id="{4D06E496-ACBA-4063-B4A1-C5C484EE5A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763701"/>
            <a:ext cx="5707899" cy="1675559"/>
          </a:xfrm>
        </p:spPr>
        <p:txBody>
          <a:bodyPr anchor="b">
            <a:noAutofit/>
          </a:bodyPr>
          <a:lstStyle>
            <a:lvl1pPr algn="ctr">
              <a:defRPr sz="32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73698" y="2679699"/>
            <a:ext cx="4588094" cy="3135695"/>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EA15526-7079-4B7B-987C-1B5FAE11A0FF}" type="datetime1">
              <a:rPr lang="en-US" smtClean="0"/>
              <a:t>7/16/2022</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3056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a:extLst>
              <a:ext uri="{FF2B5EF4-FFF2-40B4-BE49-F238E27FC236}">
                <a16:creationId xmlns:a16="http://schemas.microsoft.com/office/drawing/2014/main" id="{CE39118B-B3AD-4BD4-BA22-DEFF4E76CE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247728"/>
            <a:ext cx="10353762" cy="543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F1B079-7EF0-44EE-B798-BCC497C9F3B2}" type="datetime1">
              <a:rPr lang="en-US" smtClean="0"/>
              <a:t>7/16/2022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09502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normAutofit/>
          </a:bodyPr>
          <a:lstStyle>
            <a:lvl1pPr>
              <a:defRPr sz="4000"/>
            </a:lvl1pPr>
          </a:lstStyle>
          <a:p>
            <a:r>
              <a:rPr lang="en-US"/>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8FF70A8-1D13-4657-95F0-A9EA54967B8D}" type="datetime1">
              <a:rPr lang="en-US" smtClean="0"/>
              <a:t>7/16/2022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053850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1EB90AC-71BD-4C7F-8ACA-7B3F18292E63}" type="datetime1">
              <a:rPr lang="en-US" smtClean="0"/>
              <a:t>7/16/2022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
        <p:nvSpPr>
          <p:cNvPr id="11" name="TextBox 10">
            <a:extLst>
              <a:ext uri="{FF2B5EF4-FFF2-40B4-BE49-F238E27FC236}">
                <a16:creationId xmlns:a16="http://schemas.microsoft.com/office/drawing/2014/main" id="{223F0D53-0705-41B7-8554-09D21E7807F9}"/>
              </a:ext>
            </a:extLst>
          </p:cNvPr>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a:extLst>
              <a:ext uri="{FF2B5EF4-FFF2-40B4-BE49-F238E27FC236}">
                <a16:creationId xmlns:a16="http://schemas.microsoft.com/office/drawing/2014/main" id="{C7F647CD-0F1A-4BB3-89E0-A74F1E1B098D}"/>
              </a:ext>
            </a:extLst>
          </p:cNvPr>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7752911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E6EFC2C-8905-46F0-B443-CE905B76BA01}" type="datetime1">
              <a:rPr lang="en-US" smtClean="0"/>
              <a:t>7/16/2022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3450925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5"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6711" y="1885949"/>
            <a:ext cx="3300984" cy="764783"/>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435" y="2768112"/>
            <a:ext cx="3300984" cy="302308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66572" y="1885950"/>
            <a:ext cx="3300984" cy="764782"/>
          </a:xfrm>
        </p:spPr>
        <p:txBody>
          <a:bodyPr anchor="b">
            <a:noAutofit/>
          </a:bodyPr>
          <a:lstStyle>
            <a:lvl1pPr marL="0" indent="0" algn="ctr">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66572" y="2768110"/>
            <a:ext cx="3300984" cy="302308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D9079DC3-C9B5-499E-9140-0DC28B7074E2}" type="datetime1">
              <a:rPr lang="en-US" smtClean="0"/>
              <a:t>7/16/2022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326478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a:extLst>
              <a:ext uri="{FF2B5EF4-FFF2-40B4-BE49-F238E27FC236}">
                <a16:creationId xmlns:a16="http://schemas.microsoft.com/office/drawing/2014/main" id="{7E87C569-D426-4615-ADA7-B370EA9834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a:extLst>
              <a:ext uri="{FF2B5EF4-FFF2-40B4-BE49-F238E27FC236}">
                <a16:creationId xmlns:a16="http://schemas.microsoft.com/office/drawing/2014/main" id="{7B353ED4-7AD0-46C9-88ED-1A16B1433A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a:extLst>
              <a:ext uri="{FF2B5EF4-FFF2-40B4-BE49-F238E27FC236}">
                <a16:creationId xmlns:a16="http://schemas.microsoft.com/office/drawing/2014/main" id="{F561D985-AD57-459A-B3A6-EBF2960397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572443"/>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435"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66572" y="4572442"/>
            <a:ext cx="3300984" cy="121875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0BB33EA-E472-4D22-9C03-A9C14AA21CED}" type="datetime1">
              <a:rPr lang="en-US" smtClean="0"/>
              <a:t>7/16/2022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932546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125730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76450"/>
            <a:ext cx="10353762" cy="3714749"/>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6000749"/>
            <a:ext cx="2743200" cy="365125"/>
          </a:xfrm>
          <a:prstGeom prst="rect">
            <a:avLst/>
          </a:prstGeom>
        </p:spPr>
        <p:txBody>
          <a:bodyPr vert="horz" lIns="91440" tIns="45720" rIns="91440" bIns="45720" rtlCol="0" anchor="ctr"/>
          <a:lstStyle>
            <a:lvl1pPr algn="r">
              <a:defRPr sz="1100">
                <a:solidFill>
                  <a:schemeClr val="tx1">
                    <a:lumMod val="95000"/>
                  </a:schemeClr>
                </a:solidFill>
                <a:effectLst>
                  <a:outerShdw blurRad="50800" dist="38100" dir="2700000" algn="tl" rotWithShape="0">
                    <a:schemeClr val="bg1">
                      <a:alpha val="43000"/>
                    </a:schemeClr>
                  </a:outerShdw>
                </a:effectLst>
              </a:defRPr>
            </a:lvl1pPr>
          </a:lstStyle>
          <a:p>
            <a:fld id="{073ED0CC-082F-4160-86E5-0D6041F12778}" type="datetime1">
              <a:rPr lang="en-US" smtClean="0"/>
              <a:t>7/16/2022</a:t>
            </a:fld>
            <a:endParaRPr lang="en-US" dirty="0"/>
          </a:p>
        </p:txBody>
      </p:sp>
      <p:sp>
        <p:nvSpPr>
          <p:cNvPr id="5" name="Footer Placeholder 4"/>
          <p:cNvSpPr>
            <a:spLocks noGrp="1"/>
          </p:cNvSpPr>
          <p:nvPr>
            <p:ph type="ftr" sz="quarter" idx="3"/>
          </p:nvPr>
        </p:nvSpPr>
        <p:spPr>
          <a:xfrm>
            <a:off x="913795" y="6000749"/>
            <a:ext cx="6672865" cy="365125"/>
          </a:xfrm>
          <a:prstGeom prst="rect">
            <a:avLst/>
          </a:prstGeom>
        </p:spPr>
        <p:txBody>
          <a:bodyPr vert="horz" lIns="91440" tIns="45720" rIns="91440" bIns="45720" rtlCol="0" anchor="ctr"/>
          <a:lstStyle>
            <a:lvl1pPr algn="l">
              <a:defRPr sz="1100">
                <a:solidFill>
                  <a:schemeClr val="tx1">
                    <a:lumMod val="95000"/>
                  </a:schemeClr>
                </a:solidFill>
                <a:effectLst>
                  <a:outerShdw blurRad="50800" dist="38100" dir="2700000" algn="tl" rotWithShape="0">
                    <a:schemeClr val="bg1">
                      <a:alpha val="43000"/>
                    </a:schemeClr>
                  </a:outerShdw>
                </a:effectLst>
              </a:defRPr>
            </a:lvl1pPr>
          </a:lstStyle>
          <a:p>
            <a:endParaRPr lang="en-US" dirty="0"/>
          </a:p>
        </p:txBody>
      </p:sp>
      <p:sp>
        <p:nvSpPr>
          <p:cNvPr id="6" name="Slide Number Placeholder 5"/>
          <p:cNvSpPr>
            <a:spLocks noGrp="1"/>
          </p:cNvSpPr>
          <p:nvPr>
            <p:ph type="sldNum" sz="quarter" idx="4"/>
          </p:nvPr>
        </p:nvSpPr>
        <p:spPr>
          <a:xfrm>
            <a:off x="10514011" y="6000749"/>
            <a:ext cx="753545" cy="365125"/>
          </a:xfrm>
          <a:prstGeom prst="rect">
            <a:avLst/>
          </a:prstGeom>
        </p:spPr>
        <p:txBody>
          <a:bodyPr vert="horz" lIns="91440" tIns="45720" rIns="91440" bIns="45720" rtlCol="0" anchor="ctr"/>
          <a:lstStyle>
            <a:lvl1pPr algn="r">
              <a:defRPr sz="1100">
                <a:solidFill>
                  <a:schemeClr val="tx1">
                    <a:lumMod val="95000"/>
                  </a:schemeClr>
                </a:solidFill>
                <a:effectLst>
                  <a:outerShdw blurRad="50800" dist="38100" dir="2700000" algn="tl" rotWithShape="0">
                    <a:schemeClr val="bg1">
                      <a:alpha val="43000"/>
                    </a:schemeClr>
                  </a:outerShdw>
                </a:effectLst>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185897835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hf sldNum="0" hdr="0" ftr="0" dt="0"/>
  <p:txStyles>
    <p:titleStyle>
      <a:lvl1pPr algn="ctr" defTabSz="457200" rtl="0" eaLnBrk="1" latinLnBrk="0" hangingPunct="1">
        <a:lnSpc>
          <a:spcPct val="90000"/>
        </a:lnSpc>
        <a:spcBef>
          <a:spcPct val="0"/>
        </a:spcBef>
        <a:buNone/>
        <a:defRPr sz="4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lnSpc>
          <a:spcPct val="110000"/>
        </a:lnSpc>
        <a:spcBef>
          <a:spcPct val="20000"/>
        </a:spcBef>
        <a:spcAft>
          <a:spcPts val="600"/>
        </a:spcAft>
        <a:buClr>
          <a:schemeClr val="tx2"/>
        </a:buClr>
        <a:buSzPct val="70000"/>
        <a:buFont typeface="Wingdings 2" charset="2"/>
        <a:buChar char=""/>
        <a:defRPr sz="23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21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hemeOverride" Target="../theme/themeOverride2.xml"/><Relationship Id="rId6" Type="http://schemas.openxmlformats.org/officeDocument/2006/relationships/image" Target="../media/image8.png"/><Relationship Id="rId5" Type="http://schemas.openxmlformats.org/officeDocument/2006/relationships/image" Target="../media/image7.jpeg"/><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8A1C807-B9AD-4C9B-BF9F-60F03428998E}"/>
              </a:ext>
              <a:ext uri="{C183D7F6-B498-43B3-948B-1728B52AA6E4}">
                <adec:decorative xmlns:adec="http://schemas.microsoft.com/office/drawing/2017/decorative" val="1"/>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0" y="0"/>
            <a:ext cx="13117347" cy="7844589"/>
          </a:xfrm>
          <a:prstGeom prst="rect">
            <a:avLst/>
          </a:prstGeom>
        </p:spPr>
      </p:pic>
      <p:sp useBgFill="1">
        <p:nvSpPr>
          <p:cNvPr id="103" name="Freeform 5">
            <a:extLst>
              <a:ext uri="{FF2B5EF4-FFF2-40B4-BE49-F238E27FC236}">
                <a16:creationId xmlns:a16="http://schemas.microsoft.com/office/drawing/2014/main" id="{FE469E50-3893-4ED6-92BA-2985C32B0C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5400000">
            <a:off x="7131809" y="1385982"/>
            <a:ext cx="4031414" cy="4100418"/>
          </a:xfrm>
          <a:custGeom>
            <a:avLst/>
            <a:gdLst>
              <a:gd name="T0" fmla="*/ 1577 w 1601"/>
              <a:gd name="T1" fmla="*/ 0 h 696"/>
              <a:gd name="T2" fmla="*/ 833 w 1601"/>
              <a:gd name="T3" fmla="*/ 0 h 696"/>
              <a:gd name="T4" fmla="*/ 768 w 1601"/>
              <a:gd name="T5" fmla="*/ 0 h 696"/>
              <a:gd name="T6" fmla="*/ 24 w 1601"/>
              <a:gd name="T7" fmla="*/ 0 h 696"/>
              <a:gd name="T8" fmla="*/ 0 w 1601"/>
              <a:gd name="T9" fmla="*/ 27 h 696"/>
              <a:gd name="T10" fmla="*/ 0 w 1601"/>
              <a:gd name="T11" fmla="*/ 669 h 696"/>
              <a:gd name="T12" fmla="*/ 24 w 1601"/>
              <a:gd name="T13" fmla="*/ 696 h 696"/>
              <a:gd name="T14" fmla="*/ 768 w 1601"/>
              <a:gd name="T15" fmla="*/ 696 h 696"/>
              <a:gd name="T16" fmla="*/ 833 w 1601"/>
              <a:gd name="T17" fmla="*/ 696 h 696"/>
              <a:gd name="T18" fmla="*/ 1577 w 1601"/>
              <a:gd name="T19" fmla="*/ 696 h 696"/>
              <a:gd name="T20" fmla="*/ 1601 w 1601"/>
              <a:gd name="T21" fmla="*/ 669 h 696"/>
              <a:gd name="T22" fmla="*/ 1601 w 1601"/>
              <a:gd name="T23" fmla="*/ 27 h 696"/>
              <a:gd name="T24" fmla="*/ 1577 w 1601"/>
              <a:gd name="T25" fmla="*/ 0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01" h="696">
                <a:moveTo>
                  <a:pt x="1577" y="0"/>
                </a:moveTo>
                <a:cubicBezTo>
                  <a:pt x="833" y="0"/>
                  <a:pt x="833" y="0"/>
                  <a:pt x="833" y="0"/>
                </a:cubicBezTo>
                <a:cubicBezTo>
                  <a:pt x="768" y="0"/>
                  <a:pt x="768" y="0"/>
                  <a:pt x="768" y="0"/>
                </a:cubicBezTo>
                <a:cubicBezTo>
                  <a:pt x="24" y="0"/>
                  <a:pt x="24" y="0"/>
                  <a:pt x="24" y="0"/>
                </a:cubicBezTo>
                <a:cubicBezTo>
                  <a:pt x="11" y="0"/>
                  <a:pt x="0" y="12"/>
                  <a:pt x="0" y="27"/>
                </a:cubicBezTo>
                <a:cubicBezTo>
                  <a:pt x="0" y="669"/>
                  <a:pt x="0" y="669"/>
                  <a:pt x="0" y="669"/>
                </a:cubicBezTo>
                <a:cubicBezTo>
                  <a:pt x="0" y="684"/>
                  <a:pt x="11" y="696"/>
                  <a:pt x="24" y="696"/>
                </a:cubicBezTo>
                <a:cubicBezTo>
                  <a:pt x="768" y="696"/>
                  <a:pt x="768" y="696"/>
                  <a:pt x="768" y="696"/>
                </a:cubicBezTo>
                <a:cubicBezTo>
                  <a:pt x="833" y="696"/>
                  <a:pt x="833" y="696"/>
                  <a:pt x="833" y="696"/>
                </a:cubicBezTo>
                <a:cubicBezTo>
                  <a:pt x="1577" y="696"/>
                  <a:pt x="1577" y="696"/>
                  <a:pt x="1577" y="696"/>
                </a:cubicBezTo>
                <a:cubicBezTo>
                  <a:pt x="1590" y="696"/>
                  <a:pt x="1601" y="684"/>
                  <a:pt x="1601" y="669"/>
                </a:cubicBezTo>
                <a:cubicBezTo>
                  <a:pt x="1601" y="27"/>
                  <a:pt x="1601" y="27"/>
                  <a:pt x="1601" y="27"/>
                </a:cubicBezTo>
                <a:cubicBezTo>
                  <a:pt x="1601" y="12"/>
                  <a:pt x="1590" y="0"/>
                  <a:pt x="1577" y="0"/>
                </a:cubicBezTo>
                <a:close/>
              </a:path>
            </a:pathLst>
          </a:custGeom>
          <a:ln>
            <a:noFill/>
          </a:ln>
          <a:effectLst>
            <a:outerShdw blurRad="50800" dist="38100" dir="5400000" algn="tl" rotWithShape="0">
              <a:srgbClr val="000000">
                <a:alpha val="43000"/>
              </a:srgbClr>
            </a:outerShdw>
          </a:effectLst>
          <a:extLst>
            <a:ext uri="{91240B29-F687-4f45-9708-019B960494DF}">
              <a14:hiddenLine xmlns:a16="http://schemas.microsoft.com/office/drawing/2014/main" xmlns:p14="http://schemas.microsoft.com/office/powerpoint/2010/main"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oudy Old Style"/>
              <a:ea typeface="+mn-ea"/>
              <a:cs typeface="+mn-cs"/>
            </a:endParaRPr>
          </a:p>
        </p:txBody>
      </p:sp>
      <p:sp>
        <p:nvSpPr>
          <p:cNvPr id="2" name="Title 1">
            <a:extLst>
              <a:ext uri="{FF2B5EF4-FFF2-40B4-BE49-F238E27FC236}">
                <a16:creationId xmlns:a16="http://schemas.microsoft.com/office/drawing/2014/main" id="{0D1F047C-C727-42A7-85C5-68C5AA1B1A93}"/>
              </a:ext>
            </a:extLst>
          </p:cNvPr>
          <p:cNvSpPr>
            <a:spLocks noGrp="1"/>
          </p:cNvSpPr>
          <p:nvPr>
            <p:ph type="ctrTitle"/>
          </p:nvPr>
        </p:nvSpPr>
        <p:spPr>
          <a:xfrm>
            <a:off x="518160" y="233680"/>
            <a:ext cx="6329681" cy="4582160"/>
          </a:xfrm>
        </p:spPr>
        <p:txBody>
          <a:bodyPr>
            <a:normAutofit/>
          </a:bodyPr>
          <a:lstStyle/>
          <a:p>
            <a:pPr algn="l"/>
            <a:r>
              <a:rPr lang="en-US" sz="4000" dirty="0">
                <a:solidFill>
                  <a:schemeClr val="bg1"/>
                </a:solidFill>
              </a:rPr>
              <a:t>The importance of digital skills when applying for a job </a:t>
            </a:r>
          </a:p>
        </p:txBody>
      </p:sp>
      <p:sp>
        <p:nvSpPr>
          <p:cNvPr id="3" name="Subtitle 2">
            <a:extLst>
              <a:ext uri="{FF2B5EF4-FFF2-40B4-BE49-F238E27FC236}">
                <a16:creationId xmlns:a16="http://schemas.microsoft.com/office/drawing/2014/main" id="{DB93FB3F-A8D4-46D3-A1C6-C79C64563729}"/>
              </a:ext>
            </a:extLst>
          </p:cNvPr>
          <p:cNvSpPr>
            <a:spLocks noGrp="1"/>
          </p:cNvSpPr>
          <p:nvPr>
            <p:ph type="subTitle" idx="1"/>
          </p:nvPr>
        </p:nvSpPr>
        <p:spPr>
          <a:xfrm>
            <a:off x="7389965" y="1744579"/>
            <a:ext cx="3485072" cy="3439898"/>
          </a:xfrm>
        </p:spPr>
        <p:txBody>
          <a:bodyPr>
            <a:normAutofit/>
          </a:bodyPr>
          <a:lstStyle/>
          <a:p>
            <a:pPr algn="l"/>
            <a:r>
              <a:rPr lang="en-US" dirty="0"/>
              <a:t>Cazacu Corina Florina</a:t>
            </a:r>
          </a:p>
          <a:p>
            <a:pPr algn="l"/>
            <a:r>
              <a:rPr lang="en-US" dirty="0"/>
              <a:t>2108197</a:t>
            </a:r>
          </a:p>
          <a:p>
            <a:pPr algn="l"/>
            <a:r>
              <a:rPr lang="en-US" dirty="0"/>
              <a:t>BHSV4003</a:t>
            </a:r>
          </a:p>
          <a:p>
            <a:pPr algn="l"/>
            <a:r>
              <a:rPr lang="en-US" dirty="0"/>
              <a:t>Prof. </a:t>
            </a:r>
            <a:r>
              <a:rPr lang="en-US" dirty="0" err="1"/>
              <a:t>Seyed</a:t>
            </a:r>
            <a:r>
              <a:rPr lang="en-US" dirty="0"/>
              <a:t> </a:t>
            </a:r>
            <a:r>
              <a:rPr lang="en-US" dirty="0" err="1"/>
              <a:t>Navid</a:t>
            </a:r>
            <a:endParaRPr lang="en-US" dirty="0"/>
          </a:p>
          <a:p>
            <a:pPr algn="l"/>
            <a:r>
              <a:rPr lang="en-US" dirty="0" err="1"/>
              <a:t>Nasirpourosgoei</a:t>
            </a:r>
            <a:endParaRPr lang="en-US" dirty="0"/>
          </a:p>
          <a:p>
            <a:pPr algn="l"/>
            <a:r>
              <a:rPr lang="en-US" dirty="0"/>
              <a:t> </a:t>
            </a:r>
            <a:endParaRPr lang="en-US" sz="2300" dirty="0"/>
          </a:p>
        </p:txBody>
      </p:sp>
    </p:spTree>
    <p:extLst>
      <p:ext uri="{BB962C8B-B14F-4D97-AF65-F5344CB8AC3E}">
        <p14:creationId xmlns:p14="http://schemas.microsoft.com/office/powerpoint/2010/main" val="41678842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4">
            <a:duotone>
              <a:schemeClr val="bg1">
                <a:shade val="80000"/>
                <a:lumMod val="80000"/>
              </a:schemeClr>
              <a:schemeClr val="bg1">
                <a:tint val="98000"/>
              </a:schemeClr>
            </a:duotone>
          </a:blip>
          <a:stretch/>
        </a:blipFill>
        <a:effectLst/>
      </p:bgPr>
    </p:bg>
    <p:spTree>
      <p:nvGrpSpPr>
        <p:cNvPr id="1" name=""/>
        <p:cNvGrpSpPr/>
        <p:nvPr/>
      </p:nvGrpSpPr>
      <p:grpSpPr>
        <a:xfrm>
          <a:off x="0" y="0"/>
          <a:ext cx="0" cy="0"/>
          <a:chOff x="0" y="0"/>
          <a:chExt cx="0" cy="0"/>
        </a:xfrm>
      </p:grpSpPr>
      <p:sp useBgFill="1">
        <p:nvSpPr>
          <p:cNvPr id="55" name="Rectangle 54">
            <a:extLst>
              <a:ext uri="{FF2B5EF4-FFF2-40B4-BE49-F238E27FC236}">
                <a16:creationId xmlns:a16="http://schemas.microsoft.com/office/drawing/2014/main" id="{0EF2A0DA-AE81-4A45-972E-646AC2870C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Goudy Old Style"/>
              <a:ea typeface="+mn-ea"/>
              <a:cs typeface="+mn-cs"/>
            </a:endParaRPr>
          </a:p>
        </p:txBody>
      </p:sp>
      <p:pic>
        <p:nvPicPr>
          <p:cNvPr id="3" name="Picture 2">
            <a:extLst>
              <a:ext uri="{FF2B5EF4-FFF2-40B4-BE49-F238E27FC236}">
                <a16:creationId xmlns:a16="http://schemas.microsoft.com/office/drawing/2014/main" id="{72B2D6DE-C9B5-4678-91EF-77E85F2350DA}"/>
              </a:ext>
              <a:ext uri="{C183D7F6-B498-43B3-948B-1728B52AA6E4}">
                <adec:decorative xmlns:adec="http://schemas.microsoft.com/office/drawing/2017/decorative" val="1"/>
              </a:ext>
            </a:extLst>
          </p:cNvPr>
          <p:cNvPicPr>
            <a:picLocks noChangeAspect="1"/>
          </p:cNvPicPr>
          <p:nvPr/>
        </p:nvPicPr>
        <p:blipFill rotWithShape="1">
          <a:blip r:embed="rId5">
            <a:extLst>
              <a:ext uri="{28A0092B-C50C-407E-A947-70E740481C1C}">
                <a14:useLocalDpi xmlns:a14="http://schemas.microsoft.com/office/drawing/2010/main" val="0"/>
              </a:ext>
            </a:extLst>
          </a:blip>
          <a:srcRect b="-1"/>
          <a:stretch/>
        </p:blipFill>
        <p:spPr>
          <a:xfrm>
            <a:off x="-8622" y="10"/>
            <a:ext cx="5055685" cy="6857990"/>
          </a:xfrm>
          <a:prstGeom prst="rect">
            <a:avLst/>
          </a:prstGeom>
        </p:spPr>
      </p:pic>
      <p:pic>
        <p:nvPicPr>
          <p:cNvPr id="57" name="Picture 56">
            <a:extLst>
              <a:ext uri="{FF2B5EF4-FFF2-40B4-BE49-F238E27FC236}">
                <a16:creationId xmlns:a16="http://schemas.microsoft.com/office/drawing/2014/main" id="{B536FA4E-0152-4E27-91DA-0FC22D1846B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a:stretch/>
        </p:blipFill>
        <p:spPr>
          <a:xfrm>
            <a:off x="6257026" y="1"/>
            <a:ext cx="5934973" cy="6858000"/>
          </a:xfrm>
          <a:prstGeom prst="rect">
            <a:avLst/>
          </a:prstGeom>
        </p:spPr>
      </p:pic>
      <p:sp>
        <p:nvSpPr>
          <p:cNvPr id="24" name="Content Placeholder 2">
            <a:extLst>
              <a:ext uri="{FF2B5EF4-FFF2-40B4-BE49-F238E27FC236}">
                <a16:creationId xmlns:a16="http://schemas.microsoft.com/office/drawing/2014/main" id="{F260476B-CCA6-412B-A9C5-399C34AE6F05}"/>
              </a:ext>
            </a:extLst>
          </p:cNvPr>
          <p:cNvSpPr>
            <a:spLocks noGrp="1"/>
          </p:cNvSpPr>
          <p:nvPr>
            <p:ph idx="1"/>
          </p:nvPr>
        </p:nvSpPr>
        <p:spPr>
          <a:xfrm>
            <a:off x="6900493" y="1732449"/>
            <a:ext cx="4403596" cy="4058751"/>
          </a:xfrm>
        </p:spPr>
        <p:txBody>
          <a:bodyPr anchor="t">
            <a:normAutofit/>
          </a:bodyPr>
          <a:lstStyle/>
          <a:p>
            <a:pPr marL="36900" lvl="0" indent="0">
              <a:buNone/>
            </a:pPr>
            <a:endParaRPr lang="en-US" sz="2400" dirty="0"/>
          </a:p>
          <a:p>
            <a:endParaRPr lang="en-US" sz="2400" dirty="0"/>
          </a:p>
        </p:txBody>
      </p:sp>
      <p:sp>
        <p:nvSpPr>
          <p:cNvPr id="10" name="TextBox 9">
            <a:extLst>
              <a:ext uri="{FF2B5EF4-FFF2-40B4-BE49-F238E27FC236}">
                <a16:creationId xmlns:a16="http://schemas.microsoft.com/office/drawing/2014/main" id="{4A4E694E-169C-D5C9-F061-D661909B8B32}"/>
              </a:ext>
            </a:extLst>
          </p:cNvPr>
          <p:cNvSpPr txBox="1"/>
          <p:nvPr/>
        </p:nvSpPr>
        <p:spPr>
          <a:xfrm>
            <a:off x="5455921" y="203200"/>
            <a:ext cx="5856790" cy="3724096"/>
          </a:xfrm>
          <a:prstGeom prst="rect">
            <a:avLst/>
          </a:prstGeom>
          <a:noFill/>
        </p:spPr>
        <p:txBody>
          <a:bodyPr wrap="square">
            <a:spAutoFit/>
          </a:bodyPr>
          <a:lstStyle/>
          <a:p>
            <a:pPr>
              <a:lnSpc>
                <a:spcPct val="100000"/>
              </a:lnSpc>
            </a:pPr>
            <a:r>
              <a:rPr lang="en-GB" sz="1100" b="1" dirty="0"/>
              <a:t>Nowadays it seems that we live in a science fiction movie. We interact with smart displays on a variety of devices, instantly chat with professionals from all nations, give orders to virtual assistants operating from our laptops, vehicles and even speakers. Data and information are generated and exchanged at the speed of light, we carry out all kinds of financial transactions in front of the computer or screen in a matter of seconds.</a:t>
            </a:r>
          </a:p>
          <a:p>
            <a:pPr>
              <a:lnSpc>
                <a:spcPct val="100000"/>
              </a:lnSpc>
            </a:pPr>
            <a:r>
              <a:rPr lang="en-GB" sz="1100" b="1" dirty="0"/>
              <a:t>Technological advances impact corporations to such an extent that they make a dogma the allocation of a good part of the budget to investment in technology, research and development.</a:t>
            </a:r>
            <a:r>
              <a:rPr lang="en-US" sz="1100" b="1" dirty="0"/>
              <a:t> The labor market demands digital skills, that is, workers who master, in addition to other languages or their academic specialty, the essential tools to function fluently in the technological era. We talk about knowledge about electronic devices, networks, cybersecurity, communication systems or data analysis, among others. Digital competencies are not just about learning and developing technological skills. They also involve the acquisition of knowledge, values, attitudes, regulations and ethics. In the workplace there is a close relationship between the lack of digital skills and the difficulty of finding work: digitalization enhances our personal and professional skills, and that gives us more options to obtain a job.</a:t>
            </a:r>
          </a:p>
          <a:p>
            <a:pPr>
              <a:lnSpc>
                <a:spcPct val="100000"/>
              </a:lnSpc>
            </a:pPr>
            <a:r>
              <a:rPr lang="en-US" sz="1100" b="1" u="sng" dirty="0"/>
              <a:t>* </a:t>
            </a:r>
            <a:r>
              <a:rPr lang="en-US" sz="1100" b="1" u="sng" dirty="0">
                <a:solidFill>
                  <a:schemeClr val="accent6"/>
                </a:solidFill>
                <a:highlight>
                  <a:srgbClr val="FFFF00"/>
                </a:highlight>
              </a:rPr>
              <a:t>Digital skills allow us to:</a:t>
            </a:r>
          </a:p>
          <a:p>
            <a:pPr>
              <a:lnSpc>
                <a:spcPct val="100000"/>
              </a:lnSpc>
            </a:pPr>
            <a:r>
              <a:rPr lang="en-US" sz="1100" b="1" dirty="0"/>
              <a:t>-Optimize times and costs. </a:t>
            </a:r>
          </a:p>
          <a:p>
            <a:pPr>
              <a:lnSpc>
                <a:spcPct val="100000"/>
              </a:lnSpc>
            </a:pPr>
            <a:r>
              <a:rPr lang="en-US" sz="1100" b="1" dirty="0"/>
              <a:t>-Understand the interactive potential of electronic devices </a:t>
            </a:r>
          </a:p>
          <a:p>
            <a:pPr>
              <a:lnSpc>
                <a:spcPct val="100000"/>
              </a:lnSpc>
            </a:pPr>
            <a:r>
              <a:rPr lang="en-US" sz="1100" b="1" dirty="0"/>
              <a:t>-Give speed to reflection, creativity and innovation.</a:t>
            </a:r>
          </a:p>
          <a:p>
            <a:pPr>
              <a:lnSpc>
                <a:spcPct val="100000"/>
              </a:lnSpc>
            </a:pPr>
            <a:r>
              <a:rPr lang="en-US" sz="1100" b="1" dirty="0"/>
              <a:t>-Manage corporate digital identity with meaning.</a:t>
            </a:r>
          </a:p>
          <a:p>
            <a:pPr>
              <a:lnSpc>
                <a:spcPct val="100000"/>
              </a:lnSpc>
            </a:pPr>
            <a:r>
              <a:rPr lang="en-US" sz="1100" b="1" dirty="0"/>
              <a:t>-Improve work effectiveness and efficiency</a:t>
            </a:r>
            <a:r>
              <a:rPr lang="en-US" sz="1600" b="1" dirty="0"/>
              <a:t>. </a:t>
            </a:r>
          </a:p>
        </p:txBody>
      </p:sp>
    </p:spTree>
    <p:extLst>
      <p:ext uri="{BB962C8B-B14F-4D97-AF65-F5344CB8AC3E}">
        <p14:creationId xmlns:p14="http://schemas.microsoft.com/office/powerpoint/2010/main" val="32202356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608472-B89D-DEFF-ABAB-0BAA9EC1D7DB}"/>
              </a:ext>
            </a:extLst>
          </p:cNvPr>
          <p:cNvSpPr>
            <a:spLocks noGrp="1"/>
          </p:cNvSpPr>
          <p:nvPr>
            <p:ph type="title"/>
          </p:nvPr>
        </p:nvSpPr>
        <p:spPr/>
        <p:txBody>
          <a:bodyPr>
            <a:normAutofit fontScale="90000"/>
          </a:bodyPr>
          <a:lstStyle/>
          <a:p>
            <a:r>
              <a:rPr lang="en-GB" dirty="0"/>
              <a:t>Types of digital technology used when recruiting staff </a:t>
            </a:r>
          </a:p>
        </p:txBody>
      </p:sp>
      <p:sp>
        <p:nvSpPr>
          <p:cNvPr id="9" name="Oval 8">
            <a:extLst>
              <a:ext uri="{FF2B5EF4-FFF2-40B4-BE49-F238E27FC236}">
                <a16:creationId xmlns:a16="http://schemas.microsoft.com/office/drawing/2014/main" id="{AD8E301B-2306-26E8-587D-95462B7255DF}"/>
              </a:ext>
            </a:extLst>
          </p:cNvPr>
          <p:cNvSpPr/>
          <p:nvPr/>
        </p:nvSpPr>
        <p:spPr>
          <a:xfrm>
            <a:off x="35054" y="1944412"/>
            <a:ext cx="3653026" cy="344178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dirty="0">
                <a:solidFill>
                  <a:schemeClr val="bg1"/>
                </a:solidFill>
                <a:highlight>
                  <a:srgbClr val="FFFF00"/>
                </a:highlight>
              </a:rPr>
              <a:t>       Video interviews</a:t>
            </a:r>
            <a:r>
              <a:rPr lang="en-GB" sz="1100" dirty="0"/>
              <a:t>.</a:t>
            </a:r>
          </a:p>
          <a:p>
            <a:r>
              <a:rPr lang="en-GB" sz="1100" dirty="0"/>
              <a:t> Companies of all sizes are using video to interview candidates for a job, which allows them to reduce time in calls, messages and emails between the candidate and the person who is recruiting, this will help you even to be able to recruit personnel who reside in other states or even countries.</a:t>
            </a:r>
          </a:p>
        </p:txBody>
      </p:sp>
      <p:sp>
        <p:nvSpPr>
          <p:cNvPr id="10" name="Oval 9">
            <a:extLst>
              <a:ext uri="{FF2B5EF4-FFF2-40B4-BE49-F238E27FC236}">
                <a16:creationId xmlns:a16="http://schemas.microsoft.com/office/drawing/2014/main" id="{61CBA6FD-556B-21BA-61D6-8B4F03641F05}"/>
              </a:ext>
            </a:extLst>
          </p:cNvPr>
          <p:cNvSpPr/>
          <p:nvPr/>
        </p:nvSpPr>
        <p:spPr>
          <a:xfrm>
            <a:off x="4155439" y="1950720"/>
            <a:ext cx="3921761" cy="33121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dirty="0">
                <a:solidFill>
                  <a:schemeClr val="bg1"/>
                </a:solidFill>
                <a:highlight>
                  <a:srgbClr val="FFFF00"/>
                </a:highlight>
              </a:rPr>
              <a:t>      Online jobs board </a:t>
            </a:r>
            <a:r>
              <a:rPr lang="en-GB" sz="1100" dirty="0">
                <a:solidFill>
                  <a:schemeClr val="bg1"/>
                </a:solidFill>
              </a:rPr>
              <a:t>. </a:t>
            </a:r>
          </a:p>
          <a:p>
            <a:r>
              <a:rPr lang="en-GB" sz="1100" dirty="0"/>
              <a:t>Currently, they are the most used means to look for employment, it is not limited to administrative levels, more and more operational candidates use them. This tool allows you to streamline the recruitment and selection process of your employees at a very affordable cost.</a:t>
            </a:r>
          </a:p>
        </p:txBody>
      </p:sp>
      <p:sp>
        <p:nvSpPr>
          <p:cNvPr id="11" name="Oval 10">
            <a:extLst>
              <a:ext uri="{FF2B5EF4-FFF2-40B4-BE49-F238E27FC236}">
                <a16:creationId xmlns:a16="http://schemas.microsoft.com/office/drawing/2014/main" id="{A5EA285C-0ED0-43FE-BBA9-66CC2872DABC}"/>
              </a:ext>
            </a:extLst>
          </p:cNvPr>
          <p:cNvSpPr/>
          <p:nvPr/>
        </p:nvSpPr>
        <p:spPr>
          <a:xfrm>
            <a:off x="8412480" y="1917784"/>
            <a:ext cx="3653026" cy="331216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dirty="0">
                <a:solidFill>
                  <a:schemeClr val="bg1"/>
                </a:solidFill>
                <a:highlight>
                  <a:srgbClr val="FFFF00"/>
                </a:highlight>
              </a:rPr>
              <a:t>   Psychometric profiles</a:t>
            </a:r>
            <a:r>
              <a:rPr lang="en-GB" sz="1100" dirty="0">
                <a:solidFill>
                  <a:schemeClr val="bg1"/>
                </a:solidFill>
              </a:rPr>
              <a:t>. </a:t>
            </a:r>
          </a:p>
          <a:p>
            <a:r>
              <a:rPr lang="en-GB" sz="1100" dirty="0"/>
              <a:t>Beyond the traditional tests you already know, there are </a:t>
            </a:r>
            <a:r>
              <a:rPr lang="en-GB" sz="1100" dirty="0" err="1"/>
              <a:t>behavioral</a:t>
            </a:r>
            <a:r>
              <a:rPr lang="en-GB" sz="1100" dirty="0"/>
              <a:t> analysis tools that help you select and pre-screen potential employees according to the compatibility between their profile and the profile required for your position.</a:t>
            </a:r>
          </a:p>
        </p:txBody>
      </p:sp>
    </p:spTree>
    <p:extLst>
      <p:ext uri="{BB962C8B-B14F-4D97-AF65-F5344CB8AC3E}">
        <p14:creationId xmlns:p14="http://schemas.microsoft.com/office/powerpoint/2010/main" val="37707083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0FD5E70A-7381-86A9-1821-FCD6BE264F36}"/>
              </a:ext>
            </a:extLst>
          </p:cNvPr>
          <p:cNvSpPr/>
          <p:nvPr/>
        </p:nvSpPr>
        <p:spPr>
          <a:xfrm>
            <a:off x="3556001" y="2346452"/>
            <a:ext cx="4033520" cy="326186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b="1" dirty="0">
                <a:solidFill>
                  <a:schemeClr val="bg1"/>
                </a:solidFill>
                <a:highlight>
                  <a:srgbClr val="FFFF00"/>
                </a:highlight>
              </a:rPr>
              <a:t>"Match" technology.   </a:t>
            </a:r>
          </a:p>
          <a:p>
            <a:r>
              <a:rPr lang="en-GB" sz="1100" dirty="0"/>
              <a:t>By using an online job board to post your job ad, you have access to this technology that is able to suggest the best candidates for each job you post.</a:t>
            </a:r>
          </a:p>
        </p:txBody>
      </p:sp>
      <p:sp>
        <p:nvSpPr>
          <p:cNvPr id="9" name="Oval 8">
            <a:extLst>
              <a:ext uri="{FF2B5EF4-FFF2-40B4-BE49-F238E27FC236}">
                <a16:creationId xmlns:a16="http://schemas.microsoft.com/office/drawing/2014/main" id="{013DF964-31F9-1D8F-779E-C2565C8724BC}"/>
              </a:ext>
            </a:extLst>
          </p:cNvPr>
          <p:cNvSpPr/>
          <p:nvPr/>
        </p:nvSpPr>
        <p:spPr>
          <a:xfrm>
            <a:off x="10161" y="81279"/>
            <a:ext cx="3850640" cy="35458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dirty="0">
                <a:solidFill>
                  <a:schemeClr val="bg1"/>
                </a:solidFill>
                <a:highlight>
                  <a:srgbClr val="FFFF00"/>
                </a:highlight>
              </a:rPr>
              <a:t>       Mobile recruitment.</a:t>
            </a:r>
          </a:p>
          <a:p>
            <a:r>
              <a:rPr lang="en-GB" sz="1100" dirty="0"/>
              <a:t> The use of mobile technology is covering all areas with the use of smartphones or electronic tablets. This also includes recruitment, as there are online job board tools or apps that can help you select your ideal employee even faster, anywhere, and at a low cost.</a:t>
            </a:r>
          </a:p>
        </p:txBody>
      </p:sp>
      <p:sp>
        <p:nvSpPr>
          <p:cNvPr id="10" name="Oval 9">
            <a:extLst>
              <a:ext uri="{FF2B5EF4-FFF2-40B4-BE49-F238E27FC236}">
                <a16:creationId xmlns:a16="http://schemas.microsoft.com/office/drawing/2014/main" id="{4CF1EECE-77B2-4FAE-049F-C28D0ACB1296}"/>
              </a:ext>
            </a:extLst>
          </p:cNvPr>
          <p:cNvSpPr/>
          <p:nvPr/>
        </p:nvSpPr>
        <p:spPr>
          <a:xfrm>
            <a:off x="8331200" y="3880781"/>
            <a:ext cx="3860800" cy="306865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100" dirty="0">
                <a:solidFill>
                  <a:schemeClr val="bg1"/>
                </a:solidFill>
                <a:highlight>
                  <a:srgbClr val="FFFF00"/>
                </a:highlight>
              </a:rPr>
              <a:t>      Social networks. </a:t>
            </a:r>
          </a:p>
          <a:p>
            <a:r>
              <a:rPr lang="en-GB" sz="1100" dirty="0"/>
              <a:t>If you are already in the final selection of your new employees, you can expand the information of these through social networks. It also serves to promote vacancies.</a:t>
            </a:r>
          </a:p>
        </p:txBody>
      </p:sp>
    </p:spTree>
    <p:extLst>
      <p:ext uri="{BB962C8B-B14F-4D97-AF65-F5344CB8AC3E}">
        <p14:creationId xmlns:p14="http://schemas.microsoft.com/office/powerpoint/2010/main" val="6905924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A24AFBA-9BA0-B47D-26F1-D4A6494EDE05}"/>
              </a:ext>
            </a:extLst>
          </p:cNvPr>
          <p:cNvSpPr txBox="1"/>
          <p:nvPr/>
        </p:nvSpPr>
        <p:spPr>
          <a:xfrm>
            <a:off x="5496560" y="457200"/>
            <a:ext cx="5892800" cy="6186309"/>
          </a:xfrm>
          <a:prstGeom prst="rect">
            <a:avLst/>
          </a:prstGeom>
          <a:noFill/>
        </p:spPr>
        <p:txBody>
          <a:bodyPr wrap="square">
            <a:spAutoFit/>
          </a:bodyPr>
          <a:lstStyle/>
          <a:p>
            <a:r>
              <a:rPr lang="en-GB" sz="1100"/>
              <a:t>The world of work has been profoundly affected by the global virus pandemic. In addition to the threat it poses to public health, economic and social disruption threatens the livelihoods and long-term well-being of millions of people. The pandemic has challenged organizations and forces them to make use of technology and keep employees, companies and customers connected efficiently, as if it were the normal routine. The COVID-19 pandemic has caused an unintended boom in telecommuting for millions of people. The spectacular growth of this trend makes experts wonder if we have before us a revolution that could have an impact on the immediate future of workers, or, at least, on those people whose work does not require to be linked to a specific physical location. Today in the face of this COVID-19 crisis a new change of consciousness has been generated and in our area of work that is recruitment is no exception and in fact it is a necessity to adapt to this new reality that nobody saw coming, which leads us to give today more than ever much more service, to return to the most important thing that every organization has that is the people,  the person is the key to potentiate our recruitment objectives so the points to take into account are:  How has he been going through it? Do you have any sick family members? If you don't have a job, how long have you been out of work? Do you have any income to cover your current expenses? This makes us understand the reality that the candidates have and not discarding very valuable people for situations that are impacting them additionally generate a more human positive experience that leaves the person calm even despite not being able to keep the position.</a:t>
            </a:r>
          </a:p>
          <a:p>
            <a:endParaRPr lang="en-GB" sz="1100"/>
          </a:p>
          <a:p>
            <a:r>
              <a:rPr lang="en-GB" sz="1100"/>
              <a:t>Telecommuting has become a valuable tool to take care of people from exposure to this virus in their usual jobs.  Thanks to the fact that we can stay connected with Smartphones and wireless networks we have the ability to work remotely. </a:t>
            </a:r>
          </a:p>
          <a:p>
            <a:r>
              <a:rPr lang="en-GB" sz="1100"/>
              <a:t>Digitalization has advanced five years in a few months as a result of the pandemic, according to experts. The health crisis has forced many companies to catch up at a forced pace, but most are still not at an optimal level. This is what emerges from the Human Resources Trends Study, prepared by CEOE and Randstad and presented this Wednesday electronically.  55% of the companies surveyed believe that this year their digital development has progressed a lot, but that more progress can still be made and improved, followed by 28% who defend that they have implemented some changes, but that they still have a long way to go. Only 9% of companies consider themselves digitally advanced, at the forefront of cutting-edge technologies. On the other hand, the same percentage have not incorporated major changes or do not believe that it is something relevant to their performance. This advance of digitalization will bring with it a significant automation of tasks and jobs. This is what 71% of the companies surveyed believe. Specifically, one in four maintains that in the next five years 20% of tasks will have been automated. But this process will also generate new business opportunities, according to 45%. The transformation of existing professions or the emergence of new profiles will be the norm in the coming years.</a:t>
            </a:r>
            <a:endParaRPr lang="en-GB" sz="1100" dirty="0"/>
          </a:p>
        </p:txBody>
      </p:sp>
      <p:sp>
        <p:nvSpPr>
          <p:cNvPr id="4" name="Oval 3">
            <a:extLst>
              <a:ext uri="{FF2B5EF4-FFF2-40B4-BE49-F238E27FC236}">
                <a16:creationId xmlns:a16="http://schemas.microsoft.com/office/drawing/2014/main" id="{94914DE6-5679-036E-408B-D03BA0FFD9BE}"/>
              </a:ext>
            </a:extLst>
          </p:cNvPr>
          <p:cNvSpPr/>
          <p:nvPr/>
        </p:nvSpPr>
        <p:spPr>
          <a:xfrm>
            <a:off x="203200" y="1097280"/>
            <a:ext cx="5120640" cy="36474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t>How has Covid-19 increased the use of technology when recruiting staff?</a:t>
            </a:r>
            <a:endParaRPr lang="en-GB" dirty="0"/>
          </a:p>
        </p:txBody>
      </p:sp>
    </p:spTree>
    <p:extLst>
      <p:ext uri="{BB962C8B-B14F-4D97-AF65-F5344CB8AC3E}">
        <p14:creationId xmlns:p14="http://schemas.microsoft.com/office/powerpoint/2010/main" val="21430282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3D9BD5-A493-4B97-963D-60135D5338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1F759AF4-E342-4E60-8A32-C44A328F2F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ln w="15875" cap="sq" cmpd="sng">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Wave 3">
            <a:extLst>
              <a:ext uri="{FF2B5EF4-FFF2-40B4-BE49-F238E27FC236}">
                <a16:creationId xmlns:a16="http://schemas.microsoft.com/office/drawing/2014/main" id="{C9AA736C-44E3-A23A-BE43-ED0B24887657}"/>
              </a:ext>
            </a:extLst>
          </p:cNvPr>
          <p:cNvSpPr/>
          <p:nvPr/>
        </p:nvSpPr>
        <p:spPr>
          <a:xfrm>
            <a:off x="924443" y="1023257"/>
            <a:ext cx="3732902" cy="4570457"/>
          </a:xfrm>
          <a:prstGeom prst="wave">
            <a:avLst/>
          </a:prstGeom>
          <a:effectLst/>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p>
            <a:pPr defTabSz="457200">
              <a:lnSpc>
                <a:spcPct val="90000"/>
              </a:lnSpc>
              <a:spcBef>
                <a:spcPct val="0"/>
              </a:spcBef>
              <a:spcAft>
                <a:spcPts val="600"/>
              </a:spcAft>
            </a:pPr>
            <a:r>
              <a:rPr lang="en-US" sz="3400" dirty="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rPr>
              <a:t>               </a:t>
            </a:r>
            <a:r>
              <a:rPr lang="en-US" sz="3400" b="1" i="1" dirty="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rPr>
              <a:t>What are the benefits of using digital technology in the workplace?</a:t>
            </a:r>
          </a:p>
        </p:txBody>
      </p:sp>
      <p:cxnSp>
        <p:nvCxnSpPr>
          <p:cNvPr id="15" name="Straight Connector 14">
            <a:extLst>
              <a:ext uri="{FF2B5EF4-FFF2-40B4-BE49-F238E27FC236}">
                <a16:creationId xmlns:a16="http://schemas.microsoft.com/office/drawing/2014/main" id="{A49B2805-6469-407A-A68A-BB85AC8A859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68371" y="2057399"/>
            <a:ext cx="0" cy="27432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F235B6EE-D049-69F6-F40E-2C8C7F566B6D}"/>
              </a:ext>
            </a:extLst>
          </p:cNvPr>
          <p:cNvSpPr txBox="1"/>
          <p:nvPr/>
        </p:nvSpPr>
        <p:spPr>
          <a:xfrm>
            <a:off x="5252560" y="1023257"/>
            <a:ext cx="6025645" cy="4570457"/>
          </a:xfrm>
          <a:prstGeom prst="rect">
            <a:avLst/>
          </a:prstGeom>
          <a:effectLst/>
        </p:spPr>
        <p:txBody>
          <a:bodyPr vert="horz" lIns="91440" tIns="45720" rIns="91440" bIns="45720" rtlCol="0" anchor="ctr">
            <a:normAutofit/>
          </a:bodyPr>
          <a:lstStyle/>
          <a:p>
            <a:pPr defTabSz="457200">
              <a:lnSpc>
                <a:spcPct val="90000"/>
              </a:lnSpc>
              <a:spcBef>
                <a:spcPct val="20000"/>
              </a:spcBef>
              <a:spcAft>
                <a:spcPts val="600"/>
              </a:spcAft>
              <a:buClr>
                <a:schemeClr val="tx2"/>
              </a:buClr>
              <a:buSzPct val="70000"/>
              <a:buFont typeface="Wingdings 2" charset="2"/>
            </a:pPr>
            <a:r>
              <a:rPr lang="en-US" sz="1400" dirty="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rPr>
              <a:t> </a:t>
            </a:r>
            <a:r>
              <a:rPr lang="en-US" sz="1100" b="1" dirty="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Arial Black" panose="020B0A04020102020204" pitchFamily="34" charset="0"/>
              </a:rPr>
              <a:t>Technology makes tasks more efficient, especially when we talk about the communication process. Think back to the time before the computer existed: the tasks were much more complicated than they are now, for example, you had to send your documents by fax and , of course, that took a lot of time. An error in a letter? You had to start writing again. While digital errors are resolved in a second. That makes it much easier to communicate today. It takes less time, now that you can send emails in the blink of an eye and then you can get on with the rest of your work.</a:t>
            </a:r>
          </a:p>
          <a:p>
            <a:pPr defTabSz="457200">
              <a:lnSpc>
                <a:spcPct val="90000"/>
              </a:lnSpc>
              <a:spcBef>
                <a:spcPct val="20000"/>
              </a:spcBef>
              <a:spcAft>
                <a:spcPts val="600"/>
              </a:spcAft>
              <a:buClr>
                <a:schemeClr val="tx2"/>
              </a:buClr>
              <a:buSzPct val="70000"/>
              <a:buFont typeface="Wingdings 2" charset="2"/>
            </a:pPr>
            <a:endParaRPr lang="en-US" sz="1100" b="1" dirty="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Arial Black" panose="020B0A04020102020204" pitchFamily="34" charset="0"/>
            </a:endParaRPr>
          </a:p>
          <a:p>
            <a:pPr defTabSz="457200">
              <a:lnSpc>
                <a:spcPct val="90000"/>
              </a:lnSpc>
              <a:spcBef>
                <a:spcPct val="20000"/>
              </a:spcBef>
              <a:spcAft>
                <a:spcPts val="600"/>
              </a:spcAft>
              <a:buClr>
                <a:schemeClr val="tx2"/>
              </a:buClr>
              <a:buSzPct val="70000"/>
              <a:buFont typeface="Wingdings 2" charset="2"/>
            </a:pPr>
            <a:r>
              <a:rPr lang="en-US" sz="1100" b="1" dirty="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Arial Black" panose="020B0A04020102020204" pitchFamily="34" charset="0"/>
              </a:rPr>
              <a:t>That technology has directly influenced the workplace is unquestionable.</a:t>
            </a:r>
          </a:p>
          <a:p>
            <a:pPr defTabSz="457200">
              <a:lnSpc>
                <a:spcPct val="90000"/>
              </a:lnSpc>
              <a:spcBef>
                <a:spcPct val="20000"/>
              </a:spcBef>
              <a:spcAft>
                <a:spcPts val="600"/>
              </a:spcAft>
              <a:buClr>
                <a:schemeClr val="tx2"/>
              </a:buClr>
              <a:buSzPct val="70000"/>
              <a:buFont typeface="Wingdings 2" charset="2"/>
            </a:pPr>
            <a:r>
              <a:rPr lang="en-US" sz="1100" b="1" dirty="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Arial Black" panose="020B0A04020102020204" pitchFamily="34" charset="0"/>
              </a:rPr>
              <a:t>However, many wonder if its effects on work are positive or negative. Although doubts still arise, the evolution towards much more technologically advanced jobs has meant a positive change. Thanks to this, it has been possible to simplify the production processes and the ways in which some tasks are performed. In addition, it has made it possible to carry out improvements in working conditions, increase safety and promote communication and the flow of information exchange. In fact, in recent years there has been an important change in the field of work and human resources, as companies more often demand candidates prepared to face the challenges that new technologies have imposed. Below I will list some of the positive aspects that this digital technology entails.</a:t>
            </a:r>
          </a:p>
        </p:txBody>
      </p:sp>
    </p:spTree>
    <p:extLst>
      <p:ext uri="{BB962C8B-B14F-4D97-AF65-F5344CB8AC3E}">
        <p14:creationId xmlns:p14="http://schemas.microsoft.com/office/powerpoint/2010/main" val="129566065"/>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8E8F4A19-A002-E813-B789-7B81876A0BB0}"/>
              </a:ext>
            </a:extLst>
          </p:cNvPr>
          <p:cNvSpPr txBox="1"/>
          <p:nvPr/>
        </p:nvSpPr>
        <p:spPr>
          <a:xfrm>
            <a:off x="0" y="12680"/>
            <a:ext cx="12192000" cy="6463308"/>
          </a:xfrm>
          <a:prstGeom prst="rect">
            <a:avLst/>
          </a:prstGeom>
          <a:noFill/>
        </p:spPr>
        <p:txBody>
          <a:bodyPr wrap="square">
            <a:spAutoFit/>
          </a:bodyPr>
          <a:lstStyle/>
          <a:p>
            <a:r>
              <a:rPr lang="en-GB" dirty="0">
                <a:solidFill>
                  <a:schemeClr val="bg1"/>
                </a:solidFill>
                <a:highlight>
                  <a:srgbClr val="FFFF00"/>
                </a:highlight>
              </a:rPr>
              <a:t>Improves productivity: </a:t>
            </a:r>
            <a:r>
              <a:rPr lang="en-GB" dirty="0"/>
              <a:t>Decision making becomes easier and more agile with the help of digital tools in the work environment. It's not only about the tools, but also the added value they bring, how to evaluate your processes, gather data, better </a:t>
            </a:r>
            <a:r>
              <a:rPr lang="en-GB" dirty="0" err="1"/>
              <a:t>analyze</a:t>
            </a:r>
            <a:r>
              <a:rPr lang="en-GB" dirty="0"/>
              <a:t> each step you are going to take and identify errors to improve how your company works in general.</a:t>
            </a:r>
          </a:p>
          <a:p>
            <a:r>
              <a:rPr lang="en-GB" dirty="0">
                <a:solidFill>
                  <a:schemeClr val="bg1"/>
                </a:solidFill>
                <a:highlight>
                  <a:srgbClr val="FFFF00"/>
                </a:highlight>
              </a:rPr>
              <a:t>Improve the customer experience: </a:t>
            </a:r>
            <a:r>
              <a:rPr lang="en-GB" dirty="0"/>
              <a:t>Digital channels allow you to relate to your customers more dynamically and easily. You can receive feedback and personalize your messages beyond traditional channels, an important factor in a world where everyone can access information from their cell phone at any time.</a:t>
            </a:r>
          </a:p>
          <a:p>
            <a:r>
              <a:rPr lang="en-GB" dirty="0">
                <a:solidFill>
                  <a:schemeClr val="bg1"/>
                </a:solidFill>
                <a:highlight>
                  <a:srgbClr val="FFFF00"/>
                </a:highlight>
              </a:rPr>
              <a:t>Drive innovation: </a:t>
            </a:r>
            <a:r>
              <a:rPr lang="en-GB" dirty="0"/>
              <a:t>In many cases, transformation and innovation go hand in hand. Undoubtedly, this transformation drives a culture of innovation within the company, where creative minds are required to constantly design and create new ideas.</a:t>
            </a:r>
          </a:p>
          <a:p>
            <a:r>
              <a:rPr lang="en-GB" dirty="0"/>
              <a:t>This generates unexpected and novel experiences for the customer, giving them the opportunity to relate better to your company.</a:t>
            </a:r>
          </a:p>
          <a:p>
            <a:r>
              <a:rPr lang="en-GB" dirty="0">
                <a:solidFill>
                  <a:schemeClr val="bg1"/>
                </a:solidFill>
                <a:highlight>
                  <a:srgbClr val="FFFF00"/>
                </a:highlight>
              </a:rPr>
              <a:t>New business opportunities</a:t>
            </a:r>
            <a:r>
              <a:rPr lang="en-GB" dirty="0">
                <a:solidFill>
                  <a:schemeClr val="bg1"/>
                </a:solidFill>
              </a:rPr>
              <a:t>: </a:t>
            </a:r>
            <a:r>
              <a:rPr lang="en-GB" dirty="0"/>
              <a:t>Considering that most companies have their website on the Internet, the opportunities to expand your online visibility, get new customers and alliances, as well as create new businesses, are high.</a:t>
            </a:r>
          </a:p>
          <a:p>
            <a:r>
              <a:rPr lang="en-GB" dirty="0">
                <a:solidFill>
                  <a:schemeClr val="bg1"/>
                </a:solidFill>
                <a:highlight>
                  <a:srgbClr val="FFFF00"/>
                </a:highlight>
              </a:rPr>
              <a:t>It breaks down barriers: </a:t>
            </a:r>
            <a:r>
              <a:rPr lang="en-GB" dirty="0"/>
              <a:t>thanks to technology, barriers such as distance or inaccessibility have been broken down, allowing work to be carried out from anywhere (teleworking), making it possible for large and small companies to compete worldwide and promoting equality in the inclusion of people with family responsibilities or disabilities.</a:t>
            </a:r>
          </a:p>
          <a:p>
            <a:r>
              <a:rPr lang="en-GB" dirty="0">
                <a:solidFill>
                  <a:schemeClr val="bg1"/>
                </a:solidFill>
                <a:highlight>
                  <a:srgbClr val="FFFF00"/>
                </a:highlight>
              </a:rPr>
              <a:t>It increases efficiency, productivity and offers real-time information</a:t>
            </a:r>
            <a:r>
              <a:rPr lang="en-GB" dirty="0">
                <a:highlight>
                  <a:srgbClr val="FFFF00"/>
                </a:highlight>
              </a:rPr>
              <a:t>: </a:t>
            </a:r>
            <a:r>
              <a:rPr lang="en-GB" dirty="0"/>
              <a:t>in some sectors, the development of technology has been one of the most important factors in achieving modern, competitive, efficient companies with high productivity rates. In the same way, access to real-time information on the indicators of the companies has allowed to improve and anticipate decision making.</a:t>
            </a:r>
          </a:p>
          <a:p>
            <a:r>
              <a:rPr lang="en-GB" dirty="0">
                <a:solidFill>
                  <a:schemeClr val="bg1"/>
                </a:solidFill>
                <a:highlight>
                  <a:srgbClr val="FFFF00"/>
                </a:highlight>
              </a:rPr>
              <a:t>It creates new professions</a:t>
            </a:r>
            <a:r>
              <a:rPr lang="en-GB" dirty="0"/>
              <a:t>: and, consequently, a change in the skills that are demanded; </a:t>
            </a:r>
            <a:r>
              <a:rPr lang="en-GB" dirty="0" err="1"/>
              <a:t>transdisciplinarity</a:t>
            </a:r>
            <a:r>
              <a:rPr lang="en-GB" dirty="0"/>
              <a:t>, social intelligence, design mentality or adaptive thinking are just a few. In this section there are very recent professions such as the developer of mobile applications, digital analyst or head of electronic commerce, in addition to all those that are to come and that are not yet known.</a:t>
            </a:r>
          </a:p>
          <a:p>
            <a:r>
              <a:rPr lang="en-GB" dirty="0">
                <a:solidFill>
                  <a:schemeClr val="bg1"/>
                </a:solidFill>
                <a:highlight>
                  <a:srgbClr val="FFFF00"/>
                </a:highlight>
              </a:rPr>
              <a:t>It offers more options to attract talent</a:t>
            </a:r>
            <a:r>
              <a:rPr lang="en-GB" dirty="0">
                <a:solidFill>
                  <a:schemeClr val="bg1"/>
                </a:solidFill>
              </a:rPr>
              <a:t>: </a:t>
            </a:r>
            <a:r>
              <a:rPr lang="en-GB" dirty="0"/>
              <a:t>taking into account that many people use digital channels to look for employment, the presence of companies in these places is practically essential. From the point of view of human resources, these options allow to attract talent to a greater extent and get to know the candidates much better. </a:t>
            </a:r>
          </a:p>
        </p:txBody>
      </p:sp>
    </p:spTree>
    <p:extLst>
      <p:ext uri="{BB962C8B-B14F-4D97-AF65-F5344CB8AC3E}">
        <p14:creationId xmlns:p14="http://schemas.microsoft.com/office/powerpoint/2010/main" val="42474976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hought Bubble: Cloud 1">
            <a:extLst>
              <a:ext uri="{FF2B5EF4-FFF2-40B4-BE49-F238E27FC236}">
                <a16:creationId xmlns:a16="http://schemas.microsoft.com/office/drawing/2014/main" id="{89DE750D-4C09-2CC8-E58C-724352D57407}"/>
              </a:ext>
            </a:extLst>
          </p:cNvPr>
          <p:cNvSpPr/>
          <p:nvPr/>
        </p:nvSpPr>
        <p:spPr>
          <a:xfrm>
            <a:off x="5618480" y="142240"/>
            <a:ext cx="5476240" cy="3525520"/>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bg1"/>
                </a:solidFill>
              </a:rPr>
              <a:t>What are the disadvantages of using digital technology in the workplace?</a:t>
            </a:r>
          </a:p>
        </p:txBody>
      </p:sp>
      <p:sp>
        <p:nvSpPr>
          <p:cNvPr id="4" name="TextBox 3">
            <a:extLst>
              <a:ext uri="{FF2B5EF4-FFF2-40B4-BE49-F238E27FC236}">
                <a16:creationId xmlns:a16="http://schemas.microsoft.com/office/drawing/2014/main" id="{6D8D58BA-4836-931D-695A-1E3646C4BFA3}"/>
              </a:ext>
            </a:extLst>
          </p:cNvPr>
          <p:cNvSpPr txBox="1"/>
          <p:nvPr/>
        </p:nvSpPr>
        <p:spPr>
          <a:xfrm>
            <a:off x="142240" y="142240"/>
            <a:ext cx="5476240" cy="3416320"/>
          </a:xfrm>
          <a:prstGeom prst="rect">
            <a:avLst/>
          </a:prstGeom>
          <a:noFill/>
        </p:spPr>
        <p:txBody>
          <a:bodyPr wrap="square">
            <a:spAutoFit/>
          </a:bodyPr>
          <a:lstStyle/>
          <a:p>
            <a:r>
              <a:rPr lang="en-GB" dirty="0"/>
              <a:t>Does technology in business really have disadvantages?</a:t>
            </a:r>
          </a:p>
          <a:p>
            <a:endParaRPr lang="en-GB" dirty="0"/>
          </a:p>
          <a:p>
            <a:r>
              <a:rPr lang="en-GB" dirty="0"/>
              <a:t>Unfortunately yes! The main disadvantages of using technology in business have to do with costs, dependence, displacement of the human factor in organizations, and limitation in interpersonal relationships, let's examine these questions further. For richescorner.com "there are always negative effects that come from good things" technology in business does not escape from it. Obviously the positive factors of technology in business outweigh the negatives, however let's take a look, it is always good to be attentive and take forecasts if necessary.</a:t>
            </a:r>
          </a:p>
        </p:txBody>
      </p:sp>
    </p:spTree>
    <p:extLst>
      <p:ext uri="{BB962C8B-B14F-4D97-AF65-F5344CB8AC3E}">
        <p14:creationId xmlns:p14="http://schemas.microsoft.com/office/powerpoint/2010/main" val="25930887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BFA42A7-E27A-5712-A977-D114E9D71F2F}"/>
              </a:ext>
            </a:extLst>
          </p:cNvPr>
          <p:cNvSpPr txBox="1"/>
          <p:nvPr/>
        </p:nvSpPr>
        <p:spPr>
          <a:xfrm>
            <a:off x="508000" y="142240"/>
            <a:ext cx="11846560" cy="5447645"/>
          </a:xfrm>
          <a:prstGeom prst="rect">
            <a:avLst/>
          </a:prstGeom>
          <a:noFill/>
        </p:spPr>
        <p:txBody>
          <a:bodyPr wrap="square">
            <a:spAutoFit/>
          </a:bodyPr>
          <a:lstStyle/>
          <a:p>
            <a:r>
              <a:rPr lang="en-GB" sz="1100" dirty="0">
                <a:solidFill>
                  <a:schemeClr val="bg1"/>
                </a:solidFill>
                <a:highlight>
                  <a:srgbClr val="FFFF00"/>
                </a:highlight>
              </a:rPr>
              <a:t>It generates jobs with greater dependence</a:t>
            </a:r>
            <a:r>
              <a:rPr lang="en-GB" sz="1100" dirty="0">
                <a:highlight>
                  <a:srgbClr val="FFFF00"/>
                </a:highlight>
              </a:rPr>
              <a:t>: </a:t>
            </a:r>
            <a:r>
              <a:rPr lang="en-GB" sz="1100" dirty="0"/>
              <a:t>a large number of tasks depend directly or indirectly on technology and computers. An incidence or absence of these can prevent the normal development of work activity.</a:t>
            </a:r>
          </a:p>
          <a:p>
            <a:r>
              <a:rPr lang="en-GB" sz="1100" dirty="0">
                <a:solidFill>
                  <a:schemeClr val="bg1"/>
                </a:solidFill>
                <a:highlight>
                  <a:srgbClr val="FFFF00"/>
                </a:highlight>
              </a:rPr>
              <a:t>It requires a prior investment: </a:t>
            </a:r>
            <a:r>
              <a:rPr lang="en-GB" sz="1100" dirty="0"/>
              <a:t>to keep a company technologically updated, it is necessary to invest large sums of money. In addition, if it is not done, it is likely that the company will become less competitive in the market, be less efficient and have productivity losses. Before making a large outlay, it is advisable to study which technologies can be useful for the company and which cannot.</a:t>
            </a:r>
          </a:p>
          <a:p>
            <a:r>
              <a:rPr lang="en-GB" sz="1100" dirty="0"/>
              <a:t> </a:t>
            </a:r>
            <a:r>
              <a:rPr lang="en-GB" sz="1100" dirty="0">
                <a:solidFill>
                  <a:schemeClr val="bg1"/>
                </a:solidFill>
                <a:highlight>
                  <a:srgbClr val="FFFF00"/>
                </a:highlight>
              </a:rPr>
              <a:t>It is necessary to have specialized talent</a:t>
            </a:r>
            <a:r>
              <a:rPr lang="en-GB" sz="1100" dirty="0"/>
              <a:t>: either training the workers of the company; with the recruitment of technologically advanced profiles; or outsourcing certain tasks or services. </a:t>
            </a:r>
          </a:p>
          <a:p>
            <a:r>
              <a:rPr lang="en-GB" sz="1100" dirty="0">
                <a:solidFill>
                  <a:schemeClr val="bg1"/>
                </a:solidFill>
                <a:highlight>
                  <a:srgbClr val="FFFF00"/>
                </a:highlight>
              </a:rPr>
              <a:t>Deployment and upgrade costs</a:t>
            </a:r>
          </a:p>
          <a:p>
            <a:r>
              <a:rPr lang="en-GB" sz="1100" dirty="0"/>
              <a:t>The cost of automating and </a:t>
            </a:r>
            <a:r>
              <a:rPr lang="en-GB" sz="1100" dirty="0" err="1"/>
              <a:t>technifying</a:t>
            </a:r>
            <a:r>
              <a:rPr lang="en-GB" sz="1100" dirty="0"/>
              <a:t> a task is probably the number one technology-related disadvantage in business.</a:t>
            </a:r>
          </a:p>
          <a:p>
            <a:r>
              <a:rPr lang="en-GB" sz="1100" dirty="0"/>
              <a:t>For example, a simple laptop, a code reader or accounting software can cost several hundred and even thousands of euros. Not only that, companies can't buy their technology just once and don't need anything else, but they must upgrade it constantly to be at the forefront of standards and technological improvements.</a:t>
            </a:r>
          </a:p>
          <a:p>
            <a:r>
              <a:rPr lang="en-GB" sz="1100" dirty="0"/>
              <a:t>In addition, having technology means that a company must pay software, hardware, and networking professionals to provide maintenance, tuning, and control services.</a:t>
            </a:r>
          </a:p>
          <a:p>
            <a:r>
              <a:rPr lang="en-GB" sz="1100" dirty="0">
                <a:solidFill>
                  <a:schemeClr val="bg1"/>
                </a:solidFill>
                <a:highlight>
                  <a:srgbClr val="FFFF00"/>
                </a:highlight>
              </a:rPr>
              <a:t>Displaces the human factor</a:t>
            </a:r>
          </a:p>
          <a:p>
            <a:r>
              <a:rPr lang="en-GB" sz="1100" dirty="0"/>
              <a:t>Technology in business makes processes more efficient, reduces the time of operations. Automation allows a colossal number of transactions to be processed in instants, saving time and investment in administrative personnel. Connectivity and instant communication displaces correspondence services. Automated </a:t>
            </a:r>
            <a:r>
              <a:rPr lang="en-GB" sz="1100" dirty="0" err="1"/>
              <a:t>centers</a:t>
            </a:r>
            <a:r>
              <a:rPr lang="en-GB" sz="1100" dirty="0"/>
              <a:t> to customer service personnel. Great for companies but what about </a:t>
            </a:r>
            <a:r>
              <a:rPr lang="en-GB" sz="1100" dirty="0" err="1"/>
              <a:t>employees?The</a:t>
            </a:r>
            <a:r>
              <a:rPr lang="en-GB" sz="1100" dirty="0"/>
              <a:t> impact of technology on workers is significant, a non-traumatic solution is to train them in other tasks, redefine their roles and seek to develop new skills.</a:t>
            </a:r>
          </a:p>
          <a:p>
            <a:r>
              <a:rPr lang="en-GB" sz="1100" dirty="0">
                <a:solidFill>
                  <a:schemeClr val="bg1"/>
                </a:solidFill>
                <a:highlight>
                  <a:srgbClr val="FFFF00"/>
                </a:highlight>
              </a:rPr>
              <a:t>Technology creates dependency</a:t>
            </a:r>
          </a:p>
          <a:p>
            <a:r>
              <a:rPr lang="en-GB" sz="1100" dirty="0"/>
              <a:t>As technology advances, also those who seek access to confidential information for fraudulent purposes evolve and gain more scope for action. So automating and computerizing processes creates a certain vulnerability that must be overcome with investment in cybersecurity. Too much technology can make employees dependent on it to get their jobs done. Brandongaille.com alleges that technology in business updates skills for employees at the expense of others. Some employees may rely excessively on their business technology to complete tasks and services to the point that any failure leads to a collapse.</a:t>
            </a:r>
          </a:p>
          <a:p>
            <a:r>
              <a:rPr lang="en-GB" sz="1100" dirty="0"/>
              <a:t>Technological reliance can lead employees to overlook errors that could be appreciated if tasks were done manually. This applies especially in the case of verifications or quality controls. A business that runs entirely online cannot fully process orders if the business server fails, and factories can stop production if a robot or sophisticated assembly line equipment breaks down. Dependence? Not at all!</a:t>
            </a:r>
          </a:p>
          <a:p>
            <a:r>
              <a:rPr lang="en-GB" sz="1100" dirty="0">
                <a:solidFill>
                  <a:schemeClr val="bg1"/>
                </a:solidFill>
                <a:highlight>
                  <a:srgbClr val="FFFF00"/>
                </a:highlight>
              </a:rPr>
              <a:t>Limits interpersonal skills</a:t>
            </a:r>
          </a:p>
          <a:p>
            <a:r>
              <a:rPr lang="en-GB" sz="1100" dirty="0"/>
              <a:t>So you can talk out loud if you will have Messenger or WhatsApp. Why a meeting when you have </a:t>
            </a:r>
            <a:r>
              <a:rPr lang="en-GB" sz="1100" dirty="0" err="1"/>
              <a:t>Skipe</a:t>
            </a:r>
            <a:r>
              <a:rPr lang="en-GB" sz="1100" dirty="0"/>
              <a:t>? So that the elegance of a corporate memo if you have Yahoo or Gmail. The impact of technological changes on the workplace is slowing and spreading. As a result of technology in business, personal and face-to-face interaction is lost. Employees can become real islands and social skills are degraded. Not to mention the excessive use of social networks at work. All of the above demands some intervention from the management staff who must encourage opportunities for personal meeting and group interaction.</a:t>
            </a:r>
          </a:p>
          <a:p>
            <a:r>
              <a:rPr lang="en-GB" dirty="0"/>
              <a:t> </a:t>
            </a:r>
            <a:r>
              <a:rPr lang="en-GB" sz="1100" dirty="0">
                <a:solidFill>
                  <a:schemeClr val="bg1">
                    <a:lumMod val="95000"/>
                    <a:lumOff val="5000"/>
                  </a:schemeClr>
                </a:solidFill>
                <a:highlight>
                  <a:srgbClr val="FFFF00"/>
                </a:highlight>
              </a:rPr>
              <a:t>Very little movement </a:t>
            </a:r>
            <a:r>
              <a:rPr lang="en-GB" sz="1100" dirty="0"/>
              <a:t>If you work every day in an office, you may not get enough exercise. Technology has made our lives easier, so we don't have to move as much. With the advent of the computer, we can continue to write emails for hours on end, preparing presentations, doing analysis.</a:t>
            </a:r>
          </a:p>
          <a:p>
            <a:r>
              <a:rPr lang="en-GB" sz="1100" dirty="0"/>
              <a:t> </a:t>
            </a:r>
            <a:r>
              <a:rPr lang="en-GB" sz="1100" dirty="0">
                <a:solidFill>
                  <a:schemeClr val="bg1">
                    <a:lumMod val="95000"/>
                    <a:lumOff val="5000"/>
                  </a:schemeClr>
                </a:solidFill>
                <a:highlight>
                  <a:srgbClr val="FFFF00"/>
                </a:highlight>
              </a:rPr>
              <a:t>Your company's information is more open to potential cyber attacks </a:t>
            </a:r>
            <a:r>
              <a:rPr lang="en-GB" sz="1100" dirty="0"/>
              <a:t>Today, there is so much data available that data security is also very important. Criminals no longer have to be near an office to cause damage to a business. With technological developments and online platforms, you have to take cyber threats seriously. Criminals plan attacks on servers, websites, CMS systems, computers and other electronic devices.</a:t>
            </a:r>
          </a:p>
          <a:p>
            <a:r>
              <a:rPr lang="en-GB" sz="1100" dirty="0"/>
              <a:t> </a:t>
            </a:r>
            <a:r>
              <a:rPr lang="en-GB" sz="1100" dirty="0">
                <a:solidFill>
                  <a:schemeClr val="bg1">
                    <a:lumMod val="95000"/>
                    <a:lumOff val="5000"/>
                  </a:schemeClr>
                </a:solidFill>
                <a:highlight>
                  <a:srgbClr val="FFFF00"/>
                </a:highlight>
              </a:rPr>
              <a:t>Confidence</a:t>
            </a:r>
            <a:r>
              <a:rPr lang="en-GB" sz="1100" dirty="0">
                <a:solidFill>
                  <a:schemeClr val="bg1">
                    <a:lumMod val="95000"/>
                    <a:lumOff val="5000"/>
                  </a:schemeClr>
                </a:solidFill>
              </a:rPr>
              <a:t> </a:t>
            </a:r>
            <a:r>
              <a:rPr lang="en-GB" sz="1100" dirty="0"/>
              <a:t>disappearance of fixed workplaces and the increase of flexible jobs, uncertainty may arise for the employer. This is due to technology that makes it easier to work anywhere, even at home. The certainty of the presence of employees gives confidence. Working outside the office is a major change for managers and employers. It's something that requires trust because you can't control everything. </a:t>
            </a:r>
            <a:r>
              <a:rPr lang="en-GB" sz="1100" dirty="0" err="1"/>
              <a:t>Howeverthese</a:t>
            </a:r>
            <a:r>
              <a:rPr lang="en-GB" sz="1100" dirty="0"/>
              <a:t> days there are more tools to measure what your employees are doing.  </a:t>
            </a:r>
          </a:p>
        </p:txBody>
      </p:sp>
    </p:spTree>
    <p:extLst>
      <p:ext uri="{BB962C8B-B14F-4D97-AF65-F5344CB8AC3E}">
        <p14:creationId xmlns:p14="http://schemas.microsoft.com/office/powerpoint/2010/main" val="1205262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35366C7-00A3-FAF1-B5CD-1AC3A476ED3C}"/>
              </a:ext>
            </a:extLst>
          </p:cNvPr>
          <p:cNvSpPr txBox="1"/>
          <p:nvPr/>
        </p:nvSpPr>
        <p:spPr>
          <a:xfrm>
            <a:off x="223520" y="894080"/>
            <a:ext cx="8920480" cy="3062377"/>
          </a:xfrm>
          <a:prstGeom prst="rect">
            <a:avLst/>
          </a:prstGeom>
          <a:noFill/>
        </p:spPr>
        <p:txBody>
          <a:bodyPr wrap="square">
            <a:spAutoFit/>
          </a:bodyPr>
          <a:lstStyle/>
          <a:p>
            <a:r>
              <a:rPr lang="en-GB" sz="3200" dirty="0">
                <a:solidFill>
                  <a:schemeClr val="bg1"/>
                </a:solidFill>
                <a:highlight>
                  <a:srgbClr val="FFFF00"/>
                </a:highlight>
              </a:rPr>
              <a:t>Conclusion</a:t>
            </a:r>
          </a:p>
          <a:p>
            <a:r>
              <a:rPr lang="en-GB" dirty="0"/>
              <a:t>  </a:t>
            </a:r>
            <a:r>
              <a:rPr lang="en-GB" sz="1100" dirty="0"/>
              <a:t>During this course I have been busy in this blog to look for information about everyday things, such as the computer, the Internet ... that although they are called new technologies we have been living with them all our lives. For this same reason, because they are elements that have always been part of our life, it is for what we know least about them. In this way, I think that my work will be useful for those who read it, and if no one reads it, at least it has helped me, to know some interesting facts about something I use daily. I think that although we are quite committed to new technologies, from what I have said before, we are using them daily, we do not realize that until a few decades ago they did not exist, and that people could live perfectly without them. However, it is also true that these new technologies make our lives much easier. To conclude, I found it very interesting to do this kind of work because it makes us realize how happy we live in this supposed world of roses, in which they give us almost everything done, and opens our eyes to worry a little more not only about investigating, but also about knowing that there are many things that are harmful to our health and the and which we abuse, to have, more than anything, a general and global vision of what we are doing all day and the repercussions they may have in the not too distant future.</a:t>
            </a:r>
          </a:p>
          <a:p>
            <a:r>
              <a:rPr lang="en-GB" sz="1100" dirty="0"/>
              <a:t> I have realized how little interested we young people of today tend to be in knowing more, in researching. We simply dedicate ourselves to learning the way things work, but we do not realize that behind all this there has been a long process of evolution and quite clever minds.</a:t>
            </a:r>
          </a:p>
          <a:p>
            <a:r>
              <a:rPr lang="en-GB" sz="1100" dirty="0"/>
              <a:t>Digital transformation is a constant evolution. Therefore, the success of being able to adapt to it is to constantly evolve, finding the right balance between the speed of change and the pace of your </a:t>
            </a:r>
            <a:r>
              <a:rPr lang="en-GB" sz="1100"/>
              <a:t>company. Time </a:t>
            </a:r>
            <a:r>
              <a:rPr lang="en-GB" sz="1100" dirty="0"/>
              <a:t>is responsible for making disappear the ways of doing things as before and we as people, companies and society, must trust in this process and welcome changes.</a:t>
            </a:r>
          </a:p>
        </p:txBody>
      </p:sp>
    </p:spTree>
    <p:extLst>
      <p:ext uri="{BB962C8B-B14F-4D97-AF65-F5344CB8AC3E}">
        <p14:creationId xmlns:p14="http://schemas.microsoft.com/office/powerpoint/2010/main" val="277727706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VTI">
  <a:themeElements>
    <a:clrScheme name="Custom 35">
      <a:dk1>
        <a:sysClr val="windowText" lastClr="000000"/>
      </a:dk1>
      <a:lt1>
        <a:sysClr val="window" lastClr="FFFFFF"/>
      </a:lt1>
      <a:dk2>
        <a:srgbClr val="4E3B30"/>
      </a:dk2>
      <a:lt2>
        <a:srgbClr val="F4EDD8"/>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Custom 4">
      <a:majorFont>
        <a:latin typeface="Goudy Old Style"/>
        <a:ea typeface=""/>
        <a:cs typeface=""/>
      </a:majorFont>
      <a:minorFont>
        <a:latin typeface="Goudy Old Style"/>
        <a:ea typeface=""/>
        <a:cs typeface=""/>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VTI" id="{35C4A07C-0176-4A32-9BCB-B016516853F0}" vid="{9B70D35C-BCA8-4715-BB49-8BE54A7FC07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themeOverride>
</file>

<file path=ppt/theme/themeOverride2.xml><?xml version="1.0" encoding="utf-8"?>
<a:themeOverride xmlns:a="http://schemas.openxmlformats.org/drawingml/2006/main">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0585E981-8C91-4205-A0C3-C991F42B4C9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4B270AB-C138-415C-897E-3C24487DECF1}">
  <ds:schemaRefs>
    <ds:schemaRef ds:uri="http://schemas.microsoft.com/sharepoint/v3/contenttype/forms"/>
  </ds:schemaRefs>
</ds:datastoreItem>
</file>

<file path=customXml/itemProps3.xml><?xml version="1.0" encoding="utf-8"?>
<ds:datastoreItem xmlns:ds="http://schemas.openxmlformats.org/officeDocument/2006/customXml" ds:itemID="{2C4C00F4-06E9-43E3-AD97-88A857CEFA82}">
  <ds:schemaRefs>
    <ds:schemaRef ds:uri="http://schemas.microsoft.com/office/2006/documentManagement/types"/>
    <ds:schemaRef ds:uri="http://purl.org/dc/dcmitype/"/>
    <ds:schemaRef ds:uri="http://purl.org/dc/elements/1.1/"/>
    <ds:schemaRef ds:uri="http://schemas.microsoft.com/office/infopath/2007/PartnerControls"/>
    <ds:schemaRef ds:uri="http://www.w3.org/XML/1998/namespace"/>
    <ds:schemaRef ds:uri="http://purl.org/dc/terms/"/>
    <ds:schemaRef ds:uri="http://schemas.openxmlformats.org/package/2006/metadata/core-properties"/>
    <ds:schemaRef ds:uri="16c05727-aa75-4e4a-9b5f-8a80a1165891"/>
    <ds:schemaRef ds:uri="71af3243-3dd4-4a8d-8c0d-dd76da1f02a5"/>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{B71B9FCE-3E9C-4130-9F6B-6E0F61059AE6}tf55705232_win32</Template>
  <TotalTime>198</TotalTime>
  <Words>3337</Words>
  <Application>Microsoft Office PowerPoint</Application>
  <PresentationFormat>Widescreen</PresentationFormat>
  <Paragraphs>73</Paragraphs>
  <Slides>10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 Black</vt:lpstr>
      <vt:lpstr>Calibri</vt:lpstr>
      <vt:lpstr>Goudy Old Style</vt:lpstr>
      <vt:lpstr>Wingdings 2</vt:lpstr>
      <vt:lpstr>SlateVTI</vt:lpstr>
      <vt:lpstr>The importance of digital skills when applying for a job </vt:lpstr>
      <vt:lpstr>PowerPoint Presentation</vt:lpstr>
      <vt:lpstr>Types of digital technology used when recruiting staff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importance of digital skills when applying for a job </dc:title>
  <dc:creator>alexandra cazacu</dc:creator>
  <cp:lastModifiedBy>CORINA CAZACU</cp:lastModifiedBy>
  <cp:revision>3</cp:revision>
  <dcterms:created xsi:type="dcterms:W3CDTF">2022-07-05T15:22:07Z</dcterms:created>
  <dcterms:modified xsi:type="dcterms:W3CDTF">2022-07-16T20:54:19Z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