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</p:sldMasterIdLst>
  <p:notesMasterIdLst>
    <p:notesMasterId r:id="rId28"/>
  </p:notesMasterIdLst>
  <p:sldIdLst>
    <p:sldId id="378" r:id="rId5"/>
    <p:sldId id="285" r:id="rId6"/>
    <p:sldId id="259" r:id="rId7"/>
    <p:sldId id="390" r:id="rId8"/>
    <p:sldId id="387" r:id="rId9"/>
    <p:sldId id="389" r:id="rId10"/>
    <p:sldId id="391" r:id="rId11"/>
    <p:sldId id="260" r:id="rId12"/>
    <p:sldId id="261" r:id="rId13"/>
    <p:sldId id="262" r:id="rId14"/>
    <p:sldId id="264" r:id="rId15"/>
    <p:sldId id="265" r:id="rId16"/>
    <p:sldId id="266" r:id="rId17"/>
    <p:sldId id="392" r:id="rId18"/>
    <p:sldId id="267" r:id="rId19"/>
    <p:sldId id="277" r:id="rId20"/>
    <p:sldId id="394" r:id="rId21"/>
    <p:sldId id="395" r:id="rId22"/>
    <p:sldId id="396" r:id="rId23"/>
    <p:sldId id="393" r:id="rId24"/>
    <p:sldId id="377" r:id="rId25"/>
    <p:sldId id="276" r:id="rId26"/>
    <p:sldId id="37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09799A-6028-9145-9629-F08F480419CD}" v="9" dt="2021-04-01T11:10:12.4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61"/>
    <p:restoredTop sz="95840" autoAdjust="0"/>
  </p:normalViewPr>
  <p:slideViewPr>
    <p:cSldViewPr snapToGrid="0">
      <p:cViewPr varScale="1">
        <p:scale>
          <a:sx n="112" d="100"/>
          <a:sy n="112" d="100"/>
        </p:scale>
        <p:origin x="20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72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04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38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379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39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38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5327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922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ITyd1Pzek0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v3uqD1hWGE?feature=oembed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366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932C428-1D1F-CD46-9BB5-7889DF1413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Economic factors affecting businesses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9B99DA4-1072-374B-A36C-A76D591909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Stuart Morgan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8660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9280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CB8C-F394-4DB5-9218-56CDA43EB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D13BD-094F-4A16-9048-271E5859B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2590800"/>
          </a:xfrm>
        </p:spPr>
        <p:txBody>
          <a:bodyPr/>
          <a:lstStyle/>
          <a:p>
            <a:r>
              <a:rPr lang="en-GB" dirty="0"/>
              <a:t>Internationalisation decisions</a:t>
            </a:r>
          </a:p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  <a:p>
            <a:r>
              <a:rPr lang="en-GB" dirty="0"/>
              <a:t>Non-tariff barriers to trade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00F85-FCBD-4DB9-9DDE-F0E934D29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07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33B93-B38D-024B-B83E-F821998B9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Internationalisation decisions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BB940-DB2A-3D42-B697-9B8354AE0B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21CF6-0C96-2345-91E4-5995AE4AD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565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722" y="350535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internationalisation decisions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E6FDDBB-65DA-C94F-978E-5458794FDE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0722" y="1746116"/>
            <a:ext cx="8342555" cy="2962071"/>
          </a:xfrm>
        </p:spPr>
        <p:txBody>
          <a:bodyPr/>
          <a:lstStyle/>
          <a:p>
            <a:r>
              <a:rPr lang="en-GB" sz="2400" dirty="0"/>
              <a:t>The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mode of internationalization </a:t>
            </a:r>
            <a:r>
              <a:rPr lang="en-GB" sz="2400" dirty="0"/>
              <a:t>differs between locations and different stages of production;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Export</a:t>
            </a:r>
            <a:r>
              <a:rPr lang="en-GB" sz="24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2400" dirty="0"/>
              <a:t>is often chosen as an entry mode;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Foreign direct investment (FDI)</a:t>
            </a:r>
            <a:r>
              <a:rPr lang="en-GB" sz="24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2400" dirty="0"/>
              <a:t>involves ownership and control of foreign assets;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sz="2000" dirty="0"/>
              <a:t>Higher risk and long-term commitment involved;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sz="2000" dirty="0"/>
              <a:t>Often carried out through a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joint venture;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Outsourced production </a:t>
            </a:r>
            <a:r>
              <a:rPr lang="en-GB" sz="2400" dirty="0"/>
              <a:t>– manufacturing by another company under licence from the brand owner.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8075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39E5-7F11-0B42-8E33-9C2B5473B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7D62B-0B8F-3541-B386-D0F6767A3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9A06E-9F39-1242-95E9-28446A8D7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6FDF5C-74A4-844B-9887-008E8ADD3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5125"/>
            <a:ext cx="9162858" cy="5212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66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073E1-8965-4B49-A18F-CA5ECD734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economy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65610-93E4-B748-9A06-675F9875D9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1FCA3D-57F9-6345-BB4E-A523D635E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139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40C4-17E0-468B-9889-427CB23A2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Circular flows in the economy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EE59F9-B777-4B72-9968-FFF116E15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20327-E78F-44FE-BA8A-72804201C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5E9B9-0CB5-419E-8A62-0073285E116C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-20000" contrast="40000"/>
          </a:blip>
          <a:stretch>
            <a:fillRect/>
          </a:stretch>
        </p:blipFill>
        <p:spPr>
          <a:xfrm>
            <a:off x="1180768" y="1027906"/>
            <a:ext cx="655272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55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10F7-77F4-4888-A5F6-D7A469B5A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GNI and GDP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10AD8-8EA4-4F22-B5BD-1E3F9EEBE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876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Gross national income (GNI) </a:t>
            </a:r>
            <a:r>
              <a:rPr lang="en-GB" dirty="0"/>
              <a:t>– the total income from products and services produced by a national economy (includes residents’ foreign investments)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Gross domestic product (GDP) </a:t>
            </a:r>
            <a:r>
              <a:rPr lang="en-GB" dirty="0"/>
              <a:t>– the total value of economic activity in a country, including domestic and foreign producers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49465-DF5D-4B69-BE88-3FFF0BFD3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85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289EE-EBF9-4F6F-8F00-5CBA6D940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81037"/>
            <a:ext cx="7886700" cy="720725"/>
          </a:xfrm>
        </p:spPr>
        <p:txBody>
          <a:bodyPr>
            <a:normAutofit/>
          </a:bodyPr>
          <a:lstStyle/>
          <a:p>
            <a:r>
              <a:rPr lang="en-GB" sz="3600" b="1" dirty="0"/>
              <a:t>Economic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4FC7F-4A35-414C-94A0-0D57704A0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Economic growth </a:t>
            </a:r>
            <a:r>
              <a:rPr lang="en-GB" dirty="0"/>
              <a:t>– a country’s increase in national income over time</a:t>
            </a:r>
          </a:p>
          <a:p>
            <a:r>
              <a:rPr lang="en-GB" dirty="0"/>
              <a:t>Mature economies experience slower growth</a:t>
            </a:r>
          </a:p>
          <a:p>
            <a:r>
              <a:rPr lang="en-GB" dirty="0"/>
              <a:t>Economic downturn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Recession</a:t>
            </a:r>
            <a:r>
              <a:rPr lang="en-GB" dirty="0"/>
              <a:t> – two consecutive quarters of negative economic growth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Depression</a:t>
            </a:r>
            <a:r>
              <a:rPr lang="en-GB" dirty="0"/>
              <a:t> – contraction of an economy by one-tenth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BC83C-8ACE-4678-957C-EBE885853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72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3B1-4E76-4BA7-86A9-DAFD5F8D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Unemployment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FD9E-2F15-41EF-B6F3-68A8D4B21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68"/>
            <a:ext cx="8229600" cy="4174212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Unemployment</a:t>
            </a:r>
            <a:r>
              <a:rPr lang="en-GB" sz="24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2400" dirty="0"/>
              <a:t>is the percentage of people in the country willing to work but without jobs</a:t>
            </a:r>
          </a:p>
          <a:p>
            <a:r>
              <a:rPr lang="en-GB" sz="2400" dirty="0"/>
              <a:t>Factors affecting unemployment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sz="2400" dirty="0"/>
              <a:t>Globalization, by which low-skill jobs move from high-cost countries to low-cost countries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sz="2400" dirty="0"/>
              <a:t>Changing technology, such as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automation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sz="2400" dirty="0"/>
              <a:t>Government policy can encourage start-ups</a:t>
            </a:r>
          </a:p>
          <a:p>
            <a:r>
              <a:rPr lang="en-GB" sz="2400" dirty="0"/>
              <a:t>Long-term unemployment is a concern of governments, and can lead to increased public spending on social protection, such as unemployment benefits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7C0AF-8F20-40C5-8A95-463C68895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201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B46F-BB92-4D41-A61D-F2922EFB7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Inflation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5D5DE-B005-42FF-B851-D7E9F70E9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7906"/>
            <a:ext cx="8229600" cy="4876800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Inflation</a:t>
            </a:r>
            <a:r>
              <a:rPr lang="en-GB" sz="2400" dirty="0"/>
              <a:t> is the continuing rise in prices in the economy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Deflation</a:t>
            </a:r>
            <a:r>
              <a:rPr lang="en-GB" sz="2400" dirty="0"/>
              <a:t> is the opposite – the continued fall in prices</a:t>
            </a:r>
          </a:p>
          <a:p>
            <a:r>
              <a:rPr lang="en-GB" sz="2400" dirty="0"/>
              <a:t>The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Consumer Price Index (CPI) </a:t>
            </a:r>
            <a:r>
              <a:rPr lang="en-GB" sz="2400" dirty="0"/>
              <a:t>for each country is a measure of inflation</a:t>
            </a:r>
          </a:p>
          <a:p>
            <a:r>
              <a:rPr lang="en-GB" sz="2400" dirty="0"/>
              <a:t>Causes of inflation: demand-pull; cost-push</a:t>
            </a:r>
          </a:p>
          <a:p>
            <a:r>
              <a:rPr lang="en-GB" sz="2400" dirty="0"/>
              <a:t>Why is high inflation detrimental?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A country’s goods are less competitive in global markets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The country looks unattractive to investors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Resulting high interest rates can depress demand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1C39B5-E4D4-4AC9-B15B-1BA7E5816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85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BAC3-31ED-4FC7-A29F-8327D6316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Balance of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73109-63BF-4CE6-83D3-D57775575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27906"/>
            <a:ext cx="7886700" cy="4351338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Balance of payments </a:t>
            </a:r>
            <a:r>
              <a:rPr lang="en-GB" sz="2400" dirty="0"/>
              <a:t>is the credit and debit transactions between a country’s residents and other countries</a:t>
            </a:r>
          </a:p>
          <a:p>
            <a:r>
              <a:rPr lang="en-GB" sz="2400" dirty="0"/>
              <a:t>The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current account </a:t>
            </a:r>
            <a:r>
              <a:rPr lang="en-GB" sz="2400" dirty="0"/>
              <a:t>focuses on trade in goods and services</a:t>
            </a:r>
          </a:p>
          <a:p>
            <a:r>
              <a:rPr lang="en-GB" sz="2400" dirty="0"/>
              <a:t>A current account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surplus</a:t>
            </a:r>
            <a:r>
              <a:rPr lang="en-GB" sz="2400" dirty="0"/>
              <a:t> means that the country exports more than it imports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A current account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deficit</a:t>
            </a:r>
            <a:r>
              <a:rPr lang="en-GB" sz="2400" dirty="0"/>
              <a:t> means that the country imports more than it exports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Trade deficits </a:t>
            </a:r>
            <a:r>
              <a:rPr lang="en-GB" sz="2400" dirty="0"/>
              <a:t>have grown markedly in some countries, such as the US, reflecting high costs of domestic production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19AF2-B1B4-43D7-96EE-5CBB0E0F1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585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3A31D-166A-8E41-A58B-B58EE4B4C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Free trade and protectionism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47AF59-2050-DB40-B1CC-9B1F6152C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75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25D2-FC72-43CE-BB81-E11E0E421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Tools of government trade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92D54-B5AF-4EFE-87D2-51898CBEA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126" y="1155596"/>
            <a:ext cx="8229600" cy="4467964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Protectionism</a:t>
            </a:r>
            <a:r>
              <a:rPr lang="en-GB" dirty="0"/>
              <a:t> can be implemented through both direct and indirect trade barriers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Tariffs </a:t>
            </a:r>
            <a:r>
              <a:rPr lang="en-GB" dirty="0"/>
              <a:t>(duties) on imports or exports - apply directly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Import quotas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Voluntary export restraints (VERs)</a:t>
            </a:r>
          </a:p>
          <a:p>
            <a:r>
              <a:rPr lang="en-GB" dirty="0"/>
              <a:t>Non-tariff barriers, such as local content requirements – an indirect barrier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Subsidies</a:t>
            </a:r>
            <a:r>
              <a:rPr lang="en-GB" dirty="0"/>
              <a:t> to local producers out of public funds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Export subsidies distort world markets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B1C32-E317-48E9-821D-6B2E02D0D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57352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0887-4547-4770-8A48-A37794ECB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Free trade vs protectionism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5C04F6-1281-4BE4-9F0A-CD3D8F70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62609-4229-450D-BC5E-052BF949B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660BDB-1270-4D64-9534-C949A0233BD2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-20000" contrast="40000"/>
          </a:blip>
          <a:stretch>
            <a:fillRect/>
          </a:stretch>
        </p:blipFill>
        <p:spPr>
          <a:xfrm>
            <a:off x="19537" y="1027906"/>
            <a:ext cx="9090749" cy="4584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574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8B9AD-5277-8A45-8746-81FDD0E68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descr="How to Enrich a Country: Free Trade or Protectionism?">
            <a:hlinkClick r:id="" action="ppaction://media"/>
            <a:extLst>
              <a:ext uri="{FF2B5EF4-FFF2-40B4-BE49-F238E27FC236}">
                <a16:creationId xmlns:a16="http://schemas.microsoft.com/office/drawing/2014/main" id="{DBC2DFD3-7907-4945-A647-550B5D25BB5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3381" cy="51663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AA6ED-874E-8C4C-A826-624A7B22B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07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187EF-97B7-9941-B559-24CEE93D3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Non-tariff barriers to trade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A21F4-62DE-1543-ABE2-696098465D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41E3E3-5572-FB45-BA2D-C2CD49796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206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FF150-1565-F746-8B05-C0C9FA9C0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descr="What global trade deals are really about (hint: it's not trade) | Haley Edwards | TEDxMidAtlantic">
            <a:hlinkClick r:id="" action="ppaction://media"/>
            <a:extLst>
              <a:ext uri="{FF2B5EF4-FFF2-40B4-BE49-F238E27FC236}">
                <a16:creationId xmlns:a16="http://schemas.microsoft.com/office/drawing/2014/main" id="{46622F5C-ED9C-074F-AC3E-46D6BE5612D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3381" cy="51663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31299B-0976-1948-8E36-1AB2D931C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81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880FF-03C9-EA4E-9BEF-F85CFE26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0A6DA-EC81-2E47-8105-EF77C93B1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9A7B8-7612-FE47-A253-605B1004E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142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A6802-3E87-4BDD-ADC6-9460FF555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4" y="447253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ABF2-D711-4379-AE04-61EFD6350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2513434"/>
          </a:xfrm>
        </p:spPr>
        <p:txBody>
          <a:bodyPr/>
          <a:lstStyle/>
          <a:p>
            <a:r>
              <a:rPr lang="en-GB" dirty="0"/>
              <a:t>Circular flows in the economy</a:t>
            </a:r>
          </a:p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  <a:p>
            <a:r>
              <a:rPr lang="en-GB" dirty="0"/>
              <a:t>Non-tariff barriers to trade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C8C74-C573-4CE1-8374-54206AB90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911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5858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E6D5AE2C-086B-774F-A69A-6A88DC6A1FCB}" vid="{CC09B566-A2B4-1640-8727-D279FA1BA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D93EC8-DE63-4AC0-8251-4B3310C363AD}">
  <ds:schemaRefs>
    <ds:schemaRef ds:uri="http://purl.org/dc/terms/"/>
    <ds:schemaRef ds:uri="http://schemas.openxmlformats.org/package/2006/metadata/core-properties"/>
    <ds:schemaRef ds:uri="a908d394-d138-480e-87a3-ff44c37f991a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f66716c4-314f-46c1-b01e-5a44c61897d8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82</TotalTime>
  <Words>602</Words>
  <Application>Microsoft Macintosh PowerPoint</Application>
  <PresentationFormat>On-screen Show (4:3)</PresentationFormat>
  <Paragraphs>103</Paragraphs>
  <Slides>23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Wingdings</vt:lpstr>
      <vt:lpstr>Custom Design</vt:lpstr>
      <vt:lpstr>PowerPoint Presentation</vt:lpstr>
      <vt:lpstr>Economic factors affecting businesses</vt:lpstr>
      <vt:lpstr>Objectives</vt:lpstr>
      <vt:lpstr>Internationalisation decisions</vt:lpstr>
      <vt:lpstr>The internationalisation decisions</vt:lpstr>
      <vt:lpstr>PowerPoint Presentation</vt:lpstr>
      <vt:lpstr>The economy</vt:lpstr>
      <vt:lpstr>Circular flows in the economy</vt:lpstr>
      <vt:lpstr>GNI and GDP</vt:lpstr>
      <vt:lpstr>Economic growth</vt:lpstr>
      <vt:lpstr>Unemployment</vt:lpstr>
      <vt:lpstr>Inflation</vt:lpstr>
      <vt:lpstr>Balance of payments</vt:lpstr>
      <vt:lpstr>Free trade and protectionism </vt:lpstr>
      <vt:lpstr>Tools of government trade policy</vt:lpstr>
      <vt:lpstr>Free trade vs protectionism</vt:lpstr>
      <vt:lpstr>PowerPoint Presentation</vt:lpstr>
      <vt:lpstr>Non-tariff barriers to trade</vt:lpstr>
      <vt:lpstr>PowerPoint Presentation</vt:lpstr>
      <vt:lpstr>Summary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Morgan</dc:creator>
  <cp:lastModifiedBy>Stuart Morgan</cp:lastModifiedBy>
  <cp:revision>3</cp:revision>
  <cp:lastPrinted>2021-01-19T13:47:47Z</cp:lastPrinted>
  <dcterms:created xsi:type="dcterms:W3CDTF">2021-04-01T09:51:36Z</dcterms:created>
  <dcterms:modified xsi:type="dcterms:W3CDTF">2021-04-01T11:14:19Z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