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19"/>
  </p:notesMasterIdLst>
  <p:sldIdLst>
    <p:sldId id="270" r:id="rId5"/>
    <p:sldId id="347" r:id="rId6"/>
    <p:sldId id="331" r:id="rId7"/>
    <p:sldId id="345" r:id="rId8"/>
    <p:sldId id="344" r:id="rId9"/>
    <p:sldId id="333" r:id="rId10"/>
    <p:sldId id="290" r:id="rId11"/>
    <p:sldId id="291" r:id="rId12"/>
    <p:sldId id="299" r:id="rId13"/>
    <p:sldId id="268" r:id="rId14"/>
    <p:sldId id="306" r:id="rId15"/>
    <p:sldId id="289" r:id="rId16"/>
    <p:sldId id="343" r:id="rId17"/>
    <p:sldId id="346" r:id="rId18"/>
  </p:sldIdLst>
  <p:sldSz cx="12192000" cy="6858000"/>
  <p:notesSz cx="6858000" cy="1057275"/>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FF7A8B5B-17F3-4351-82BF-3D3BD32C1DAC}">
          <p14:sldIdLst>
            <p14:sldId id="270"/>
            <p14:sldId id="347"/>
            <p14:sldId id="331"/>
            <p14:sldId id="345"/>
            <p14:sldId id="344"/>
            <p14:sldId id="333"/>
            <p14:sldId id="290"/>
            <p14:sldId id="291"/>
            <p14:sldId id="299"/>
            <p14:sldId id="268"/>
            <p14:sldId id="306"/>
            <p14:sldId id="289"/>
            <p14:sldId id="343"/>
            <p14:sldId id="346"/>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94660"/>
  </p:normalViewPr>
  <p:slideViewPr>
    <p:cSldViewPr snapToGrid="0">
      <p:cViewPr varScale="1">
        <p:scale>
          <a:sx n="64" d="100"/>
          <a:sy n="64" d="100"/>
        </p:scale>
        <p:origin x="147" y="48"/>
      </p:cViewPr>
      <p:guideLst/>
    </p:cSldViewPr>
  </p:slideViewPr>
  <p:notesTextViewPr>
    <p:cViewPr>
      <p:scale>
        <a:sx n="1" d="1"/>
        <a:sy n="1" d="1"/>
      </p:scale>
      <p:origin x="0" y="0"/>
    </p:cViewPr>
  </p:notesTextViewPr>
  <p:sorterViewPr>
    <p:cViewPr>
      <p:scale>
        <a:sx n="100" d="100"/>
        <a:sy n="100" d="100"/>
      </p:scale>
      <p:origin x="0" y="-192"/>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03740F-A91B-46FD-B290-FADE44A75B67}" type="datetimeFigureOut">
              <a:rPr lang="en-GB"/>
              <a:t>07/03/2021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445808-0A42-4057-92F6-5314E76B2A59}" type="slidenum">
              <a:rPr lang="en-GB"/>
              <a:t>‹#›</a:t>
            </a:fld>
            <a:endParaRPr lang="en-GB"/>
          </a:p>
        </p:txBody>
      </p:sp>
    </p:spTree>
    <p:extLst>
      <p:ext uri="{BB962C8B-B14F-4D97-AF65-F5344CB8AC3E}">
        <p14:creationId xmlns:p14="http://schemas.microsoft.com/office/powerpoint/2010/main" val="9069219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2</a:t>
            </a:fld>
            <a:endParaRPr lang="en-GB"/>
          </a:p>
        </p:txBody>
      </p:sp>
    </p:spTree>
    <p:extLst>
      <p:ext uri="{BB962C8B-B14F-4D97-AF65-F5344CB8AC3E}">
        <p14:creationId xmlns:p14="http://schemas.microsoft.com/office/powerpoint/2010/main" val="41834817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3</a:t>
            </a:fld>
            <a:endParaRPr lang="en-GB"/>
          </a:p>
        </p:txBody>
      </p:sp>
    </p:spTree>
    <p:extLst>
      <p:ext uri="{BB962C8B-B14F-4D97-AF65-F5344CB8AC3E}">
        <p14:creationId xmlns:p14="http://schemas.microsoft.com/office/powerpoint/2010/main" val="21871670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5</a:t>
            </a:fld>
            <a:endParaRPr lang="en-GB"/>
          </a:p>
        </p:txBody>
      </p:sp>
    </p:spTree>
    <p:extLst>
      <p:ext uri="{BB962C8B-B14F-4D97-AF65-F5344CB8AC3E}">
        <p14:creationId xmlns:p14="http://schemas.microsoft.com/office/powerpoint/2010/main" val="20397299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6</a:t>
            </a:fld>
            <a:endParaRPr lang="en-GB"/>
          </a:p>
        </p:txBody>
      </p:sp>
    </p:spTree>
    <p:extLst>
      <p:ext uri="{BB962C8B-B14F-4D97-AF65-F5344CB8AC3E}">
        <p14:creationId xmlns:p14="http://schemas.microsoft.com/office/powerpoint/2010/main" val="5189855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3/7/2021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782233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59040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3/7/2021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95707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3/7/2021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912034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3/7/2021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920139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3/7/2021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637502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3/7/2021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956885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607936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59870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536445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189020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3/7/2021</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989439080"/>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9.xml"/><Relationship Id="rId4" Type="http://schemas.openxmlformats.org/officeDocument/2006/relationships/hyperlink" Target="https://www.maxpixel.net/Geometric-Spirograph-Pattern-Spiral-Shape-Circle-1984082"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9.xml"/><Relationship Id="rId5" Type="http://schemas.openxmlformats.org/officeDocument/2006/relationships/hyperlink" Target="https://pixabay.com/fr/hypnose-spirale-tour-circulaire-154466/" TargetMode="External"/><Relationship Id="rId4" Type="http://schemas.microsoft.com/office/2007/relationships/hdphoto" Target="../media/hdphoto1.wdp"/></Relationships>
</file>

<file path=ppt/slides/_rels/slide4.xml.rels><?xml version="1.0" encoding="UTF-8" standalone="yes"?>
<Relationships xmlns="http://schemas.openxmlformats.org/package/2006/relationships"><Relationship Id="rId3" Type="http://schemas.openxmlformats.org/officeDocument/2006/relationships/hyperlink" Target="https://pixabay.com/en/tree-leaves-branches-isolated-3321160/" TargetMode="Externa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pxhere.com/en/photo/1587939" TargetMode="External"/><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plants.swtexture.com/2014/01/cassia-surattensis.html" TargetMode="External"/><Relationship Id="rId3" Type="http://schemas.openxmlformats.org/officeDocument/2006/relationships/hyperlink" Target="http://www.pngall.com/tree-png" TargetMode="External"/><Relationship Id="rId7" Type="http://schemas.openxmlformats.org/officeDocument/2006/relationships/image" Target="../media/image12.png"/><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hyperlink" Target="https://www.maxpixel.net/Geometric-Spirograph-Pattern-Spiral-Shape-Circle-1984082" TargetMode="External"/><Relationship Id="rId5" Type="http://schemas.openxmlformats.org/officeDocument/2006/relationships/image" Target="../media/image2.png"/><Relationship Id="rId10" Type="http://schemas.openxmlformats.org/officeDocument/2006/relationships/hyperlink" Target="https://creativecommons.org/licenses/by/3.0/" TargetMode="External"/><Relationship Id="rId4" Type="http://schemas.openxmlformats.org/officeDocument/2006/relationships/image" Target="../media/image11.png"/><Relationship Id="rId9" Type="http://schemas.openxmlformats.org/officeDocument/2006/relationships/hyperlink" Target="https://creativecommons.org/licenses/by-nc/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6">
            <a:extLst>
              <a:ext uri="{FF2B5EF4-FFF2-40B4-BE49-F238E27FC236}">
                <a16:creationId xmlns:a16="http://schemas.microsoft.com/office/drawing/2014/main" id="{55666830-9A19-4E01-8505-D6C7F9AC5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rincipal's Reflections: Leading in the Digital Age"/>
          <p:cNvPicPr>
            <a:picLocks noChangeAspect="1"/>
          </p:cNvPicPr>
          <p:nvPr/>
        </p:nvPicPr>
        <p:blipFill rotWithShape="1">
          <a:blip r:embed="rId2">
            <a:extLst>
              <a:ext uri="{28A0092B-C50C-407E-A947-70E740481C1C}">
                <a14:useLocalDpi xmlns:a14="http://schemas.microsoft.com/office/drawing/2010/main" val="0"/>
              </a:ext>
            </a:extLst>
          </a:blip>
          <a:srcRect l="1104" r="2852" b="1"/>
          <a:stretch/>
        </p:blipFill>
        <p:spPr>
          <a:xfrm>
            <a:off x="4110127" y="10"/>
            <a:ext cx="8081873" cy="6857990"/>
          </a:xfrm>
          <a:custGeom>
            <a:avLst/>
            <a:gdLst/>
            <a:ahLst/>
            <a:cxnLst/>
            <a:rect l="l" t="t" r="r" b="b"/>
            <a:pathLst>
              <a:path w="8081873" h="6858000">
                <a:moveTo>
                  <a:pt x="0" y="0"/>
                </a:moveTo>
                <a:lnTo>
                  <a:pt x="8081873" y="0"/>
                </a:lnTo>
                <a:lnTo>
                  <a:pt x="8081873" y="6858000"/>
                </a:lnTo>
                <a:lnTo>
                  <a:pt x="0" y="6858000"/>
                </a:lnTo>
                <a:lnTo>
                  <a:pt x="68897" y="6734633"/>
                </a:lnTo>
                <a:cubicBezTo>
                  <a:pt x="558802" y="5812845"/>
                  <a:pt x="848920" y="4668597"/>
                  <a:pt x="848920" y="3429000"/>
                </a:cubicBezTo>
                <a:cubicBezTo>
                  <a:pt x="848920" y="2189404"/>
                  <a:pt x="558802" y="1045156"/>
                  <a:pt x="68897" y="123368"/>
                </a:cubicBezTo>
                <a:close/>
              </a:path>
            </a:pathLst>
          </a:custGeom>
        </p:spPr>
      </p:pic>
      <p:sp useBgFill="1">
        <p:nvSpPr>
          <p:cNvPr id="25" name="Freeform: Shape 28">
            <a:extLst>
              <a:ext uri="{FF2B5EF4-FFF2-40B4-BE49-F238E27FC236}">
                <a16:creationId xmlns:a16="http://schemas.microsoft.com/office/drawing/2014/main" id="{AE9FC877-7FB6-4D22-9988-35420644E2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6" name="Freeform: Shape 30">
            <a:extLst>
              <a:ext uri="{FF2B5EF4-FFF2-40B4-BE49-F238E27FC236}">
                <a16:creationId xmlns:a16="http://schemas.microsoft.com/office/drawing/2014/main" id="{E41809D1-F12E-46BB-B804-5F209D325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A2E17CD-796B-4186-8605-034F343B926E}"/>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GB" sz="4800" b="1" dirty="0">
                <a:cs typeface="Calibri Light"/>
              </a:rPr>
              <a:t>L4: Learning in the Digital Era</a:t>
            </a:r>
            <a:endParaRPr lang="en-US" sz="4800" dirty="0"/>
          </a:p>
        </p:txBody>
      </p:sp>
      <p:sp>
        <p:nvSpPr>
          <p:cNvPr id="3" name="Content Placeholder 2">
            <a:extLst>
              <a:ext uri="{FF2B5EF4-FFF2-40B4-BE49-F238E27FC236}">
                <a16:creationId xmlns:a16="http://schemas.microsoft.com/office/drawing/2014/main" id="{7B4F399D-AE01-4224-ADB2-3C2EA541805E}"/>
              </a:ext>
            </a:extLst>
          </p:cNvPr>
          <p:cNvSpPr>
            <a:spLocks noGrp="1"/>
          </p:cNvSpPr>
          <p:nvPr>
            <p:ph idx="1"/>
          </p:nvPr>
        </p:nvSpPr>
        <p:spPr>
          <a:xfrm>
            <a:off x="477981" y="4872922"/>
            <a:ext cx="4183960" cy="1208141"/>
          </a:xfrm>
        </p:spPr>
        <p:txBody>
          <a:bodyPr vert="horz" lIns="91440" tIns="45720" rIns="91440" bIns="45720" rtlCol="0">
            <a:normAutofit/>
          </a:bodyPr>
          <a:lstStyle/>
          <a:p>
            <a:pPr marL="0" indent="0">
              <a:buNone/>
            </a:pPr>
            <a:r>
              <a:rPr lang="en-GB" sz="2000" dirty="0">
                <a:latin typeface="Arial" panose="020B0604020202020204" pitchFamily="34" charset="0"/>
                <a:ea typeface="Arial" panose="020B0604020202020204" pitchFamily="34" charset="0"/>
                <a:cs typeface="Times New Roman" panose="02020603050405020304" pitchFamily="18" charset="0"/>
              </a:rPr>
              <a:t>Assignment 1, Task 4</a:t>
            </a:r>
            <a:r>
              <a:rPr lang="en-GB" sz="1900" dirty="0">
                <a:latin typeface="Arial" panose="020B0604020202020204" pitchFamily="34" charset="0"/>
                <a:ea typeface="Arial" panose="020B0604020202020204" pitchFamily="34" charset="0"/>
                <a:cs typeface="Times New Roman" panose="02020603050405020304" pitchFamily="18" charset="0"/>
              </a:rPr>
              <a:t> Topics 3 &amp; 4.</a:t>
            </a:r>
          </a:p>
          <a:p>
            <a:pPr marL="0" indent="0">
              <a:buNone/>
            </a:pPr>
            <a:endParaRPr lang="en-GB" sz="2000" dirty="0">
              <a:latin typeface="Arial" panose="020B0604020202020204" pitchFamily="34" charset="0"/>
              <a:ea typeface="Arial" panose="020B0604020202020204" pitchFamily="34" charset="0"/>
              <a:cs typeface="Times New Roman" panose="02020603050405020304" pitchFamily="18" charset="0"/>
            </a:endParaRPr>
          </a:p>
          <a:p>
            <a:pPr marL="0" indent="0">
              <a:buNone/>
            </a:pPr>
            <a:endParaRPr lang="en-US" sz="2000" dirty="0"/>
          </a:p>
        </p:txBody>
      </p:sp>
      <p:sp>
        <p:nvSpPr>
          <p:cNvPr id="28" name="Rectangle 3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5" name="Rectangle 3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Content Placeholder 2">
            <a:extLst>
              <a:ext uri="{FF2B5EF4-FFF2-40B4-BE49-F238E27FC236}">
                <a16:creationId xmlns:a16="http://schemas.microsoft.com/office/drawing/2014/main" id="{3E59D016-A01A-4AC7-A9BB-2E4004751B8F}"/>
              </a:ext>
            </a:extLst>
          </p:cNvPr>
          <p:cNvSpPr txBox="1">
            <a:spLocks/>
          </p:cNvSpPr>
          <p:nvPr/>
        </p:nvSpPr>
        <p:spPr>
          <a:xfrm>
            <a:off x="467821" y="901940"/>
            <a:ext cx="3933306" cy="120814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000" dirty="0"/>
              <a:t>New L4 Online Learning module.</a:t>
            </a:r>
            <a:br>
              <a:rPr lang="en-GB" sz="2000" dirty="0"/>
            </a:br>
            <a:r>
              <a:rPr lang="en-US" sz="2000" dirty="0"/>
              <a:t>The foundations for success.</a:t>
            </a:r>
            <a:endParaRPr lang="en-GB" sz="2000" dirty="0"/>
          </a:p>
        </p:txBody>
      </p:sp>
    </p:spTree>
    <p:extLst>
      <p:ext uri="{BB962C8B-B14F-4D97-AF65-F5344CB8AC3E}">
        <p14:creationId xmlns:p14="http://schemas.microsoft.com/office/powerpoint/2010/main" val="3920361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78505289-923B-4162-897E-F588058E5D69}"/>
              </a:ext>
            </a:extLst>
          </p:cNvPr>
          <p:cNvSpPr txBox="1"/>
          <p:nvPr/>
        </p:nvSpPr>
        <p:spPr>
          <a:xfrm>
            <a:off x="1115567" y="488679"/>
            <a:ext cx="10404373" cy="1179576"/>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6000" u="sng" dirty="0"/>
              <a:t>Assignment 1 Extension.</a:t>
            </a:r>
            <a:endParaRPr lang="en-US" sz="2800" u="sng" kern="1200" dirty="0">
              <a:solidFill>
                <a:schemeClr val="tx1"/>
              </a:solidFill>
              <a:latin typeface="+mj-lt"/>
              <a:ea typeface="+mj-ea"/>
              <a:cs typeface="+mj-cs"/>
            </a:endParaRPr>
          </a:p>
        </p:txBody>
      </p:sp>
      <p:sp>
        <p:nvSpPr>
          <p:cNvPr id="15" name="Rectangle 14">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558209" y="2347487"/>
            <a:ext cx="10168128" cy="3695020"/>
          </a:xfrm>
        </p:spPr>
        <p:txBody>
          <a:bodyPr vert="horz" lIns="91440" tIns="45720" rIns="91440" bIns="45720" rtlCol="0">
            <a:normAutofit/>
          </a:bodyPr>
          <a:lstStyle/>
          <a:p>
            <a:pPr marL="742950" indent="-742950">
              <a:buFont typeface="Arial" panose="020B0604020202020204" pitchFamily="34" charset="0"/>
              <a:buChar char="•"/>
            </a:pPr>
            <a:r>
              <a:rPr lang="en-GB" sz="3200" dirty="0"/>
              <a:t>Assignment 1 submission extended to: 25</a:t>
            </a:r>
            <a:r>
              <a:rPr lang="en-GB" sz="3200" baseline="30000" dirty="0"/>
              <a:t>th</a:t>
            </a:r>
            <a:r>
              <a:rPr lang="en-GB" sz="3200" dirty="0"/>
              <a:t> March.</a:t>
            </a:r>
          </a:p>
        </p:txBody>
      </p:sp>
      <p:pic>
        <p:nvPicPr>
          <p:cNvPr id="10" name="Picture 9">
            <a:extLst>
              <a:ext uri="{FF2B5EF4-FFF2-40B4-BE49-F238E27FC236}">
                <a16:creationId xmlns:a16="http://schemas.microsoft.com/office/drawing/2014/main" id="{D9C03B8E-8C66-445D-A7FE-95CF574E3BCF}"/>
              </a:ext>
            </a:extLst>
          </p:cNvPr>
          <p:cNvPicPr>
            <a:picLocks noChangeAspect="1"/>
          </p:cNvPicPr>
          <p:nvPr/>
        </p:nvPicPr>
        <p:blipFill>
          <a:blip r:embed="rId3" cstate="print">
            <a:biLevel thresh="25000"/>
            <a:alphaModFix amt="52000"/>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968557" y="1946070"/>
            <a:ext cx="4490611" cy="4423251"/>
          </a:xfrm>
          <a:prstGeom prst="rect">
            <a:avLst/>
          </a:prstGeom>
          <a:noFill/>
        </p:spPr>
      </p:pic>
    </p:spTree>
    <p:extLst>
      <p:ext uri="{BB962C8B-B14F-4D97-AF65-F5344CB8AC3E}">
        <p14:creationId xmlns:p14="http://schemas.microsoft.com/office/powerpoint/2010/main" val="4572601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78505289-923B-4162-897E-F588058E5D69}"/>
              </a:ext>
            </a:extLst>
          </p:cNvPr>
          <p:cNvSpPr txBox="1"/>
          <p:nvPr/>
        </p:nvSpPr>
        <p:spPr>
          <a:xfrm>
            <a:off x="1115567" y="548640"/>
            <a:ext cx="10404373" cy="1179576"/>
          </a:xfrm>
          <a:prstGeom prst="rect">
            <a:avLst/>
          </a:prstGeom>
        </p:spPr>
        <p:txBody>
          <a:bodyPr vert="horz" lIns="91440" tIns="45720" rIns="91440" bIns="45720" rtlCol="0" anchor="ctr">
            <a:normAutofit fontScale="47500" lnSpcReduction="20000"/>
          </a:bodyPr>
          <a:lstStyle/>
          <a:p>
            <a:pPr>
              <a:lnSpc>
                <a:spcPct val="90000"/>
              </a:lnSpc>
              <a:spcBef>
                <a:spcPct val="0"/>
              </a:spcBef>
              <a:spcAft>
                <a:spcPts val="600"/>
              </a:spcAft>
            </a:pPr>
            <a:r>
              <a:rPr lang="en-US" sz="9600" u="sng" dirty="0"/>
              <a:t>Last week: Assignment Task 4 Unit 1 &amp; 2.</a:t>
            </a:r>
            <a:endParaRPr lang="en-US" sz="4800" u="sng" kern="1200" dirty="0">
              <a:solidFill>
                <a:schemeClr val="tx1"/>
              </a:solidFill>
              <a:latin typeface="+mj-lt"/>
              <a:ea typeface="+mj-ea"/>
              <a:cs typeface="+mj-cs"/>
            </a:endParaRPr>
          </a:p>
        </p:txBody>
      </p:sp>
      <p:sp>
        <p:nvSpPr>
          <p:cNvPr id="15" name="Rectangle 14">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1115568" y="2481943"/>
            <a:ext cx="10168128" cy="3695020"/>
          </a:xfrm>
        </p:spPr>
        <p:txBody>
          <a:bodyPr vert="horz" lIns="91440" tIns="45720" rIns="91440" bIns="45720" rtlCol="0">
            <a:normAutofit/>
          </a:bodyPr>
          <a:lstStyle/>
          <a:p>
            <a:r>
              <a:rPr lang="en-US" sz="3600" b="1" u="sng" dirty="0"/>
              <a:t>Unit 4 on Moodle: </a:t>
            </a:r>
            <a:r>
              <a:rPr lang="en-GB" sz="3600" b="1" u="sng" dirty="0"/>
              <a:t>Becoming a Team Player </a:t>
            </a:r>
          </a:p>
          <a:p>
            <a:pPr marL="514350" indent="-514350">
              <a:buFont typeface="+mj-lt"/>
              <a:buAutoNum type="arabicPeriod"/>
            </a:pPr>
            <a:r>
              <a:rPr lang="en-GB" sz="3600" b="1" dirty="0"/>
              <a:t>Topic 1 </a:t>
            </a:r>
            <a:r>
              <a:rPr lang="en-GB" sz="3600" dirty="0"/>
              <a:t>- Identity and Sense of Place</a:t>
            </a:r>
          </a:p>
          <a:p>
            <a:pPr marL="514350" indent="-514350">
              <a:buFont typeface="+mj-lt"/>
              <a:buAutoNum type="arabicPeriod"/>
            </a:pPr>
            <a:r>
              <a:rPr lang="en-GB" sz="3600" b="1" dirty="0"/>
              <a:t>Topic 2 </a:t>
            </a:r>
            <a:r>
              <a:rPr lang="en-GB" sz="3600" dirty="0"/>
              <a:t>- Beliefs and Values</a:t>
            </a:r>
            <a:r>
              <a:rPr lang="en-US" sz="3600" dirty="0"/>
              <a:t>.</a:t>
            </a:r>
            <a:endParaRPr lang="en-GB" sz="3600" dirty="0"/>
          </a:p>
        </p:txBody>
      </p:sp>
      <p:pic>
        <p:nvPicPr>
          <p:cNvPr id="8" name="Picture 7">
            <a:extLst>
              <a:ext uri="{FF2B5EF4-FFF2-40B4-BE49-F238E27FC236}">
                <a16:creationId xmlns:a16="http://schemas.microsoft.com/office/drawing/2014/main" id="{68C99EAD-3710-4043-BBB7-6268571E8B91}"/>
              </a:ext>
            </a:extLst>
          </p:cNvPr>
          <p:cNvPicPr>
            <a:picLocks noChangeAspect="1"/>
          </p:cNvPicPr>
          <p:nvPr/>
        </p:nvPicPr>
        <p:blipFill>
          <a:blip r:embed="rId3">
            <a:lum bright="70000" contrast="-70000"/>
            <a:alphaModFix amt="29000"/>
            <a:extLst>
              <a:ext uri="{BEBA8EAE-BF5A-486C-A8C5-ECC9F3942E4B}">
                <a14:imgProps xmlns:a14="http://schemas.microsoft.com/office/drawing/2010/main">
                  <a14:imgLayer r:embed="rId4">
                    <a14:imgEffect>
                      <a14:brightnessContrast bright="-40000" contrast="-40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536075" y="1005840"/>
            <a:ext cx="5248956" cy="5248956"/>
          </a:xfrm>
          <a:prstGeom prst="rect">
            <a:avLst/>
          </a:prstGeom>
        </p:spPr>
      </p:pic>
    </p:spTree>
    <p:extLst>
      <p:ext uri="{BB962C8B-B14F-4D97-AF65-F5344CB8AC3E}">
        <p14:creationId xmlns:p14="http://schemas.microsoft.com/office/powerpoint/2010/main" val="34087202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BCBF9-3887-4A70-BD36-E7FA298C84F5}"/>
              </a:ext>
            </a:extLst>
          </p:cNvPr>
          <p:cNvSpPr>
            <a:spLocks noGrp="1"/>
          </p:cNvSpPr>
          <p:nvPr>
            <p:ph type="title"/>
          </p:nvPr>
        </p:nvSpPr>
        <p:spPr/>
        <p:txBody>
          <a:bodyPr/>
          <a:lstStyle/>
          <a:p>
            <a:r>
              <a:rPr lang="en-GB" b="1" u="sng" dirty="0"/>
              <a:t>This week: </a:t>
            </a:r>
            <a:r>
              <a:rPr lang="en-US" sz="4400" b="1" u="sng" dirty="0"/>
              <a:t>Task 4 Unit 3 &amp; 4</a:t>
            </a:r>
            <a:r>
              <a:rPr lang="en-US" sz="4400" u="sng" dirty="0"/>
              <a:t>.</a:t>
            </a:r>
            <a:endParaRPr lang="en-GB" u="sng" dirty="0"/>
          </a:p>
        </p:txBody>
      </p:sp>
      <p:sp>
        <p:nvSpPr>
          <p:cNvPr id="3" name="Content Placeholder 2">
            <a:extLst>
              <a:ext uri="{FF2B5EF4-FFF2-40B4-BE49-F238E27FC236}">
                <a16:creationId xmlns:a16="http://schemas.microsoft.com/office/drawing/2014/main" id="{84D975D0-497E-4C51-A372-8CC8208CC308}"/>
              </a:ext>
            </a:extLst>
          </p:cNvPr>
          <p:cNvSpPr>
            <a:spLocks noGrp="1"/>
          </p:cNvSpPr>
          <p:nvPr>
            <p:ph idx="1"/>
          </p:nvPr>
        </p:nvSpPr>
        <p:spPr>
          <a:xfrm>
            <a:off x="688299" y="1690688"/>
            <a:ext cx="9445052" cy="4351338"/>
          </a:xfrm>
        </p:spPr>
        <p:txBody>
          <a:bodyPr>
            <a:normAutofit lnSpcReduction="10000"/>
          </a:bodyPr>
          <a:lstStyle/>
          <a:p>
            <a:pPr marL="514350" indent="-514350">
              <a:buFont typeface="+mj-lt"/>
              <a:buAutoNum type="arabicPeriod"/>
            </a:pPr>
            <a:r>
              <a:rPr lang="en-GB" sz="3200" dirty="0"/>
              <a:t>This week focus on </a:t>
            </a:r>
            <a:r>
              <a:rPr lang="en-GB" sz="3200" b="1" dirty="0"/>
              <a:t>Moodle Unit 4 Topics 3 &amp; 4.</a:t>
            </a:r>
            <a:endParaRPr lang="en-GB" b="1" dirty="0"/>
          </a:p>
          <a:p>
            <a:pPr marL="514350" indent="-514350">
              <a:buFont typeface="+mj-lt"/>
              <a:buAutoNum type="arabicPeriod"/>
            </a:pPr>
            <a:r>
              <a:rPr lang="en-GB" sz="3200" b="1" dirty="0"/>
              <a:t>Start Assignment 1 Task 4: </a:t>
            </a:r>
            <a:r>
              <a:rPr lang="en-GB" sz="3200" dirty="0"/>
              <a:t>Academic Poster.</a:t>
            </a:r>
          </a:p>
          <a:p>
            <a:pPr lvl="1"/>
            <a:r>
              <a:rPr lang="en-GB" sz="2800" dirty="0"/>
              <a:t>There is an Activity titled ‘</a:t>
            </a:r>
            <a:r>
              <a:rPr lang="en-GB" sz="2800" b="1" dirty="0"/>
              <a:t>Life is a Team sport</a:t>
            </a:r>
            <a:r>
              <a:rPr lang="en-GB" sz="2800" dirty="0"/>
              <a:t>’ in Topic 4 to help you to prepare to complete this task, where you are asked to work in Teams.</a:t>
            </a:r>
          </a:p>
          <a:p>
            <a:pPr lvl="1"/>
            <a:r>
              <a:rPr lang="en-GB" sz="2800" dirty="0"/>
              <a:t>To find out who is in your team, view the page titled ‘</a:t>
            </a:r>
            <a:r>
              <a:rPr lang="en-GB" b="1" dirty="0"/>
              <a:t>Task 4 Activity - Life is a Team Sport: Group List</a:t>
            </a:r>
            <a:r>
              <a:rPr lang="en-GB" dirty="0"/>
              <a:t>’, located under this week’s slide deck in the Additional Resources tile on Moodle.</a:t>
            </a:r>
          </a:p>
          <a:p>
            <a:pPr lvl="1"/>
            <a:r>
              <a:rPr lang="en-GB" sz="2800" dirty="0"/>
              <a:t>Read the </a:t>
            </a:r>
            <a:r>
              <a:rPr lang="en-GB" sz="2800" b="1" dirty="0"/>
              <a:t>Academic Poster </a:t>
            </a:r>
            <a:r>
              <a:rPr lang="en-GB" sz="2800" dirty="0"/>
              <a:t>creation guidelines on Moodle.</a:t>
            </a:r>
          </a:p>
          <a:p>
            <a:pPr lvl="2"/>
            <a:r>
              <a:rPr lang="en-GB" sz="2400" b="0" i="0" dirty="0">
                <a:effectLst/>
                <a:latin typeface="-apple-system"/>
              </a:rPr>
              <a:t>Tip for next week: In your poster include a small section and specify who you collaborated with and the key areas discussed.</a:t>
            </a:r>
            <a:endParaRPr lang="en-GB" sz="2400" dirty="0"/>
          </a:p>
          <a:p>
            <a:pPr lvl="1"/>
            <a:endParaRPr lang="en-GB" sz="2800" dirty="0"/>
          </a:p>
        </p:txBody>
      </p:sp>
      <p:cxnSp>
        <p:nvCxnSpPr>
          <p:cNvPr id="4" name="Straight Connector 3">
            <a:extLst>
              <a:ext uri="{FF2B5EF4-FFF2-40B4-BE49-F238E27FC236}">
                <a16:creationId xmlns:a16="http://schemas.microsoft.com/office/drawing/2014/main" id="{2E49B9C1-A797-4B27-8D92-27950DE8BFCF}"/>
              </a:ext>
            </a:extLst>
          </p:cNvPr>
          <p:cNvCxnSpPr/>
          <p:nvPr/>
        </p:nvCxnSpPr>
        <p:spPr>
          <a:xfrm>
            <a:off x="569626" y="544012"/>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pic>
        <p:nvPicPr>
          <p:cNvPr id="5" name="Picture 4" descr="A tree with green leaves&#10;&#10;Description automatically generated">
            <a:extLst>
              <a:ext uri="{FF2B5EF4-FFF2-40B4-BE49-F238E27FC236}">
                <a16:creationId xmlns:a16="http://schemas.microsoft.com/office/drawing/2014/main" id="{6DCE990E-B229-43D5-A6E9-BD8D6F3E5274}"/>
              </a:ext>
            </a:extLst>
          </p:cNvPr>
          <p:cNvPicPr>
            <a:picLocks noChangeAspect="1"/>
          </p:cNvPicPr>
          <p:nvPr/>
        </p:nvPicPr>
        <p:blipFill>
          <a:blip r:embed="rId2">
            <a:lum bright="70000" contrast="-70000"/>
            <a:alphaModFix amt="26000"/>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393305" y="116833"/>
            <a:ext cx="5727636" cy="6858000"/>
          </a:xfrm>
          <a:prstGeom prst="rect">
            <a:avLst/>
          </a:prstGeom>
        </p:spPr>
      </p:pic>
    </p:spTree>
    <p:extLst>
      <p:ext uri="{BB962C8B-B14F-4D97-AF65-F5344CB8AC3E}">
        <p14:creationId xmlns:p14="http://schemas.microsoft.com/office/powerpoint/2010/main" val="14434525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757569" y="425584"/>
            <a:ext cx="8468878" cy="1454051"/>
          </a:xfrm>
        </p:spPr>
        <p:txBody>
          <a:bodyPr>
            <a:noAutofit/>
          </a:bodyPr>
          <a:lstStyle/>
          <a:p>
            <a:r>
              <a:rPr lang="en-GB" sz="4900" b="1" u="sng" dirty="0">
                <a:solidFill>
                  <a:schemeClr val="tx2"/>
                </a:solidFill>
              </a:rPr>
              <a:t>Assignment 1: Task 4.</a:t>
            </a:r>
            <a:br>
              <a:rPr lang="en-GB" sz="4900" b="1" u="sng" dirty="0">
                <a:solidFill>
                  <a:schemeClr val="tx2"/>
                </a:solidFill>
              </a:rPr>
            </a:br>
            <a:endParaRPr lang="en-GB" sz="4900" b="1" u="sng" dirty="0">
              <a:solidFill>
                <a:schemeClr val="tx2"/>
              </a:solidFill>
            </a:endParaRPr>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560104" y="1259174"/>
            <a:ext cx="11319595" cy="5052686"/>
          </a:xfrm>
        </p:spPr>
        <p:txBody>
          <a:bodyPr anchor="t">
            <a:noAutofit/>
          </a:bodyPr>
          <a:lstStyle/>
          <a:p>
            <a:pPr marL="342900" lvl="0" indent="-342900">
              <a:lnSpc>
                <a:spcPct val="115000"/>
              </a:lnSpc>
              <a:spcAft>
                <a:spcPts val="0"/>
              </a:spcAft>
              <a:buFont typeface="+mj-lt"/>
              <a:buAutoNum type="arabicParenR" startAt="4"/>
            </a:pPr>
            <a:r>
              <a:rPr lang="en-GB" sz="2400" b="1" dirty="0">
                <a:effectLst/>
                <a:latin typeface="Arial" panose="020B0604020202020204" pitchFamily="34" charset="0"/>
                <a:ea typeface="Times New Roman" panose="02020603050405020304" pitchFamily="18" charset="0"/>
                <a:cs typeface="Arial" panose="020B0604020202020204" pitchFamily="34" charset="0"/>
              </a:rPr>
              <a:t>Unit 4 on Moodle and Academic poster:</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p>
          <a:p>
            <a:pPr>
              <a:lnSpc>
                <a:spcPct val="115000"/>
              </a:lnSpc>
            </a:pPr>
            <a:r>
              <a:rPr lang="en-GB" sz="2400" dirty="0">
                <a:effectLst/>
                <a:latin typeface="Arial" panose="020B0604020202020204" pitchFamily="34" charset="0"/>
                <a:ea typeface="Times New Roman" panose="02020603050405020304" pitchFamily="18" charset="0"/>
                <a:cs typeface="Arial" panose="020B0604020202020204" pitchFamily="34" charset="0"/>
              </a:rPr>
              <a:t>Create an A3 academic poster highlighting why the topics covered in Unit Four of the module are important for academic and career success in your chosen discipline. This task is linked to the team working activity you will undertake whilst completing the ‘Life is a Team Sport’ session in the unit (outlined below). Please follow the ‘Academic Poster Guidelines’ on Moodle to complete this task. </a:t>
            </a:r>
            <a:r>
              <a:rPr lang="en-GB" sz="2400" dirty="0">
                <a:effectLst/>
                <a:latin typeface="Arial" panose="020B0604020202020204" pitchFamily="34" charset="0"/>
                <a:ea typeface="Times New Roman" panose="02020603050405020304" pitchFamily="18" charset="0"/>
                <a:cs typeface="Times New Roman" panose="02020603050405020304" pitchFamily="18" charset="0"/>
              </a:rPr>
              <a:t>R</a:t>
            </a:r>
            <a:r>
              <a:rPr lang="en-GB" sz="2400" dirty="0">
                <a:effectLst/>
                <a:latin typeface="Arial" panose="020B0604020202020204" pitchFamily="34" charset="0"/>
                <a:ea typeface="Times New Roman" panose="02020603050405020304" pitchFamily="18" charset="0"/>
                <a:cs typeface="Arial" panose="020B0604020202020204" pitchFamily="34" charset="0"/>
              </a:rPr>
              <a:t>eference at least four information sources. To receive marks for this task you must ensure your tutor is able to view the Academic Poster online. E.g. if using </a:t>
            </a:r>
            <a:r>
              <a:rPr lang="en-GB" sz="2400" dirty="0" err="1">
                <a:effectLst/>
                <a:latin typeface="Arial" panose="020B0604020202020204" pitchFamily="34" charset="0"/>
                <a:ea typeface="Times New Roman" panose="02020603050405020304" pitchFamily="18" charset="0"/>
                <a:cs typeface="Arial" panose="020B0604020202020204" pitchFamily="34" charset="0"/>
              </a:rPr>
              <a:t>Onedrive</a:t>
            </a:r>
            <a:r>
              <a:rPr lang="en-GB" sz="2400" dirty="0">
                <a:effectLst/>
                <a:latin typeface="Arial" panose="020B0604020202020204" pitchFamily="34" charset="0"/>
                <a:ea typeface="Times New Roman" panose="02020603050405020304" pitchFamily="18" charset="0"/>
                <a:cs typeface="Arial" panose="020B0604020202020204" pitchFamily="34" charset="0"/>
              </a:rPr>
              <a:t>/</a:t>
            </a:r>
            <a:r>
              <a:rPr lang="en-GB" sz="2400" dirty="0" err="1">
                <a:effectLst/>
                <a:latin typeface="Arial" panose="020B0604020202020204" pitchFamily="34" charset="0"/>
                <a:ea typeface="Times New Roman" panose="02020603050405020304" pitchFamily="18" charset="0"/>
                <a:cs typeface="Arial" panose="020B0604020202020204" pitchFamily="34" charset="0"/>
              </a:rPr>
              <a:t>GDrive</a:t>
            </a:r>
            <a:r>
              <a:rPr lang="en-GB" sz="2400" dirty="0">
                <a:effectLst/>
                <a:latin typeface="Arial" panose="020B0604020202020204" pitchFamily="34" charset="0"/>
                <a:ea typeface="Times New Roman" panose="02020603050405020304" pitchFamily="18" charset="0"/>
                <a:cs typeface="Arial" panose="020B0604020202020204" pitchFamily="34" charset="0"/>
              </a:rPr>
              <a:t> to store your poster file, make sure the files permissions to the document enable anyone/ with the link to view the file. </a:t>
            </a: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115000"/>
              </a:lnSpc>
              <a:spcAft>
                <a:spcPts val="0"/>
              </a:spcAft>
            </a:pPr>
            <a:r>
              <a:rPr lang="en-GB" sz="2400" dirty="0">
                <a:latin typeface="Arial" panose="020B0604020202020204" pitchFamily="34" charset="0"/>
                <a:ea typeface="Times New Roman" panose="02020603050405020304" pitchFamily="18" charset="0"/>
                <a:cs typeface="Arial" panose="020B0604020202020204" pitchFamily="34" charset="0"/>
              </a:rPr>
              <a:t>I</a:t>
            </a:r>
            <a:r>
              <a:rPr lang="en-GB" sz="2400" dirty="0">
                <a:effectLst/>
                <a:latin typeface="Arial" panose="020B0604020202020204" pitchFamily="34" charset="0"/>
                <a:ea typeface="Times New Roman" panose="02020603050405020304" pitchFamily="18" charset="0"/>
                <a:cs typeface="Arial" panose="020B0604020202020204" pitchFamily="34" charset="0"/>
              </a:rPr>
              <a:t>nclude your poster to Task 4 on a page in your e-portfolio.</a:t>
            </a: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p:txBody>
      </p:sp>
      <p:cxnSp>
        <p:nvCxnSpPr>
          <p:cNvPr id="5" name="Straight Connector 4">
            <a:extLst>
              <a:ext uri="{FF2B5EF4-FFF2-40B4-BE49-F238E27FC236}">
                <a16:creationId xmlns:a16="http://schemas.microsoft.com/office/drawing/2014/main" id="{18A6534E-DCD8-4520-9E23-3B967AB7F511}"/>
              </a:ext>
            </a:extLst>
          </p:cNvPr>
          <p:cNvCxnSpPr/>
          <p:nvPr/>
        </p:nvCxnSpPr>
        <p:spPr>
          <a:xfrm>
            <a:off x="479685" y="296674"/>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spTree>
    <p:extLst>
      <p:ext uri="{BB962C8B-B14F-4D97-AF65-F5344CB8AC3E}">
        <p14:creationId xmlns:p14="http://schemas.microsoft.com/office/powerpoint/2010/main" val="12983428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757569" y="425584"/>
            <a:ext cx="8468878" cy="1454051"/>
          </a:xfrm>
        </p:spPr>
        <p:txBody>
          <a:bodyPr>
            <a:noAutofit/>
          </a:bodyPr>
          <a:lstStyle/>
          <a:p>
            <a:r>
              <a:rPr lang="en-GB" b="1" u="sng" dirty="0"/>
              <a:t>Unit 4 Activity: ‘Life is a Team Sport’</a:t>
            </a:r>
            <a:br>
              <a:rPr lang="en-GB" b="1" u="sng" dirty="0"/>
            </a:br>
            <a:endParaRPr lang="en-GB" b="1" u="sng" dirty="0"/>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560104" y="1259174"/>
            <a:ext cx="11319595" cy="5052686"/>
          </a:xfrm>
        </p:spPr>
        <p:txBody>
          <a:bodyPr anchor="t">
            <a:noAutofit/>
          </a:bodyPr>
          <a:lstStyle/>
          <a:p>
            <a:pPr marL="457200">
              <a:lnSpc>
                <a:spcPct val="100000"/>
              </a:lnSpc>
              <a:spcBef>
                <a:spcPts val="0"/>
              </a:spcBef>
              <a:spcAft>
                <a:spcPts val="600"/>
              </a:spcAft>
            </a:pPr>
            <a:r>
              <a:rPr lang="en-GB" sz="2200" dirty="0"/>
              <a:t>In teams of up to 4 members*, come up with ideas for an academic poster highlighting why the topics covered in Unit Four of the module are important for academic and career success. </a:t>
            </a:r>
          </a:p>
          <a:p>
            <a:pPr marL="457200">
              <a:lnSpc>
                <a:spcPct val="100000"/>
              </a:lnSpc>
              <a:spcBef>
                <a:spcPts val="0"/>
              </a:spcBef>
              <a:spcAft>
                <a:spcPts val="600"/>
              </a:spcAft>
            </a:pPr>
            <a:r>
              <a:rPr lang="en-GB" sz="2200" dirty="0"/>
              <a:t>* See Teams list doc in the ‘Additional Resources’ section on Moodle titled ‘</a:t>
            </a:r>
            <a:r>
              <a:rPr lang="en-GB" sz="2200" b="1" dirty="0"/>
              <a:t>Task 4 Activity - Life is a Team Sport: Group List</a:t>
            </a:r>
            <a:r>
              <a:rPr lang="en-GB" sz="2200" dirty="0"/>
              <a:t>’.</a:t>
            </a:r>
          </a:p>
          <a:p>
            <a:pPr marL="457200">
              <a:lnSpc>
                <a:spcPct val="100000"/>
              </a:lnSpc>
              <a:spcBef>
                <a:spcPts val="0"/>
              </a:spcBef>
              <a:spcAft>
                <a:spcPts val="600"/>
              </a:spcAft>
            </a:pPr>
            <a:r>
              <a:rPr lang="en-GB" sz="2200" dirty="0"/>
              <a:t>Communicate with your Team members and set up a forum to meet, you could use MS Teams, or another platform you are familiar with (e.g. WhatsApp). The output of the meetings should be a document containing text, images and ideas for creating your poster. </a:t>
            </a:r>
          </a:p>
          <a:p>
            <a:pPr marL="914400" lvl="1">
              <a:lnSpc>
                <a:spcPct val="100000"/>
              </a:lnSpc>
              <a:spcBef>
                <a:spcPts val="0"/>
              </a:spcBef>
              <a:spcAft>
                <a:spcPts val="600"/>
              </a:spcAft>
            </a:pPr>
            <a:r>
              <a:rPr lang="en-GB" sz="2200" dirty="0"/>
              <a:t>Note: Simply make some notes do not focus too much on this document (it is not assessed)</a:t>
            </a:r>
          </a:p>
          <a:p>
            <a:pPr marL="457200">
              <a:lnSpc>
                <a:spcPct val="100000"/>
              </a:lnSpc>
              <a:spcBef>
                <a:spcPts val="0"/>
              </a:spcBef>
              <a:spcAft>
                <a:spcPts val="600"/>
              </a:spcAft>
            </a:pPr>
            <a:r>
              <a:rPr lang="en-GB" sz="2200" dirty="0"/>
              <a:t>Each Team member will create an individual A3 Academic poster. Your poster should include a section that list your team members, how you collaborated and briefly the key points discussed.</a:t>
            </a:r>
          </a:p>
          <a:p>
            <a:pPr marL="457200">
              <a:lnSpc>
                <a:spcPct val="100000"/>
              </a:lnSpc>
              <a:spcBef>
                <a:spcPts val="0"/>
              </a:spcBef>
              <a:spcAft>
                <a:spcPts val="600"/>
              </a:spcAft>
            </a:pPr>
            <a:r>
              <a:rPr lang="en-GB" sz="2200" dirty="0"/>
              <a:t>Citations and a list of references should be included in the poster.</a:t>
            </a:r>
          </a:p>
        </p:txBody>
      </p:sp>
      <p:cxnSp>
        <p:nvCxnSpPr>
          <p:cNvPr id="5" name="Straight Connector 4">
            <a:extLst>
              <a:ext uri="{FF2B5EF4-FFF2-40B4-BE49-F238E27FC236}">
                <a16:creationId xmlns:a16="http://schemas.microsoft.com/office/drawing/2014/main" id="{18A6534E-DCD8-4520-9E23-3B967AB7F511}"/>
              </a:ext>
            </a:extLst>
          </p:cNvPr>
          <p:cNvCxnSpPr/>
          <p:nvPr/>
        </p:nvCxnSpPr>
        <p:spPr>
          <a:xfrm>
            <a:off x="479685" y="296674"/>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spTree>
    <p:extLst>
      <p:ext uri="{BB962C8B-B14F-4D97-AF65-F5344CB8AC3E}">
        <p14:creationId xmlns:p14="http://schemas.microsoft.com/office/powerpoint/2010/main" val="5339675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ight Triangle 22">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ED4A42-0C61-4411-8C7E-F95885E7976D}"/>
              </a:ext>
            </a:extLst>
          </p:cNvPr>
          <p:cNvSpPr>
            <a:spLocks noGrp="1"/>
          </p:cNvSpPr>
          <p:nvPr>
            <p:ph type="title"/>
          </p:nvPr>
        </p:nvSpPr>
        <p:spPr>
          <a:xfrm>
            <a:off x="1101992" y="815442"/>
            <a:ext cx="9984615" cy="1597228"/>
          </a:xfrm>
        </p:spPr>
        <p:txBody>
          <a:bodyPr vert="horz" lIns="91440" tIns="45720" rIns="91440" bIns="45720" rtlCol="0" anchor="ctr">
            <a:normAutofit/>
          </a:bodyPr>
          <a:lstStyle/>
          <a:p>
            <a:r>
              <a:rPr lang="en-US" sz="6000" b="1" u="sng" kern="1200" dirty="0">
                <a:solidFill>
                  <a:schemeClr val="tx1"/>
                </a:solidFill>
                <a:latin typeface="+mj-lt"/>
                <a:ea typeface="+mj-ea"/>
                <a:cs typeface="+mj-cs"/>
              </a:rPr>
              <a:t>The Key to Success</a:t>
            </a:r>
          </a:p>
        </p:txBody>
      </p:sp>
      <p:pic>
        <p:nvPicPr>
          <p:cNvPr id="18" name="Graphic 17" descr="Key">
            <a:extLst>
              <a:ext uri="{FF2B5EF4-FFF2-40B4-BE49-F238E27FC236}">
                <a16:creationId xmlns:a16="http://schemas.microsoft.com/office/drawing/2014/main" id="{3020EA67-BA13-49E4-83B3-6528C395DF8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560162" y="2291415"/>
            <a:ext cx="2728198" cy="2728198"/>
          </a:xfrm>
          <a:prstGeom prst="rect">
            <a:avLst/>
          </a:prstGeom>
        </p:spPr>
      </p:pic>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4520673" y="2257819"/>
            <a:ext cx="5350350" cy="2658955"/>
          </a:xfrm>
        </p:spPr>
        <p:txBody>
          <a:bodyPr vert="horz" lIns="91440" tIns="45720" rIns="91440" bIns="45720" rtlCol="0" anchor="t">
            <a:normAutofit/>
          </a:bodyPr>
          <a:lstStyle/>
          <a:p>
            <a:pPr marL="57150" indent="-228600">
              <a:buFont typeface="Arial" panose="020B0604020202020204" pitchFamily="34" charset="0"/>
              <a:buChar char="•"/>
            </a:pPr>
            <a:r>
              <a:rPr lang="en-US" sz="3200" dirty="0"/>
              <a:t>THE KEY TO SUCCESS FOR THIS MODULE IS TO MAKE </a:t>
            </a:r>
            <a:r>
              <a:rPr lang="en-US" sz="3200" b="1" dirty="0"/>
              <a:t>WEEKLY PROGRESS. </a:t>
            </a:r>
          </a:p>
          <a:p>
            <a:pPr marL="57150" indent="-228600">
              <a:buFont typeface="Arial" panose="020B0604020202020204" pitchFamily="34" charset="0"/>
              <a:buChar char="•"/>
            </a:pPr>
            <a:r>
              <a:rPr lang="en-US" sz="3200" dirty="0"/>
              <a:t>Do not leave it until the end.</a:t>
            </a:r>
          </a:p>
        </p:txBody>
      </p:sp>
    </p:spTree>
    <p:extLst>
      <p:ext uri="{BB962C8B-B14F-4D97-AF65-F5344CB8AC3E}">
        <p14:creationId xmlns:p14="http://schemas.microsoft.com/office/powerpoint/2010/main" val="41129126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27">
            <a:extLst>
              <a:ext uri="{FF2B5EF4-FFF2-40B4-BE49-F238E27FC236}">
                <a16:creationId xmlns:a16="http://schemas.microsoft.com/office/drawing/2014/main" id="{2C3846A5-A498-4C9E-B4DC-13532657D7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5506" y="643467"/>
            <a:ext cx="1128382" cy="847206"/>
            <a:chOff x="8183879" y="1000124"/>
            <a:chExt cx="1562267" cy="1172973"/>
          </a:xfrm>
        </p:grpSpPr>
        <p:sp>
          <p:nvSpPr>
            <p:cNvPr id="29" name="Freeform 5">
              <a:extLst>
                <a:ext uri="{FF2B5EF4-FFF2-40B4-BE49-F238E27FC236}">
                  <a16:creationId xmlns:a16="http://schemas.microsoft.com/office/drawing/2014/main" id="{8A845FC1-FE68-40DE-B785-AA0F3DBD6FB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30" name="Freeform 5">
              <a:extLst>
                <a:ext uri="{FF2B5EF4-FFF2-40B4-BE49-F238E27FC236}">
                  <a16:creationId xmlns:a16="http://schemas.microsoft.com/office/drawing/2014/main" id="{C26048ED-7A92-4694-A168-2C6C5C0D63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32" name="Freeform: Shape 31">
            <a:extLst>
              <a:ext uri="{FF2B5EF4-FFF2-40B4-BE49-F238E27FC236}">
                <a16:creationId xmlns:a16="http://schemas.microsoft.com/office/drawing/2014/main" id="{662A3FAA-D056-4098-8115-EA61EAF068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7645" y="839534"/>
            <a:ext cx="6781601" cy="5652388"/>
          </a:xfrm>
          <a:custGeom>
            <a:avLst/>
            <a:gdLst>
              <a:gd name="connsiteX0" fmla="*/ 2768595 w 4574113"/>
              <a:gd name="connsiteY0" fmla="*/ 2476119 h 3812472"/>
              <a:gd name="connsiteX1" fmla="*/ 3374676 w 4574113"/>
              <a:gd name="connsiteY1" fmla="*/ 2476119 h 3812472"/>
              <a:gd name="connsiteX2" fmla="*/ 3403209 w 4574113"/>
              <a:gd name="connsiteY2" fmla="*/ 2479909 h 3812472"/>
              <a:gd name="connsiteX3" fmla="*/ 3422833 w 4574113"/>
              <a:gd name="connsiteY3" fmla="*/ 2488137 h 3812472"/>
              <a:gd name="connsiteX4" fmla="*/ 3410840 w 4574113"/>
              <a:gd name="connsiteY4" fmla="*/ 2508879 h 3812472"/>
              <a:gd name="connsiteX5" fmla="*/ 2985934 w 4574113"/>
              <a:gd name="connsiteY5" fmla="*/ 3243764 h 3812472"/>
              <a:gd name="connsiteX6" fmla="*/ 2732784 w 4574113"/>
              <a:gd name="connsiteY6" fmla="*/ 3390890 h 3812472"/>
              <a:gd name="connsiteX7" fmla="*/ 2529297 w 4574113"/>
              <a:gd name="connsiteY7" fmla="*/ 3390890 h 3812472"/>
              <a:gd name="connsiteX8" fmla="*/ 2505559 w 4574113"/>
              <a:gd name="connsiteY8" fmla="*/ 3390890 h 3812472"/>
              <a:gd name="connsiteX9" fmla="*/ 2482907 w 4574113"/>
              <a:gd name="connsiteY9" fmla="*/ 3351884 h 3812472"/>
              <a:gd name="connsiteX10" fmla="*/ 2371959 w 4574113"/>
              <a:gd name="connsiteY10" fmla="*/ 3160822 h 3812472"/>
              <a:gd name="connsiteX11" fmla="*/ 2371959 w 4574113"/>
              <a:gd name="connsiteY11" fmla="*/ 3053878 h 3812472"/>
              <a:gd name="connsiteX12" fmla="*/ 2675654 w 4574113"/>
              <a:gd name="connsiteY12" fmla="*/ 2530895 h 3812472"/>
              <a:gd name="connsiteX13" fmla="*/ 2768595 w 4574113"/>
              <a:gd name="connsiteY13" fmla="*/ 2476119 h 3812472"/>
              <a:gd name="connsiteX14" fmla="*/ 3909778 w 4574113"/>
              <a:gd name="connsiteY14" fmla="*/ 676847 h 3812472"/>
              <a:gd name="connsiteX15" fmla="*/ 4305516 w 4574113"/>
              <a:gd name="connsiteY15" fmla="*/ 676847 h 3812472"/>
              <a:gd name="connsiteX16" fmla="*/ 4367056 w 4574113"/>
              <a:gd name="connsiteY16" fmla="*/ 712612 h 3812472"/>
              <a:gd name="connsiteX17" fmla="*/ 4564498 w 4574113"/>
              <a:gd name="connsiteY17" fmla="*/ 1054092 h 3812472"/>
              <a:gd name="connsiteX18" fmla="*/ 4564498 w 4574113"/>
              <a:gd name="connsiteY18" fmla="*/ 1123921 h 3812472"/>
              <a:gd name="connsiteX19" fmla="*/ 4367056 w 4574113"/>
              <a:gd name="connsiteY19" fmla="*/ 1465401 h 3812472"/>
              <a:gd name="connsiteX20" fmla="*/ 4305516 w 4574113"/>
              <a:gd name="connsiteY20" fmla="*/ 1501167 h 3812472"/>
              <a:gd name="connsiteX21" fmla="*/ 3909778 w 4574113"/>
              <a:gd name="connsiteY21" fmla="*/ 1501167 h 3812472"/>
              <a:gd name="connsiteX22" fmla="*/ 3849091 w 4574113"/>
              <a:gd name="connsiteY22" fmla="*/ 1465401 h 3812472"/>
              <a:gd name="connsiteX23" fmla="*/ 3650795 w 4574113"/>
              <a:gd name="connsiteY23" fmla="*/ 1123921 h 3812472"/>
              <a:gd name="connsiteX24" fmla="*/ 3650795 w 4574113"/>
              <a:gd name="connsiteY24" fmla="*/ 1054092 h 3812472"/>
              <a:gd name="connsiteX25" fmla="*/ 3849091 w 4574113"/>
              <a:gd name="connsiteY25" fmla="*/ 712612 h 3812472"/>
              <a:gd name="connsiteX26" fmla="*/ 3909778 w 4574113"/>
              <a:gd name="connsiteY26" fmla="*/ 676847 h 3812472"/>
              <a:gd name="connsiteX27" fmla="*/ 1104892 w 4574113"/>
              <a:gd name="connsiteY27" fmla="*/ 0 h 3812472"/>
              <a:gd name="connsiteX28" fmla="*/ 2732784 w 4574113"/>
              <a:gd name="connsiteY28" fmla="*/ 0 h 3812472"/>
              <a:gd name="connsiteX29" fmla="*/ 2985934 w 4574113"/>
              <a:gd name="connsiteY29" fmla="*/ 147125 h 3812472"/>
              <a:gd name="connsiteX30" fmla="*/ 3798122 w 4574113"/>
              <a:gd name="connsiteY30" fmla="*/ 1551823 h 3812472"/>
              <a:gd name="connsiteX31" fmla="*/ 3798122 w 4574113"/>
              <a:gd name="connsiteY31" fmla="*/ 1839068 h 3812472"/>
              <a:gd name="connsiteX32" fmla="*/ 3496551 w 4574113"/>
              <a:gd name="connsiteY32" fmla="*/ 2360642 h 3812472"/>
              <a:gd name="connsiteX33" fmla="*/ 3471135 w 4574113"/>
              <a:gd name="connsiteY33" fmla="*/ 2404597 h 3812472"/>
              <a:gd name="connsiteX34" fmla="*/ 3472029 w 4574113"/>
              <a:gd name="connsiteY34" fmla="*/ 2404972 h 3812472"/>
              <a:gd name="connsiteX35" fmla="*/ 3516881 w 4574113"/>
              <a:gd name="connsiteY35" fmla="*/ 2450209 h 3812472"/>
              <a:gd name="connsiteX36" fmla="*/ 3857970 w 4574113"/>
              <a:gd name="connsiteY36" fmla="*/ 3040131 h 3812472"/>
              <a:gd name="connsiteX37" fmla="*/ 3857970 w 4574113"/>
              <a:gd name="connsiteY37" fmla="*/ 3160764 h 3812472"/>
              <a:gd name="connsiteX38" fmla="*/ 3516881 w 4574113"/>
              <a:gd name="connsiteY38" fmla="*/ 3750684 h 3812472"/>
              <a:gd name="connsiteX39" fmla="*/ 3410567 w 4574113"/>
              <a:gd name="connsiteY39" fmla="*/ 3812472 h 3812472"/>
              <a:gd name="connsiteX40" fmla="*/ 2726911 w 4574113"/>
              <a:gd name="connsiteY40" fmla="*/ 3812472 h 3812472"/>
              <a:gd name="connsiteX41" fmla="*/ 2622074 w 4574113"/>
              <a:gd name="connsiteY41" fmla="*/ 3750684 h 3812472"/>
              <a:gd name="connsiteX42" fmla="*/ 2438330 w 4574113"/>
              <a:gd name="connsiteY42" fmla="*/ 3434265 h 3812472"/>
              <a:gd name="connsiteX43" fmla="*/ 2417573 w 4574113"/>
              <a:gd name="connsiteY43" fmla="*/ 3398519 h 3812472"/>
              <a:gd name="connsiteX44" fmla="*/ 2433905 w 4574113"/>
              <a:gd name="connsiteY44" fmla="*/ 3398519 h 3812472"/>
              <a:gd name="connsiteX45" fmla="*/ 2511101 w 4574113"/>
              <a:gd name="connsiteY45" fmla="*/ 3398519 h 3812472"/>
              <a:gd name="connsiteX46" fmla="*/ 2544636 w 4574113"/>
              <a:gd name="connsiteY46" fmla="*/ 3456269 h 3812472"/>
              <a:gd name="connsiteX47" fmla="*/ 2672757 w 4574113"/>
              <a:gd name="connsiteY47" fmla="*/ 3676902 h 3812472"/>
              <a:gd name="connsiteX48" fmla="*/ 2765699 w 4574113"/>
              <a:gd name="connsiteY48" fmla="*/ 3731679 h 3812472"/>
              <a:gd name="connsiteX49" fmla="*/ 3371780 w 4574113"/>
              <a:gd name="connsiteY49" fmla="*/ 3731679 h 3812472"/>
              <a:gd name="connsiteX50" fmla="*/ 3466029 w 4574113"/>
              <a:gd name="connsiteY50" fmla="*/ 3676902 h 3812472"/>
              <a:gd name="connsiteX51" fmla="*/ 3768415 w 4574113"/>
              <a:gd name="connsiteY51" fmla="*/ 3153920 h 3812472"/>
              <a:gd name="connsiteX52" fmla="*/ 3768415 w 4574113"/>
              <a:gd name="connsiteY52" fmla="*/ 3046975 h 3812472"/>
              <a:gd name="connsiteX53" fmla="*/ 3466029 w 4574113"/>
              <a:gd name="connsiteY53" fmla="*/ 2523992 h 3812472"/>
              <a:gd name="connsiteX54" fmla="*/ 3426268 w 4574113"/>
              <a:gd name="connsiteY54" fmla="*/ 2483888 h 3812472"/>
              <a:gd name="connsiteX55" fmla="*/ 3421667 w 4574113"/>
              <a:gd name="connsiteY55" fmla="*/ 2481960 h 3812472"/>
              <a:gd name="connsiteX56" fmla="*/ 3446331 w 4574113"/>
              <a:gd name="connsiteY56" fmla="*/ 2439303 h 3812472"/>
              <a:gd name="connsiteX57" fmla="*/ 3464674 w 4574113"/>
              <a:gd name="connsiteY57" fmla="*/ 2407578 h 3812472"/>
              <a:gd name="connsiteX58" fmla="*/ 3445649 w 4574113"/>
              <a:gd name="connsiteY58" fmla="*/ 2399601 h 3812472"/>
              <a:gd name="connsiteX59" fmla="*/ 3413464 w 4574113"/>
              <a:gd name="connsiteY59" fmla="*/ 2395325 h 3812472"/>
              <a:gd name="connsiteX60" fmla="*/ 2729808 w 4574113"/>
              <a:gd name="connsiteY60" fmla="*/ 2395325 h 3812472"/>
              <a:gd name="connsiteX61" fmla="*/ 2624971 w 4574113"/>
              <a:gd name="connsiteY61" fmla="*/ 2457112 h 3812472"/>
              <a:gd name="connsiteX62" fmla="*/ 2282405 w 4574113"/>
              <a:gd name="connsiteY62" fmla="*/ 3047034 h 3812472"/>
              <a:gd name="connsiteX63" fmla="*/ 2282405 w 4574113"/>
              <a:gd name="connsiteY63" fmla="*/ 3167666 h 3812472"/>
              <a:gd name="connsiteX64" fmla="*/ 2395478 w 4574113"/>
              <a:gd name="connsiteY64" fmla="*/ 3362386 h 3812472"/>
              <a:gd name="connsiteX65" fmla="*/ 2412031 w 4574113"/>
              <a:gd name="connsiteY65" fmla="*/ 3390890 h 3812472"/>
              <a:gd name="connsiteX66" fmla="*/ 2335350 w 4574113"/>
              <a:gd name="connsiteY66" fmla="*/ 3390890 h 3812472"/>
              <a:gd name="connsiteX67" fmla="*/ 1104892 w 4574113"/>
              <a:gd name="connsiteY67" fmla="*/ 3390890 h 3812472"/>
              <a:gd name="connsiteX68" fmla="*/ 855258 w 4574113"/>
              <a:gd name="connsiteY68" fmla="*/ 3243764 h 3812472"/>
              <a:gd name="connsiteX69" fmla="*/ 39555 w 4574113"/>
              <a:gd name="connsiteY69" fmla="*/ 1839068 h 3812472"/>
              <a:gd name="connsiteX70" fmla="*/ 39555 w 4574113"/>
              <a:gd name="connsiteY70" fmla="*/ 1551823 h 3812472"/>
              <a:gd name="connsiteX71" fmla="*/ 855258 w 4574113"/>
              <a:gd name="connsiteY71" fmla="*/ 147125 h 3812472"/>
              <a:gd name="connsiteX72" fmla="*/ 1104892 w 4574113"/>
              <a:gd name="connsiteY72" fmla="*/ 0 h 3812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4574113" h="3812472">
                <a:moveTo>
                  <a:pt x="2768595" y="2476119"/>
                </a:moveTo>
                <a:cubicBezTo>
                  <a:pt x="2768595" y="2476119"/>
                  <a:pt x="2768595" y="2476119"/>
                  <a:pt x="3374676" y="2476119"/>
                </a:cubicBezTo>
                <a:cubicBezTo>
                  <a:pt x="3384493" y="2476119"/>
                  <a:pt x="3394066" y="2477423"/>
                  <a:pt x="3403209" y="2479909"/>
                </a:cubicBezTo>
                <a:lnTo>
                  <a:pt x="3422833" y="2488137"/>
                </a:lnTo>
                <a:lnTo>
                  <a:pt x="3410840" y="2508879"/>
                </a:lnTo>
                <a:cubicBezTo>
                  <a:pt x="3302401" y="2696426"/>
                  <a:pt x="3163600" y="2936487"/>
                  <a:pt x="2985934" y="3243764"/>
                </a:cubicBezTo>
                <a:cubicBezTo>
                  <a:pt x="2933195" y="3334842"/>
                  <a:pt x="2838263" y="3390890"/>
                  <a:pt x="2732784" y="3390890"/>
                </a:cubicBezTo>
                <a:cubicBezTo>
                  <a:pt x="2732784" y="3390890"/>
                  <a:pt x="2732784" y="3390890"/>
                  <a:pt x="2529297" y="3390890"/>
                </a:cubicBezTo>
                <a:lnTo>
                  <a:pt x="2505559" y="3390890"/>
                </a:lnTo>
                <a:lnTo>
                  <a:pt x="2482907" y="3351884"/>
                </a:lnTo>
                <a:cubicBezTo>
                  <a:pt x="2451367" y="3297569"/>
                  <a:pt x="2414666" y="3234367"/>
                  <a:pt x="2371959" y="3160822"/>
                </a:cubicBezTo>
                <a:cubicBezTo>
                  <a:pt x="2352324" y="3128217"/>
                  <a:pt x="2352324" y="3086483"/>
                  <a:pt x="2371959" y="3053878"/>
                </a:cubicBezTo>
                <a:cubicBezTo>
                  <a:pt x="2371959" y="3053878"/>
                  <a:pt x="2371959" y="3053878"/>
                  <a:pt x="2675654" y="2530895"/>
                </a:cubicBezTo>
                <a:cubicBezTo>
                  <a:pt x="2693981" y="2496986"/>
                  <a:pt x="2730633" y="2476119"/>
                  <a:pt x="2768595" y="2476119"/>
                </a:cubicBezTo>
                <a:close/>
                <a:moveTo>
                  <a:pt x="3909778" y="676847"/>
                </a:moveTo>
                <a:cubicBezTo>
                  <a:pt x="3909778" y="676847"/>
                  <a:pt x="3909778" y="676847"/>
                  <a:pt x="4305516" y="676847"/>
                </a:cubicBezTo>
                <a:cubicBezTo>
                  <a:pt x="4331158" y="676847"/>
                  <a:pt x="4354235" y="690472"/>
                  <a:pt x="4367056" y="712612"/>
                </a:cubicBezTo>
                <a:cubicBezTo>
                  <a:pt x="4367056" y="712612"/>
                  <a:pt x="4367056" y="712612"/>
                  <a:pt x="4564498" y="1054092"/>
                </a:cubicBezTo>
                <a:cubicBezTo>
                  <a:pt x="4577319" y="1075382"/>
                  <a:pt x="4577319" y="1102632"/>
                  <a:pt x="4564498" y="1123921"/>
                </a:cubicBezTo>
                <a:cubicBezTo>
                  <a:pt x="4564498" y="1123921"/>
                  <a:pt x="4564498" y="1123921"/>
                  <a:pt x="4367056" y="1465401"/>
                </a:cubicBezTo>
                <a:cubicBezTo>
                  <a:pt x="4354235" y="1487542"/>
                  <a:pt x="4331158" y="1501167"/>
                  <a:pt x="4305516" y="1501167"/>
                </a:cubicBezTo>
                <a:cubicBezTo>
                  <a:pt x="4305516" y="1501167"/>
                  <a:pt x="4305516" y="1501167"/>
                  <a:pt x="3909778" y="1501167"/>
                </a:cubicBezTo>
                <a:cubicBezTo>
                  <a:pt x="3884990" y="1501167"/>
                  <a:pt x="3861058" y="1487542"/>
                  <a:pt x="3849091" y="1465401"/>
                </a:cubicBezTo>
                <a:cubicBezTo>
                  <a:pt x="3849091" y="1465401"/>
                  <a:pt x="3849091" y="1465401"/>
                  <a:pt x="3650795" y="1123921"/>
                </a:cubicBezTo>
                <a:cubicBezTo>
                  <a:pt x="3637974" y="1102632"/>
                  <a:pt x="3637974" y="1075382"/>
                  <a:pt x="3650795" y="1054092"/>
                </a:cubicBezTo>
                <a:cubicBezTo>
                  <a:pt x="3650795" y="1054092"/>
                  <a:pt x="3650795" y="1054092"/>
                  <a:pt x="3849091" y="712612"/>
                </a:cubicBezTo>
                <a:cubicBezTo>
                  <a:pt x="3861058" y="690472"/>
                  <a:pt x="3884990" y="676847"/>
                  <a:pt x="3909778" y="676847"/>
                </a:cubicBezTo>
                <a:close/>
                <a:moveTo>
                  <a:pt x="1104892" y="0"/>
                </a:moveTo>
                <a:cubicBezTo>
                  <a:pt x="1104892" y="0"/>
                  <a:pt x="1104892" y="0"/>
                  <a:pt x="2732784" y="0"/>
                </a:cubicBezTo>
                <a:cubicBezTo>
                  <a:pt x="2838263" y="0"/>
                  <a:pt x="2933195" y="56047"/>
                  <a:pt x="2985934" y="147125"/>
                </a:cubicBezTo>
                <a:cubicBezTo>
                  <a:pt x="2985934" y="147125"/>
                  <a:pt x="2985934" y="147125"/>
                  <a:pt x="3798122" y="1551823"/>
                </a:cubicBezTo>
                <a:cubicBezTo>
                  <a:pt x="3850862" y="1639397"/>
                  <a:pt x="3850862" y="1751493"/>
                  <a:pt x="3798122" y="1839068"/>
                </a:cubicBezTo>
                <a:cubicBezTo>
                  <a:pt x="3798122" y="1839068"/>
                  <a:pt x="3798122" y="1839068"/>
                  <a:pt x="3496551" y="2360642"/>
                </a:cubicBezTo>
                <a:lnTo>
                  <a:pt x="3471135" y="2404597"/>
                </a:lnTo>
                <a:lnTo>
                  <a:pt x="3472029" y="2404972"/>
                </a:lnTo>
                <a:cubicBezTo>
                  <a:pt x="3490302" y="2415638"/>
                  <a:pt x="3505806" y="2431084"/>
                  <a:pt x="3516881" y="2450209"/>
                </a:cubicBezTo>
                <a:cubicBezTo>
                  <a:pt x="3516881" y="2450209"/>
                  <a:pt x="3516881" y="2450209"/>
                  <a:pt x="3857970" y="3040131"/>
                </a:cubicBezTo>
                <a:cubicBezTo>
                  <a:pt x="3880120" y="3076909"/>
                  <a:pt x="3880120" y="3123985"/>
                  <a:pt x="3857970" y="3160764"/>
                </a:cubicBezTo>
                <a:cubicBezTo>
                  <a:pt x="3857970" y="3160764"/>
                  <a:pt x="3857970" y="3160764"/>
                  <a:pt x="3516881" y="3750684"/>
                </a:cubicBezTo>
                <a:cubicBezTo>
                  <a:pt x="3494732" y="3788933"/>
                  <a:pt x="3454864" y="3812472"/>
                  <a:pt x="3410567" y="3812472"/>
                </a:cubicBezTo>
                <a:cubicBezTo>
                  <a:pt x="3410567" y="3812472"/>
                  <a:pt x="3410567" y="3812472"/>
                  <a:pt x="2726911" y="3812472"/>
                </a:cubicBezTo>
                <a:cubicBezTo>
                  <a:pt x="2684090" y="3812472"/>
                  <a:pt x="2642747" y="3788933"/>
                  <a:pt x="2622074" y="3750684"/>
                </a:cubicBezTo>
                <a:cubicBezTo>
                  <a:pt x="2622074" y="3750684"/>
                  <a:pt x="2622074" y="3750684"/>
                  <a:pt x="2438330" y="3434265"/>
                </a:cubicBezTo>
                <a:lnTo>
                  <a:pt x="2417573" y="3398519"/>
                </a:lnTo>
                <a:lnTo>
                  <a:pt x="2433905" y="3398519"/>
                </a:lnTo>
                <a:lnTo>
                  <a:pt x="2511101" y="3398519"/>
                </a:lnTo>
                <a:lnTo>
                  <a:pt x="2544636" y="3456269"/>
                </a:lnTo>
                <a:cubicBezTo>
                  <a:pt x="2672757" y="3676902"/>
                  <a:pt x="2672757" y="3676902"/>
                  <a:pt x="2672757" y="3676902"/>
                </a:cubicBezTo>
                <a:cubicBezTo>
                  <a:pt x="2691084" y="3710811"/>
                  <a:pt x="2727737" y="3731679"/>
                  <a:pt x="2765699" y="3731679"/>
                </a:cubicBezTo>
                <a:cubicBezTo>
                  <a:pt x="3371780" y="3731679"/>
                  <a:pt x="3371780" y="3731679"/>
                  <a:pt x="3371780" y="3731679"/>
                </a:cubicBezTo>
                <a:cubicBezTo>
                  <a:pt x="3411050" y="3731679"/>
                  <a:pt x="3446394" y="3710811"/>
                  <a:pt x="3466029" y="3676902"/>
                </a:cubicBezTo>
                <a:cubicBezTo>
                  <a:pt x="3768415" y="3153920"/>
                  <a:pt x="3768415" y="3153920"/>
                  <a:pt x="3768415" y="3153920"/>
                </a:cubicBezTo>
                <a:cubicBezTo>
                  <a:pt x="3788051" y="3121314"/>
                  <a:pt x="3788051" y="3079580"/>
                  <a:pt x="3768415" y="3046975"/>
                </a:cubicBezTo>
                <a:cubicBezTo>
                  <a:pt x="3466029" y="2523992"/>
                  <a:pt x="3466029" y="2523992"/>
                  <a:pt x="3466029" y="2523992"/>
                </a:cubicBezTo>
                <a:cubicBezTo>
                  <a:pt x="3456211" y="2507037"/>
                  <a:pt x="3442467" y="2493343"/>
                  <a:pt x="3426268" y="2483888"/>
                </a:cubicBezTo>
                <a:lnTo>
                  <a:pt x="3421667" y="2481960"/>
                </a:lnTo>
                <a:lnTo>
                  <a:pt x="3446331" y="2439303"/>
                </a:lnTo>
                <a:lnTo>
                  <a:pt x="3464674" y="2407578"/>
                </a:lnTo>
                <a:lnTo>
                  <a:pt x="3445649" y="2399601"/>
                </a:lnTo>
                <a:cubicBezTo>
                  <a:pt x="3435335" y="2396796"/>
                  <a:pt x="3424538" y="2395325"/>
                  <a:pt x="3413464" y="2395325"/>
                </a:cubicBezTo>
                <a:cubicBezTo>
                  <a:pt x="2729808" y="2395325"/>
                  <a:pt x="2729808" y="2395325"/>
                  <a:pt x="2729808" y="2395325"/>
                </a:cubicBezTo>
                <a:cubicBezTo>
                  <a:pt x="2686987" y="2395325"/>
                  <a:pt x="2645644" y="2418863"/>
                  <a:pt x="2624971" y="2457112"/>
                </a:cubicBezTo>
                <a:cubicBezTo>
                  <a:pt x="2282405" y="3047034"/>
                  <a:pt x="2282405" y="3047034"/>
                  <a:pt x="2282405" y="3047034"/>
                </a:cubicBezTo>
                <a:cubicBezTo>
                  <a:pt x="2260256" y="3083811"/>
                  <a:pt x="2260256" y="3130887"/>
                  <a:pt x="2282405" y="3167666"/>
                </a:cubicBezTo>
                <a:cubicBezTo>
                  <a:pt x="2325225" y="3241406"/>
                  <a:pt x="2362693" y="3305929"/>
                  <a:pt x="2395478" y="3362386"/>
                </a:cubicBezTo>
                <a:lnTo>
                  <a:pt x="2412031" y="3390890"/>
                </a:lnTo>
                <a:lnTo>
                  <a:pt x="2335350" y="3390890"/>
                </a:lnTo>
                <a:cubicBezTo>
                  <a:pt x="2096889" y="3390890"/>
                  <a:pt x="1715352" y="3390890"/>
                  <a:pt x="1104892" y="3390890"/>
                </a:cubicBezTo>
                <a:cubicBezTo>
                  <a:pt x="1002929" y="3390890"/>
                  <a:pt x="904482" y="3334842"/>
                  <a:pt x="855258" y="3243764"/>
                </a:cubicBezTo>
                <a:cubicBezTo>
                  <a:pt x="855258" y="3243764"/>
                  <a:pt x="855258" y="3243764"/>
                  <a:pt x="39555" y="1839068"/>
                </a:cubicBezTo>
                <a:cubicBezTo>
                  <a:pt x="-13185" y="1751493"/>
                  <a:pt x="-13185" y="1639397"/>
                  <a:pt x="39555" y="1551823"/>
                </a:cubicBezTo>
                <a:cubicBezTo>
                  <a:pt x="39555" y="1551823"/>
                  <a:pt x="39555" y="1551823"/>
                  <a:pt x="855258" y="147125"/>
                </a:cubicBezTo>
                <a:cubicBezTo>
                  <a:pt x="904482" y="56047"/>
                  <a:pt x="1002929" y="0"/>
                  <a:pt x="1104892"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74C4A6F2-EF4E-4D1D-8853-9231B65E61D8}"/>
              </a:ext>
            </a:extLst>
          </p:cNvPr>
          <p:cNvSpPr txBox="1"/>
          <p:nvPr/>
        </p:nvSpPr>
        <p:spPr>
          <a:xfrm>
            <a:off x="6209382" y="2096162"/>
            <a:ext cx="3894161" cy="2657858"/>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b="1">
                <a:solidFill>
                  <a:schemeClr val="bg1"/>
                </a:solidFill>
              </a:rPr>
              <a:t>Next:</a:t>
            </a:r>
            <a:endParaRPr lang="en-US" sz="2000">
              <a:solidFill>
                <a:schemeClr val="bg1"/>
              </a:solidFill>
            </a:endParaRPr>
          </a:p>
        </p:txBody>
      </p:sp>
      <p:sp>
        <p:nvSpPr>
          <p:cNvPr id="7" name="Text Placeholder 3">
            <a:extLst>
              <a:ext uri="{FF2B5EF4-FFF2-40B4-BE49-F238E27FC236}">
                <a16:creationId xmlns:a16="http://schemas.microsoft.com/office/drawing/2014/main" id="{677AE73A-B26D-4882-BF0B-0835D6A911B4}"/>
              </a:ext>
            </a:extLst>
          </p:cNvPr>
          <p:cNvSpPr txBox="1">
            <a:spLocks/>
          </p:cNvSpPr>
          <p:nvPr/>
        </p:nvSpPr>
        <p:spPr>
          <a:xfrm>
            <a:off x="1035506" y="1782445"/>
            <a:ext cx="9260759" cy="2560351"/>
          </a:xfrm>
          <a:prstGeom prst="rect">
            <a:avLst/>
          </a:prstGeom>
          <a:gradFill flip="none" rotWithShape="1">
            <a:gsLst>
              <a:gs pos="0">
                <a:srgbClr val="FFFF00"/>
              </a:gs>
              <a:gs pos="47000">
                <a:schemeClr val="bg1">
                  <a:lumMod val="100000"/>
                </a:schemeClr>
              </a:gs>
            </a:gsLst>
            <a:lin ang="2700000" scaled="1"/>
            <a:tileRect/>
          </a:gradFill>
          <a:ln w="25400">
            <a:solidFill>
              <a:schemeClr val="tx1"/>
            </a:solidFill>
          </a:ln>
        </p:spPr>
        <p:txBody>
          <a:bodyPr vert="horz" lIns="91440" tIns="45720" rIns="91440" bIns="45720" rtlCol="0" anchor="t">
            <a:normAutofit fontScale="92500" lnSpcReduction="10000"/>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r>
              <a:rPr lang="en-US" sz="3600" b="1" u="sng" dirty="0"/>
              <a:t>Unit 4: </a:t>
            </a:r>
            <a:r>
              <a:rPr lang="en-GB" sz="3600" b="1" u="sng" dirty="0"/>
              <a:t>Becoming a Team Player </a:t>
            </a:r>
          </a:p>
          <a:p>
            <a:pPr marL="514350" indent="-514350">
              <a:buFont typeface="+mj-lt"/>
              <a:buAutoNum type="arabicPeriod"/>
            </a:pPr>
            <a:r>
              <a:rPr lang="en-GB" sz="3600" b="1" dirty="0"/>
              <a:t>Topic 3 </a:t>
            </a:r>
            <a:r>
              <a:rPr lang="en-GB" sz="3600" dirty="0"/>
              <a:t>- Effective Communication</a:t>
            </a:r>
          </a:p>
          <a:p>
            <a:pPr marL="514350" indent="-514350">
              <a:buFont typeface="+mj-lt"/>
              <a:buAutoNum type="arabicPeriod"/>
            </a:pPr>
            <a:r>
              <a:rPr lang="en-GB" sz="3600" b="1" dirty="0"/>
              <a:t>Topic 4</a:t>
            </a:r>
            <a:r>
              <a:rPr lang="en-GB" sz="3600" dirty="0"/>
              <a:t> - Life is a Team Sport</a:t>
            </a:r>
          </a:p>
          <a:p>
            <a:pPr marL="514350" indent="-514350">
              <a:buFont typeface="+mj-lt"/>
              <a:buAutoNum type="arabicPeriod"/>
            </a:pPr>
            <a:r>
              <a:rPr lang="en-GB" sz="3600" b="1" dirty="0"/>
              <a:t>Start Assignment 1 Task 4: </a:t>
            </a:r>
            <a:r>
              <a:rPr lang="en-GB" sz="3600" dirty="0"/>
              <a:t>Life is a Team Sport Activity to complete Academic Poster.</a:t>
            </a:r>
          </a:p>
        </p:txBody>
      </p:sp>
      <p:sp>
        <p:nvSpPr>
          <p:cNvPr id="2" name="TextBox 1">
            <a:extLst>
              <a:ext uri="{FF2B5EF4-FFF2-40B4-BE49-F238E27FC236}">
                <a16:creationId xmlns:a16="http://schemas.microsoft.com/office/drawing/2014/main" id="{22D28B8D-C1C5-4905-9AC6-2D657D2475F1}"/>
              </a:ext>
            </a:extLst>
          </p:cNvPr>
          <p:cNvSpPr txBox="1"/>
          <p:nvPr/>
        </p:nvSpPr>
        <p:spPr>
          <a:xfrm>
            <a:off x="2163888" y="577741"/>
            <a:ext cx="2963757" cy="830997"/>
          </a:xfrm>
          <a:prstGeom prst="rect">
            <a:avLst/>
          </a:prstGeom>
          <a:noFill/>
        </p:spPr>
        <p:txBody>
          <a:bodyPr wrap="square" rtlCol="0">
            <a:spAutoFit/>
          </a:bodyPr>
          <a:lstStyle/>
          <a:p>
            <a:r>
              <a:rPr lang="en-GB" sz="4800" dirty="0"/>
              <a:t>Next steps:</a:t>
            </a:r>
          </a:p>
        </p:txBody>
      </p:sp>
    </p:spTree>
    <p:extLst>
      <p:ext uri="{BB962C8B-B14F-4D97-AF65-F5344CB8AC3E}">
        <p14:creationId xmlns:p14="http://schemas.microsoft.com/office/powerpoint/2010/main" val="21103990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19FDFA-248F-4679-A0E2-5599C132D48C}"/>
              </a:ext>
            </a:extLst>
          </p:cNvPr>
          <p:cNvSpPr>
            <a:spLocks noGrp="1"/>
          </p:cNvSpPr>
          <p:nvPr>
            <p:ph type="title"/>
          </p:nvPr>
        </p:nvSpPr>
        <p:spPr>
          <a:xfrm>
            <a:off x="686834" y="1153572"/>
            <a:ext cx="3200400" cy="4461163"/>
          </a:xfrm>
        </p:spPr>
        <p:txBody>
          <a:bodyPr>
            <a:normAutofit/>
          </a:bodyPr>
          <a:lstStyle/>
          <a:p>
            <a:r>
              <a:rPr lang="en-GB" b="1" dirty="0">
                <a:solidFill>
                  <a:srgbClr val="FFFFFF"/>
                </a:solidFill>
              </a:rPr>
              <a:t>Register.</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95B3E02-BC8B-4FF6-B744-2254AEFA265E}"/>
              </a:ext>
            </a:extLst>
          </p:cNvPr>
          <p:cNvSpPr>
            <a:spLocks noGrp="1"/>
          </p:cNvSpPr>
          <p:nvPr>
            <p:ph idx="1"/>
          </p:nvPr>
        </p:nvSpPr>
        <p:spPr>
          <a:xfrm>
            <a:off x="4447308" y="591344"/>
            <a:ext cx="6906491" cy="5585619"/>
          </a:xfrm>
        </p:spPr>
        <p:txBody>
          <a:bodyPr anchor="ctr">
            <a:normAutofit/>
          </a:bodyPr>
          <a:lstStyle/>
          <a:p>
            <a:r>
              <a:rPr lang="en-GB" dirty="0"/>
              <a:t>Download Attendee list.</a:t>
            </a:r>
          </a:p>
        </p:txBody>
      </p:sp>
    </p:spTree>
    <p:extLst>
      <p:ext uri="{BB962C8B-B14F-4D97-AF65-F5344CB8AC3E}">
        <p14:creationId xmlns:p14="http://schemas.microsoft.com/office/powerpoint/2010/main" val="29612666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838200" y="365126"/>
            <a:ext cx="5340605" cy="1146176"/>
          </a:xfrm>
        </p:spPr>
        <p:txBody>
          <a:bodyPr vert="horz" lIns="91440" tIns="45720" rIns="91440" bIns="45720" rtlCol="0" anchor="ctr">
            <a:normAutofit/>
          </a:bodyPr>
          <a:lstStyle/>
          <a:p>
            <a:r>
              <a:rPr lang="en-US" kern="1200">
                <a:solidFill>
                  <a:schemeClr val="tx1"/>
                </a:solidFill>
                <a:latin typeface="+mj-lt"/>
                <a:ea typeface="+mj-ea"/>
                <a:cs typeface="+mj-cs"/>
              </a:rPr>
              <a:t> Questions.</a:t>
            </a:r>
          </a:p>
        </p:txBody>
      </p:sp>
      <p:sp>
        <p:nvSpPr>
          <p:cNvPr id="26" name="Freeform: Shape 25">
            <a:extLst>
              <a:ext uri="{FF2B5EF4-FFF2-40B4-BE49-F238E27FC236}">
                <a16:creationId xmlns:a16="http://schemas.microsoft.com/office/drawing/2014/main" id="{05C7EBC3-4672-4DAB-81C2-58661FAFA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8805" y="-2"/>
            <a:ext cx="6013194"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40BF962F-4C6F-461E-86F2-C43F56CC9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0797" y="1690688"/>
            <a:ext cx="8711202" cy="5167312"/>
          </a:xfrm>
          <a:custGeom>
            <a:avLst/>
            <a:gdLst>
              <a:gd name="connsiteX0" fmla="*/ 0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0 w 8711202"/>
              <a:gd name="connsiteY7"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1202" h="5167312">
                <a:moveTo>
                  <a:pt x="0" y="0"/>
                </a:moveTo>
                <a:lnTo>
                  <a:pt x="7243482" y="0"/>
                </a:lnTo>
                <a:lnTo>
                  <a:pt x="8711202" y="0"/>
                </a:lnTo>
                <a:lnTo>
                  <a:pt x="8711202" y="5167312"/>
                </a:lnTo>
                <a:lnTo>
                  <a:pt x="7243482" y="5167312"/>
                </a:lnTo>
                <a:lnTo>
                  <a:pt x="221324" y="5167312"/>
                </a:lnTo>
                <a:lnTo>
                  <a:pt x="2615203" y="952"/>
                </a:lnTo>
                <a:lnTo>
                  <a:pt x="0"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2E94A4F7-38E4-45EA-8E2E-CE1B5766B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6624C785-6A0E-4F79-A004-25883BFC9942}"/>
              </a:ext>
            </a:extLst>
          </p:cNvPr>
          <p:cNvSpPr txBox="1"/>
          <p:nvPr/>
        </p:nvSpPr>
        <p:spPr>
          <a:xfrm>
            <a:off x="838200" y="2173288"/>
            <a:ext cx="3603171" cy="3639684"/>
          </a:xfrm>
          <a:prstGeom prst="rect">
            <a:avLst/>
          </a:prstGeom>
        </p:spPr>
        <p:txBody>
          <a:bodyPr vert="horz" lIns="91440" tIns="45720" rIns="91440" bIns="45720" rtlCol="0" anchor="ctr">
            <a:normAutofit/>
          </a:bodyPr>
          <a:lstStyle/>
          <a:p>
            <a:pPr>
              <a:lnSpc>
                <a:spcPct val="90000"/>
              </a:lnSpc>
              <a:spcAft>
                <a:spcPts val="600"/>
              </a:spcAft>
            </a:pPr>
            <a:r>
              <a:rPr lang="en-GB" sz="2000" dirty="0">
                <a:solidFill>
                  <a:srgbClr val="FFFFFF"/>
                </a:solidFill>
              </a:rPr>
              <a:t>Any questions?</a:t>
            </a:r>
            <a:r>
              <a:rPr lang="en-US" sz="2000" dirty="0">
                <a:solidFill>
                  <a:srgbClr val="FFFFFF"/>
                </a:solidFill>
              </a:rPr>
              <a:t>.</a:t>
            </a:r>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766606" y="2173287"/>
            <a:ext cx="4003675" cy="4003675"/>
          </a:xfrm>
          <a:custGeom>
            <a:avLst/>
            <a:gdLst/>
            <a:ahLst/>
            <a:cxnLst/>
            <a:rect l="l" t="t" r="r" b="b"/>
            <a:pathLst>
              <a:path w="4636009" h="5032375">
                <a:moveTo>
                  <a:pt x="0" y="0"/>
                </a:moveTo>
                <a:lnTo>
                  <a:pt x="4636009" y="0"/>
                </a:lnTo>
                <a:lnTo>
                  <a:pt x="4636009" y="5032375"/>
                </a:lnTo>
                <a:lnTo>
                  <a:pt x="0" y="5032375"/>
                </a:lnTo>
                <a:close/>
              </a:path>
            </a:pathLst>
          </a:custGeom>
        </p:spPr>
      </p:pic>
    </p:spTree>
    <p:extLst>
      <p:ext uri="{BB962C8B-B14F-4D97-AF65-F5344CB8AC3E}">
        <p14:creationId xmlns:p14="http://schemas.microsoft.com/office/powerpoint/2010/main" val="27446748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55666830-9A19-4E01-8505-D6C7F9AC5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drawing&#10;&#10;Description automatically generated">
            <a:extLst>
              <a:ext uri="{FF2B5EF4-FFF2-40B4-BE49-F238E27FC236}">
                <a16:creationId xmlns:a16="http://schemas.microsoft.com/office/drawing/2014/main" id="{1842CB47-8DA2-4F16-B3CD-B8ED88C5AD00}"/>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1995" r="11993" b="-1"/>
          <a:stretch/>
        </p:blipFill>
        <p:spPr>
          <a:xfrm>
            <a:off x="4110127" y="10"/>
            <a:ext cx="8081873" cy="6857990"/>
          </a:xfrm>
          <a:custGeom>
            <a:avLst/>
            <a:gdLst/>
            <a:ahLst/>
            <a:cxnLst/>
            <a:rect l="l" t="t" r="r" b="b"/>
            <a:pathLst>
              <a:path w="8081873" h="6858000">
                <a:moveTo>
                  <a:pt x="0" y="0"/>
                </a:moveTo>
                <a:lnTo>
                  <a:pt x="8081873" y="0"/>
                </a:lnTo>
                <a:lnTo>
                  <a:pt x="8081873" y="6858000"/>
                </a:lnTo>
                <a:lnTo>
                  <a:pt x="0" y="6858000"/>
                </a:lnTo>
                <a:lnTo>
                  <a:pt x="68897" y="6734633"/>
                </a:lnTo>
                <a:cubicBezTo>
                  <a:pt x="558802" y="5812845"/>
                  <a:pt x="848920" y="4668597"/>
                  <a:pt x="848920" y="3429000"/>
                </a:cubicBezTo>
                <a:cubicBezTo>
                  <a:pt x="848920" y="2189404"/>
                  <a:pt x="558802" y="1045156"/>
                  <a:pt x="68897" y="123368"/>
                </a:cubicBezTo>
                <a:close/>
              </a:path>
            </a:pathLst>
          </a:custGeom>
        </p:spPr>
      </p:pic>
      <p:sp useBgFill="1">
        <p:nvSpPr>
          <p:cNvPr id="21" name="Freeform: Shape 20">
            <a:extLst>
              <a:ext uri="{FF2B5EF4-FFF2-40B4-BE49-F238E27FC236}">
                <a16:creationId xmlns:a16="http://schemas.microsoft.com/office/drawing/2014/main" id="{AE9FC877-7FB6-4D22-9988-35420644E2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3" name="Freeform: Shape 22">
            <a:extLst>
              <a:ext uri="{FF2B5EF4-FFF2-40B4-BE49-F238E27FC236}">
                <a16:creationId xmlns:a16="http://schemas.microsoft.com/office/drawing/2014/main" id="{E41809D1-F12E-46BB-B804-5F209D325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910DC71-3B04-4237-9333-B97771321E8C}"/>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2800" b="1" dirty="0">
                <a:latin typeface="+mn-lt"/>
              </a:rPr>
              <a:t>Student Social Support.</a:t>
            </a:r>
            <a:endParaRPr lang="en-US" sz="2400" dirty="0">
              <a:latin typeface="+mn-lt"/>
            </a:endParaRPr>
          </a:p>
        </p:txBody>
      </p:sp>
      <p:sp>
        <p:nvSpPr>
          <p:cNvPr id="25" name="Rectangle 2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2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950060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5400" kern="1200">
                <a:solidFill>
                  <a:schemeClr val="tx1"/>
                </a:solidFill>
                <a:latin typeface="+mj-lt"/>
                <a:ea typeface="+mj-ea"/>
                <a:cs typeface="+mj-cs"/>
              </a:rPr>
              <a:t>The End.</a:t>
            </a:r>
          </a:p>
        </p:txBody>
      </p:sp>
      <p:grpSp>
        <p:nvGrpSpPr>
          <p:cNvPr id="21" name="Group 20">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22" name="Rectangle 2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Rectangle 25">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957597" y="666728"/>
            <a:ext cx="5465791" cy="5465791"/>
          </a:xfrm>
          <a:prstGeom prst="rect">
            <a:avLst/>
          </a:prstGeom>
        </p:spPr>
      </p:pic>
    </p:spTree>
    <p:extLst>
      <p:ext uri="{BB962C8B-B14F-4D97-AF65-F5344CB8AC3E}">
        <p14:creationId xmlns:p14="http://schemas.microsoft.com/office/powerpoint/2010/main" val="23921398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7A5797-328B-4901-B8E3-D1235A4B583D}"/>
              </a:ext>
            </a:extLst>
          </p:cNvPr>
          <p:cNvSpPr>
            <a:spLocks noGrp="1"/>
          </p:cNvSpPr>
          <p:nvPr>
            <p:ph type="title"/>
          </p:nvPr>
        </p:nvSpPr>
        <p:spPr/>
        <p:txBody>
          <a:bodyPr/>
          <a:lstStyle/>
          <a:p>
            <a:r>
              <a:rPr lang="en-GB" dirty="0"/>
              <a:t>Archive.</a:t>
            </a:r>
          </a:p>
        </p:txBody>
      </p:sp>
    </p:spTree>
    <p:extLst>
      <p:ext uri="{BB962C8B-B14F-4D97-AF65-F5344CB8AC3E}">
        <p14:creationId xmlns:p14="http://schemas.microsoft.com/office/powerpoint/2010/main" val="2119676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DA965A35-BFD5-46FC-9D13-94ADD939539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84632" y="1180032"/>
            <a:ext cx="2560320" cy="4491789"/>
          </a:xfrm>
          <a:prstGeom prst="rect">
            <a:avLst/>
          </a:prstGeom>
        </p:spPr>
      </p:pic>
      <p:cxnSp>
        <p:nvCxnSpPr>
          <p:cNvPr id="24" name="Straight Connector 23">
            <a:extLst>
              <a:ext uri="{FF2B5EF4-FFF2-40B4-BE49-F238E27FC236}">
                <a16:creationId xmlns:a16="http://schemas.microsoft.com/office/drawing/2014/main" id="{50DA1EB8-87CF-4588-A1FD-4756F9A28F6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10079"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5" name="Content Placeholder 4">
            <a:extLst>
              <a:ext uri="{FF2B5EF4-FFF2-40B4-BE49-F238E27FC236}">
                <a16:creationId xmlns:a16="http://schemas.microsoft.com/office/drawing/2014/main" id="{1A1E8EEE-AEDF-445A-BBED-9B27E47B5B6F}"/>
              </a:ext>
            </a:extLst>
          </p:cNvPr>
          <p:cNvPicPr>
            <a:picLocks noGrp="1" noChangeAspect="1"/>
          </p:cNvPicPr>
          <p:nvPr>
            <p:ph idx="1"/>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354631" y="1425676"/>
            <a:ext cx="2560320" cy="4000502"/>
          </a:xfrm>
          <a:prstGeom prst="rect">
            <a:avLst/>
          </a:prstGeom>
        </p:spPr>
      </p:pic>
      <p:cxnSp>
        <p:nvCxnSpPr>
          <p:cNvPr id="26" name="Straight Connector 25">
            <a:extLst>
              <a:ext uri="{FF2B5EF4-FFF2-40B4-BE49-F238E27FC236}">
                <a16:creationId xmlns:a16="http://schemas.microsoft.com/office/drawing/2014/main" id="{D7A4E378-EA57-47B9-B1EB-58B998F6CF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72595"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13" name="Picture 12">
            <a:extLst>
              <a:ext uri="{FF2B5EF4-FFF2-40B4-BE49-F238E27FC236}">
                <a16:creationId xmlns:a16="http://schemas.microsoft.com/office/drawing/2014/main" id="{57394A12-DE12-46A7-B674-279F90BC6036}"/>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6235726" y="2164969"/>
            <a:ext cx="2560320" cy="2521915"/>
          </a:xfrm>
          <a:prstGeom prst="rect">
            <a:avLst/>
          </a:prstGeom>
          <a:noFill/>
        </p:spPr>
      </p:pic>
      <p:cxnSp>
        <p:nvCxnSpPr>
          <p:cNvPr id="28" name="Straight Connector 27">
            <a:extLst>
              <a:ext uri="{FF2B5EF4-FFF2-40B4-BE49-F238E27FC236}">
                <a16:creationId xmlns:a16="http://schemas.microsoft.com/office/drawing/2014/main" id="{D2B31ED6-76F0-425A-9A41-C947AEF9C1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56620"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18" name="Picture 17">
            <a:extLst>
              <a:ext uri="{FF2B5EF4-FFF2-40B4-BE49-F238E27FC236}">
                <a16:creationId xmlns:a16="http://schemas.microsoft.com/office/drawing/2014/main" id="{69AE8B67-971D-4BE9-ADE8-9DA502AAEA1C}"/>
              </a:ext>
            </a:extLst>
          </p:cNvPr>
          <p:cNvPicPr>
            <a:picLocks noChangeAspect="1"/>
          </p:cNvPicPr>
          <p:nvPr/>
        </p:nvPicPr>
        <p:blipFill>
          <a:blip r:embed="rId7" cstate="print">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9120662" y="2350593"/>
            <a:ext cx="2560320" cy="2150668"/>
          </a:xfrm>
          <a:prstGeom prst="rect">
            <a:avLst/>
          </a:prstGeom>
        </p:spPr>
      </p:pic>
      <p:sp>
        <p:nvSpPr>
          <p:cNvPr id="6" name="TextBox 5">
            <a:extLst>
              <a:ext uri="{FF2B5EF4-FFF2-40B4-BE49-F238E27FC236}">
                <a16:creationId xmlns:a16="http://schemas.microsoft.com/office/drawing/2014/main" id="{C2FB1F94-B4CD-45C5-AC50-AA1EA59BDF14}"/>
              </a:ext>
            </a:extLst>
          </p:cNvPr>
          <p:cNvSpPr txBox="1"/>
          <p:nvPr/>
        </p:nvSpPr>
        <p:spPr>
          <a:xfrm>
            <a:off x="9872134" y="6870700"/>
            <a:ext cx="231986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www.pngall.com/tree-pn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9"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
        <p:nvSpPr>
          <p:cNvPr id="9" name="TextBox 8">
            <a:extLst>
              <a:ext uri="{FF2B5EF4-FFF2-40B4-BE49-F238E27FC236}">
                <a16:creationId xmlns:a16="http://schemas.microsoft.com/office/drawing/2014/main" id="{2E435957-8701-4D7E-B29F-838D2764F662}"/>
              </a:ext>
            </a:extLst>
          </p:cNvPr>
          <p:cNvSpPr txBox="1"/>
          <p:nvPr/>
        </p:nvSpPr>
        <p:spPr>
          <a:xfrm>
            <a:off x="7539568" y="6870700"/>
            <a:ext cx="231986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www.pngall.com/tree-pn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9"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
        <p:nvSpPr>
          <p:cNvPr id="12" name="TextBox 11">
            <a:extLst>
              <a:ext uri="{FF2B5EF4-FFF2-40B4-BE49-F238E27FC236}">
                <a16:creationId xmlns:a16="http://schemas.microsoft.com/office/drawing/2014/main" id="{CD83AEF1-4E13-402D-A5BE-8983601A4432}"/>
              </a:ext>
            </a:extLst>
          </p:cNvPr>
          <p:cNvSpPr txBox="1"/>
          <p:nvPr/>
        </p:nvSpPr>
        <p:spPr>
          <a:xfrm>
            <a:off x="5207002" y="6870700"/>
            <a:ext cx="231986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www.pngall.com/tree-pn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9"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
        <p:nvSpPr>
          <p:cNvPr id="19" name="TextBox 18">
            <a:extLst>
              <a:ext uri="{FF2B5EF4-FFF2-40B4-BE49-F238E27FC236}">
                <a16:creationId xmlns:a16="http://schemas.microsoft.com/office/drawing/2014/main" id="{665BD0D8-0BE0-48E3-8D3B-EA551D32AD02}"/>
              </a:ext>
            </a:extLst>
          </p:cNvPr>
          <p:cNvSpPr txBox="1"/>
          <p:nvPr/>
        </p:nvSpPr>
        <p:spPr>
          <a:xfrm>
            <a:off x="9494165" y="4301206"/>
            <a:ext cx="218681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8" tooltip="https://plants.swtexture.com/2014/01/cassia-surattensis.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0"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28052542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4B34EE28F8861145B79E254CABBE25F2" ma:contentTypeVersion="4" ma:contentTypeDescription="Create a new document." ma:contentTypeScope="" ma:versionID="f0509c700f7d88ec63a2a851bcd28be2">
  <xsd:schema xmlns:xsd="http://www.w3.org/2001/XMLSchema" xmlns:xs="http://www.w3.org/2001/XMLSchema" xmlns:p="http://schemas.microsoft.com/office/2006/metadata/properties" xmlns:ns2="550e0b3d-7eb6-4482-88b2-ccad92eb760b" targetNamespace="http://schemas.microsoft.com/office/2006/metadata/properties" ma:root="true" ma:fieldsID="db36fd58def90dcb2291ee1f6a62b599" ns2:_="">
    <xsd:import namespace="550e0b3d-7eb6-4482-88b2-ccad92eb760b"/>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50e0b3d-7eb6-4482-88b2-ccad92eb760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21163A5-1BC0-41A8-9BFF-A3C2789E6729}">
  <ds:schemaRefs>
    <ds:schemaRef ds:uri="http://schemas.microsoft.com/sharepoint/v3/contenttype/forms"/>
  </ds:schemaRefs>
</ds:datastoreItem>
</file>

<file path=customXml/itemProps2.xml><?xml version="1.0" encoding="utf-8"?>
<ds:datastoreItem xmlns:ds="http://schemas.openxmlformats.org/officeDocument/2006/customXml" ds:itemID="{75E9D9C9-5535-4F7F-9CD1-9F0280682495}">
  <ds:schemaRefs>
    <ds:schemaRef ds:uri="http://purl.org/dc/terms/"/>
    <ds:schemaRef ds:uri="21682d76-7fed-41ad-9dab-ad3c63b4cd86"/>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7ac54d59-15ae-468f-8833-3c6b8f4d3013"/>
    <ds:schemaRef ds:uri="http://www.w3.org/XML/1998/namespace"/>
  </ds:schemaRefs>
</ds:datastoreItem>
</file>

<file path=customXml/itemProps3.xml><?xml version="1.0" encoding="utf-8"?>
<ds:datastoreItem xmlns:ds="http://schemas.openxmlformats.org/officeDocument/2006/customXml" ds:itemID="{DA92F5B3-4952-4761-896C-55146FB86F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50e0b3d-7eb6-4482-88b2-ccad92eb760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25</TotalTime>
  <Words>706</Words>
  <Application>Microsoft Office PowerPoint</Application>
  <PresentationFormat>Widescreen</PresentationFormat>
  <Paragraphs>51</Paragraphs>
  <Slides>14</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-apple-system</vt:lpstr>
      <vt:lpstr>Arial</vt:lpstr>
      <vt:lpstr>Calibri</vt:lpstr>
      <vt:lpstr>Calibri Light</vt:lpstr>
      <vt:lpstr>Office Theme</vt:lpstr>
      <vt:lpstr>L4: Learning in the Digital Era</vt:lpstr>
      <vt:lpstr>PowerPoint Presentation</vt:lpstr>
      <vt:lpstr>PowerPoint Presentation</vt:lpstr>
      <vt:lpstr>This week: Task 4 Unit 3 &amp; 4.</vt:lpstr>
      <vt:lpstr>Assignment 1: Task 4. </vt:lpstr>
      <vt:lpstr>Unit 4 Activity: ‘Life is a Team Sport’ </vt:lpstr>
      <vt:lpstr>The Key to Success</vt:lpstr>
      <vt:lpstr>PowerPoint Presentation</vt:lpstr>
      <vt:lpstr>Register.</vt:lpstr>
      <vt:lpstr> Questions.</vt:lpstr>
      <vt:lpstr>Student Social Support.</vt:lpstr>
      <vt:lpstr>The End.</vt:lpstr>
      <vt:lpstr>Archive.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L4: Learning in the Digital Era</dc:title>
  <dc:creator>James Williams</dc:creator>
  <cp:lastModifiedBy>James Williams</cp:lastModifiedBy>
  <cp:revision>11</cp:revision>
  <dcterms:created xsi:type="dcterms:W3CDTF">2021-03-07T16:09:18Z</dcterms:created>
  <dcterms:modified xsi:type="dcterms:W3CDTF">2021-03-07T16:34:57Z</dcterms:modified>
</cp:coreProperties>
</file>