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12" r:id="rId4"/>
  </p:sldMasterIdLst>
  <p:notesMasterIdLst>
    <p:notesMasterId r:id="rId30"/>
  </p:notesMasterIdLst>
  <p:sldIdLst>
    <p:sldId id="257" r:id="rId5"/>
    <p:sldId id="263" r:id="rId6"/>
    <p:sldId id="769" r:id="rId7"/>
    <p:sldId id="601" r:id="rId8"/>
    <p:sldId id="603" r:id="rId9"/>
    <p:sldId id="771" r:id="rId10"/>
    <p:sldId id="777" r:id="rId11"/>
    <p:sldId id="602" r:id="rId12"/>
    <p:sldId id="623" r:id="rId13"/>
    <p:sldId id="605" r:id="rId14"/>
    <p:sldId id="778" r:id="rId15"/>
    <p:sldId id="775" r:id="rId16"/>
    <p:sldId id="606" r:id="rId17"/>
    <p:sldId id="607" r:id="rId18"/>
    <p:sldId id="608" r:id="rId19"/>
    <p:sldId id="624" r:id="rId20"/>
    <p:sldId id="609" r:id="rId21"/>
    <p:sldId id="776" r:id="rId22"/>
    <p:sldId id="610" r:id="rId23"/>
    <p:sldId id="611" r:id="rId24"/>
    <p:sldId id="614" r:id="rId25"/>
    <p:sldId id="615" r:id="rId26"/>
    <p:sldId id="613" r:id="rId27"/>
    <p:sldId id="779" r:id="rId28"/>
    <p:sldId id="61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19" autoAdjust="0"/>
  </p:normalViewPr>
  <p:slideViewPr>
    <p:cSldViewPr snapToGrid="0">
      <p:cViewPr varScale="1">
        <p:scale>
          <a:sx n="94" d="100"/>
          <a:sy n="94" d="100"/>
        </p:scale>
        <p:origin x="11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303B2-6492-41C6-B72B-ADC2B32DB1E2}" type="datetimeFigureOut">
              <a:rPr lang="en-GB" smtClean="0"/>
              <a:t>16/06/2023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B7B6-E3BA-4A0D-9A2A-6CFC733A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17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0DE-5A52-4E8B-9E59-8391DB272E65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F76D-149D-469F-A83C-0BFE296457DD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96DB5-DD13-45D7-8DB7-2B3524211970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4FA5-224A-4681-8940-4E5D3B8B918A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E2B-3BF8-413B-94DD-2921A17D2527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D3037-50B7-40EB-9CC6-A9AE6C5A284B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BE852-0E8F-40C0-8B39-B122FDD16E46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605A881E-E600-45A1-B7F7-57381DC16BB4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04E75-3EEB-44A1-8BFD-5EF793EFC1AB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CAEC3-DE29-4474-90D4-EC670E3DF8DD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A63FD-744A-403F-9C14-0782DAED1037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AE4632D-170A-48CC-BD23-5D20B56EBA51}" type="datetime1">
              <a:rPr lang="en-US" smtClean="0"/>
              <a:t>6/16/2023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hd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zbXht7MJV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0Yd3Y4mp1Qc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FffkU_DwvI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4eIDBV4Mpek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1524001"/>
            <a:ext cx="3412067" cy="347838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MBA Marketing management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GB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BMMB7012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200" y="5145513"/>
            <a:ext cx="3412067" cy="7388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Gwyneth jones</a:t>
            </a:r>
          </a:p>
          <a:p>
            <a:r>
              <a:rPr lang="en-US" dirty="0" err="1">
                <a:solidFill>
                  <a:srgbClr val="FFFFFF">
                    <a:alpha val="75000"/>
                  </a:srgbClr>
                </a:solidFill>
              </a:rPr>
              <a:t>june</a:t>
            </a:r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 2023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4667020F-7E64-66F2-1E53-1C5EAA4A0B3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53" y="1159372"/>
            <a:ext cx="6764864" cy="45155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0E539C-4C1E-9B9A-5EAD-978A92102920}"/>
              </a:ext>
            </a:extLst>
          </p:cNvPr>
          <p:cNvSpPr txBox="1"/>
          <p:nvPr/>
        </p:nvSpPr>
        <p:spPr>
          <a:xfrm>
            <a:off x="5080908" y="4381442"/>
            <a:ext cx="5498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>
                <a:solidFill>
                  <a:srgbClr val="FFC000"/>
                </a:solidFill>
              </a:rPr>
              <a:t>Brand Strategy</a:t>
            </a:r>
            <a:endParaRPr lang="en-GB" sz="2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Brand strategy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We will explore: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35B74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Brand development</a:t>
            </a: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Brand equity</a:t>
            </a: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Brand tracking</a:t>
            </a: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1CADE4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b="1" dirty="0">
                <a:solidFill>
                  <a:srgbClr val="335B74"/>
                </a:solidFill>
                <a:latin typeface="Franklin Gothic Book" panose="020B0502020104020203"/>
              </a:rPr>
              <a:t>Brand positioning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335B74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1E6EE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E6EEE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E6EE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966D27-9F8E-E2B3-AEB3-DD82920D00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86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5598-2435-0B78-53CA-B3F33352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99261"/>
          </a:xfrm>
        </p:spPr>
        <p:txBody>
          <a:bodyPr/>
          <a:lstStyle/>
          <a:p>
            <a:r>
              <a:rPr lang="en-GB" dirty="0"/>
              <a:t>What is a brand?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5748F-B606-BD6F-1EFA-0670E731F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784276"/>
            <a:ext cx="11206616" cy="3634486"/>
          </a:xfrm>
        </p:spPr>
        <p:txBody>
          <a:bodyPr>
            <a:normAutofit/>
          </a:bodyPr>
          <a:lstStyle/>
          <a:p>
            <a:r>
              <a:rPr lang="en-GB" sz="2800" dirty="0"/>
              <a:t>A brand is a name, term, sign, symbol, or design that identifies a product/service - differentiating it from competition</a:t>
            </a:r>
          </a:p>
          <a:p>
            <a:endParaRPr lang="en-GB" sz="1400" dirty="0"/>
          </a:p>
          <a:p>
            <a:r>
              <a:rPr lang="en-GB" sz="2800" dirty="0"/>
              <a:t>Customers attach meanings</a:t>
            </a:r>
          </a:p>
          <a:p>
            <a:endParaRPr lang="en-GB" sz="1400" dirty="0"/>
          </a:p>
          <a:p>
            <a:r>
              <a:rPr lang="en-GB" sz="2800" dirty="0"/>
              <a:t>Customers develop brand relationships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2DE904-531D-EA6C-1202-D75D0F452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55157-360F-564A-5024-D913B4C4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8316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5598-2435-0B78-53CA-B3F33352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99261"/>
          </a:xfrm>
        </p:spPr>
        <p:txBody>
          <a:bodyPr/>
          <a:lstStyle/>
          <a:p>
            <a:r>
              <a:rPr lang="en-GB" dirty="0"/>
              <a:t>One item vs. family of items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5748F-B606-BD6F-1EFA-0670E731F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784276"/>
            <a:ext cx="11206616" cy="3634486"/>
          </a:xfrm>
        </p:spPr>
        <p:txBody>
          <a:bodyPr>
            <a:normAutofit/>
          </a:bodyPr>
          <a:lstStyle/>
          <a:p>
            <a:r>
              <a:rPr lang="en-GB" sz="2000" dirty="0"/>
              <a:t>Can be </a:t>
            </a:r>
            <a:r>
              <a:rPr lang="en-GB" sz="2000" b="1" dirty="0"/>
              <a:t>one item</a:t>
            </a:r>
            <a:r>
              <a:rPr lang="en-GB" sz="2000" dirty="0"/>
              <a:t>…</a:t>
            </a:r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… or a </a:t>
            </a:r>
            <a:r>
              <a:rPr lang="en-GB" sz="2000" b="1" dirty="0"/>
              <a:t>family of items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2DE904-531D-EA6C-1202-D75D0F452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55157-360F-564A-5024-D913B4C4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0F1B5C-5394-C1DB-5FBF-004A8F4F6F5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681" y="3493037"/>
            <a:ext cx="1660448" cy="16604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8B0F8E-B882-63F0-41B8-96057A30C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977" y="3582948"/>
            <a:ext cx="2406017" cy="14806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189ED0-9443-F7D3-2582-4B27E98DD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9970" y="2340530"/>
            <a:ext cx="1910738" cy="107001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70C0F07-632C-9055-F46D-67F013AE6A87}"/>
              </a:ext>
            </a:extLst>
          </p:cNvPr>
          <p:cNvSpPr txBox="1"/>
          <p:nvPr/>
        </p:nvSpPr>
        <p:spPr>
          <a:xfrm>
            <a:off x="8414255" y="2745943"/>
            <a:ext cx="26114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By Procter &amp; Gamble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85B296-FF12-73A8-7783-38236F716F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1757" y="2420237"/>
            <a:ext cx="1626066" cy="91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47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5A6F3-B491-AD51-FA5D-33F35F128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7225075" cy="913225"/>
          </a:xfrm>
        </p:spPr>
        <p:txBody>
          <a:bodyPr>
            <a:normAutofit/>
          </a:bodyPr>
          <a:lstStyle/>
          <a:p>
            <a:r>
              <a:rPr lang="en-GB" dirty="0"/>
              <a:t>Brand name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A065B-8E47-2EF5-064A-D1582D90F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7225075" cy="367830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A Brand Name is part of a brand that can be spoken</a:t>
            </a:r>
          </a:p>
          <a:p>
            <a:endParaRPr lang="en-GB" sz="1000" dirty="0"/>
          </a:p>
          <a:p>
            <a:r>
              <a:rPr lang="en-GB" sz="2800" dirty="0"/>
              <a:t>Includes letters or numbers or image / combinations</a:t>
            </a:r>
          </a:p>
          <a:p>
            <a:endParaRPr lang="en-GB" sz="1100" dirty="0"/>
          </a:p>
          <a:p>
            <a:r>
              <a:rPr lang="en-GB" sz="2800" dirty="0"/>
              <a:t>It is often the product’s only distinguishing characteristic</a:t>
            </a:r>
          </a:p>
        </p:txBody>
      </p:sp>
      <p:pic>
        <p:nvPicPr>
          <p:cNvPr id="6" name="Picture 5" descr="A black apple logo&#10;&#10;Description automatically generated with low confidence">
            <a:extLst>
              <a:ext uri="{FF2B5EF4-FFF2-40B4-BE49-F238E27FC236}">
                <a16:creationId xmlns:a16="http://schemas.microsoft.com/office/drawing/2014/main" id="{36C2EBD6-3CA1-27C0-88B1-C1AD7F02C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1799" y="1127380"/>
            <a:ext cx="3699935" cy="1651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D36A85-1857-5757-C1C9-010710F9A0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799" y="3945580"/>
            <a:ext cx="3699935" cy="190926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563A13-3536-9DEE-AA07-90D11CA1B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>
              <a:ln>
                <a:noFill/>
              </a:ln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9273D-B068-7C77-2965-E7FABFEE9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774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D5A6F3-B491-AD51-FA5D-33F35F128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702156"/>
            <a:ext cx="7011413" cy="91328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Naming of a Brand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A065B-8E47-2EF5-064A-D1582D90F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896533"/>
            <a:ext cx="7011413" cy="3962266"/>
          </a:xfrm>
        </p:spPr>
        <p:txBody>
          <a:bodyPr>
            <a:noAutofit/>
          </a:bodyPr>
          <a:lstStyle/>
          <a:p>
            <a:r>
              <a:rPr lang="en-GB" sz="2400" dirty="0"/>
              <a:t>Brand Names are vital to successful branding, and the naming of a brand should be given considerable thought</a:t>
            </a:r>
          </a:p>
          <a:p>
            <a:r>
              <a:rPr lang="en-GB" sz="2400" dirty="0"/>
              <a:t>The name of the brand should:</a:t>
            </a:r>
          </a:p>
          <a:p>
            <a:pPr lvl="1"/>
            <a:r>
              <a:rPr lang="en-GB" sz="2000" dirty="0"/>
              <a:t>Suggest some desirable quality of the product or company</a:t>
            </a:r>
          </a:p>
          <a:p>
            <a:pPr lvl="1"/>
            <a:r>
              <a:rPr lang="en-GB" sz="2000" dirty="0"/>
              <a:t>Be simple to pronounce, recognise and remember</a:t>
            </a:r>
          </a:p>
          <a:p>
            <a:pPr lvl="1"/>
            <a:r>
              <a:rPr lang="en-GB" sz="2000" dirty="0"/>
              <a:t>Be unique and distinctive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563A13-3536-9DEE-AA07-90D11CA1B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4200" y="5951811"/>
            <a:ext cx="4989875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>
              <a:ln>
                <a:noFill/>
              </a:ln>
              <a:solidFill>
                <a:srgbClr val="F6A72D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9273D-B068-7C77-2965-E7FABFEE9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64400" y="5956137"/>
            <a:ext cx="544874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F6A72D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F6A72D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 descr="Yellow and blue symbols">
            <a:extLst>
              <a:ext uri="{FF2B5EF4-FFF2-40B4-BE49-F238E27FC236}">
                <a16:creationId xmlns:a16="http://schemas.microsoft.com/office/drawing/2014/main" id="{E6B7FC30-105C-3DC1-56AB-EF14A3534B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2147" y="601201"/>
            <a:ext cx="3703320" cy="577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78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8D2B4922-7602-46A0-9EEB-1F737C65F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 dirty="0"/>
              <a:t>How to create a great brand name</a:t>
            </a: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970450C2-785F-4B9A-ADCF-A3081A1C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6616FE08-2FA4-454F-8805-C2B340EE8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AD6FD8DB-BEB0-487A-910E-E4D3E89D7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E7F0B04F-9887-478F-B1F0-5B28D467D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03320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ted talks logo">
            <a:extLst>
              <a:ext uri="{FF2B5EF4-FFF2-40B4-BE49-F238E27FC236}">
                <a16:creationId xmlns:a16="http://schemas.microsoft.com/office/drawing/2014/main" id="{F3529926-F696-DB81-0EFC-BBFB5E334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6650" y="3366780"/>
            <a:ext cx="3061163" cy="169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6" y="2180496"/>
            <a:ext cx="6755510" cy="4045683"/>
          </a:xfrm>
        </p:spPr>
        <p:txBody>
          <a:bodyPr>
            <a:normAutofit/>
          </a:bodyPr>
          <a:lstStyle/>
          <a:p>
            <a:r>
              <a:rPr lang="en-GB" sz="2800" dirty="0"/>
              <a:t>How to create a great brand name</a:t>
            </a:r>
          </a:p>
          <a:p>
            <a:r>
              <a:rPr lang="en-GB" sz="2800" dirty="0"/>
              <a:t>Watch this video and take notes</a:t>
            </a:r>
            <a:r>
              <a:rPr lang="en-GB" dirty="0"/>
              <a:t>:</a:t>
            </a:r>
          </a:p>
          <a:p>
            <a:pPr lvl="1"/>
            <a:r>
              <a:rPr lang="en-GB" sz="2000" dirty="0"/>
              <a:t>What are the key messages that you take away from this?</a:t>
            </a:r>
          </a:p>
          <a:p>
            <a:pPr lvl="1"/>
            <a:r>
              <a:rPr lang="en-GB" sz="2000" dirty="0"/>
              <a:t>We will discuss this together after the video.</a:t>
            </a:r>
          </a:p>
          <a:p>
            <a:r>
              <a:rPr lang="en-GB" dirty="0">
                <a:hlinkClick r:id="rId3"/>
              </a:rPr>
              <a:t>https://youtu.be/rzbXht7MJVM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ED0301"/>
                </a:solidFill>
                <a:latin typeface="Franklin Gothic Book" panose="020B0502020104020203"/>
              </a:rPr>
              <a:t>5:00</a:t>
            </a:r>
            <a:endParaRPr kumimoji="0" lang="en-US" b="0" i="0" u="none" strike="noStrike" kern="1200" cap="all" spc="0" normalizeH="0" baseline="0" noProof="0" dirty="0">
              <a:ln>
                <a:noFill/>
              </a:ln>
              <a:solidFill>
                <a:srgbClr val="ED0301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ED0301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ED0301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181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715598-2435-0B78-53CA-B3F33352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>
                <a:solidFill>
                  <a:srgbClr val="FFFFFF"/>
                </a:solidFill>
              </a:rPr>
              <a:t>Brand’s strength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5748F-B606-BD6F-1EFA-0670E731F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 sz="2200" b="1" dirty="0">
                <a:solidFill>
                  <a:srgbClr val="00B0F0"/>
                </a:solidFill>
              </a:rPr>
              <a:t>Brand Strength </a:t>
            </a:r>
            <a:r>
              <a:rPr lang="en-GB" sz="2200" dirty="0">
                <a:solidFill>
                  <a:srgbClr val="FFFFFF"/>
                </a:solidFill>
              </a:rPr>
              <a:t>is basically what or </a:t>
            </a:r>
            <a:r>
              <a:rPr lang="en-GB" sz="2200" b="1" dirty="0">
                <a:solidFill>
                  <a:srgbClr val="00B0F0"/>
                </a:solidFill>
              </a:rPr>
              <a:t>how much a brand means to a customer</a:t>
            </a:r>
          </a:p>
          <a:p>
            <a:r>
              <a:rPr lang="en-GB" sz="2200" dirty="0">
                <a:solidFill>
                  <a:srgbClr val="FFFFFF"/>
                </a:solidFill>
              </a:rPr>
              <a:t>According to Fahy and Jobber (2012), a Brand’s Strength is built on six elements…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2DE904-531D-EA6C-1202-D75D0F452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46535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55157-360F-564A-5024-D913B4C4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465359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6535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AD1ADB2-B72C-3B3A-C849-D28529F2C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778157"/>
              </p:ext>
            </p:extLst>
          </p:nvPr>
        </p:nvGraphicFramePr>
        <p:xfrm>
          <a:off x="4592231" y="1771741"/>
          <a:ext cx="6831504" cy="4433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4543">
                  <a:extLst>
                    <a:ext uri="{9D8B030D-6E8A-4147-A177-3AD203B41FA5}">
                      <a16:colId xmlns:a16="http://schemas.microsoft.com/office/drawing/2014/main" val="599780894"/>
                    </a:ext>
                  </a:extLst>
                </a:gridCol>
                <a:gridCol w="5136961">
                  <a:extLst>
                    <a:ext uri="{9D8B030D-6E8A-4147-A177-3AD203B41FA5}">
                      <a16:colId xmlns:a16="http://schemas.microsoft.com/office/drawing/2014/main" val="3954149047"/>
                    </a:ext>
                  </a:extLst>
                </a:gridCol>
              </a:tblGrid>
              <a:tr h="384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700" dirty="0">
                          <a:effectLst/>
                        </a:rPr>
                        <a:t>Brand Element</a:t>
                      </a:r>
                    </a:p>
                  </a:txBody>
                  <a:tcPr marL="87273" marR="87273" marT="43636" marB="43636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700">
                          <a:effectLst/>
                        </a:rPr>
                        <a:t>Description</a:t>
                      </a:r>
                    </a:p>
                  </a:txBody>
                  <a:tcPr marL="87273" marR="87273" marT="43636" marB="43636" anchor="b"/>
                </a:tc>
                <a:extLst>
                  <a:ext uri="{0D108BD9-81ED-4DB2-BD59-A6C34878D82A}">
                    <a16:rowId xmlns:a16="http://schemas.microsoft.com/office/drawing/2014/main" val="2047031039"/>
                  </a:ext>
                </a:extLst>
              </a:tr>
              <a:tr h="32581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Value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 dirty="0">
                          <a:solidFill>
                            <a:srgbClr val="595959"/>
                          </a:solidFill>
                          <a:effectLst/>
                        </a:rPr>
                        <a:t>Core characteristics and values of a brand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2311929794"/>
                  </a:ext>
                </a:extLst>
              </a:tr>
              <a:tr h="32581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Domain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>
                          <a:solidFill>
                            <a:srgbClr val="595959"/>
                          </a:solidFill>
                          <a:effectLst/>
                        </a:rPr>
                        <a:t>Brand’s target market, i.e. where it positions itself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3164928127"/>
                  </a:ext>
                </a:extLst>
              </a:tr>
              <a:tr h="587636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Heritage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>
                          <a:solidFill>
                            <a:srgbClr val="595959"/>
                          </a:solidFill>
                          <a:effectLst/>
                        </a:rPr>
                        <a:t>Brand’s background and internal culture; how it achieved success/failure over its life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3420545265"/>
                  </a:ext>
                </a:extLst>
              </a:tr>
              <a:tr h="587636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Assets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>
                          <a:solidFill>
                            <a:srgbClr val="595959"/>
                          </a:solidFill>
                          <a:effectLst/>
                        </a:rPr>
                        <a:t>Brand differentiation: e.g. symbols, features, relationships, images, etc.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2028551603"/>
                  </a:ext>
                </a:extLst>
              </a:tr>
              <a:tr h="1373089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Personality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 dirty="0">
                          <a:solidFill>
                            <a:srgbClr val="595959"/>
                          </a:solidFill>
                          <a:effectLst/>
                        </a:rPr>
                        <a:t>Brand character as described by other entities, e.g. people or objects.</a:t>
                      </a:r>
                    </a:p>
                    <a:p>
                      <a:pPr fontAlgn="t"/>
                      <a:r>
                        <a:rPr lang="en-GB" sz="1700" dirty="0">
                          <a:solidFill>
                            <a:srgbClr val="595959"/>
                          </a:solidFill>
                          <a:effectLst/>
                        </a:rPr>
                        <a:t>Relates to personality the brand has developed and those of people, animals, or objects associated with the brand (e.g. celebrity endorsements)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53799018"/>
                  </a:ext>
                </a:extLst>
              </a:tr>
              <a:tr h="849453">
                <a:tc>
                  <a:txBody>
                    <a:bodyPr/>
                    <a:lstStyle/>
                    <a:p>
                      <a:pPr algn="ctr" fontAlgn="t"/>
                      <a:r>
                        <a:rPr lang="en-GB" sz="1700" b="1" dirty="0">
                          <a:solidFill>
                            <a:srgbClr val="595959"/>
                          </a:solidFill>
                          <a:effectLst/>
                        </a:rPr>
                        <a:t>Reflection</a:t>
                      </a:r>
                    </a:p>
                  </a:txBody>
                  <a:tcPr marL="14545" marR="14545" marT="14545" marB="1454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700" dirty="0">
                          <a:solidFill>
                            <a:srgbClr val="595959"/>
                          </a:solidFill>
                          <a:effectLst/>
                        </a:rPr>
                        <a:t>How brand relates to consumers’ self-identity, i.e. how consuming a particular brand impacts consumer’s view of self</a:t>
                      </a:r>
                    </a:p>
                  </a:txBody>
                  <a:tcPr marL="14545" marR="14545" marT="14545" marB="14545"/>
                </a:tc>
                <a:extLst>
                  <a:ext uri="{0D108BD9-81ED-4DB2-BD59-A6C34878D82A}">
                    <a16:rowId xmlns:a16="http://schemas.microsoft.com/office/drawing/2014/main" val="2740814999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CF4FF7E-D2FB-3B02-E60F-61C62DE4AED0}"/>
              </a:ext>
            </a:extLst>
          </p:cNvPr>
          <p:cNvSpPr txBox="1"/>
          <p:nvPr/>
        </p:nvSpPr>
        <p:spPr>
          <a:xfrm>
            <a:off x="4947082" y="917894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</a:rPr>
              <a:t>Brand Strength is built on six elements</a:t>
            </a:r>
          </a:p>
        </p:txBody>
      </p:sp>
    </p:spTree>
    <p:extLst>
      <p:ext uri="{BB962C8B-B14F-4D97-AF65-F5344CB8AC3E}">
        <p14:creationId xmlns:p14="http://schemas.microsoft.com/office/powerpoint/2010/main" val="42533907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1">
            <a:extLst>
              <a:ext uri="{FF2B5EF4-FFF2-40B4-BE49-F238E27FC236}">
                <a16:creationId xmlns:a16="http://schemas.microsoft.com/office/drawing/2014/main" id="{8D2B4922-7602-46A0-9EEB-1F737C65F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46519"/>
          </a:xfrm>
        </p:spPr>
        <p:txBody>
          <a:bodyPr>
            <a:normAutofit/>
          </a:bodyPr>
          <a:lstStyle/>
          <a:p>
            <a:r>
              <a:rPr lang="en-GB" dirty="0"/>
              <a:t>Creating a strong brand</a:t>
            </a:r>
          </a:p>
        </p:txBody>
      </p:sp>
      <p:sp>
        <p:nvSpPr>
          <p:cNvPr id="22" name="Rectangle 13">
            <a:extLst>
              <a:ext uri="{FF2B5EF4-FFF2-40B4-BE49-F238E27FC236}">
                <a16:creationId xmlns:a16="http://schemas.microsoft.com/office/drawing/2014/main" id="{970450C2-785F-4B9A-ADCF-A3081A1C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6616FE08-2FA4-454F-8805-C2B340EE8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AD6FD8DB-BEB0-487A-910E-E4D3E89D7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F0B04F-9887-478F-B1F0-5B28D467D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03320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5F9A45-0D18-77FD-A9F0-7E2C43DE7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396" y="2352402"/>
            <a:ext cx="2691003" cy="355204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6" y="1849120"/>
            <a:ext cx="6755510" cy="4377059"/>
          </a:xfrm>
        </p:spPr>
        <p:txBody>
          <a:bodyPr>
            <a:normAutofit/>
          </a:bodyPr>
          <a:lstStyle/>
          <a:p>
            <a:r>
              <a:rPr lang="en-GB" sz="2400" dirty="0"/>
              <a:t>‘Father of Marketing’ Philip Kotler at London Business Forum 2020</a:t>
            </a:r>
          </a:p>
          <a:p>
            <a:r>
              <a:rPr lang="en-GB" sz="2400" dirty="0"/>
              <a:t>Watch this video and take notes:</a:t>
            </a:r>
          </a:p>
          <a:p>
            <a:pPr lvl="1"/>
            <a:r>
              <a:rPr lang="en-GB" sz="2000" dirty="0"/>
              <a:t>What are the key messages that you take away from this?</a:t>
            </a:r>
          </a:p>
          <a:p>
            <a:pPr lvl="1"/>
            <a:r>
              <a:rPr lang="en-GB" sz="2000" dirty="0"/>
              <a:t>We will discuss this together after the video.</a:t>
            </a:r>
          </a:p>
          <a:p>
            <a:r>
              <a:rPr lang="en-GB" dirty="0">
                <a:hlinkClick r:id="rId3"/>
              </a:rPr>
              <a:t>https://youtu.be/0Yd3Y4mp1Qc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all" spc="0" normalizeH="0" baseline="0" noProof="0" dirty="0">
                <a:ln>
                  <a:noFill/>
                </a:ln>
                <a:solidFill>
                  <a:srgbClr val="D6AB68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4:06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D6AB68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D6AB68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03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52A7-FD8A-2FAD-E7ED-75296671D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18445"/>
          </a:xfrm>
        </p:spPr>
        <p:txBody>
          <a:bodyPr/>
          <a:lstStyle/>
          <a:p>
            <a:r>
              <a:rPr lang="en-GB" dirty="0"/>
              <a:t>Advantages of a strong brand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4E24D-34F6-5BBD-5EFC-9D1A087AB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40" y="1320601"/>
            <a:ext cx="11112968" cy="4835243"/>
          </a:xfrm>
        </p:spPr>
        <p:txBody>
          <a:bodyPr>
            <a:noAutofit/>
          </a:bodyPr>
          <a:lstStyle/>
          <a:p>
            <a:r>
              <a:rPr lang="en-GB" sz="2400" dirty="0"/>
              <a:t>Brands can form </a:t>
            </a:r>
            <a:r>
              <a:rPr lang="en-GB" sz="2400" b="1" dirty="0">
                <a:solidFill>
                  <a:srgbClr val="0070C0"/>
                </a:solidFill>
              </a:rPr>
              <a:t>barrier to entry </a:t>
            </a:r>
            <a:r>
              <a:rPr lang="en-GB" sz="2400" dirty="0"/>
              <a:t>for new competitors</a:t>
            </a:r>
          </a:p>
          <a:p>
            <a:r>
              <a:rPr lang="en-GB" sz="2400" dirty="0"/>
              <a:t>A strong brand can be enough to see off even highly legitimate new entrants:</a:t>
            </a:r>
          </a:p>
          <a:p>
            <a:pPr lvl="1"/>
            <a:r>
              <a:rPr lang="en-GB" sz="1800" dirty="0"/>
              <a:t>Virgin Cola failed to make a dent in Coca-Cola’s domination of the market, despite being associated with a strong brand and financial position</a:t>
            </a:r>
          </a:p>
          <a:p>
            <a:pPr lvl="1"/>
            <a:endParaRPr lang="en-GB" sz="1800" dirty="0"/>
          </a:p>
          <a:p>
            <a:endParaRPr lang="en-GB" sz="1800" dirty="0"/>
          </a:p>
          <a:p>
            <a:r>
              <a:rPr lang="en-GB" sz="2400" dirty="0"/>
              <a:t>Strong brand allows companies to </a:t>
            </a:r>
            <a:r>
              <a:rPr lang="en-GB" sz="2400" b="1" dirty="0">
                <a:solidFill>
                  <a:srgbClr val="0070C0"/>
                </a:solidFill>
              </a:rPr>
              <a:t>charge premium prices </a:t>
            </a:r>
            <a:r>
              <a:rPr lang="en-GB" sz="2400" dirty="0"/>
              <a:t>as consumers will pay more for a well-renowned brand</a:t>
            </a:r>
          </a:p>
          <a:p>
            <a:endParaRPr lang="en-GB" sz="1800" dirty="0"/>
          </a:p>
          <a:p>
            <a:r>
              <a:rPr lang="en-GB" sz="2400" dirty="0"/>
              <a:t>Brands can also serve as a </a:t>
            </a:r>
            <a:r>
              <a:rPr lang="en-GB" sz="2400" b="1" dirty="0">
                <a:solidFill>
                  <a:srgbClr val="0070C0"/>
                </a:solidFill>
              </a:rPr>
              <a:t>base for brand extensions</a:t>
            </a:r>
            <a:r>
              <a:rPr lang="en-GB" sz="2400" dirty="0"/>
              <a:t>:</a:t>
            </a:r>
          </a:p>
          <a:p>
            <a:pPr lvl="1"/>
            <a:r>
              <a:rPr lang="en-GB" sz="1800" dirty="0"/>
              <a:t>Companies can leverage their brand when launching new offerings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F9011F-E733-22BF-D3A4-7B24FA513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C20A94-A2C7-A46D-30EC-F2FEA9483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12C8CA-71E7-FBBD-772E-C917E2935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889" y="2804219"/>
            <a:ext cx="2351031" cy="1175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D0A84F-6F6C-EFEB-945E-7C97D71BF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0160" y="2807468"/>
            <a:ext cx="1870766" cy="11722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8C1C94-775D-098B-5570-0434B779FE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877" y="4766918"/>
            <a:ext cx="715565" cy="17563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36330E-7111-5CC6-3D37-E63209D02C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2498" y="5288210"/>
            <a:ext cx="1604408" cy="113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43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8D2B4922-7602-46A0-9EEB-1F737C65F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55079"/>
          </a:xfrm>
        </p:spPr>
        <p:txBody>
          <a:bodyPr>
            <a:normAutofit/>
          </a:bodyPr>
          <a:lstStyle/>
          <a:p>
            <a:r>
              <a:rPr lang="en-GB" dirty="0"/>
              <a:t>Brand marketing</a:t>
            </a:r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970450C2-785F-4B9A-ADCF-A3081A1C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6616FE08-2FA4-454F-8805-C2B340EE8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0" name="Rectangle 1049">
            <a:extLst>
              <a:ext uri="{FF2B5EF4-FFF2-40B4-BE49-F238E27FC236}">
                <a16:creationId xmlns:a16="http://schemas.microsoft.com/office/drawing/2014/main" id="{AD6FD8DB-BEB0-487A-910E-E4D3E89D7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52" name="Rectangle 1051">
            <a:extLst>
              <a:ext uri="{FF2B5EF4-FFF2-40B4-BE49-F238E27FC236}">
                <a16:creationId xmlns:a16="http://schemas.microsoft.com/office/drawing/2014/main" id="{E7F0B04F-9887-478F-B1F0-5B28D467D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2180496"/>
            <a:ext cx="3703320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BB442C-7085-579B-F54D-A73BAF75D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50" y="2682603"/>
            <a:ext cx="3061163" cy="306116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6" y="1778000"/>
            <a:ext cx="6755510" cy="4448179"/>
          </a:xfrm>
        </p:spPr>
        <p:txBody>
          <a:bodyPr>
            <a:normAutofit/>
          </a:bodyPr>
          <a:lstStyle/>
          <a:p>
            <a:r>
              <a:rPr lang="en-GB" sz="2400" dirty="0"/>
              <a:t>Apple's Award Winning Strategy for Marketing</a:t>
            </a:r>
          </a:p>
          <a:p>
            <a:r>
              <a:rPr lang="en-GB" sz="2400" dirty="0"/>
              <a:t>By </a:t>
            </a:r>
            <a:r>
              <a:rPr lang="en-GB" sz="2400" dirty="0" err="1"/>
              <a:t>ThoughtCatalyst</a:t>
            </a:r>
            <a:endParaRPr lang="en-GB" sz="2400" dirty="0"/>
          </a:p>
          <a:p>
            <a:r>
              <a:rPr lang="en-GB" sz="2400" dirty="0"/>
              <a:t>Watch this video and take notes:</a:t>
            </a:r>
          </a:p>
          <a:p>
            <a:pPr lvl="1"/>
            <a:r>
              <a:rPr lang="en-GB" sz="2000" dirty="0"/>
              <a:t>What are the key messages that you take away from this?</a:t>
            </a:r>
          </a:p>
          <a:p>
            <a:pPr lvl="1"/>
            <a:r>
              <a:rPr lang="en-GB" sz="2000" dirty="0"/>
              <a:t>We will discuss this together after the video.</a:t>
            </a:r>
          </a:p>
          <a:p>
            <a:r>
              <a:rPr lang="en-GB" dirty="0">
                <a:hlinkClick r:id="rId3"/>
              </a:rPr>
              <a:t>https://youtu.be/tFffkU_DwvI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all" spc="0" normalizeH="0" baseline="0" noProof="0" dirty="0">
                <a:ln>
                  <a:noFill/>
                </a:ln>
                <a:solidFill>
                  <a:srgbClr val="FCA71D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9:02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CA71D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CA71D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A4812F-CE0A-DDA5-B818-AB33B2515D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120" y="872962"/>
            <a:ext cx="2497539" cy="155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72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7A91F2-507A-3A7A-76AB-0E2C04B7B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702156"/>
            <a:ext cx="7011413" cy="10138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Brand equity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AE190-98B6-F76E-9CE4-648B9CFC29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896533"/>
            <a:ext cx="7011413" cy="3962266"/>
          </a:xfrm>
        </p:spPr>
        <p:txBody>
          <a:bodyPr>
            <a:normAutofit/>
          </a:bodyPr>
          <a:lstStyle/>
          <a:p>
            <a:r>
              <a:rPr lang="en-GB" sz="2800" dirty="0"/>
              <a:t>Is the </a:t>
            </a:r>
            <a:r>
              <a:rPr lang="en-GB" sz="2800" b="1" i="1" dirty="0">
                <a:solidFill>
                  <a:srgbClr val="0070C0"/>
                </a:solidFill>
              </a:rPr>
              <a:t>differential effect </a:t>
            </a:r>
            <a:r>
              <a:rPr lang="en-GB" sz="2800" dirty="0"/>
              <a:t>that the </a:t>
            </a:r>
            <a:r>
              <a:rPr lang="en-GB" sz="2800" b="1" i="1" dirty="0">
                <a:solidFill>
                  <a:srgbClr val="0070C0"/>
                </a:solidFill>
              </a:rPr>
              <a:t>knowledge of a brand name</a:t>
            </a:r>
            <a:r>
              <a:rPr lang="en-GB" sz="2800" dirty="0"/>
              <a:t> has upon </a:t>
            </a:r>
            <a:r>
              <a:rPr lang="en-GB" sz="2800" b="1" i="1" dirty="0">
                <a:solidFill>
                  <a:srgbClr val="0070C0"/>
                </a:solidFill>
              </a:rPr>
              <a:t>consumer behaviour</a:t>
            </a:r>
          </a:p>
          <a:p>
            <a:r>
              <a:rPr lang="en-GB" sz="2800" dirty="0"/>
              <a:t>Is built on name awareness, loyalty, perceived quality and associations</a:t>
            </a:r>
          </a:p>
          <a:p>
            <a:r>
              <a:rPr lang="en-GB" sz="2800" dirty="0"/>
              <a:t>Requires investment of time and resources in development and communication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7642F8-FB1A-00FF-36AD-A978C12B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4200" y="5951811"/>
            <a:ext cx="498987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6970B3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D8DE4A-5051-5E4C-F74C-4C07870AC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64400" y="5956137"/>
            <a:ext cx="5448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6970B3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srgbClr val="6970B3"/>
              </a:solidFill>
            </a:endParaRPr>
          </a:p>
        </p:txBody>
      </p:sp>
      <p:pic>
        <p:nvPicPr>
          <p:cNvPr id="7" name="Picture 6" descr="Lock with a love heart">
            <a:extLst>
              <a:ext uri="{FF2B5EF4-FFF2-40B4-BE49-F238E27FC236}">
                <a16:creationId xmlns:a16="http://schemas.microsoft.com/office/drawing/2014/main" id="{D26FAB95-897E-E453-BD75-059B2FF750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2147" y="601201"/>
            <a:ext cx="3703320" cy="577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30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D3E38D-BE89-29E9-B247-92CCE43B2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73040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Brand equity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D7C06-5101-C9FA-F010-6EBFC922EB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1607182"/>
            <a:ext cx="3409782" cy="4393568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Developing Brand Equity requires:</a:t>
            </a:r>
          </a:p>
          <a:p>
            <a:pPr lvl="1"/>
            <a:r>
              <a:rPr lang="en-GB" sz="2400" dirty="0">
                <a:solidFill>
                  <a:srgbClr val="FFFFFF"/>
                </a:solidFill>
              </a:rPr>
              <a:t>substantial investment in time and resources</a:t>
            </a:r>
          </a:p>
          <a:p>
            <a:pPr lvl="1"/>
            <a:r>
              <a:rPr lang="en-GB" sz="2400" dirty="0">
                <a:solidFill>
                  <a:srgbClr val="FFFFFF"/>
                </a:solidFill>
              </a:rPr>
              <a:t>communicating brand outwardly toward potential customers</a:t>
            </a:r>
          </a:p>
          <a:p>
            <a:r>
              <a:rPr lang="en-GB" sz="2400" dirty="0">
                <a:solidFill>
                  <a:srgbClr val="FFFFFF"/>
                </a:solidFill>
              </a:rPr>
              <a:t>Brand Equity is built on four areas…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19BF27F9-BFF6-749B-AFFE-5947B3147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520" y="1816732"/>
            <a:ext cx="6795225" cy="425455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34183F-5D75-9470-8B53-84B46A9C1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6B99C3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E86259-BA97-AEB2-8E33-49B83B21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6B99C3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6B99C3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EC8138-ECF6-C566-2F9D-923E583ECA59}"/>
              </a:ext>
            </a:extLst>
          </p:cNvPr>
          <p:cNvSpPr txBox="1"/>
          <p:nvPr/>
        </p:nvSpPr>
        <p:spPr>
          <a:xfrm>
            <a:off x="5123667" y="1057613"/>
            <a:ext cx="60945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0070C0"/>
                </a:solidFill>
              </a:rPr>
              <a:t>Brand Equity is built on four areas</a:t>
            </a:r>
          </a:p>
        </p:txBody>
      </p:sp>
    </p:spTree>
    <p:extLst>
      <p:ext uri="{BB962C8B-B14F-4D97-AF65-F5344CB8AC3E}">
        <p14:creationId xmlns:p14="http://schemas.microsoft.com/office/powerpoint/2010/main" val="35763339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3">
            <a:extLst>
              <a:ext uri="{FF2B5EF4-FFF2-40B4-BE49-F238E27FC236}">
                <a16:creationId xmlns:a16="http://schemas.microsoft.com/office/drawing/2014/main" id="{3CED7894-4F62-4A6C-8DB5-DB5BE08E9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DBC936-85C1-51FA-671D-D5F974B9A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6"/>
            <a:ext cx="3568661" cy="964086"/>
          </a:xfrm>
        </p:spPr>
        <p:txBody>
          <a:bodyPr>
            <a:normAutofit fontScale="90000"/>
          </a:bodyPr>
          <a:lstStyle/>
          <a:p>
            <a:r>
              <a:rPr lang="en-GB" dirty="0"/>
              <a:t>The Customer based brand equity model</a:t>
            </a:r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E536F3B4-50F6-4C52-8F76-4EB121471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C4646-51F9-7A35-6ED3-FCC92F0BF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06" y="1819759"/>
            <a:ext cx="3667454" cy="433608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GB" sz="2000" dirty="0"/>
              <a:t>The most common model for customer-based brand equity is by marketing professor Kevin Keller</a:t>
            </a:r>
          </a:p>
          <a:p>
            <a:pPr>
              <a:lnSpc>
                <a:spcPct val="100000"/>
              </a:lnSpc>
            </a:pPr>
            <a:r>
              <a:rPr lang="en-GB" sz="2000" dirty="0"/>
              <a:t>His four-level pyramid depicts how powerful a customer’s attitude toward a brand can be to its success</a:t>
            </a:r>
          </a:p>
          <a:p>
            <a:pPr>
              <a:lnSpc>
                <a:spcPct val="100000"/>
              </a:lnSpc>
            </a:pPr>
            <a:r>
              <a:rPr lang="en-GB" sz="2000" dirty="0"/>
              <a:t>It shows businesses how to:</a:t>
            </a:r>
          </a:p>
          <a:p>
            <a:pPr lvl="1"/>
            <a:r>
              <a:rPr lang="en-GB" sz="1800" dirty="0"/>
              <a:t>lay the foundation that creates a positive attitude toward a brand</a:t>
            </a:r>
          </a:p>
          <a:p>
            <a:pPr lvl="1"/>
            <a:r>
              <a:rPr lang="en-GB" sz="1800" dirty="0"/>
              <a:t>capitalise on attitudes and loyalties of their customers</a:t>
            </a:r>
          </a:p>
        </p:txBody>
      </p:sp>
      <p:pic>
        <p:nvPicPr>
          <p:cNvPr id="9" name="Picture 8" descr="Mountains on book art concept">
            <a:extLst>
              <a:ext uri="{FF2B5EF4-FFF2-40B4-BE49-F238E27FC236}">
                <a16:creationId xmlns:a16="http://schemas.microsoft.com/office/drawing/2014/main" id="{F786F03A-1C89-B215-A1DA-EBDE49E959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2380" y="702156"/>
            <a:ext cx="5859104" cy="527319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5E4F14-3AF2-6946-52C1-957B5D28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FC15C2-4A0D-5F1D-FA93-9BD74A055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963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BC936-85C1-51FA-671D-D5F974B9A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550174"/>
          </a:xfrm>
        </p:spPr>
        <p:txBody>
          <a:bodyPr/>
          <a:lstStyle/>
          <a:p>
            <a:r>
              <a:rPr lang="en-GB" dirty="0"/>
              <a:t>Keller’s customer based brand equity model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5E4F14-3AF2-6946-52C1-957B5D28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FC15C2-4A0D-5F1D-FA93-9BD74A055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26AAF5-74DC-5846-C868-B541D0457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62" y="1570381"/>
            <a:ext cx="9816258" cy="50125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CE80F43-A8C3-7E51-44BB-BF89620A1050}"/>
              </a:ext>
            </a:extLst>
          </p:cNvPr>
          <p:cNvSpPr txBox="1"/>
          <p:nvPr/>
        </p:nvSpPr>
        <p:spPr>
          <a:xfrm>
            <a:off x="9857172" y="5254233"/>
            <a:ext cx="22713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What words do customers associate when they hear a specific brand name.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8C8FEE-9B3A-11DE-0B0F-600418732B52}"/>
              </a:ext>
            </a:extLst>
          </p:cNvPr>
          <p:cNvSpPr txBox="1"/>
          <p:nvPr/>
        </p:nvSpPr>
        <p:spPr>
          <a:xfrm>
            <a:off x="9857172" y="4266325"/>
            <a:ext cx="227136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Customer service and product satisfaction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How needs are met both socially and psychologically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0C9095-B378-97DE-3D26-60F98DC08AF9}"/>
              </a:ext>
            </a:extLst>
          </p:cNvPr>
          <p:cNvSpPr txBox="1"/>
          <p:nvPr/>
        </p:nvSpPr>
        <p:spPr>
          <a:xfrm>
            <a:off x="9857172" y="3331031"/>
            <a:ext cx="227136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How customers think and feel about a brand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Based on actual interaction or perceived reputation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E86F49-7559-BF69-8581-AECE1CBF08E2}"/>
              </a:ext>
            </a:extLst>
          </p:cNvPr>
          <p:cNvSpPr txBox="1"/>
          <p:nvPr/>
        </p:nvSpPr>
        <p:spPr>
          <a:xfrm>
            <a:off x="9857172" y="2414148"/>
            <a:ext cx="227136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Loyalty: customers assess their relationship with brand to decide that it is superior to other brands</a:t>
            </a:r>
          </a:p>
        </p:txBody>
      </p:sp>
    </p:spTree>
    <p:extLst>
      <p:ext uri="{BB962C8B-B14F-4D97-AF65-F5344CB8AC3E}">
        <p14:creationId xmlns:p14="http://schemas.microsoft.com/office/powerpoint/2010/main" val="2554224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BEE3C-DDCD-7E9E-D5C1-9E3B37C8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21307"/>
          </a:xfrm>
        </p:spPr>
        <p:txBody>
          <a:bodyPr>
            <a:normAutofit/>
          </a:bodyPr>
          <a:lstStyle/>
          <a:p>
            <a:r>
              <a:rPr lang="en-GB" dirty="0"/>
              <a:t>Brand equity – Consumer connection</a:t>
            </a:r>
          </a:p>
        </p:txBody>
      </p:sp>
      <p:pic>
        <p:nvPicPr>
          <p:cNvPr id="7" name="Picture 6" descr="Text&#10;&#10;Description automatically generated with low confidence">
            <a:extLst>
              <a:ext uri="{FF2B5EF4-FFF2-40B4-BE49-F238E27FC236}">
                <a16:creationId xmlns:a16="http://schemas.microsoft.com/office/drawing/2014/main" id="{7D75B973-AE6E-F02C-F7CB-32B02B08E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44" y="1974631"/>
            <a:ext cx="3769136" cy="376913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54373-1A0F-64EE-BFA0-361EE26D6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326" y="1974632"/>
            <a:ext cx="6755510" cy="4251548"/>
          </a:xfrm>
        </p:spPr>
        <p:txBody>
          <a:bodyPr>
            <a:normAutofit/>
          </a:bodyPr>
          <a:lstStyle/>
          <a:p>
            <a:r>
              <a:rPr lang="en-GB" sz="2400" dirty="0"/>
              <a:t>How powerful branding and brand perception influences consumer behaviour</a:t>
            </a:r>
          </a:p>
          <a:p>
            <a:r>
              <a:rPr lang="en-GB" sz="2400" dirty="0"/>
              <a:t>Big Think</a:t>
            </a:r>
          </a:p>
          <a:p>
            <a:r>
              <a:rPr lang="en-GB" sz="2400" dirty="0"/>
              <a:t>Watch this video and take notes:</a:t>
            </a:r>
          </a:p>
          <a:p>
            <a:pPr lvl="1"/>
            <a:r>
              <a:rPr lang="en-GB" sz="2000" dirty="0"/>
              <a:t>What are the key messages that you take away from this?</a:t>
            </a:r>
          </a:p>
          <a:p>
            <a:pPr lvl="1"/>
            <a:r>
              <a:rPr lang="en-GB" sz="2000" dirty="0"/>
              <a:t>We will discuss this together after the video.</a:t>
            </a:r>
          </a:p>
          <a:p>
            <a:r>
              <a:rPr lang="en-GB" dirty="0">
                <a:hlinkClick r:id="rId3"/>
              </a:rPr>
              <a:t>https://youtu.be/4eIDBV4Mpek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ECC10-77B6-D3CE-B6BD-8F23F410F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Franklin Gothic Book" panose="020B0502020104020203"/>
              </a:rPr>
              <a:t>5:34</a:t>
            </a: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D3442-880C-3F92-5B53-779107CA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6551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EC457-0BBE-23EF-8BA0-D374E48BF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8015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Brand awareness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D5D6D9-894A-40D1-52EF-A841CCD96652}"/>
              </a:ext>
            </a:extLst>
          </p:cNvPr>
          <p:cNvSpPr txBox="1"/>
          <p:nvPr/>
        </p:nvSpPr>
        <p:spPr>
          <a:xfrm>
            <a:off x="581193" y="1808480"/>
            <a:ext cx="7024758" cy="4166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Brand awareness is </a:t>
            </a:r>
            <a:r>
              <a:rPr kumimoji="0" lang="en-US" sz="2400" b="1" i="1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moving the brand in the consumer's mind from awareness to ‘top of mind’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It is a concept in marketing to quantify the levels/trends of consumer knowledge and awareness of a brand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24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It refers to the number of consumers who recognise or remember the brand</a:t>
            </a:r>
          </a:p>
        </p:txBody>
      </p:sp>
      <p:pic>
        <p:nvPicPr>
          <p:cNvPr id="13" name="Picture 12" descr="An arrangement of a cookie design collection">
            <a:extLst>
              <a:ext uri="{FF2B5EF4-FFF2-40B4-BE49-F238E27FC236}">
                <a16:creationId xmlns:a16="http://schemas.microsoft.com/office/drawing/2014/main" id="{F12C1988-617F-3D80-2CD4-ECDF24B71F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8051799" y="2340864"/>
            <a:ext cx="3683001" cy="3634486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56C27A-DF07-844C-D4DC-33E3F856B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ECF04-C144-3E8E-29C8-8C91E5F22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334961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EC457-0BBE-23EF-8BA0-D374E48BF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4" y="68961"/>
            <a:ext cx="11029616" cy="1188720"/>
          </a:xfrm>
        </p:spPr>
        <p:txBody>
          <a:bodyPr/>
          <a:lstStyle/>
          <a:p>
            <a:r>
              <a:rPr lang="en-GB" dirty="0"/>
              <a:t>Creating Brand awareness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56C27A-DF07-844C-D4DC-33E3F856B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ECF04-C144-3E8E-29C8-8C91E5F22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6" name="Arrow: Pentagon 5">
            <a:extLst>
              <a:ext uri="{FF2B5EF4-FFF2-40B4-BE49-F238E27FC236}">
                <a16:creationId xmlns:a16="http://schemas.microsoft.com/office/drawing/2014/main" id="{28A15119-094B-B14A-EA90-4BCDAD4F4D2B}"/>
              </a:ext>
            </a:extLst>
          </p:cNvPr>
          <p:cNvSpPr/>
          <p:nvPr/>
        </p:nvSpPr>
        <p:spPr>
          <a:xfrm>
            <a:off x="2246050" y="2911880"/>
            <a:ext cx="2803863" cy="63919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1010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1. Brand recognition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2218313D-0F5F-74E1-100B-3AB946CD22A1}"/>
              </a:ext>
            </a:extLst>
          </p:cNvPr>
          <p:cNvSpPr/>
          <p:nvPr/>
        </p:nvSpPr>
        <p:spPr>
          <a:xfrm>
            <a:off x="5214153" y="2911880"/>
            <a:ext cx="2803863" cy="63919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1010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2. Brand recall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B44138CA-2118-E3FA-0EF1-2E7B92E814DA}"/>
              </a:ext>
            </a:extLst>
          </p:cNvPr>
          <p:cNvSpPr/>
          <p:nvPr/>
        </p:nvSpPr>
        <p:spPr>
          <a:xfrm>
            <a:off x="8195569" y="2911880"/>
            <a:ext cx="2803863" cy="63919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1010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2. Top of mind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5E6B865A-59A7-B8E2-76F7-082DD41A3F8C}"/>
              </a:ext>
            </a:extLst>
          </p:cNvPr>
          <p:cNvSpPr/>
          <p:nvPr/>
        </p:nvSpPr>
        <p:spPr>
          <a:xfrm>
            <a:off x="2246051" y="3595456"/>
            <a:ext cx="2803864" cy="273887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Extent to which consumer can correctly identify a particular product or service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By viewing the product or service's logo, tag line, packaging or advertising campaign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ABE9C712-E8CD-C959-DF9A-494F310EBB45}"/>
              </a:ext>
            </a:extLst>
          </p:cNvPr>
          <p:cNvSpPr/>
          <p:nvPr/>
        </p:nvSpPr>
        <p:spPr>
          <a:xfrm>
            <a:off x="5214154" y="3595456"/>
            <a:ext cx="2803864" cy="273887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Extent to which a consumer can recall or recognise a brand.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Pure brand recall requires "unaided recall"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57126E92-2730-0567-BE60-ED41BAEA3EDE}"/>
              </a:ext>
            </a:extLst>
          </p:cNvPr>
          <p:cNvSpPr/>
          <p:nvPr/>
        </p:nvSpPr>
        <p:spPr>
          <a:xfrm>
            <a:off x="8195570" y="3595456"/>
            <a:ext cx="2803864" cy="273887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The brand is the first brand the consumer thinks about when given a particular product group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83776406-D125-4393-10E7-873E2A3B6869}"/>
              </a:ext>
            </a:extLst>
          </p:cNvPr>
          <p:cNvSpPr/>
          <p:nvPr/>
        </p:nvSpPr>
        <p:spPr>
          <a:xfrm>
            <a:off x="427608" y="2911880"/>
            <a:ext cx="1677879" cy="639192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Unaware of Brand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D5D6D9-894A-40D1-52EF-A841CCD96652}"/>
              </a:ext>
            </a:extLst>
          </p:cNvPr>
          <p:cNvSpPr txBox="1"/>
          <p:nvPr/>
        </p:nvSpPr>
        <p:spPr>
          <a:xfrm>
            <a:off x="581192" y="1789703"/>
            <a:ext cx="11217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There are three main steps to Creating Brand Awareness</a:t>
            </a:r>
          </a:p>
        </p:txBody>
      </p:sp>
    </p:spTree>
    <p:extLst>
      <p:ext uri="{BB962C8B-B14F-4D97-AF65-F5344CB8AC3E}">
        <p14:creationId xmlns:p14="http://schemas.microsoft.com/office/powerpoint/2010/main" val="2558574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376A0-A2F1-B044-2F2B-39EE17E2F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15400"/>
          </a:xfrm>
        </p:spPr>
        <p:txBody>
          <a:bodyPr/>
          <a:lstStyle/>
          <a:p>
            <a:r>
              <a:rPr lang="en-GB" dirty="0"/>
              <a:t>Measuring a brand – viewpoints from which to measure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160CDD-37B8-3D59-BD97-C89CF02C5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493D6F-790B-3FCD-84F1-F1955A6EE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979F307-F695-B323-12BA-7441EC91EB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486096"/>
              </p:ext>
            </p:extLst>
          </p:nvPr>
        </p:nvGraphicFramePr>
        <p:xfrm>
          <a:off x="581192" y="1493520"/>
          <a:ext cx="11133288" cy="3963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1096">
                  <a:extLst>
                    <a:ext uri="{9D8B030D-6E8A-4147-A177-3AD203B41FA5}">
                      <a16:colId xmlns:a16="http://schemas.microsoft.com/office/drawing/2014/main" val="3568268436"/>
                    </a:ext>
                  </a:extLst>
                </a:gridCol>
                <a:gridCol w="3711096">
                  <a:extLst>
                    <a:ext uri="{9D8B030D-6E8A-4147-A177-3AD203B41FA5}">
                      <a16:colId xmlns:a16="http://schemas.microsoft.com/office/drawing/2014/main" val="970390879"/>
                    </a:ext>
                  </a:extLst>
                </a:gridCol>
                <a:gridCol w="3711096">
                  <a:extLst>
                    <a:ext uri="{9D8B030D-6E8A-4147-A177-3AD203B41FA5}">
                      <a16:colId xmlns:a16="http://schemas.microsoft.com/office/drawing/2014/main" val="32944904"/>
                    </a:ext>
                  </a:extLst>
                </a:gridCol>
              </a:tblGrid>
              <a:tr h="418704">
                <a:tc>
                  <a:txBody>
                    <a:bodyPr/>
                    <a:lstStyle/>
                    <a:p>
                      <a:pPr algn="l" fontAlgn="b"/>
                      <a:r>
                        <a:rPr lang="en-GB" dirty="0">
                          <a:effectLst/>
                        </a:rPr>
                        <a:t>Firm-level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>
                          <a:effectLst/>
                        </a:rPr>
                        <a:t>Product-level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>
                          <a:effectLst/>
                        </a:rPr>
                        <a:t>Consumer-level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037141038"/>
                  </a:ext>
                </a:extLst>
              </a:tr>
              <a:tr h="3544648"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Measure brand purely as a financial asset (as an intangible asset)</a:t>
                      </a:r>
                    </a:p>
                    <a:p>
                      <a:pPr marL="742950" lvl="1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Take company’s market capitalisation </a:t>
                      </a:r>
                      <a:r>
                        <a:rPr lang="en-GB" sz="1400" dirty="0">
                          <a:solidFill>
                            <a:srgbClr val="595959"/>
                          </a:solidFill>
                          <a:effectLst/>
                        </a:rPr>
                        <a:t>(stock market = total number of shares x present share price)</a:t>
                      </a:r>
                    </a:p>
                    <a:p>
                      <a:pPr marL="742950" lvl="1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subtract tangible/fixed and “measurable” intangible assets </a:t>
                      </a:r>
                      <a:r>
                        <a:rPr lang="en-GB" sz="1400" dirty="0">
                          <a:solidFill>
                            <a:srgbClr val="595959"/>
                          </a:solidFill>
                          <a:effectLst/>
                        </a:rPr>
                        <a:t>(e.g. copyright / royalty payment),</a:t>
                      </a:r>
                    </a:p>
                    <a:p>
                      <a:pPr marL="742950" lvl="1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Remainder = Brand Equity</a:t>
                      </a:r>
                    </a:p>
                  </a:txBody>
                  <a:tcPr marL="15240" marR="15240" marT="15240" marB="1524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Entails comparing the list prices of two products of similar quality (e.g. competitor products)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Determines the value of brand equity for each product</a:t>
                      </a:r>
                    </a:p>
                  </a:txBody>
                  <a:tcPr marL="15240" marR="15240" marT="15240" marB="15240"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Targets individual consumer's mindset to examine what they associate with a given brand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595959"/>
                          </a:solidFill>
                          <a:effectLst/>
                        </a:rPr>
                        <a:t>Involves getting sample sets of clients to complete free-association exercises (e.g. thoughts, feelings) to get a sense of their brand perspectives</a:t>
                      </a:r>
                    </a:p>
                  </a:txBody>
                  <a:tcPr marL="15240" marR="15240" marT="15240" marB="15240"/>
                </a:tc>
                <a:extLst>
                  <a:ext uri="{0D108BD9-81ED-4DB2-BD59-A6C34878D82A}">
                    <a16:rowId xmlns:a16="http://schemas.microsoft.com/office/drawing/2014/main" val="3921363941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E4885210-DE41-2F0B-00B1-305EC9D9667F}"/>
              </a:ext>
            </a:extLst>
          </p:cNvPr>
          <p:cNvSpPr txBox="1"/>
          <p:nvPr/>
        </p:nvSpPr>
        <p:spPr>
          <a:xfrm>
            <a:off x="1114665" y="5707404"/>
            <a:ext cx="964780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 best mode for measuring brand equity entails the use of more than one methodology. </a:t>
            </a:r>
          </a:p>
        </p:txBody>
      </p:sp>
    </p:spTree>
    <p:extLst>
      <p:ext uri="{BB962C8B-B14F-4D97-AF65-F5344CB8AC3E}">
        <p14:creationId xmlns:p14="http://schemas.microsoft.com/office/powerpoint/2010/main" val="4751673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F96AA-E1E4-368D-EA81-BEC195D3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560" y="702156"/>
            <a:ext cx="11194248" cy="903124"/>
          </a:xfrm>
        </p:spPr>
        <p:txBody>
          <a:bodyPr>
            <a:normAutofit/>
          </a:bodyPr>
          <a:lstStyle/>
          <a:p>
            <a:r>
              <a:rPr lang="en-GB" dirty="0"/>
              <a:t>Brand tracking</a:t>
            </a:r>
          </a:p>
        </p:txBody>
      </p:sp>
      <p:pic>
        <p:nvPicPr>
          <p:cNvPr id="7" name="Picture 6" descr="Close-up of market graph analysis">
            <a:extLst>
              <a:ext uri="{FF2B5EF4-FFF2-40B4-BE49-F238E27FC236}">
                <a16:creationId xmlns:a16="http://schemas.microsoft.com/office/drawing/2014/main" id="{0EEAEBE5-0CBF-299C-DBE2-227FA4583F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60" y="2123440"/>
            <a:ext cx="4348481" cy="36632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8617F-DC43-C881-C0B4-9AC4B0292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0160" y="812800"/>
            <a:ext cx="6917210" cy="550672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2000" b="1" dirty="0">
                <a:solidFill>
                  <a:srgbClr val="0070C0"/>
                </a:solidFill>
              </a:rPr>
              <a:t>Brand tracking:</a:t>
            </a:r>
            <a:r>
              <a:rPr lang="en-GB" sz="2000" dirty="0"/>
              <a:t> is the process of continuously measuring a brand by looking at six variables: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Awareness.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Preference.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Usage.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Attitudes.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Perceptions.</a:t>
            </a:r>
          </a:p>
          <a:p>
            <a:pPr lvl="1">
              <a:lnSpc>
                <a:spcPct val="90000"/>
              </a:lnSpc>
            </a:pPr>
            <a:r>
              <a:rPr lang="en-GB" sz="1800" dirty="0"/>
              <a:t>Judgement. 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Allows company to track how the brand is going in the marketplace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Provides information relating to the product's health or perception by the consumer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Assists the marketing team in making appropriate adjustments to their brand strategy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Involves quantitative and qualitative methods of data collection - using tools such as questionnaires, surveys, etc.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3EB486-A6A5-DF6E-E322-DF71A7B1C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73504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A5350-AA87-D438-245F-9EC8C40F0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F73504"/>
                </a:solidFill>
              </a:rPr>
              <a:pPr>
                <a:spcAft>
                  <a:spcPts val="600"/>
                </a:spcAft>
              </a:pPr>
              <a:t>20</a:t>
            </a:fld>
            <a:endParaRPr lang="en-US">
              <a:solidFill>
                <a:srgbClr val="F735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026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273C2-E6A5-7EA2-89FD-150528D0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60884"/>
          </a:xfrm>
        </p:spPr>
        <p:txBody>
          <a:bodyPr>
            <a:normAutofit/>
          </a:bodyPr>
          <a:lstStyle/>
          <a:p>
            <a:r>
              <a:rPr lang="en-GB" dirty="0"/>
              <a:t>Brand positioning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11" name="Picture 10" descr="Person on a cliff">
            <a:extLst>
              <a:ext uri="{FF2B5EF4-FFF2-40B4-BE49-F238E27FC236}">
                <a16:creationId xmlns:a16="http://schemas.microsoft.com/office/drawing/2014/main" id="{62935D2B-C9FB-19BA-0415-80980E911C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392" y="2336800"/>
            <a:ext cx="5074920" cy="372276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C02AE-2D3E-CD18-4E87-CB4B2E08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3440" y="1239519"/>
            <a:ext cx="5812027" cy="4986659"/>
          </a:xfrm>
        </p:spPr>
        <p:txBody>
          <a:bodyPr>
            <a:noAutofit/>
          </a:bodyPr>
          <a:lstStyle/>
          <a:p>
            <a:r>
              <a:rPr lang="en-GB" sz="2000" dirty="0"/>
              <a:t>Companies often develop different strategies to segment and satisfy different consumer needs</a:t>
            </a:r>
          </a:p>
          <a:p>
            <a:r>
              <a:rPr lang="en-GB" sz="2000" b="1" i="1" dirty="0">
                <a:solidFill>
                  <a:srgbClr val="0070C0"/>
                </a:solidFill>
              </a:rPr>
              <a:t>Brand Positioning </a:t>
            </a:r>
            <a:r>
              <a:rPr lang="en-GB" sz="2000" dirty="0"/>
              <a:t>refers to the need </a:t>
            </a:r>
            <a:r>
              <a:rPr lang="en-GB" sz="2000" b="1" i="1" dirty="0">
                <a:solidFill>
                  <a:srgbClr val="0070C0"/>
                </a:solidFill>
              </a:rPr>
              <a:t>to position the product clearly within the consumer’s minds</a:t>
            </a:r>
          </a:p>
          <a:p>
            <a:r>
              <a:rPr lang="en-GB" sz="2000" dirty="0"/>
              <a:t>To be considered at three levels: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1800" b="1" dirty="0">
                <a:solidFill>
                  <a:srgbClr val="0070C0"/>
                </a:solidFill>
              </a:rPr>
              <a:t>Attributes</a:t>
            </a:r>
            <a:r>
              <a:rPr lang="en-GB" sz="1800" b="1" dirty="0"/>
              <a:t>:</a:t>
            </a:r>
            <a:r>
              <a:rPr lang="en-GB" sz="1800" dirty="0"/>
              <a:t> the lowest positioning level because while easy to articulate, they are also easily copied by competitors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1800" b="1" dirty="0">
                <a:solidFill>
                  <a:srgbClr val="0070C0"/>
                </a:solidFill>
              </a:rPr>
              <a:t>Benefits</a:t>
            </a:r>
            <a:r>
              <a:rPr lang="en-GB" sz="1800" b="1" dirty="0"/>
              <a:t>:</a:t>
            </a:r>
            <a:r>
              <a:rPr lang="en-GB" sz="1800" dirty="0"/>
              <a:t> a higher positioning level because it goes beyond attributes to focus upon results (e.g. guaranteed on-time delivery)</a:t>
            </a:r>
          </a:p>
          <a:p>
            <a:pPr marL="666900" lvl="1" indent="-342900">
              <a:buFont typeface="+mj-lt"/>
              <a:buAutoNum type="arabicPeriod"/>
            </a:pPr>
            <a:r>
              <a:rPr lang="en-GB" sz="1800" b="1" dirty="0">
                <a:solidFill>
                  <a:srgbClr val="0070C0"/>
                </a:solidFill>
              </a:rPr>
              <a:t>Beliefs and Values</a:t>
            </a:r>
            <a:r>
              <a:rPr lang="en-GB" sz="1800" b="1" dirty="0"/>
              <a:t>:</a:t>
            </a:r>
            <a:r>
              <a:rPr lang="en-GB" sz="1800" dirty="0"/>
              <a:t> deepest, most desirable branding level because they engage on an emotional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06EA2-F1CD-3CC2-70A7-2DE5DE704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B09162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2AF21D-17A6-B7D3-0D12-95B2F42F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B09162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B09162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179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CC9EDA-2C7A-18F0-19BC-A359B41F9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165607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Positioning approaches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B71BB-6E9D-DBCD-CF47-5C2BCC7D3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DE9381-3248-540C-7EE7-3C2BE8B77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Content Placeholder 6" descr="Diagram&#10;&#10;Description automatically generated">
            <a:extLst>
              <a:ext uri="{FF2B5EF4-FFF2-40B4-BE49-F238E27FC236}">
                <a16:creationId xmlns:a16="http://schemas.microsoft.com/office/drawing/2014/main" id="{FF408F71-49E6-CFE2-17E6-4295B2B53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53" y="1108636"/>
            <a:ext cx="6764864" cy="461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82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F3FCAF-1671-482F-5484-5694260DF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702156"/>
            <a:ext cx="10469879" cy="57800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Creating a great positioning statement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CD108-DC94-B855-4341-EE68475FF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533" y="1430120"/>
            <a:ext cx="11161267" cy="4604920"/>
          </a:xfrm>
        </p:spPr>
        <p:txBody>
          <a:bodyPr>
            <a:noAutofit/>
          </a:bodyPr>
          <a:lstStyle/>
          <a:p>
            <a:r>
              <a:rPr lang="en-GB" sz="2400" dirty="0"/>
              <a:t>Developing a great brand positioning statement depends on consumer characteristics  (their motivation, opportunity, and ability to process messages) and brand strengths</a:t>
            </a:r>
          </a:p>
          <a:p>
            <a:r>
              <a:rPr lang="en-GB" sz="2400" b="1" dirty="0"/>
              <a:t>There are </a:t>
            </a:r>
            <a:r>
              <a:rPr lang="en-GB" sz="2400" b="1" i="1" dirty="0">
                <a:solidFill>
                  <a:srgbClr val="0070C0"/>
                </a:solidFill>
              </a:rPr>
              <a:t>four components of a great positioning statement</a:t>
            </a:r>
            <a:r>
              <a:rPr lang="en-GB" sz="2400" b="1" dirty="0"/>
              <a:t>:</a:t>
            </a:r>
          </a:p>
          <a:p>
            <a:pPr lvl="1"/>
            <a:r>
              <a:rPr lang="en-GB" sz="2400" b="1" i="1" dirty="0"/>
              <a:t>Defines the target audience </a:t>
            </a:r>
            <a:r>
              <a:rPr lang="en-GB" sz="2400" dirty="0"/>
              <a:t>(incl. demographic description of the core group the brand is designed to appeal to)</a:t>
            </a:r>
          </a:p>
          <a:p>
            <a:pPr lvl="1"/>
            <a:r>
              <a:rPr lang="en-GB" sz="2400" b="1" i="1" dirty="0"/>
              <a:t>Provides a clear frame of reference </a:t>
            </a:r>
            <a:r>
              <a:rPr lang="en-GB" sz="2400" dirty="0"/>
              <a:t>/ the category in which the brand competes</a:t>
            </a:r>
          </a:p>
          <a:p>
            <a:pPr lvl="1"/>
            <a:r>
              <a:rPr lang="en-GB" sz="2400" b="1" i="1" dirty="0"/>
              <a:t>Points out the benefit </a:t>
            </a:r>
            <a:r>
              <a:rPr lang="en-GB" sz="2400" dirty="0"/>
              <a:t>of the product</a:t>
            </a:r>
          </a:p>
          <a:p>
            <a:pPr lvl="1"/>
            <a:r>
              <a:rPr lang="en-GB" sz="2400" dirty="0"/>
              <a:t>Gives a </a:t>
            </a:r>
            <a:r>
              <a:rPr lang="en-GB" sz="2400" b="1" i="1" dirty="0"/>
              <a:t>reason to believe the brand will deliver</a:t>
            </a:r>
            <a:r>
              <a:rPr lang="en-GB" sz="2400" dirty="0"/>
              <a:t> on its promise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D7C384-F80A-C6E2-548D-90E95A59C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4200" y="5951811"/>
            <a:ext cx="4989875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>
              <a:ln>
                <a:noFill/>
              </a:ln>
              <a:solidFill>
                <a:srgbClr val="8E6A3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813841-F547-39AC-A935-FF5665CF0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64400" y="5956137"/>
            <a:ext cx="544874" cy="36512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8E6A3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8E6A3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1985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1DDC3EF6-2EA5-44B3-94C7-9DDA67A12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87925A9A-E9FA-496E-9C09-7C2845E0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073ABB4-E164-4CBF-ADFF-25552BB7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587D26DA-9773-4A0E-B213-DDF20A1F1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oca-cola positioning statement ">
            <a:extLst>
              <a:ext uri="{FF2B5EF4-FFF2-40B4-BE49-F238E27FC236}">
                <a16:creationId xmlns:a16="http://schemas.microsoft.com/office/drawing/2014/main" id="{BC968A34-E2C2-4B4E-3FD6-2034B918C92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811784"/>
            <a:ext cx="10905066" cy="523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23034-EEE4-0F7E-E5B2-8C664EF5B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/>
            <a:endParaRPr lang="en-US" sz="900" kern="1200" cap="all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8D6F00-33A8-5578-6B5D-9A50F8CCC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3A98EE3D-8CD1-4C3F-BD1C-C98C9596463C}" type="slidenum">
              <a:rPr lang="en-US" smtClean="0"/>
              <a:pPr defTabSz="457200">
                <a:spcAft>
                  <a:spcPts val="60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0587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93FA8A-DCB1-9DFB-6464-C73995718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>
                <a:solidFill>
                  <a:srgbClr val="FFFFFF"/>
                </a:solidFill>
              </a:rPr>
              <a:t>Visualising positioning: perception mapping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1C334-8F24-9BDB-E0E1-89C62D56A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Perception Mapping displays position of products or brands in the consumer’s mind in two or more dimensions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12C80BBF-7D40-267A-1760-79CFC63A90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231" y="1003649"/>
            <a:ext cx="6831503" cy="4833288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925CA0-2D32-DBE8-8C85-D46602319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EB5732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EF1343-E6DB-068F-7020-90CFD8E9D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EB5732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EB5732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90149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{C2AA1F26-50D4-4A29-A703-40C744C528EE}tf33552983_win32</Template>
  <TotalTime>0</TotalTime>
  <Words>1440</Words>
  <Application>Microsoft Office PowerPoint</Application>
  <PresentationFormat>Widescreen</PresentationFormat>
  <Paragraphs>198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Franklin Gothic Book</vt:lpstr>
      <vt:lpstr>Franklin Gothic Demi</vt:lpstr>
      <vt:lpstr>Poppins</vt:lpstr>
      <vt:lpstr>Wingdings 2</vt:lpstr>
      <vt:lpstr>DividendVTI</vt:lpstr>
      <vt:lpstr>MBA Marketing management BMMB7012</vt:lpstr>
      <vt:lpstr>Brand strategy</vt:lpstr>
      <vt:lpstr>What is a brand?</vt:lpstr>
      <vt:lpstr>One item vs. family of items</vt:lpstr>
      <vt:lpstr>Brand name</vt:lpstr>
      <vt:lpstr>Naming of a Brand</vt:lpstr>
      <vt:lpstr>How to create a great brand name</vt:lpstr>
      <vt:lpstr>Brand’s strength</vt:lpstr>
      <vt:lpstr>Creating a strong brand</vt:lpstr>
      <vt:lpstr>Advantages of a strong brand</vt:lpstr>
      <vt:lpstr>Brand marketing</vt:lpstr>
      <vt:lpstr>Brand equity</vt:lpstr>
      <vt:lpstr>Brand equity</vt:lpstr>
      <vt:lpstr>The Customer based brand equity model</vt:lpstr>
      <vt:lpstr>Keller’s customer based brand equity model</vt:lpstr>
      <vt:lpstr>Brand equity – Consumer connection</vt:lpstr>
      <vt:lpstr>Brand awareness</vt:lpstr>
      <vt:lpstr>Creating Brand awareness</vt:lpstr>
      <vt:lpstr>Measuring a brand – viewpoints from which to measure</vt:lpstr>
      <vt:lpstr>Brand tracking</vt:lpstr>
      <vt:lpstr>Brand positioning</vt:lpstr>
      <vt:lpstr>Positioning approaches</vt:lpstr>
      <vt:lpstr>Creating a great positioning statement</vt:lpstr>
      <vt:lpstr>PowerPoint Presentation</vt:lpstr>
      <vt:lpstr>Visualising positioning: perception mapping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D Hellyer</dc:creator>
  <cp:lastModifiedBy>Gwyneth Jones</cp:lastModifiedBy>
  <cp:revision>222</cp:revision>
  <dcterms:created xsi:type="dcterms:W3CDTF">2021-11-30T09:35:50Z</dcterms:created>
  <dcterms:modified xsi:type="dcterms:W3CDTF">2023-06-16T17:48:19Z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