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5" r:id="rId5"/>
    <p:sldId id="260" r:id="rId6"/>
    <p:sldId id="261" r:id="rId7"/>
    <p:sldId id="259" r:id="rId8"/>
    <p:sldId id="262" r:id="rId9"/>
    <p:sldId id="263" r:id="rId10"/>
    <p:sldId id="264"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5" d="100"/>
          <a:sy n="75" d="100"/>
        </p:scale>
        <p:origin x="72" y="8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5/6/2019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5/6/2019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5/6/2019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5/6/2019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5/6/2019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eugdpr.or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researchgate.net/publication/220423357_Consumer_Privacy_Concerns_about_Internet_Market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hbr.org/2016/09/good-cybersecurity-can-be-good-market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Digital Marketing 2</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Gower Brewery</a:t>
            </a:r>
          </a:p>
          <a:p>
            <a:r>
              <a:rPr lang="en-GB" dirty="0" smtClean="0"/>
              <a:t>Jessica Rees</a:t>
            </a:r>
            <a:endParaRPr lang="en-GB" dirty="0"/>
          </a:p>
        </p:txBody>
      </p:sp>
    </p:spTree>
    <p:extLst>
      <p:ext uri="{BB962C8B-B14F-4D97-AF65-F5344CB8AC3E}">
        <p14:creationId xmlns:p14="http://schemas.microsoft.com/office/powerpoint/2010/main" val="17425439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this presentation we will look at…</a:t>
            </a:r>
            <a:endParaRPr lang="en-GB" dirty="0"/>
          </a:p>
        </p:txBody>
      </p:sp>
      <p:sp>
        <p:nvSpPr>
          <p:cNvPr id="3" name="Content Placeholder 2"/>
          <p:cNvSpPr>
            <a:spLocks noGrp="1"/>
          </p:cNvSpPr>
          <p:nvPr>
            <p:ph idx="1"/>
          </p:nvPr>
        </p:nvSpPr>
        <p:spPr/>
        <p:txBody>
          <a:bodyPr/>
          <a:lstStyle/>
          <a:p>
            <a:r>
              <a:rPr lang="en-GB" dirty="0" smtClean="0"/>
              <a:t>A brief background to the organisation</a:t>
            </a:r>
          </a:p>
          <a:p>
            <a:r>
              <a:rPr lang="en-GB" dirty="0" smtClean="0"/>
              <a:t>Business mission statement</a:t>
            </a:r>
          </a:p>
          <a:p>
            <a:r>
              <a:rPr lang="en-GB" dirty="0" smtClean="0"/>
              <a:t>2 focused digital channels</a:t>
            </a:r>
          </a:p>
          <a:p>
            <a:r>
              <a:rPr lang="en-GB" dirty="0" smtClean="0"/>
              <a:t>What is GDPR?</a:t>
            </a:r>
          </a:p>
          <a:p>
            <a:r>
              <a:rPr lang="en-GB" dirty="0" smtClean="0"/>
              <a:t>Privacy issues and importance	</a:t>
            </a:r>
          </a:p>
          <a:p>
            <a:r>
              <a:rPr lang="en-GB" dirty="0" smtClean="0"/>
              <a:t>Security issues and importance</a:t>
            </a:r>
          </a:p>
          <a:p>
            <a:r>
              <a:rPr lang="en-GB" dirty="0" smtClean="0"/>
              <a:t>Trust issues and importance</a:t>
            </a:r>
          </a:p>
          <a:p>
            <a:r>
              <a:rPr lang="en-GB" dirty="0" smtClean="0"/>
              <a:t>How Gower Brewery can learn from this</a:t>
            </a:r>
          </a:p>
          <a:p>
            <a:r>
              <a:rPr lang="en-GB" dirty="0" smtClean="0"/>
              <a:t>Recap </a:t>
            </a:r>
            <a:endParaRPr lang="en-GB" dirty="0"/>
          </a:p>
        </p:txBody>
      </p:sp>
    </p:spTree>
    <p:extLst>
      <p:ext uri="{BB962C8B-B14F-4D97-AF65-F5344CB8AC3E}">
        <p14:creationId xmlns:p14="http://schemas.microsoft.com/office/powerpoint/2010/main" val="1181063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 Background </a:t>
            </a:r>
            <a:endParaRPr lang="en-GB" dirty="0"/>
          </a:p>
        </p:txBody>
      </p:sp>
      <p:sp>
        <p:nvSpPr>
          <p:cNvPr id="3" name="Content Placeholder 2"/>
          <p:cNvSpPr>
            <a:spLocks noGrp="1"/>
          </p:cNvSpPr>
          <p:nvPr>
            <p:ph idx="1"/>
          </p:nvPr>
        </p:nvSpPr>
        <p:spPr/>
        <p:txBody>
          <a:bodyPr/>
          <a:lstStyle/>
          <a:p>
            <a:r>
              <a:rPr lang="en-GB" dirty="0" smtClean="0"/>
              <a:t>Founded in 2011, The Gower Brewery is a local beer manufacturer situated in the heart of Gower. Over the years, the brewery has continued to grow by finding new ways to develop their award winning ales and expanding into different pubs, restaurants, and shops far and wide with their unique logo, their bottles are hard to miss!!</a:t>
            </a:r>
          </a:p>
          <a:p>
            <a:r>
              <a:rPr lang="en-GB" b="1" dirty="0" smtClean="0"/>
              <a:t>Mission Statement </a:t>
            </a:r>
          </a:p>
          <a:p>
            <a:r>
              <a:rPr lang="en-GB" i="1" dirty="0" smtClean="0"/>
              <a:t>“Based in the heart of Gower, we brew hand crafted ales of the highest standards using traditional methods, using only the highest quality ingredients.”</a:t>
            </a:r>
            <a:endParaRPr lang="en-GB" i="1" dirty="0"/>
          </a:p>
        </p:txBody>
      </p:sp>
    </p:spTree>
    <p:extLst>
      <p:ext uri="{BB962C8B-B14F-4D97-AF65-F5344CB8AC3E}">
        <p14:creationId xmlns:p14="http://schemas.microsoft.com/office/powerpoint/2010/main" val="2419845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GDPR?</a:t>
            </a:r>
            <a:endParaRPr lang="en-GB" dirty="0"/>
          </a:p>
        </p:txBody>
      </p:sp>
      <p:sp>
        <p:nvSpPr>
          <p:cNvPr id="3" name="Content Placeholder 2"/>
          <p:cNvSpPr>
            <a:spLocks noGrp="1"/>
          </p:cNvSpPr>
          <p:nvPr>
            <p:ph idx="1"/>
          </p:nvPr>
        </p:nvSpPr>
        <p:spPr/>
        <p:txBody>
          <a:bodyPr/>
          <a:lstStyle/>
          <a:p>
            <a:r>
              <a:rPr lang="en-GB" dirty="0" smtClean="0"/>
              <a:t>“The </a:t>
            </a:r>
            <a:r>
              <a:rPr lang="en-GB" dirty="0"/>
              <a:t>General Data Protection Regulation (EU) 2016/679 ("GDPR") is a regulation in EU law on data protection and privacy for all individuals within the European Union (EU) and the European Economic Area (EEA). It also addresses the export of personal data outside the EU and EEA areas. The GDPR aims primarily to give control to individuals over their personal data and to simplify the regulatory environment for international business by unifying the regulation within the EU</a:t>
            </a:r>
            <a:r>
              <a:rPr lang="en-GB" dirty="0" smtClean="0"/>
              <a:t>.” (</a:t>
            </a:r>
            <a:r>
              <a:rPr lang="en-GB" dirty="0">
                <a:hlinkClick r:id="rId2"/>
              </a:rPr>
              <a:t>https://eugdpr.org</a:t>
            </a:r>
            <a:r>
              <a:rPr lang="en-GB" dirty="0" smtClean="0">
                <a:hlinkClick r:id="rId2"/>
              </a:rPr>
              <a:t>/</a:t>
            </a:r>
            <a:r>
              <a:rPr lang="en-GB" dirty="0" smtClean="0"/>
              <a:t>, 2018)</a:t>
            </a:r>
            <a:endParaRPr lang="en-GB" dirty="0"/>
          </a:p>
        </p:txBody>
      </p:sp>
    </p:spTree>
    <p:extLst>
      <p:ext uri="{BB962C8B-B14F-4D97-AF65-F5344CB8AC3E}">
        <p14:creationId xmlns:p14="http://schemas.microsoft.com/office/powerpoint/2010/main" val="42763040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WITH customer PRIVACY</a:t>
            </a:r>
            <a:endParaRPr lang="en-GB" dirty="0"/>
          </a:p>
        </p:txBody>
      </p:sp>
      <p:sp>
        <p:nvSpPr>
          <p:cNvPr id="3" name="Content Placeholder 2"/>
          <p:cNvSpPr>
            <a:spLocks noGrp="1"/>
          </p:cNvSpPr>
          <p:nvPr>
            <p:ph idx="1"/>
          </p:nvPr>
        </p:nvSpPr>
        <p:spPr/>
        <p:txBody>
          <a:bodyPr>
            <a:normAutofit/>
          </a:bodyPr>
          <a:lstStyle/>
          <a:p>
            <a:r>
              <a:rPr lang="en-GB" dirty="0" smtClean="0"/>
              <a:t>“Consumer activities </a:t>
            </a:r>
            <a:r>
              <a:rPr lang="en-GB" dirty="0"/>
              <a:t>that take place in the arena of the </a:t>
            </a:r>
            <a:r>
              <a:rPr lang="en-GB" dirty="0" smtClean="0"/>
              <a:t>electronic </a:t>
            </a:r>
            <a:r>
              <a:rPr lang="en-GB" dirty="0"/>
              <a:t>marketplace, privacy usually refers to </a:t>
            </a:r>
            <a:r>
              <a:rPr lang="en-GB" dirty="0" smtClean="0"/>
              <a:t>personal information </a:t>
            </a:r>
            <a:r>
              <a:rPr lang="en-GB" dirty="0"/>
              <a:t>and the invasion of privacy is </a:t>
            </a:r>
            <a:r>
              <a:rPr lang="en-GB" dirty="0" smtClean="0"/>
              <a:t>usually interpreted </a:t>
            </a:r>
            <a:r>
              <a:rPr lang="en-GB" dirty="0"/>
              <a:t>as the unauthorized collection, </a:t>
            </a:r>
            <a:r>
              <a:rPr lang="en-GB" dirty="0" smtClean="0"/>
              <a:t>disclosure</a:t>
            </a:r>
            <a:r>
              <a:rPr lang="en-GB" dirty="0"/>
              <a:t>, or other use of personal information as a </a:t>
            </a:r>
            <a:r>
              <a:rPr lang="en-GB" dirty="0" smtClean="0"/>
              <a:t>direct result </a:t>
            </a:r>
            <a:r>
              <a:rPr lang="en-GB" dirty="0"/>
              <a:t>of electronic commerce transactions</a:t>
            </a:r>
            <a:r>
              <a:rPr lang="en-GB" dirty="0" smtClean="0"/>
              <a:t>.” Source: </a:t>
            </a:r>
            <a:r>
              <a:rPr lang="en-GB" dirty="0">
                <a:hlinkClick r:id="rId2"/>
              </a:rPr>
              <a:t>https://</a:t>
            </a:r>
            <a:r>
              <a:rPr lang="en-GB" dirty="0" smtClean="0">
                <a:hlinkClick r:id="rId2"/>
              </a:rPr>
              <a:t>www.researchgate.net/publication/220423357_Consumer_Privacy_Concerns_about_Internet_Marketing</a:t>
            </a:r>
            <a:endParaRPr lang="en-GB" dirty="0" smtClean="0"/>
          </a:p>
          <a:p>
            <a:r>
              <a:rPr lang="en-GB" dirty="0" smtClean="0"/>
              <a:t>After years of breaches and leaks, the public’s perception of how their personal data is handled has caused more scrutiny.</a:t>
            </a:r>
          </a:p>
          <a:p>
            <a:r>
              <a:rPr lang="en-GB" dirty="0" smtClean="0"/>
              <a:t>Fears of fraud – online users have become too good at mimicking a real business</a:t>
            </a:r>
            <a:endParaRPr lang="en-GB" dirty="0"/>
          </a:p>
        </p:txBody>
      </p:sp>
    </p:spTree>
    <p:extLst>
      <p:ext uri="{BB962C8B-B14F-4D97-AF65-F5344CB8AC3E}">
        <p14:creationId xmlns:p14="http://schemas.microsoft.com/office/powerpoint/2010/main" val="792527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CUSTOMER PRIVACY</a:t>
            </a:r>
            <a:endParaRPr lang="en-GB" dirty="0"/>
          </a:p>
        </p:txBody>
      </p:sp>
      <p:sp>
        <p:nvSpPr>
          <p:cNvPr id="3" name="Content Placeholder 2"/>
          <p:cNvSpPr>
            <a:spLocks noGrp="1"/>
          </p:cNvSpPr>
          <p:nvPr>
            <p:ph idx="1"/>
          </p:nvPr>
        </p:nvSpPr>
        <p:spPr>
          <a:xfrm>
            <a:off x="685800" y="2194560"/>
            <a:ext cx="10820400" cy="4472940"/>
          </a:xfrm>
        </p:spPr>
        <p:txBody>
          <a:bodyPr/>
          <a:lstStyle/>
          <a:p>
            <a:r>
              <a:rPr lang="en-GB" dirty="0" smtClean="0"/>
              <a:t>Customer privacy is an important part of business strategy – website employs various data collection methods – customer analytics</a:t>
            </a:r>
          </a:p>
          <a:p>
            <a:r>
              <a:rPr lang="en-GB" dirty="0" smtClean="0"/>
              <a:t>GDPR set in place to protect customers – give them a sense of safety within the business.</a:t>
            </a:r>
          </a:p>
          <a:p>
            <a:r>
              <a:rPr lang="en-GB" dirty="0" smtClean="0"/>
              <a:t>When consumers buy from the Brewery website, they can be sure to know their details are stored safely and not shared to any other third parties. </a:t>
            </a:r>
          </a:p>
          <a:p>
            <a:endParaRPr lang="en-GB" dirty="0"/>
          </a:p>
        </p:txBody>
      </p:sp>
      <p:pic>
        <p:nvPicPr>
          <p:cNvPr id="4" name="Picture 3"/>
          <p:cNvPicPr>
            <a:picLocks noChangeAspect="1"/>
          </p:cNvPicPr>
          <p:nvPr/>
        </p:nvPicPr>
        <p:blipFill>
          <a:blip r:embed="rId2"/>
          <a:stretch>
            <a:fillRect/>
          </a:stretch>
        </p:blipFill>
        <p:spPr>
          <a:xfrm>
            <a:off x="8918808" y="4710431"/>
            <a:ext cx="3103329" cy="1677670"/>
          </a:xfrm>
          <a:prstGeom prst="rect">
            <a:avLst/>
          </a:prstGeom>
        </p:spPr>
      </p:pic>
    </p:spTree>
    <p:extLst>
      <p:ext uri="{BB962C8B-B14F-4D97-AF65-F5344CB8AC3E}">
        <p14:creationId xmlns:p14="http://schemas.microsoft.com/office/powerpoint/2010/main" val="2752362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Consumer TRUST Issues</a:t>
            </a:r>
            <a:endParaRPr lang="en-GB" dirty="0"/>
          </a:p>
        </p:txBody>
      </p:sp>
      <p:sp>
        <p:nvSpPr>
          <p:cNvPr id="3" name="Content Placeholder 2"/>
          <p:cNvSpPr>
            <a:spLocks noGrp="1"/>
          </p:cNvSpPr>
          <p:nvPr>
            <p:ph idx="1"/>
          </p:nvPr>
        </p:nvSpPr>
        <p:spPr>
          <a:xfrm>
            <a:off x="685800" y="2512060"/>
            <a:ext cx="10820400" cy="4024125"/>
          </a:xfrm>
        </p:spPr>
        <p:txBody>
          <a:bodyPr/>
          <a:lstStyle/>
          <a:p>
            <a:r>
              <a:rPr lang="en-GB" dirty="0"/>
              <a:t> Institute of Practitioners in Advertising (IPA) all </a:t>
            </a:r>
            <a:r>
              <a:rPr lang="en-GB" dirty="0" smtClean="0"/>
              <a:t>launched </a:t>
            </a:r>
            <a:r>
              <a:rPr lang="en-GB" dirty="0"/>
              <a:t>regulation and best practice </a:t>
            </a:r>
            <a:r>
              <a:rPr lang="en-GB" dirty="0" smtClean="0"/>
              <a:t>guidelines</a:t>
            </a:r>
          </a:p>
          <a:p>
            <a:r>
              <a:rPr lang="en-GB" dirty="0"/>
              <a:t>Unfortunately, codes of conduct have a history of being unenforceable, rendering them completely </a:t>
            </a:r>
            <a:r>
              <a:rPr lang="en-GB" dirty="0" smtClean="0"/>
              <a:t>unnecessary</a:t>
            </a:r>
          </a:p>
          <a:p>
            <a:r>
              <a:rPr lang="en-GB" dirty="0" smtClean="0"/>
              <a:t>Especially for first time buyers or visitors, the environment is unfamiliar and uncertain</a:t>
            </a:r>
          </a:p>
          <a:p>
            <a:r>
              <a:rPr lang="en-GB" dirty="0" smtClean="0"/>
              <a:t>Trust is not given, its earned!</a:t>
            </a:r>
            <a:endParaRPr lang="en-GB" dirty="0"/>
          </a:p>
        </p:txBody>
      </p:sp>
    </p:spTree>
    <p:extLst>
      <p:ext uri="{BB962C8B-B14F-4D97-AF65-F5344CB8AC3E}">
        <p14:creationId xmlns:p14="http://schemas.microsoft.com/office/powerpoint/2010/main" val="1891110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CONSUMER TRUST</a:t>
            </a:r>
            <a:endParaRPr lang="en-GB" dirty="0"/>
          </a:p>
        </p:txBody>
      </p:sp>
      <p:sp>
        <p:nvSpPr>
          <p:cNvPr id="3" name="Content Placeholder 2"/>
          <p:cNvSpPr>
            <a:spLocks noGrp="1"/>
          </p:cNvSpPr>
          <p:nvPr>
            <p:ph idx="1"/>
          </p:nvPr>
        </p:nvSpPr>
        <p:spPr/>
        <p:txBody>
          <a:bodyPr/>
          <a:lstStyle/>
          <a:p>
            <a:r>
              <a:rPr lang="en-GB" dirty="0" smtClean="0"/>
              <a:t>When consumer’s feel like they can trust the business, they will more likely become a loyal and return. </a:t>
            </a:r>
          </a:p>
          <a:p>
            <a:r>
              <a:rPr lang="en-GB" dirty="0" smtClean="0"/>
              <a:t>People feel valued when they know the business’ priority is consumer trust. </a:t>
            </a:r>
          </a:p>
          <a:p>
            <a:r>
              <a:rPr lang="en-GB" dirty="0" smtClean="0"/>
              <a:t>Trust is vital to build strong business to consumer relationships </a:t>
            </a:r>
          </a:p>
          <a:p>
            <a:r>
              <a:rPr lang="en-GB" dirty="0" smtClean="0"/>
              <a:t>ITS PEOPLE-CENTRIC, NOT LEAD-CENTRIC!!</a:t>
            </a:r>
          </a:p>
          <a:p>
            <a:r>
              <a:rPr lang="en-GB" dirty="0" smtClean="0"/>
              <a:t>Building trust will also help the business to understand more in depth the customer needs and wants</a:t>
            </a:r>
            <a:endParaRPr lang="en-GB" dirty="0"/>
          </a:p>
        </p:txBody>
      </p:sp>
    </p:spTree>
    <p:extLst>
      <p:ext uri="{BB962C8B-B14F-4D97-AF65-F5344CB8AC3E}">
        <p14:creationId xmlns:p14="http://schemas.microsoft.com/office/powerpoint/2010/main" val="3699825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WITH SECURITY</a:t>
            </a:r>
            <a:endParaRPr lang="en-GB" dirty="0"/>
          </a:p>
        </p:txBody>
      </p:sp>
      <p:sp>
        <p:nvSpPr>
          <p:cNvPr id="3" name="Content Placeholder 2"/>
          <p:cNvSpPr>
            <a:spLocks noGrp="1"/>
          </p:cNvSpPr>
          <p:nvPr>
            <p:ph idx="1"/>
          </p:nvPr>
        </p:nvSpPr>
        <p:spPr/>
        <p:txBody>
          <a:bodyPr/>
          <a:lstStyle/>
          <a:p>
            <a:r>
              <a:rPr lang="en-GB" dirty="0" smtClean="0"/>
              <a:t>Cybersecurity is a huge issue to digital marketers</a:t>
            </a:r>
          </a:p>
          <a:p>
            <a:r>
              <a:rPr lang="en-GB" dirty="0"/>
              <a:t>C</a:t>
            </a:r>
            <a:r>
              <a:rPr lang="en-GB" dirty="0" smtClean="0"/>
              <a:t>ontent </a:t>
            </a:r>
            <a:r>
              <a:rPr lang="en-GB" dirty="0"/>
              <a:t>marketing is vulnerable to cybersecurity challenges, predominantly through the content management system (CMS). Businesses, big and small, all employ the services of a CMS. </a:t>
            </a:r>
            <a:r>
              <a:rPr lang="en-GB" dirty="0" smtClean="0"/>
              <a:t>These systems will be prone to attacks for users looking for customer databases and confidential information.</a:t>
            </a:r>
          </a:p>
          <a:p>
            <a:r>
              <a:rPr lang="en-GB" dirty="0" smtClean="0"/>
              <a:t>Not many symbols to show sites are protected – E.G ATOL protection when purchasing holidays </a:t>
            </a:r>
          </a:p>
          <a:p>
            <a:endParaRPr lang="en-GB" dirty="0"/>
          </a:p>
        </p:txBody>
      </p:sp>
    </p:spTree>
    <p:extLst>
      <p:ext uri="{BB962C8B-B14F-4D97-AF65-F5344CB8AC3E}">
        <p14:creationId xmlns:p14="http://schemas.microsoft.com/office/powerpoint/2010/main" val="77037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CONSUMER SECURITY</a:t>
            </a:r>
            <a:endParaRPr lang="en-GB" dirty="0"/>
          </a:p>
        </p:txBody>
      </p:sp>
      <p:sp>
        <p:nvSpPr>
          <p:cNvPr id="3" name="Content Placeholder 2"/>
          <p:cNvSpPr>
            <a:spLocks noGrp="1"/>
          </p:cNvSpPr>
          <p:nvPr>
            <p:ph idx="1"/>
          </p:nvPr>
        </p:nvSpPr>
        <p:spPr/>
        <p:txBody>
          <a:bodyPr>
            <a:normAutofit/>
          </a:bodyPr>
          <a:lstStyle/>
          <a:p>
            <a:r>
              <a:rPr lang="en-GB" sz="2000" dirty="0" smtClean="0"/>
              <a:t>“Good </a:t>
            </a:r>
            <a:r>
              <a:rPr lang="en-GB" sz="2000" dirty="0"/>
              <a:t>Cybersecurity Can Be Good </a:t>
            </a:r>
            <a:r>
              <a:rPr lang="en-GB" sz="2000" dirty="0" smtClean="0"/>
              <a:t>Marketing.” – HBR</a:t>
            </a:r>
          </a:p>
          <a:p>
            <a:r>
              <a:rPr lang="en-GB" sz="2000" dirty="0" smtClean="0"/>
              <a:t>“According </a:t>
            </a:r>
            <a:r>
              <a:rPr lang="en-GB" sz="2000" dirty="0"/>
              <a:t>to research by PSFK Lab in partnership with MasterCard, 95% of consumers expect their bank to have the latest technologies to keep their financial information safe and secure; 89% expect stores they shop at to stay up to date with the latest financial safety technologies; 88% trust that their payment network is arming them with new, secure technologies that protect them from fraud; and 83% are excited for the emergence of new technologies that will help secure and protect their financial information</a:t>
            </a:r>
            <a:r>
              <a:rPr lang="en-GB" sz="2000" dirty="0" smtClean="0"/>
              <a:t>.” - </a:t>
            </a:r>
            <a:r>
              <a:rPr lang="en-GB" sz="2000" dirty="0">
                <a:hlinkClick r:id="rId2"/>
              </a:rPr>
              <a:t>https://</a:t>
            </a:r>
            <a:r>
              <a:rPr lang="en-GB" sz="2000" dirty="0" smtClean="0">
                <a:hlinkClick r:id="rId2"/>
              </a:rPr>
              <a:t>hbr.org/2016/09/good-cybersecurity-can-be-good-marketing</a:t>
            </a:r>
            <a:endParaRPr lang="en-GB" sz="2000" dirty="0" smtClean="0"/>
          </a:p>
          <a:p>
            <a:endParaRPr lang="en-GB" sz="2000" dirty="0"/>
          </a:p>
        </p:txBody>
      </p:sp>
    </p:spTree>
    <p:extLst>
      <p:ext uri="{BB962C8B-B14F-4D97-AF65-F5344CB8AC3E}">
        <p14:creationId xmlns:p14="http://schemas.microsoft.com/office/powerpoint/2010/main" val="3377468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can </a:t>
            </a:r>
            <a:r>
              <a:rPr lang="en-GB" dirty="0" err="1" smtClean="0"/>
              <a:t>gower</a:t>
            </a:r>
            <a:r>
              <a:rPr lang="en-GB" dirty="0" smtClean="0"/>
              <a:t> brewery learn from this?</a:t>
            </a:r>
            <a:endParaRPr lang="en-GB" dirty="0"/>
          </a:p>
        </p:txBody>
      </p:sp>
      <p:sp>
        <p:nvSpPr>
          <p:cNvPr id="3" name="Content Placeholder 2"/>
          <p:cNvSpPr>
            <a:spLocks noGrp="1"/>
          </p:cNvSpPr>
          <p:nvPr>
            <p:ph idx="1"/>
          </p:nvPr>
        </p:nvSpPr>
        <p:spPr>
          <a:xfrm>
            <a:off x="685800" y="2461260"/>
            <a:ext cx="10820400" cy="4024125"/>
          </a:xfrm>
        </p:spPr>
        <p:txBody>
          <a:bodyPr/>
          <a:lstStyle/>
          <a:p>
            <a:r>
              <a:rPr lang="en-GB" dirty="0" smtClean="0"/>
              <a:t>Form </a:t>
            </a:r>
            <a:r>
              <a:rPr lang="en-GB" dirty="0"/>
              <a:t>a partnership with a leading security </a:t>
            </a:r>
            <a:r>
              <a:rPr lang="en-GB" dirty="0" smtClean="0"/>
              <a:t>organisation </a:t>
            </a:r>
            <a:r>
              <a:rPr lang="en-GB" dirty="0"/>
              <a:t>and placing its logo on </a:t>
            </a:r>
            <a:r>
              <a:rPr lang="en-GB" dirty="0" smtClean="0"/>
              <a:t>the website.</a:t>
            </a:r>
          </a:p>
          <a:p>
            <a:r>
              <a:rPr lang="en-GB" dirty="0" smtClean="0"/>
              <a:t>By having a page dedicate to terms and conditions on their website for consumers to read through </a:t>
            </a:r>
          </a:p>
          <a:p>
            <a:r>
              <a:rPr lang="en-GB" dirty="0" smtClean="0"/>
              <a:t>Ensuring their digital marketing techniques create value for the stakeholders they are catering to – builds trust.</a:t>
            </a:r>
          </a:p>
          <a:p>
            <a:endParaRPr lang="en-GB" dirty="0"/>
          </a:p>
        </p:txBody>
      </p:sp>
    </p:spTree>
    <p:extLst>
      <p:ext uri="{BB962C8B-B14F-4D97-AF65-F5344CB8AC3E}">
        <p14:creationId xmlns:p14="http://schemas.microsoft.com/office/powerpoint/2010/main" val="677304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a:t>
            </a:r>
            <a:endParaRPr lang="en-GB" dirty="0"/>
          </a:p>
        </p:txBody>
      </p:sp>
      <p:sp>
        <p:nvSpPr>
          <p:cNvPr id="3" name="Content Placeholder 2"/>
          <p:cNvSpPr>
            <a:spLocks noGrp="1"/>
          </p:cNvSpPr>
          <p:nvPr>
            <p:ph idx="1"/>
          </p:nvPr>
        </p:nvSpPr>
        <p:spPr/>
        <p:txBody>
          <a:bodyPr/>
          <a:lstStyle/>
          <a:p>
            <a:r>
              <a:rPr lang="en-GB" dirty="0" smtClean="0"/>
              <a:t>Privacy, trust and security are big issues to digital marketing </a:t>
            </a:r>
          </a:p>
          <a:p>
            <a:r>
              <a:rPr lang="en-GB" dirty="0" smtClean="0"/>
              <a:t>Gower Brewery could do more to show that their business is trust worthy – loyal customer may know this but this would be useful for new customers. </a:t>
            </a:r>
          </a:p>
          <a:p>
            <a:r>
              <a:rPr lang="en-GB" dirty="0" smtClean="0"/>
              <a:t>With GDPR regulations in place, consumers can start to feel safe when in an online environment</a:t>
            </a:r>
          </a:p>
          <a:p>
            <a:r>
              <a:rPr lang="en-GB" dirty="0" smtClean="0"/>
              <a:t>The Brewery can continue to look at ways of creating more value for customers – result of this will be stronger business to consumer relationships and increased customer retention.</a:t>
            </a:r>
          </a:p>
          <a:p>
            <a:endParaRPr lang="en-GB" dirty="0"/>
          </a:p>
        </p:txBody>
      </p:sp>
    </p:spTree>
    <p:extLst>
      <p:ext uri="{BB962C8B-B14F-4D97-AF65-F5344CB8AC3E}">
        <p14:creationId xmlns:p14="http://schemas.microsoft.com/office/powerpoint/2010/main" val="151883085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126</TotalTime>
  <Words>825</Words>
  <Application>Microsoft Office PowerPoint</Application>
  <PresentationFormat>Widescreen</PresentationFormat>
  <Paragraphs>54</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Century Gothic</vt:lpstr>
      <vt:lpstr>Vapor Trail</vt:lpstr>
      <vt:lpstr>Digital Marketing 2</vt:lpstr>
      <vt:lpstr>In this presentation we will look at…</vt:lpstr>
      <vt:lpstr>Business Background </vt:lpstr>
      <vt:lpstr>What is GDPR?</vt:lpstr>
      <vt:lpstr>ISSUES WITH customer PRIVACY</vt:lpstr>
      <vt:lpstr>IMPORTANCE OF CUSTOMER PRIVACY</vt:lpstr>
      <vt:lpstr>Consumer TRUST Issues</vt:lpstr>
      <vt:lpstr>IMPORTANCE OF CONSUMER TRUST</vt:lpstr>
      <vt:lpstr>ISSUES WITH SECURITY</vt:lpstr>
      <vt:lpstr>IMPORTANCE OF CONSUMER SECURITY</vt:lpstr>
      <vt:lpstr>How can gower brewery learn from this?</vt:lpstr>
      <vt:lpstr>To conclude…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 2</dc:title>
  <dc:creator>Kathryn Jones</dc:creator>
  <cp:lastModifiedBy>Kathryn Jones</cp:lastModifiedBy>
  <cp:revision>10</cp:revision>
  <dcterms:created xsi:type="dcterms:W3CDTF">2019-05-06T20:31:36Z</dcterms:created>
  <dcterms:modified xsi:type="dcterms:W3CDTF">2019-05-06T22:37:57Z</dcterms:modified>
</cp:coreProperties>
</file>