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5" r:id="rId1"/>
  </p:sldMasterIdLst>
  <p:notesMasterIdLst>
    <p:notesMasterId r:id="rId12"/>
  </p:notesMasterIdLst>
  <p:handoutMasterIdLst>
    <p:handoutMasterId r:id="rId13"/>
  </p:handoutMasterIdLst>
  <p:sldIdLst>
    <p:sldId id="257" r:id="rId2"/>
    <p:sldId id="264" r:id="rId3"/>
    <p:sldId id="266" r:id="rId4"/>
    <p:sldId id="256" r:id="rId5"/>
    <p:sldId id="260" r:id="rId6"/>
    <p:sldId id="263" r:id="rId7"/>
    <p:sldId id="258" r:id="rId8"/>
    <p:sldId id="267" r:id="rId9"/>
    <p:sldId id="268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CA1F60-0934-4774-BDB0-D2850E9E0A9E}" v="33" dt="2021-11-16T17:28:20.024"/>
    <p1510:client id="{B5EDBFD4-2E1C-498E-8BE8-13B46DB08BB1}" v="73" dt="2021-11-18T12:15:21.1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83" d="100"/>
          <a:sy n="83" d="100"/>
        </p:scale>
        <p:origin x="643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5F38D1-A4CF-4155-BD21-CBDEAC18A317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FA2930-8DFB-4E38-A4BF-1BAE1389C9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030472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2E74E-6258-4C59-9DED-A5B4E2A3FD16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DD6A88-D196-46E3-8DA2-0D79EB410C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206884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Paula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DD6A88-D196-46E3-8DA2-0D79EB410CB1}" type="slidenum">
              <a:rPr lang="en-GB" smtClean="0"/>
              <a:t>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3273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Marcia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DD6A88-D196-46E3-8DA2-0D79EB410CB1}" type="slidenum">
              <a:rPr lang="en-GB" smtClean="0"/>
              <a:t>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8519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Adan to discuss Sender,</a:t>
            </a:r>
            <a:r>
              <a:rPr lang="en-GB" baseline="0" dirty="0" smtClean="0"/>
              <a:t> Receiver and feedback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DD6A88-D196-46E3-8DA2-0D79EB410CB1}" type="slidenum">
              <a:rPr lang="en-GB" smtClean="0"/>
              <a:t>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8685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Paula</a:t>
            </a:r>
            <a:r>
              <a:rPr lang="en-GB" baseline="0" dirty="0" smtClean="0"/>
              <a:t> Introduction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DD6A88-D196-46E3-8DA2-0D79EB410CB1}" type="slidenum">
              <a:rPr lang="en-GB" smtClean="0"/>
              <a:t>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3571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Paula to discuss each channel and why we use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DD6A88-D196-46E3-8DA2-0D79EB410CB1}" type="slidenum">
              <a:rPr lang="en-GB" smtClean="0"/>
              <a:t>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6284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Marcia to discuss each</a:t>
            </a:r>
            <a:r>
              <a:rPr lang="en-GB" baseline="0" dirty="0" smtClean="0"/>
              <a:t> barrier that affects Orangery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DD6A88-D196-46E3-8DA2-0D79EB410CB1}" type="slidenum">
              <a:rPr lang="en-GB" smtClean="0"/>
              <a:t>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9504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Aroosa to discuss benefits</a:t>
            </a:r>
            <a:r>
              <a:rPr lang="en-GB" baseline="0" dirty="0" smtClean="0"/>
              <a:t> gained (Customer Satisfaction)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DD6A88-D196-46E3-8DA2-0D79EB410CB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0445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DD6A88-D196-46E3-8DA2-0D79EB410CB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5381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F4657-189A-4111-96BD-F6E8DE999397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6982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7D267-2268-44FB-9437-5B63289EC4BE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4518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B5827-EB8F-4688-B256-C93415DB0097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0023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3B736-ECAA-49BD-9A3C-F831D4D43979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0119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8CD7D-BB13-4C34-B88F-B8D9E04FBAC1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15522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B5F4C-7DFD-4629-AC01-2DC31319D27C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18333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3BA68-A7F9-462A-AB13-E940D017F019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2833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B597F-8351-422C-B2DA-D88F61A210AA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8639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E371D03-6750-4547-A2FC-8FBE017825A8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40767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C0BE6-6BC2-4044-B3A3-92137752F5F7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23449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BF78B-345D-48FA-B978-13577A9EF78F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7368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0C9396-86B3-4697-BB31-146CCDD1B78F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3655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C8057DC-6F06-4D50-86F3-B6FE1BCFE710}"/>
              </a:ext>
            </a:extLst>
          </p:cNvPr>
          <p:cNvSpPr txBox="1"/>
          <p:nvPr/>
        </p:nvSpPr>
        <p:spPr>
          <a:xfrm>
            <a:off x="4073237" y="1138228"/>
            <a:ext cx="6951926" cy="38587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2000" b="1" dirty="0">
              <a:solidFill>
                <a:srgbClr val="000000"/>
              </a:solidFill>
            </a:endParaRPr>
          </a:p>
          <a:p>
            <a:pPr indent="-228600" algn="ctr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1" dirty="0" smtClean="0">
                <a:solidFill>
                  <a:srgbClr val="000000"/>
                </a:solidFill>
              </a:rPr>
              <a:t>Effective Team Working &amp; Communication</a:t>
            </a:r>
          </a:p>
          <a:p>
            <a:pPr indent="-228600" algn="ctr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000000"/>
                </a:solidFill>
              </a:rPr>
              <a:t>Featuring …</a:t>
            </a:r>
            <a:endParaRPr lang="en-US" dirty="0">
              <a:solidFill>
                <a:srgbClr val="000000"/>
              </a:solidFill>
            </a:endParaRPr>
          </a:p>
          <a:p>
            <a:pPr indent="-228600" algn="ctr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The Orangery Beauty </a:t>
            </a:r>
            <a:r>
              <a:rPr lang="en-US" dirty="0" smtClean="0">
                <a:solidFill>
                  <a:srgbClr val="000000"/>
                </a:solidFill>
              </a:rPr>
              <a:t>Salon </a:t>
            </a:r>
            <a:endParaRPr lang="en-US" dirty="0">
              <a:solidFill>
                <a:srgbClr val="000000"/>
              </a:solidFill>
            </a:endParaRPr>
          </a:p>
          <a:p>
            <a:pPr indent="-228600" algn="ctr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000000"/>
                </a:solidFill>
              </a:rPr>
              <a:t>Group 1. Paula </a:t>
            </a:r>
            <a:r>
              <a:rPr lang="en-US" dirty="0">
                <a:solidFill>
                  <a:srgbClr val="000000"/>
                </a:solidFill>
              </a:rPr>
              <a:t>Canning (2026605) &amp;  Marcia Reid (200778</a:t>
            </a:r>
            <a:r>
              <a:rPr lang="en-US" dirty="0" smtClean="0">
                <a:solidFill>
                  <a:srgbClr val="000000"/>
                </a:solidFill>
              </a:rPr>
              <a:t>) </a:t>
            </a:r>
            <a:endParaRPr lang="en-US" dirty="0">
              <a:solidFill>
                <a:srgbClr val="000000"/>
              </a:solidFill>
            </a:endParaRPr>
          </a:p>
          <a:p>
            <a:pPr indent="-228600" algn="ctr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000000"/>
                </a:solidFill>
              </a:rPr>
              <a:t>BMSW4002_Birm</a:t>
            </a:r>
            <a:endParaRPr lang="en-US" dirty="0">
              <a:solidFill>
                <a:srgbClr val="000000"/>
              </a:solidFill>
            </a:endParaRPr>
          </a:p>
          <a:p>
            <a:pPr indent="-228600" algn="ctr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 err="1" smtClean="0">
                <a:solidFill>
                  <a:srgbClr val="000000"/>
                </a:solidFill>
              </a:rPr>
              <a:t>Dami</a:t>
            </a:r>
            <a:r>
              <a:rPr lang="en-US" dirty="0" smtClean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Pokobu</a:t>
            </a:r>
            <a:r>
              <a:rPr lang="en-US" dirty="0">
                <a:solidFill>
                  <a:srgbClr val="000000"/>
                </a:solidFill>
              </a:rPr>
              <a:t>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100" dirty="0">
              <a:solidFill>
                <a:srgbClr val="000000"/>
              </a:solidFill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100" dirty="0">
              <a:solidFill>
                <a:srgbClr val="000000"/>
              </a:solidFill>
            </a:endParaRP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18793276-9AAD-4485-8786-5479B67DB1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201" y="205887"/>
            <a:ext cx="3870036" cy="1704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945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Table of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1900" b="1" dirty="0" smtClean="0"/>
              <a:t>1. Introduction.</a:t>
            </a:r>
          </a:p>
          <a:p>
            <a:pPr lvl="0"/>
            <a:r>
              <a:rPr lang="en-GB" sz="1900" b="1" dirty="0" smtClean="0"/>
              <a:t>2.</a:t>
            </a:r>
            <a:r>
              <a:rPr lang="en-US" sz="1900" b="1" dirty="0" smtClean="0"/>
              <a:t>Theories </a:t>
            </a:r>
            <a:r>
              <a:rPr lang="en-US" sz="1900" b="1" dirty="0"/>
              <a:t>relating to models of </a:t>
            </a:r>
            <a:r>
              <a:rPr lang="en-US" sz="1900" b="1" dirty="0" smtClean="0"/>
              <a:t>communication.</a:t>
            </a:r>
            <a:endParaRPr lang="en-GB" sz="1900" dirty="0" smtClean="0"/>
          </a:p>
          <a:p>
            <a:pPr lvl="0"/>
            <a:r>
              <a:rPr lang="en-GB" sz="1900" b="1" dirty="0" smtClean="0"/>
              <a:t>3. Channels </a:t>
            </a:r>
            <a:r>
              <a:rPr lang="en-US" sz="1900" b="1" dirty="0" smtClean="0"/>
              <a:t>of </a:t>
            </a:r>
            <a:r>
              <a:rPr lang="en-US" sz="1900" b="1" dirty="0"/>
              <a:t>communication used by the organisation and channels that can be used to improve </a:t>
            </a:r>
            <a:r>
              <a:rPr lang="en-US" sz="1900" b="1" dirty="0" smtClean="0"/>
              <a:t>communication.</a:t>
            </a:r>
            <a:endParaRPr lang="en-GB" sz="1900" dirty="0" smtClean="0"/>
          </a:p>
          <a:p>
            <a:pPr lvl="0"/>
            <a:r>
              <a:rPr lang="en-GB" sz="1900" b="1" dirty="0" smtClean="0"/>
              <a:t>4. Barriers </a:t>
            </a:r>
            <a:r>
              <a:rPr lang="en-US" sz="1900" b="1" dirty="0" smtClean="0"/>
              <a:t>that </a:t>
            </a:r>
            <a:r>
              <a:rPr lang="en-US" sz="1900" b="1" dirty="0"/>
              <a:t>can prevent effective communication between the organisation and their external stakeholders</a:t>
            </a:r>
            <a:r>
              <a:rPr lang="en-US" sz="1900" b="1" dirty="0" smtClean="0"/>
              <a:t>.</a:t>
            </a:r>
            <a:endParaRPr lang="en-GB" sz="1900" dirty="0" smtClean="0"/>
          </a:p>
          <a:p>
            <a:pPr lvl="0"/>
            <a:r>
              <a:rPr lang="en-GB" sz="1900" b="1" dirty="0" smtClean="0"/>
              <a:t>5. </a:t>
            </a:r>
            <a:r>
              <a:rPr lang="en-US" sz="1900" b="1" dirty="0"/>
              <a:t>The impact of effective communication on the organisation’s business process.</a:t>
            </a:r>
            <a:endParaRPr lang="en-GB" sz="1900" dirty="0"/>
          </a:p>
          <a:p>
            <a:r>
              <a:rPr lang="en-US" sz="1900" b="1" dirty="0" smtClean="0"/>
              <a:t>6. References.</a:t>
            </a:r>
          </a:p>
          <a:p>
            <a:r>
              <a:rPr lang="en-US" sz="1900" b="1" dirty="0" smtClean="0"/>
              <a:t>7. Evaluation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8593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04401" y="381061"/>
            <a:ext cx="595265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 smtClean="0"/>
              <a:t>Theories </a:t>
            </a:r>
            <a:r>
              <a:rPr lang="en-US" sz="2000" b="1" dirty="0"/>
              <a:t>relating to models of communication</a:t>
            </a:r>
            <a:endParaRPr lang="en-GB" sz="2000" dirty="0"/>
          </a:p>
        </p:txBody>
      </p:sp>
      <p:pic>
        <p:nvPicPr>
          <p:cNvPr id="5128" name="Picture 8" descr="SMCR Model of Communication- Berlo&amp;#39;s SMCR Model of Communicati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909" y="1192212"/>
            <a:ext cx="4285674" cy="366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152737" y="5075020"/>
            <a:ext cx="2225289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(Kobiruzzaman, 2021)</a:t>
            </a:r>
          </a:p>
        </p:txBody>
      </p:sp>
      <p:pic>
        <p:nvPicPr>
          <p:cNvPr id="5130" name="Picture 10" descr="Schramm&amp;#39;s Second Model of Communication by Sharl Cure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7491" y="1192212"/>
            <a:ext cx="4655126" cy="3752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7528732" y="5084702"/>
            <a:ext cx="14537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(Cureg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2017)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5560277" y="2745125"/>
            <a:ext cx="505267" cy="70865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ea typeface="Calibri" panose="020F0502020204030204" pitchFamily="34" charset="0"/>
                <a:cs typeface="Times New Roman" panose="02020603050405020304" pitchFamily="18" charset="0"/>
              </a:rPr>
              <a:t>&amp;</a:t>
            </a:r>
          </a:p>
        </p:txBody>
      </p:sp>
    </p:spTree>
    <p:extLst>
      <p:ext uri="{BB962C8B-B14F-4D97-AF65-F5344CB8AC3E}">
        <p14:creationId xmlns:p14="http://schemas.microsoft.com/office/powerpoint/2010/main" val="382685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4E3B2C3-B347-4680-9690-0F5CDB77616F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7207250" y="1666875"/>
            <a:ext cx="4984750" cy="37766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 smtClean="0"/>
              <a:t>Owners - Marcia &amp; </a:t>
            </a:r>
            <a:r>
              <a:rPr lang="en-US" sz="1800" dirty="0"/>
              <a:t>Paula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dirty="0"/>
              <a:t>Offering </a:t>
            </a:r>
            <a:r>
              <a:rPr lang="en-US" sz="1800" dirty="0" smtClean="0"/>
              <a:t>over </a:t>
            </a:r>
            <a:r>
              <a:rPr lang="en-US" sz="1800" dirty="0"/>
              <a:t>20 years </a:t>
            </a:r>
            <a:r>
              <a:rPr lang="en-US" sz="1800" dirty="0" smtClean="0"/>
              <a:t>experience of Hairdressing, Barbering and Beauty</a:t>
            </a:r>
            <a:r>
              <a:rPr lang="en-US" dirty="0" smtClean="0"/>
              <a:t>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 smtClean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 smtClean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 smtClean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 descr="Modern contemporary living room interior">
            <a:extLst>
              <a:ext uri="{FF2B5EF4-FFF2-40B4-BE49-F238E27FC236}">
                <a16:creationId xmlns:a16="http://schemas.microsoft.com/office/drawing/2014/main" id="{459ACF3E-EF68-4953-BE4E-3935DB440A6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8256" b="-3"/>
          <a:stretch/>
        </p:blipFill>
        <p:spPr>
          <a:xfrm>
            <a:off x="587732" y="1754909"/>
            <a:ext cx="4252123" cy="4045527"/>
          </a:xfrm>
          <a:prstGeom prst="rect">
            <a:avLst/>
          </a:prstGeom>
        </p:spPr>
      </p:pic>
      <p:pic>
        <p:nvPicPr>
          <p:cNvPr id="6" name="Picture 6" descr="Logo&#10;&#10;Description automatically generated">
            <a:extLst>
              <a:ext uri="{FF2B5EF4-FFF2-40B4-BE49-F238E27FC236}">
                <a16:creationId xmlns:a16="http://schemas.microsoft.com/office/drawing/2014/main" id="{13A67826-3E84-4DFE-9119-C833D6F30F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5582" y="483075"/>
            <a:ext cx="4089747" cy="101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631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Media richness theory - Wikipedi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193" y="1543359"/>
            <a:ext cx="4582679" cy="3926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5772726" y="1543359"/>
            <a:ext cx="6096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base"/>
            <a:r>
              <a:rPr lang="en-US" dirty="0">
                <a:solidFill>
                  <a:srgbClr val="000000"/>
                </a:solidFill>
                <a:latin typeface="Gill Sans MT" panose="020B0502020104020203" pitchFamily="34" charset="0"/>
              </a:rPr>
              <a:t>M.R.T Model.</a:t>
            </a:r>
            <a:r>
              <a:rPr lang="en-GB" dirty="0">
                <a:solidFill>
                  <a:srgbClr val="000000"/>
                </a:solidFill>
                <a:latin typeface="Gill Sans MT" panose="020B0502020104020203" pitchFamily="34" charset="0"/>
              </a:rPr>
              <a:t> Designed by Daft &amp; Lengel.</a:t>
            </a:r>
            <a:r>
              <a:rPr lang="en-US" dirty="0">
                <a:solidFill>
                  <a:srgbClr val="000000"/>
                </a:solidFill>
                <a:latin typeface="Gill Sans MT" panose="020B0502020104020203" pitchFamily="34" charset="0"/>
              </a:rPr>
              <a:t>​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/>
            <a:r>
              <a:rPr lang="en-GB" dirty="0">
                <a:solidFill>
                  <a:srgbClr val="000000"/>
                </a:solidFill>
                <a:latin typeface="Gill Sans MT" panose="020B0502020104020203" pitchFamily="34" charset="0"/>
              </a:rPr>
              <a:t>​</a:t>
            </a:r>
            <a:endParaRPr lang="en-GB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Gill Sans MT" panose="020B0502020104020203" pitchFamily="34" charset="0"/>
              </a:rPr>
              <a:t>Bulk Mail &amp; Posters</a:t>
            </a:r>
            <a:r>
              <a:rPr lang="en-US" dirty="0">
                <a:solidFill>
                  <a:srgbClr val="000000"/>
                </a:solidFill>
                <a:latin typeface="Gill Sans MT" panose="020B0502020104020203" pitchFamily="34" charset="0"/>
              </a:rPr>
              <a:t>​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Gill Sans MT" panose="020B0502020104020203" pitchFamily="34" charset="0"/>
              </a:rPr>
              <a:t>Email &amp; Letters</a:t>
            </a:r>
            <a:r>
              <a:rPr lang="en-US" dirty="0">
                <a:solidFill>
                  <a:srgbClr val="000000"/>
                </a:solidFill>
                <a:latin typeface="Gill Sans MT" panose="020B0502020104020203" pitchFamily="34" charset="0"/>
              </a:rPr>
              <a:t>​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Gill Sans MT" panose="020B0502020104020203" pitchFamily="34" charset="0"/>
              </a:rPr>
              <a:t>2 Way Radio</a:t>
            </a:r>
            <a:r>
              <a:rPr lang="en-US" dirty="0">
                <a:solidFill>
                  <a:srgbClr val="000000"/>
                </a:solidFill>
                <a:latin typeface="Gill Sans MT" panose="020B0502020104020203" pitchFamily="34" charset="0"/>
              </a:rPr>
              <a:t>​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Gill Sans MT" panose="020B0502020104020203" pitchFamily="34" charset="0"/>
              </a:rPr>
              <a:t>Telephone</a:t>
            </a:r>
            <a:r>
              <a:rPr lang="en-US" dirty="0">
                <a:solidFill>
                  <a:srgbClr val="000000"/>
                </a:solidFill>
                <a:latin typeface="Gill Sans MT" panose="020B0502020104020203" pitchFamily="34" charset="0"/>
              </a:rPr>
              <a:t>​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Gill Sans MT" panose="020B0502020104020203" pitchFamily="34" charset="0"/>
              </a:rPr>
              <a:t>Video Conferencing</a:t>
            </a:r>
            <a:r>
              <a:rPr lang="en-US" dirty="0">
                <a:solidFill>
                  <a:srgbClr val="000000"/>
                </a:solidFill>
                <a:latin typeface="Gill Sans MT" panose="020B0502020104020203" pitchFamily="34" charset="0"/>
              </a:rPr>
              <a:t>​</a:t>
            </a:r>
            <a:endParaRPr 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Gill Sans MT" panose="020B0502020104020203" pitchFamily="34" charset="0"/>
              </a:rPr>
              <a:t>Face To Face</a:t>
            </a:r>
            <a:r>
              <a:rPr lang="en-US" dirty="0">
                <a:solidFill>
                  <a:srgbClr val="000000"/>
                </a:solidFill>
                <a:latin typeface="Gill Sans MT" panose="020B0502020104020203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54668" y="4315753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168394" y="5571899"/>
            <a:ext cx="23801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(Lumen Learning, 2021)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775855" y="279461"/>
            <a:ext cx="437589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/>
              <a:t> </a:t>
            </a:r>
            <a:r>
              <a:rPr lang="en-GB" sz="2000" b="1" dirty="0" smtClean="0"/>
              <a:t>CHANNELS OF COMMUNICATION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4283899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4" descr="data:image/jpg;base64,%20/9j/4AAQSkZJRgABAQEAYABgAAD/2wBDAAUDBAQEAwUEBAQFBQUGBwwIBwcHBw8LCwkMEQ8SEhEPERETFhwXExQaFRERGCEYGh0dHx8fExciJCIeJBweHx7/2wBDAQUFBQcGBw4ICA4eFBEUHh4eHh4eHh4eHh4eHh4eHh4eHh4eHh4eHh4eHh4eHh4eHh4eHh4eHh4eHh4eHh4eHh7/wAARCAF2Aoc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vaKKK+RPuwooooAKKKKACiiigAooooAKKKKACiiigAooooAKKKKACiiigAooooAKKKKACiiigAooooAKKKKACiiigAooooAKKKKACiiigAooooAKKKKACiiigAoqa1tLq6O21tZpj22ITWtbeEfEM4BXT2Uf7bAVcaU5bIznWpw+KRh0V0w8DeIMf6mEe3mVBP4O8RQgk2O8f7Dg1bw9VfZZmsXQf2195gUVYvNPvrM/6VZzw+7IcVXyOtZOLW5upJq6YUUUUhhRRRQAUUUUAFFFFABRRRQAUUUUAFFFFABRRRQAUUUUAFFFFABRRRQAUUUUAFFFFABRRRQAUUUUAFFFFABRRRQAUUUUAFFFFABRRRQAUUUUAFFFFABRRRQAUUUUAFFFFABRRRSAKKMH0P5UYP90/lTAKKKKACiiigAooooAKKKKACiiigAooooAKKKKACiiigAooooAKKVVZ2CIpZmOAAMkn0r0Hwj4IVAl7rShn+8lv2H+96/StqFCdaVonPicTDDxvM5bw/wCGdU1khoYvKgzzNIMD8PWu+0bwRo9iFe5U3sw6tJ90H2FdMiqiBVUKoGAAMAUte3QwNKmtVdnzmIzKrW2dkMhiihUJDEkajoFAFPoorsSS2OBtvcKKKKYhHVJFKyKrqeoYZrA1jwfouohmFv8AZZj/ABw8c+46V0FFROlCatJXNKdadN3g7HkfiDwfqmlbpY1+12w/jjHIHuK5wV7+elcj4t8GW+oB7vTVS3u+pTokn+BrysTl1lzU/uPbwmbXfLW+88voqS6gmtbh7e4jaKVDhlYcg1HXktW0PbTTV0FFFFAwooooAKKKKACiiigAooooAKKKKACiiigAooooAKKKKACiiigAooooAKKKKACiiigAooooAKKKKACiiigAooooAKKKKACiiigAooooAKKxfE/ifSPDsAfULj96w+SFOXb8Ow96861P4tag8hGm6bbwx9jMdzVpClOWyMaleFP4mevUteL2nxX12Nh9ps7KdB1AUqfzrtfDPxG0PV5Ft7ndp9yxwFlPyMfZv8acqE47oUMTTnpc7OqOsavpuj2/n6leRWy9gx+ZvoOprkviF4+g0Mtp+l7LjUMfM3VIf8T7V43qV/ealdvdX1zJcTMeWc5/L0q6eHctXoZ1sUoaR1Z6lrnxYto2aPR9Pab0lnO0flXH6j8QvFV4TjUPsyHosChcfj1rlKK640YR6HBLEVJdTQn13WpyTNq145JycymiDXdagYNDq14h9RKaz6Kvlj2M+aXc6/SfiN4osWAkukvIx1Wdck/j1r0Hwt8SNH1V0t79f7OuW4G85jY/Xt+NeH0VnOjCRtDE1IeZ9TgggMCCD0I70teIfD3x7c6LLHp+qSPcaaxwGPLQ+49R7V7ZDLHNCk0MiyRuoZXU5DA9DXDUpuDPTpVo1VoPooorM1CiiigAooooAKKKKACiiigAooooAKBkkBQST0A6miu8+Gvh1ZCutXiZUH/RkPf/AG/8K1oUZVpqMTDE4iOHg5yNPwJ4VTTYl1C/QNesMop/5ZD/ABrr6KK+lpUo0o8sT5GvWnWm5SCiiitDEKKKKACiiigAooooAKKKKAOf8Y+GoNctjJGFjvYx+7f+8P7pryS4hltp3guI2jlQ7WUjkGve64/4i+HRf2p1S0T/AEqFf3igf6xB/UV5mOwimvaR3PYy3HOnL2c9vyPMaKTtS14h9GFFFFABRRRQAUUUUAFFFFABRRRQAUUUUAFFFFABRRRQAUUUUAFFFFABRRRQAUUUUAFFFFABRRRQAUUUUAFFFFABRRRQAUUUUAFcr8Q/FsXhnTVEQWTUJwfIjPRR3c+w/WunmkSGF5pGCpGpZiewAya+bvFesTa9r1zqUxO12xEp/gQfdH5VtQp88tehzYmt7OOm7KWoXl1qF5JeXk7zzyHLux5NQUUV6NjyN9WFFFFMAOSSSSSfWiiigAooooAKKKKACiiikAV6b8GvFTxXK+Hb6XMUn/HozH7rd0+h7V5lT4ZZIZkmiYpJGwZGHUEHINTUhzqxpSqOnJSR9S0VkeD9YXXfDtpqQxvkTEoH8Ljhv1/nWvXltNaHtxaaugooopDCiiigAooooAKKKKACiiigDV8K6Q+tazFaciEfPMw7IOv59K9nhjjhiSGJAkaAKqjoAO1cx8NtJ+waGLqRcT3Z3nPUJ/CP611NfQ4Ch7Knd7s+VzPE+2q8q2QUUUV2nnBRRRQAUUUUAFFFFABRRRQAUUUUAFFFFAHknxA0X+ydXM0KbbW5y8YHRW7rXOV7N4x0oavoM9uq5mQeZCf9of49K8Z5zyMGvncdQ9lU02Z9XluJdalZ7oKKKK4z0AooooAKKKhvLmCztnubqZYYYxlnY4AFCVxN2VyaqGqazpelqWv76GE/3S2W/Ic1514r+IF1dM9ro2be36GYj53+noK4aWSSWQySu0jk5LMck130sC5az0PNr5lGOkFc9auviPoUT7YYrqf3C7R+tQxfEzSWP7ywu4x9Qa8porq+o0rHH/aNa57ZYeNvDd4Qq33kOegmQrW/BNFcRiSCRJUP8SMCK+dKuaZqeoabMJbC8lgYdlbg/UVlUwC+yzanmck/fX3H0HRXn/hb4hxTslrrirC54Fwn3T/vDt9a75GV0DowZWGQwPBHtXn1KUqbtJHqUa8KyvFjqKKKzNQooooAKKKKACiiigAooooAKKKKACiiigAooooAKKKKACiiigAooooA5n4oXjWXgfUnRsNKghB/3iAf0zXz7Xt/xtcr4K2/3rqPP4ZrxCu/Cr3Dy8a7zsFCqzMFUFmJwAOpNFdV8KNNTUfGtoJVDR24a4II4JXp+pFbylyq5ywjzSUToLvwta+Ffh/dapfxLLq9ygiTdyIN56D3Azz7V5rXr3x5uiukabaA8SztIR7KuB/OvIazoNyjzPqbYlKM+VdAooorY5wopByMjkUtABRRRQAUUUUgCiiigD1L4D6md+oaO7cYFxEP0b+n616tXz/8Krw2fjrT/mIWYtC30YHH64r6AFefiY2metg5c1O3YKKKKwOoKKKKACiiigAooooAKu6FYtqWsWtkM4lkAb2Xqf0zVKu0+E1n5mqXN8wyIItin/ab/wCsP1rbD0/aVIxOfFVfZUZTPSURY0VEUBVAVQOwpaKK+oPjNwooooAKKKKACiiigAooooAKKKKACiiigAooooAK8e8d6cNN8S3CIuIpsTR+mG6j8817DXD/ABbs99laago5jcxMfY8j9R+tcOYU+elfselldb2ddLvoec0UUV8+fUhRRRQBFdTw2ttJcXEgjhjUs7HsBXi/jbxRceILwqhaOxjP7qL+9/tH3rd+LHiBprr+w7WT91EQ1wQfvP2X8P51wFerg8OornlueJj8W5S9nDYKKKK7zzBaSiigAooooADXZfD7xdJpVwmn38jPYOcKx5MJ9fpXG0VFSmqitI0pVZUpKUT6OBDAMpDA8gjuKWuF+E+vNeWL6RcyFprZcwknlo/T8P613VeFVpunJxZ9LRqqrBSQUUUVmahRRRQAUUUUAFFFFABRRRQAUUUUAFFFFABRRRQAUUUUAFFFFAHF/GaLzPAszD/lncROfzI/rXhdfQ/xHt/tXgfVo8ZIg8wf8BIb+lfPFd2FfuHl41e+vQK9C+BO3/hJb3P3vsny/wDfQrz2u0+DF0LfxvHExwLiCSMfXAb+hrWqrwZjQdqkTZ+PrE32kR9hFKfzK/4V5lXpnx8/5CWk8f8ALGT/ANCFeZ0qH8NDxP8AFYVpeFoln8UaRA4UrJfQIQwyCDIo5rNrc+H8fm+O9BTbvzqMHH/bQGtXsYH1b4j+D/gDWXd5NEWzmbrJaOYjn1IHBrgtZ/ZvsWLNo/iS4h9FuYg4HtkYr3tvvH60lcqm0XY+VtU/Z88bW2TZ3Gm3q9gshVj+BrnL74Q/EWzz5nh2WQDvFIr5r7MpQSOhNWqrFY+HLjwF42gbbL4V1Uc4yIcg1Ufwn4pRireHdUBHUfZzX3dubHU0ZNHtmFj4Xi8E+MZSoj8L6q27piA81q2Pwp+IV4QIvDN0mf8AnqQlfae4+poye5Jo9qwsfKej/Brxno91aa3qX2K1jtriORk83c5w2e3Fem16R4wXf4duuPuhW/8AHhXm9ctaTkz0sEvcYUUUVidgUUUUAFFFFABRRRQAV6l8LLbyfDbTnrPMzfgOP6GvLa9m8FReT4V09O5iDH6k5r0ctjeq32R5WcTtRUe7NiiiivdPmQooooAKKKKACiiigAooooAKKKKACiiigAooooAKxPHVt9q8KXydSqCQfVTmtuob+Lz7C4hIz5kTL+YIqKkeaDRpRnyVIy7Hgw6UtIOOKWvlD7cKz/EWpJpOi3WoNjMUZKj1Y8AfnitCuA+M195enWWnq3+ukMjj2Xgfqf0rWjDnqKJjiKns6bkeZTSSTTPNKxeR2LMx6knrTKKK99Kx8ve4UUUUAFFFFABRRRQAUUUUAaXhnUm0nXbS/UnajjePVDww/Kve1ZWAZTlSAQfWvnKvdPAt6b7wnp8zHLrH5bfVeP6V5uPhopHr5XU1cDbooorzT1wooooAKKKKACiiigAooooAKKKKACiiigAooooAKKKKACiiigCtqkAutMu7cjPmwOmPXKkV8wFSrFD1Bwa+qB1r5k16D7Lrt/bj/lncyJ+TGuvCvdHn45fCylWh4av/AOy/EFhqGcCCdWb/AHc8/pms+iuxq6scCdnc9V+PcYaLR7leVzIoP1Cn+leVV6T4quG1n4QaRqDHfLaTLFIe/AKZ/RfzrzasqPw2NsQ7z5u4V0nwpVZviX4cQMBnUYufxzXSfs46FYa98TYItSgjuILS2kuvKkGVdl2quR35bP4V9S3vhXw5eahZ6jPo1n9ss5Vlt5kjCMjDpyO3tTnO2hikbR6mkorifjnrVzoPwt1i+s5TFcsiQRupwVMjBSR74JrnSuyjthgjIOR6iivCP2Rtcvbyw1zRrq4lnjtWjuIfMYsU37gwyfdQa93pyVnYEwooopAFLg+hFU9avV03R73UWGVtbeSYj12qT/Svnj9nLx34g1X4lXVhq+oz3kOpwySlJGyI5F+YbfQYyPypqN02Fz6B8TgHw/e/9cjXmVem+Jv+QBe/9cjXmVc9Tc9LB/CwooorM6wooooAKKKKACiiigBD0Ne5aCuzQ7BR2to//QRXhrdDXueiHOjWJHT7NH/6CK9XKvikeJnXwQLlFFFeyfPhRRRQAUUUUAFFFFABRRRQAUUUUAFFFFABRRRQAUHoaKKBrc8FuV2XMqDorsB+dR1LeHN3Of8Apo386ir5KW59zHZBWbq3hnTPEk9vb30JMpYRpIhwyAmtKtPwpF5viG0X0Yt+Qpwk4yTRNVJwfMjhfE/wD1S3ZpPDuqw3kfaG5Gx/pkcGvONd8E+LNEYjUdBvI1H8aJ5in8Vr7MoPIweR6GvSjipLRnz7oRZ8JN8rFTwwPIPBFGa+1tW8L+G9WB/tHQ7C5J7tCM/mK5TUvg14CvMsmmzWjHvDMR+hrZYuPVGboPofKlFfRl58APDzk/ZNZ1GH03gNWVP+z1yfI8UMfQPbitFiKfcj2MjwiivbJP2fNT2/u/EdqW9GhOKZH+z7q+7954hswv8AsxHNP6xT7h7KR4tRXSfEXwrJ4N8SHRZbxLuRYUlMirgfN2xXN1qndXRDVgr1n4OzmTw5PAf+WNycfQgH+ea8mr0z4KP/AKLqkZ7SRsB+DVy41XpM7MvdqyPQ6KKK8Q+hCiiimAUUUUAFFFFABRRRQAUUUUAFFFFABRRRQAUUUUAFFFFABXzd402/8JfrG3p9tl/Pec19G3E0dvbyXErBY4kLsSegAya+YtQuDd39zdN1mlaQ/iSa68KtWzgxz0iiCiiiu0849H8GwNqXwl8QWIBZoZTKg9wqt/NTXnFew/Ay2D+GdRMgzHNc7CPUbBn/ANCrynWbN9O1a7sJBhoJmj/AHj9Kwpv3pI6asf3cJG/8KPFn/CF+NrTXJIWnt1VobiNT8zRsMHHuDg/hX1B4N+K3hnxf4ji0TQor+aVoXmkkli8tY1XHvzyQK+Na93/ZA00ya1rusMuRDbx26H3dtx/RRVVIrc50fR9cL8e9Iuda+FWsWtnC008YS4RFGWby3DED3wDXdUVzp2KPB/2RNGurfTtc1ueGSKK6eO3hLrjeE3FiPYFgK94pEVY1CxoqKOiqoAH4ClpyfM7ggooopAZ/iazk1Dw1qlhF/rLmzmiX6shA/nXzF+y5pV5L8U2uGhkRNOtZftBK42MfkCn3zn8jX1bUNtZ2ltJLJbWsMLzNulaNApdvU461SlZNCaKfihtvh+9/654/WvMq9F8bSeX4emH99lX9f/rV53XNU3PTwa9xhRRVnS7Q32owWgOPMbBPoO/6VmdTdldlaivRm8M6OYPL+y4OPv7ufrXCa1YtpupS2jMWCnKt6qehqpQaMaWIjUdkVKKKKk3CiiigAPSva/CcvneGdOk9YFH5cV4pXrXw1uBP4UgXOTC7xn88j9CK9LLJWqNeR5GcxvRT7M6SiiivcPmwooooAKKKKACiiigAooooAKKKKACiiigAooooAKZcOI7eSQ9EQsfwFPrM8V3H2Xw3qE3cQMo+pGP61M3aLZdOPNNLzPFCSzFj1JyaKQdKWvkz7hBW/wCA03a9u/uQsf5D+tYFdH8Pf+QzN/17n/0JaqHxIyrv92zU+J/ioeDvCNxrCwrNOGWKCNujO3TPsBk0nwt8VN4x8HwazLCsFx5jwzon3Q6nt7EEH8a4/wDajilf4f2kqA+XFqKNIewBRwCfxIq/+zdZS2nwxhllQr9rupZkz3TIUH/x0138sfZX6nh8z9pY9JooorE0ClwcZpK+f/G/j7Wrb46W9pa300enWN3FatbqfkkDY35Hc/MR7Yq6dNzbsTKfKj6AopW4Y/WkqCz5S/aFm874ralzny44Y/yQf415/X1N4o+D/h3xFruoa1f3moC7vHDDy3AWPChQMd+lfNnirSJNB8SahoskolaznaLeBjcB0P5Yr06FSMlZHFVg07szK9J+CoPl6o3bdGP/AEKvNq9Q+C8e3S9Qlx96dV/Jf/r1GM/hM3wH8dHf0UUV4h9EFFFFABRRRQAUUUUAFFFFABRRRQAUUUUAFFFFABRRRQAUVW1O8h0+wmvbjf5UKlm2IWOPoK8o8V/FK5uo3tdBha1jYEG4k/1hHsO1XCnKb0MqtaNP4jY+MXiqK209/D9jKHuZxi5Kn/Vp/d+p/lmvH6dI7ySNJI7O7ElmY5JPrTa9GnBQVjyatV1JXYUUV13wx8Lya/rSXVxGRp1qwaViOJGHIQfpmqlJRV2RCDnJRR6v8NtMbSfBtjbyLtlkXzpAexfnH5YrzT416Z9j8VrfKuI72IPn/bXhv6Gvbq4z4waT/aXhKS4jTdPYt5y467ejD8ufwrgo1LVLvqerXpXpcq6HhVfWP7Luj/2b8MUvXXbJqVy8+e+wYRf/AEEn8a+UrW3mu7qG1t1LzTOscajuzHAH5mvvLwzpceh+HdO0eEDZZ2yQjHcqME/icmuyq9LHko0KKKK5ygooPSuQ/wCE6t1kZX06YYJB/eCmot7G1HD1K1/Zq9jr6K5H/hOrP/nxn/76FTWfjSzubqK3FnMrSOEU5B5JxT5JGzwGISvyHUUUUVJyHJ/ES4xBa2o6sxkI9hwP5/pXG1reLrz7ZrkxU5SL92v4df1zWTXNN3kevQhy00grZ8Eo0niS2VFycMeuP4TWNXmXx8vbqzsNIezuZ7aXz3O+JypxtHcVph6ftKiiZ4up7OjKR9YtbXC9YJAPXbXnXj3/AJD5XBBES5z+NfLHhjx540t9St7ePxpqtnE7hWke4LBB6817F8O/EGt+I9Ku7zXNWk1WaK8eCK5fGWjUDHT8a78ZhVSp8yZ5OW4l1K1muh01FFFeUe+FFFFABXf/AAiuxtvrEnusqD9D/SuAra8D3/8AZ/iW1lY4jkPlP9G4/niujC1PZ1Ys5cbT9pQlE9kooor6Y+OCiiigAooooAKKKKACiiigAooooAKKKKACiiigArkfipd+T4fS1DYa4mAx/sryf1xXXV5Z8UL8XXiAWqHKWke0/wC8eT/SuPHVOSi/PQ78tpOpiF5anKUUUV86fWBW/wCAn269tP8AHEw/kf6VgVd0G+i0/WbS4mcJH5qxkn/bO0fqRVQ3RnWV4M9J1CytNRtJLO/tYrm3k+/FIuVP4VLbww28CQW8aRRRqFREGAoHQAU+ium7seMFFFFABXgGs+AdbvP2gPtP2KU6XLeJfNdbf3YjGCRn1yCMV7/S5OMdquFRwvYmcFID1pBRWX4v1AaT4U1XUmbH2azlkB9wpx+tQld2KZyg+MHgQW00kmqPFLCWU27RHexBxx2OcV8x+KNVk1zxJqOsSLsa8uHm2/3QTwPwGBWcSxJZjljyT70lepSoxp6o4Z1HLcK9f+EcPleE/Mxjzrh2/LC/0ryA9K918D232TwnpsRGGMIdvq3P9a58fK1NI7ssjeq32RtUUUV5B7oUUUUAFFFFABRRRQAUUUUAFFFFABRRRQAUUUUAFFFFAAeRg8iuA8Y/DWw1SV7zSZFsbpjlkI/dOfp2rv6KqM5RehE6cZq0kfPGqeCvE2nOVl0qaVR0eH5wao2/h7XriTZDo96xzj/VEV9K0Ct1ipdjkeBjfRnjfhj4XajdSpNrkgs7fOTEhzIw9PavW9MsbTTbKOzsYEggjGFRf5/WrFLWU6sp7nTToxp/CFNkRZI2jkUMjAqynoQeop1FZmp558HfAcifGtoriMmx0gG9RiOHBOIv1P8A47X1DXlWlXkmnagl5CBvHDf7S+hr03TryC/tEubdsow/EHuD710qpz7nlV6Dpu62ZYoooqjnCvLvGGlyadq8rbT5EzF427c9RXqNQXlpbXkBguoVljP8LCqhPlZ2YPFfV581tOp43XR+BNLkvNVS8dCILc7snoW7CunXwdool3+XKVznaZDity2t4bWFYbeJYo16KowK0lV0PRxWawnTcaa3JazfEmoLpulSyg4lb5Ix/tGtGR0jjaSRgqKMsT0ArzfxPqp1TUCyEi3j+WMHv6n8a5pysjycPSc5eRlHOSScknmiiiuc9YK8g/aJmzLo1uOyyyEfXaB/WvX68G+O96LjxqlsvS1tUQ/ViWP8xXbl8b10+x52az5cM13OR8NbRrELNp7agqhi0C/xDB5/CvdPgzEqeB4pVj8oTXM0gT0BbAH4YrwPTb+6026F1ZSmKUKV3ex619I/D21Nn4J0iBs7vsyyNn1b5j/Ou/NJfu0vM8zJo3rOXZG9RRRXhn0gUUUUAFGSORwfWiigD2jwlqY1bQbe6zmUDZL7MOv+P41rV5X8NtZGn6t9imbFvd4XJPCv2P49Pyr1TvX0mErKrTT6o+Qx2HdCq10ewUUUV1HGFFFFABRRRQAUUUUAFFFFABRRRQAUUUUAVtVvItO06e9m+5ChYj1PYfia8Oup5Lm6luZjmSVy7H3Jr0v4rfaP+EfhMbEReeBKB34OP1rzCvDzOo5TUOiPpMnpJUnU6v8AQKKKK809cK5D4r37WXhpEicrNNcJsI6jb82fzArr68r+Md952sWunq2Vt4t7ezMf8AK6MLDmqI5cbU5KLZ9O+D9Yj1/wvp2sREEXcCu2OzdGH4MDWoTgE+leGfsv+KV8u78I3UgDAm5s8nqP41H6N+de6frW9WHJNo8qnLmVzm08aaQXKutwhBIOU4qzF4r0OQ4+17T/ALSmuD8UabJpurTRspEUjF4mxwQf8Ky/rVqnFo+khlmHqwUotnsNjqNjfEi0uY5WUZIXqBVquW+HmmSWlhLeTIVe4I2AjkKOh/HNdTWUlZniYiEadVxg7pBXm/7R2qDT/hncWytiS/njgX1Kg7m/9B/WvSK+ev2qdXE2uaVocb5FrC1xKPRnOF/8dX/x6roR5po5artFni9FFFeocJLZwtc3cNsn3pZFQficV9DwRrDCkKDCxqFUegAxXi/w1svtvi+03LlIMzN/wEcfqRXtdeXj53kont5ZC0JSCiiivPPTCiiigAooooAKKKKACiiigAooooAKKKKACiiigAooooAKKKKACiiigAooooAKKKKACtLQNXn0q43Ll4W/1kZPB9x71m0UJ2YpRUlZnqum39rqFuJrWQMO47qfQirNeT2d1cWcwmtpWjcdwev1rs/DHiObULtbO5hUSFSRInQ49q3jUTPOq4aUNY7HS0UUVocoUyaRIY2kkdURRkseAK5/VvFlraSSQW8LzSoxU7uFBFcnq+r32pv/AKRJiMdI14Uf41nKokdFPDTnq9EaXinxC2oE2loStsD8x7yf/WrnqKKxbbZ6MIRgrIKKKKRY12VEZ3OFUEsfQd6+XfFmpf2x4l1DUuqzzsyf7vRf0Ar234x+IV0Xws9pDJi8vwYUAPKp/G35cfjXz9Xs5ZSai5vqfP5xXTkqa6blrSbN9Q1W0sYxlriZIgPqcV9VwxrDCkMYwiKFX6CvCPgdo7X/AIu/tB1zDp8Zkyem9gQo/mfwr3qsMzqXmoLodGT0nGm5vqFFFFeaewFFFFABRRRQADg5BII6Edq9b8B68usaaIZmH223UCQd3HZv8a8kq1pV/c6bfR3lq5WRD07MO4PtXThcQ6E79DjxuFWJp269D3Sis7w9rFrrWnrdW7YbpJHnlG9K0a+jjJSV0fJTg4ScZLUKKKKokKKKKACiiigAooooAKKKKACiiigDJ8YWf27w1ewAZYR71+q8j+VeLCvfyAwKtyD1rwvWbU2OrXdm3HlSso+meP0rx80hqpnvZLV0lD5lWiiivJPdGSyJFE8sjBURSzMewHU14Dr+oNqms3d+2f30hK+y9APyAr3PXdPGqaVPYG4kgWYbWdOuPSuBuvhhMP8Aj11ZG9BJHj+Vd2DqU6d3J6nnY+jVqpKC0OI0bUrzR9VttU0+UxXVtIJI2HqOx9q+v/h94ssPGPh2LVLMhJQAtzBnmGTuPp3FfNEnw311GwlxZyc9QxFbXgLSfG/g/XU1HTTa7G+WeFpfkmT0I/ke1dNadKpHSR59OhWg/hZ9L39ja30Jhu4VlT3HT6Vm2nhfRbaYSpal2ByA7FgPwqxoOs2urWqSJiKfaDJCTkoe/wBRWlXIpdmdKqVKa5U2gHHTgUUUUjICQoJYgAcknsK+M/iRrX/CQ+OdW1ZWLRSXBWHP/PNflX9Bn8a+lvjb4jHhv4f3ssUm27vB9ltvXL/eYfRcn8q+SB0rtwkN5HNXlsgooo6nA5PoK7DnR6Z8GbDbbX2pMv32EKH2HJ/UivQ6yfCGnf2X4csrNhhxGGk/3m5Na1eBXnz1HI+nw1P2dJRCiiisjcKKKKACiiigAooooAKKKKACiiigAooooAKKKKACiiigAooooAKKKKACiiigAooooAKQ8Dd2HU1zvxC8R/8ACMeG5NQjVJLlnEcCP0Zj6+wAJrwjxB4x8R64SL7UpREf+WUR2KPwFdmGwc665r2RwYvMIYd8rV2e6eIfHXhnRNy3OoJPMP8Aljb/ADt+Y4FewfDnQYrjw9p/ijzJVkvLVZ44D/ArjOD6nFfBhGQR3NfpH4RtfsPhLR7LGPI0+CIj6RqK9OGX0orzPGq5pWqaLRFOlVSzBR1Jp9zH5U7p6Hj6VPpce+43nonP4158KbdRQN5VEocx5d8ZILHwPpq+Iry4mltLm8WF1VMtGzAnPuOP1rk9E8QaLrUYbTdRguD/AHA2HH4Hmu1/a7tvP+Cd7JjmC8t5B/33g/o1fFEMkkMgkhkeNx0ZTgj8q7quXU5fC7Mzo5tVhpLVH1tRXzzoHxK8UaUFje6W/hHGy4GSPx610sHxmuAmJtBiLeqzHmuCeXVltqenDNcPJaux7DWV4n8Qab4d0177UZgoA/dxg/PIfQCvJdU+L+t3EZSwsLSzJ/iOXI/OuB1bU9Q1a7a71G7luZj/ABOc4+npWtHLZt3qaIxxGb04q1PVlzxbr174k1qXUrxsbvlijHSNOyisgZJAAJPYDvRXp3wb8FPe3UfiLVIStrE2bWNh/rW7MR6D9TXq1KkMPC/RHi0qVTFVbdXuegfC3w6fDvhWGKZcXlyfOuPUEjhfwH9a6qiivmZzc5OTPr6VNU4KEdkFFFFSWFFFFABRRRQAUUUUAXtE1a80e+W7s3wR99D91x6EV614b1+x1y23wNsnUfvIWPzKf6ivF6ktbie1uFuLaV4pUPyspwRXXhsXKg7dDgxmAhiFfaXc96org/Dnj5HC2+tJsbp56Dg/UV29pc293CJrWaOaMjhkbNe7SxEKq91nzdfDVaDtNEtFFFbHOFFFFABRRTZpI4YzJNIsaDqzHAovYNXsOqC8vbSz2farmKDecJvbGTXKeIvHVnaq0GlqLqbp5h+4v+Neeanf3epXLXN7M0shPfoB6Adq8+vmEKekdWephcrqVfenovxPdEZXQOjBlPQg5FLXiGl61qmmPus7yVB3QnKn8DXX6R8Q2wE1Sz3f9NIf8KKWY05aS0HXymtT1hqj0CvLPihZ/Z/EYuFHy3MQb/gQ4P8AT869B0rXdK1NQbS8jZv7jHDD8DXPfFiz8zSLa9VeYJdrH/ZYf4gfnVY1KrQbiyMulKjiUpK19DzSiiivnz6kKKKKACiiigB0TvE4kiZkYdGU4IrpvDviPUZL+3s7gpKkjBdzD5hXL0ltrOlaRrGnyalqEFqHuEVd78kkgDj8aqHNeyMq0Ycrcj1+ijpRXSeOeF/G/QNd8UeKRENRtorGyXbbxMpyCwBZj7n+Qrh4PhjdZH2jVYlHfZGT/OvQvF3jfww3jvUtJbUliureYQuJBhWcAZAPTg8fWrrq0bbZFKN6MMUSr1qat+h2U8Nh6qUt36nDWPw10iIg3V3c3J9AdoNdJpfh7RdNwbPToEYfxsNzfma1KKxlWqT3Z1ww1KHwxCiiisjYKKKKACiiigAooooAKKKKACiiigAooooAKKKKACiiigAoHJAHJPQetFS2LpHfQSSfcWRS30BFAnsdfp3hC1axVrySXz3XJ2nAT2rmtb0ufSrzyZPmRuY5McMP8a9ORlZQykEHkEV4r+1t4tk0Tw5pPh7T5jDqF/MLuR1+9HFGfl+m5j/46a7aWGdZ8sTyJY50felqXaK838AfE2z1JI7DX3S1veFWfpHL9fQ/pXo4IKhlIIIyCDkGuerRnSfLJHpUMRTrR5oMWiiisjYKPaivPPiz44i0ezl0bS5g+pTKVkdT/qFPXn+8f0rSjSlVmoxMq9aNGDnI4T4zeJF1rxH9htZN1nYZRSDw8h+839PwrhaKK+mpU1TiorofHVqrrTc31LOlQLdapZ2zMFWaeOMknAALAZr7M8Z/tCeBfDesw6RZ+drBWQR3M1qQIoB0JDH72PQenWviqkwMYxxWhkfpJqXlyRxXULB45FBDDoQRkH8QayvF/ibTfAvgm78SaqrvBBtPlx43yMxAVR7muS/Zn8TDxb8IbGC4k33mlt9hnz1wmPLb8UI/EGvMf21/FZe90nwVayYjhX7ddqp/iOVjU/Qbj/wIVzxoWquZvKtekoHUfEf4k+EviR8BvEo0m88m/htkmksLghZlKyL0/vDryK+RKBkdCRxjg449KK6DAKK7r4L6Np+teIryDU7WO5t47QttccBt6jP6mvTpPhr4Nc8aUI+c4SQj8K462OhRnyyR6GHy6pXp88Wj53NWdN0++1KdYNPs5rmRjwI0J/Wvoe0+H/hC1ffHosDN2Lkmuhs7S1s4xHZ2sNunpGgWuaeaR+yjrp5NK/vyPLPAvwp8uVL/AMTbHIwyWanIz/tnv9K9YjRY0VI1VEUYVVGAB6AU6ivMrV51neTPZoYaFCPLBCqu51XIGSBk9q0tV8P6tpvzXNm5j7SR/MpH1rLr2zwtdi/8O2VwxDFogr59Rwf5VrhMPGu3FvU58dip4ZRlFXR4nS17Jq/hbRdSy0tosUn/AD0i+U1x+rfD++hy+m3CXSDkI/yv/gaqrl9WG2pFHNKNT4tGcXQOSAMknoBW9pXhPWL69a2ktntVQ/vJJRgD6etei6B4X0vSFDRwiafvNIMnPt6UqGCqVfJF4nMaVHZ3Z5xpXhPXNRAdLUwRn+OY7Qfw610Vp8OTgG71PB9Ik/xr0CivTp5dRjvqeNVzWvJ+67HGL8O9LxzeXOfwqKf4c2TD9zqE6H3UGu4orb6nQ/lMVmGI/mPL9R8AatAC1rLDdD+6DtauYvrO7sZfKvLaWB/R1xXu9Q3tpa3sBhu4I5oz1DjNctXLIPWDsddHOKkdKiujwarNjfXljJ5lncywN/sNgflXZeJ/AjQq91oxLoOTbseR/un+lcM6sjFHUqynBBGCDXlVaVShLU9ujXpYmN4s6zT/AB9rEAC3UcN0B3I2t+YratviLZMALjTp0Pco4IrziitIY6tH7RlUy7DyfwnqI+IGi7c+Vd59NgqvP8RNPUfubC4kPuwFebUVo8xrdzJZVh+x2V/8QdTlBW0tYLYdmPzGuZ1LVNR1Ji19eSzd9pbj8qp0VzzxFSp8TOulhaNL4YoKKKKxNwooooAASrblJDDoQcGtI69qr6bJp81009tIMFZOSOeoNZtFVGcorRkyhCWskFFFFSUFFFFABV3StJ1DVJfLsbV5fVsYUfU1Sr2PwJH5fhKw4A3IWPHXLGurB4dV52b0OLHYp4ampRWrMTQvAFtCVl1Wb7Q/Xyk4QfU96+LfjPN5nxY8T+WxEUOpzRwgE4RVcgY9OlfoUnLge9fnD48uPtXjnXrndnzNSuGzn/po1e9Sw9OkrRR8xWxNWs7zZ9lfBfxP/wAJZ8ONK1SRw10kf2e65581OCT9Rg/jXReJdWh0Lw7qOtXBAisrZ52z32jIH4nAr5t/ZD8U/YfEt94VuJMQalH59uCekyDkD6rn/vkV3v7WviD+zfh9BocUmJ9WuArAf88o8M3/AI9sFebOh+/5O53QrfueY+VNRvLi/v7nULhy1xcStM7f7bHJP51+iOhQ6d4h8I6Re3dpDOLmwhlyV5+aNT1/Gvzor7++AV7/AGh8GfCtxnJFgsJ9vLJTH/jtes4pqzPMUnF3TJNV+H1hNl9PuZLZv7rfMtcHruk3ej37Wl2o3Yyrjo49RXuFYnjHQ01vSmiUAXMWWgb39Poa4MTgYSi3TVmepg8yqQmo1HdHjlFK6tG7RyKVdSQwI6EdqSvCPpQooooAKKKKACiiigAooooAKKKKACiiigAooooAKKKKACiiikB1HhTxItq0dnqcmLUcCY/8sx7+1fL/AMZtVvPGni+/8XRusmnz3Rs7CMNlhFH8qce+M/jXu5AIIIyD1BrgPE/w7ie+TWPDckdnexOZPs7jMEjfT+E16eBxUabcZ9Tx8xwMqnvU+nQ8HZWBKsCCOoI6V0/hbx14h8PBYre6+0Wo/wCWE/zL+HcVH4osX062kj1jTri21qS6aR5Cv7pkP909K5yvYlGFWPdHgxnUoy0dme06V8YdLkQDU9Mubd+5hIdf8a0Jvi14VRCUW+kbsoix/WvBqK5Xl9Fu9jujmuIS6fcek+KvixqV9E9rotuNPiYYMrHdKR7dhXm8jvJI0kjM7scszHJJ96TtVrSdOvtVvo7LT7Z7idzwqjp7k9hXTClCjH3VY46tarXkuZ3YukadeatqMOn2EJluJmwqj9SfQCqhGCR6HFfRPw38FW3hayMsxWfU5lAmlA4Qf3F9v518+6jH5Wo3MX9yZ1/JjWVDEqtOSWyNsThJUKcZS3ZBRRRXUcR7V+yN40t/DPji90vUrlYNN1O0ZmZzhUliBcH8V3j8q8y+IPiK48WeNdW8RXBJN7cs6A/wR9EX8FAFZmm2N9fzNHY28ksiqWOzsPrVeRHjkaORSjqSGUjBBFADaKKKAPU/2d4s6nrE392CNfzYn+ley15R+zvHi01mbHWSJPyDH+ter185j3evI+syxWw0QooorkO8KKKKACvS/hNeeZpFzZMeYJdyj/ZYf4g15pXVfC+8+z+JPs7HC3MTL+I5H8jXVgZ8lZeZw5jT58PLy1PVKKKK+kufJC5pKKKACiiigAooooAKKKKACuX8aeFIdWia7s1WK+UZ44Evsff3rqKKzqU41IuMka0asqMuaDPA5o5IZWhmRkkQ7WVhgg02vS/iN4dF5btq1nH/AKTEMyqB/rFHf6ivNB0r5zEUJUZ8rPrcLiY4impIKKKKwOkKKKKACiiigAooooAKKKKACiiigAooooAQ9K9x8PwfZtCsYOhS3QEfhXjWi2rX2rWtoBnzZVU/TPP6Zr3MAAAKMAdBXr5XD4pHhZ1P4YDZH8uJ5OmxS35Cvz38LeDvEXj/AMYXdj4fsmnd7mR5p24ihBcnLt2+nWv0ImjWWGSJs7XUqcdcEYrK8I+G9E8KaNHpOg2EVnapyQo+Z27sx6k+9eueCfEXiTwR43+EXiLStc1WzREhu1e3uYJN8cjKclc9RkZ6+9b/AMV729+L/wAXNP0fwmFuVFmkdqGbCglPNkYnsBnBPtX1B8b/AAkPGnwz1bRo4w12I/tFn/12T5lA+vK/jXin7Evhdjf654tuoSpgA0+33Do5+aQ/gAo/E1DgnJSLU2ouJyPjX9nLxp4f0FNUsZ7fW5EXddW1qpDx/wC7n74r3L9ki6km+DdtazK6TWV9cW7o4IZfm3AEHofmr1wcHjrUVva21s0rW9vFC0z+ZKUUDe2MbjjvgDmrIJaKKraZeQ6hZJdQHKtkEehBwR+dK6vYdna5578UNHFrqCapAmIrk4kx2f8A+uP5Vxle3eJNOXVdFubIjLOmYz6MOR+teJMrK5RhhlOCD2NeDmFFU6nMtmfT5XiHVpcr3QlFFFcB6YUUUUAFFFFABRRRQAUUUUAFFFFABRRRQAUUUUAFFFFABRRRQBW1Cxs9Rtmt761iuYmHKSLkVwOvfCPRLtml0u6m09z/AAH548/zFej0VrTr1Kfwsxq4elV+OJ4TffCPxLCx+zT2dyvbDlTVWL4V+LmYBre2Qepmr6AorqWY1rdDheUYdvqeP6L8HJi6vrWqIqd47Zck/ia9M8O+H9I8P2v2fS7NIAfvv1d/qeprUornq4mpV+J6HXQwdGjrFAOo+tfLHiiPyvE2qx4wFvJgPpvNfU9fMfxATy/G+sp6Xbnp6nP9a7crfvyXkefnS9yL8zDooor2j506XwL4gtdDluVu4pGSYAhkHII7frWNrd4NQ1e6vlj2LNIWC+gqnRQAUUUUAe3fs+RbPDF/Lj/WXn8kFelVwXwJi8vwIH7yXcrfhwP6V3tfM4t3rSPsMCrYeHoFFFFc51hRRRQAVb0S4e01mzuYwS0cyHA789KqV1Hw10v7frv2qRcw2g3/AFf+H+p/CtaEXKokjHEzjClKUux6sOlFFFfUnxbCiiigQUUUUAFFFFABRRRQAUUUUABHHTNeRePdF/sjWS8K4tbnLxeinuteu1h+ONL/ALU8PzIq5mhHmxfUdR+IzXJjaPtaT7o7svxPsKy7Pc8dopBS184fWhRRRQAUUUUAFFFFABRRRQAUUUUAFFFOhjkmmSGJS8jsFVR3JoQN6XOw+FWnGfVZtRdf3dum1fd2/wDrZ/OvTKzPDGlJo2jQ2YwZAN0rD+Jz1/w/CtOvpsJR9lSUep8fja/tqzktugUUUV0HIA61m+HdD0zw/Zz2mlWy28M11LdOo6GSRtzH860qKACiiigA6c1wPwt1JjdXumSNncxmjye+cN/Q13kx2wyN6Kf5V434OujaeK7KbOA02xvo2R/WuDFVHTq02engqKq0aqPZq8g8f2IsfFFyFXEc+Jk/Hr+ua9frgPi7bDFheAc/NET+o/rTzGHNRv2DKqjjiLdzgKKKK+fPqAooooAKKKKACiiigAooooAKKKKACiiigAooooAKKKKACiiigAooooAKKKKACiiigAr5u+Ksfl/EHV+PvTBvzUV9I/yr5d8Zaj/a3irUtQBystw2z/dBwP0FenliftG/I8fOZL2cV5mTRRRXtnzh1HgLw9Z62bp7x5NsW0BUODk96wdYtVsdVurJX8xYZWQN6gU2xvryxkaSzuZIGYbWKHGRUDszMWZizE5JPc0AJRRRQB9E/ByLy/h5ppxguZHP4yN/QV19cV8Fb0XfgK1i/jtZHhb/AL63D9Grta+XxKaqy9T7PCNOhC3ZBRRRWJ0BRRRQAV6z8N7AWfhqOVlxJdMZT646L+n868oijaWVIl+87BR9Sa93tIVtrWG3QYWJFQD0AGK9TK4Xm5djxs5qWpxh3JaKKK9o+dCiiigAooooAKKKKACiiigAooooAKKKKAPFfFdj/ZviC8tVGEEhaP8A3TyKy67b4t2uzUrO8UYEsRRvqp/wNcTXzGJh7OrKJ9lg6ntKEZBRRRWB0hRRRQAUUUUAFFFFABRRSxo8jiONWd2OAqjJNADa9F+HPhpoAusX0ZErD/R42HKj+8fc9qb4M8F+U0eoaxGC45jtz0Hu3+Fd4OlexgcE0/aVDwcxzBSXsqb9WFZeq6qlrrGmaap/eXch3eyhT/M1ozyxwQPNM4SONSzMewFeURaxJqXj201FsiM3KJGufupnA/nXZisQqSS6tnn4PCus5S6JHrVFFFdRxBRRRQAUUUUAQ3x22Nwx6CJz/wCOmvDLJyt7BIvUSq3617hqzbdKvG9IH/8AQTXh1kpa6t1HUyKB+YryMyfvwPeyde5O570Dnn1rlfilF5nhjf3jnQ/nkf1rqgMAD0rnPiT/AMijc/78eP8AvoV34hXoy9Dy8I2sRB+Z5JRRRXzJ9iFFFFABRRRQAUUUUAFFFFABRRRQAUUUUAFFFFABRRRQAUUUUAFFFFABRRRQAUUUUAYfjzUv7J8H6nfBsOsBVP8Aeb5R+pr5iHT1r2r9oHUjDo1hpKNhriUyuP8AZQcfqf0rxavdy2ny0ubufM5vU5qyj2CiiivRPKJ7Ozu7xmW1t5ZioywRc4FQEEEgjBHY11vw/wDENhosd3Feh180q6uq56dq5vVLhbzUrm6RPLWWVnC+gJoArUUUUAetfs83+H1bS2bqEuEH/jrf+y169Xzx8G7/AOw+PbJScJcq8B/EZH6gV9D18/mMOWs33Pqcpqc2HS7BRRRXCekFFFFAGp4Rh+0eJ9Oj6jz1Y/Qc/wBK9qryH4eKG8X2We28/wDjhr16vcyxfu2/M+czl/vUvIKKKK9I8cKKKKACiiigAooooAKKKKACiiigAooooA434sw79Ct5scx3GM/UGvM69Y+Jq7vCUxx0ljP615PXgZkrVj6jKXfD/MKKKK4D0wooooAKK1NB0S51ZnZGEUKHDORnn0FdRpHgezkvMXd1LLHtPyr8pz9fStIUpTaSMKuJp0r83Q4KpIYpZ3CQRPKx7IpJr1u18G+Hrdg32HzWHeRia2rWztLVdtrbRQj/AGEAr0IZXN/Ezzamcw+xE8u0bwRq19te5VbKE95OWI9hXf8Ah/w3pmiqDbxeZP3mk5b8PStiivQoYOlS1SuzysRj61fSTsuwUUEgAsSAB1J7VwXjbxkoSTTtHkyxyss47ey/41pWrwoxvIxw+HnXlywK/wASPES3DHR7GTMSn/SHU/eP93/GuP0rf/atp5Yy/npt+u4VW756nvW54EtvtXiuyXGRGxkP/ARn+eK8B1JYism+59TGlDC4dpdEexnrSUUV9KfHhRRRQAUUUUAQ30H2qyntjwJY2T8xXjvhexeXxXZWbr8yXH7wem05P8q9orltJ0P7P481HUPLxD5YeM443P1/kfzrhxVB1Jwa7no4LEqlTqRfVHU+9cv8UJRH4Wdf+ekyL/M/0rqK4X4u3OLWwsweWdpCPoMf1rXGStRkzLAR5sRFeZ50KWiivmj68KKKKACiiigAooooAKKKKACiiigAooooAKKKKACiiigAooooAKKKKACiiigAooooA8M+M9vrOpeL5pY9MvHs7SFYklERKnjcxz9SfyrzncvqK+m/iHeGx8DaxcbiCLV1Xnu3y/1r5dGfSvoMBUc6drbHy2Z0VTq3vdvUn3D1FG4eoqHDe9Ltau480lDD1oyvtUWxval8s+ooAkyPUUZHqKZ5X+1R5fvQBf0e4ls9VtL6FWLW86SAqCejA9vpX1XE6yxJKn3XUMv0PIrw74BXMMfia706ZUdbq23KHUH5kP8AgTXuQxjjpXhZlO9RRtsfSZPTtScr7/oLRRRXnHrhRRRQB0Hw7YDxfZ57hx/44a9erxfwdN5PijTnzj98FP48f1r2ivcyx/umvM+bzlfvU/IKKKK9I8gKKKKACiiigAooooAKKKKACiiigAooooA5r4ltt8JT9syIP1ryavTvixNs8Pww95LgfoCa8xrwMyd63yPqMoVsP8wooorgPTCiiigDvfALK2hsq43LM26uq0w4vF9815ToWsXGkzs0QDxv9+M9/f610tp44hiuI3fT5AoPzfODx7V1UKijJNnl4rDTlzcqvc9IorhZ/iNbAfudMmb0LSAVmXnxC1SQEW1rbwehOWP617EsfRXU8eGWYiXSx6b2yenc1ia14p0fS1IkuBNMOkUR3HPv6V5fqOv6xqGRdX8pX+6p2j8hWZXJVzPpBHfRydb1JfcdD4k8W6jrG6FT9ltT/wAs0PLfU1zuKWivLnUlUd5M9mlShSjywVgrtfhLbb9Wu7ojiKEKPqx/wBriq9N+E9t5ehT3JHM05A+ijH+NdGAhzVl5HJmc+XDS89DsaKKK+jPkwooooAKKKKACiiigAryX4kX32zxPLGpylsgiH16n9TXp+s30Wm6XcX0p4iQkD1PYfnXh00jzTSTSEl3Ysx9STzXlZnUSioI9rJqN5up2G0UUV4p9CFFFFMAooooAKKKKACiiigAooooAKKKKACiiigAooooAKKKKACiiigAooooAKKKKAOD+Od39n8CvAD81zcxx/gPmP/oIrwOvXv2h7rEGj2IPJaSYj6AAfzryGvoMvjaivM+WzWfNiGu1goooruPNCiiigAooooA3fAGof2X4z0u8LYQXCo5/2W+U/wA6+m+9fI6sysGU4YHIPvX1R4cvl1Pw/p+oKc+fbo5+pHP65rx80hrGR7+S1NJQ+ZoUUUV5J7gUUUUASW0pguYp16xuHH4HNe7wyLNCkyHKuoYH2IzXglevfD6++3eGLfccvBmF/wAOn6Yr1MrnaTieLnNNuEZ9joKKKK9o+eCiiigAooooAKKKKACiiigAooooAKKKKAPOvi5dBryxswfuI0jfUnA/lXDVseM74ah4lvJ1OY1fy0+i8f41j18ziqnPVlI+xwVP2dCMQooornOoKKKKACiiigAooopAFFFFMAooooAK1tX+K9p4B8Exytosl60TiMKJgm92JOenQf0rJryj9oa+22elaYrffd53HsBtX+bV14FyVZKJwZlGDw8nLodlP+1fd4Hk+C4l9d90T/KqFx+1b4k+b7P4S0pTn5fMlkPHvg1890V9GfJnutx+1P44ckx6DocIxgACRsH15NUJ/wBpz4jvt8uLSIvXFruz+deM0UAerT/tH/FWQEDVNPiBORssEBHtmk0n40fGXxHrVvo+l648l7eyCGGOG3VeT39gOpPbFeVxxtI6xxozu5AVVGSx9AK+yf2ZPhKvg3S18Ta9bj/hIL2P93Gw/wCPOI/w/wC+e/5UAeseE7HUtN8OWNlrGqS6pqMcQ+03cnWSTqxHoM8D2ArUorL8T61BomlvcyMpmIKwRk8u3+A70pSUU5PoVCDnJRjuzj/iprAknj0eFsrH+8n5/i7D8OtcLT7iaS4nknmYvJIxZmPcmmV8xXrOrUc2fZYagqFNQQUUUVibhRRRQAUUUUAFFFFABRRRQAUUUUAFFFFABRRRQAUUUUAFFFFABRRRQAUUUUAFFFFAHjHxr07WNV8WwLY6bdXEMNqqK0aZUsSSefyrk9O+H/jbUWZbLwxqM5XG7aqjGfqa+kxn1rpfh7IV1WePP3oc/kR/jXo0cfKEVBI8fFZZGblVcnc+Xofg78SJc48MTpg/xuo/rVmb4J/EaC2luZ9Ht444xli10uce3FfaPNZPjD/kXbr6D+YraWPqWOGGBg5JNs+Oo/hR4sb7yWafWbNauh/BHxTq16LVNQ0yByhbLliOO3Fe0Vr+DpPL8RW3+1uX8wawWY1mz0J5VQjFvU8mt/2aPETbftHiLTU452RscGrf/DNF3HA0tx4siXapZgltnoPrX0rVfUyRpt0R1EL/AMjWjxlXucMcJTutD5Ri+DNvgeZr0reu2ECvQ/CmjroGg2+kpcvcJBu2u4wcEk4/WtUdKK4auIqVVaTPco4SlRd4KwUUUVidAUUUUAFdf8LtUFrq76fI2I7ofL/vjp+Y/pXIU6GSSGZJomKyIwZWHUEVpRqulNSRjiKKrUnB9T3yis3w1qkesaRDeIQHI2yr/dcdRWlX1EJKaUkfGTg4ScZboKKKKokKKKKACiiigAooooAKKKKACsjxfqY0nQLi6DASlfLiH+0en5dfwrX/AFryr4j60NS1cWdu+62tCVyOjP3P9Pzrlxdb2VNvqduAw7r1kum5y3J5PXvRQKK+bPrgooooAKKKKACiiigAooooAKKKKACiiigArwH44332vxzJbqcraQJF+JG4/wDoQr36vnHxToviTU/Emo3/APYt8wmuXZT5X8OeP0xXoZclzuTZ5WbuXslGK3ZytFaknhzxBHjfot8M/wDTEmpv+ET8U+X5g8OaqUxnItXPH5V7nPF9T5x05rdGLRWp/wAI54i/6F/V/wDwBl/+Jqs2mamp2tpt6p9Dbtn+VHPHuLll2PX/ANm34XReJ7n/AISrW1b+y7OYLbQg4M8q85J/urx9TX2HYXPnJtb/AFi/rXi37MGoQ3HwstNN8qSC60+WSOeORCp+ZiwbnqCD+lenXF5Fp9tLfTyiKKBDI7kZwAMmvNeJlGt5HoLDxlS8zb1W/s9K0251LULhLa0tozJNK5wEUdTXyBdfFK88dfG20vTvg0kJLZ2NuT91CM7iP7zFVz+Aqr+0D8X9R8feVo+k2V7p+hwtukjkUh7mTPVv9kdhXlnh64k03xBp16VdPJuY3yVI4DDNd1ZKdNq/Q5MO3CrGVup9T0UZB5HQ9PpRXy59oFFFFABRRRQAUUUUAFFFFABRRRQAUUUUAFFFFABRRRQAUUUUAFFFFABRRRQAUUUUAFFFFABW34HfZ4hiX++jL+mf6ViVpeGJPL8QWbdMybfzGKcXqRVV4M9MrG8af8i5c/Vf/QhWzWJ43/5FyYerp/6EK6JbHk0fjieeVe0CTy9bsn/6bKPz4/rVGpLWTy7qGT+7Irfka5kexJXTPWqq6wSNIvCOogf/ANBNWqpa7xol7zj9w/8AKupnjQ+JHlw6UUUVyntBRRRQAUUUUAFFFFAG/wCCdebRNSxMSbOchZR/d9GH0r12N0kjWSNg6MAysOhBrwOuw8CeKv7OK6dqDk2hOI5D/wAsj/h/KvTwOL5P3ctjx8ywPtP3tPc9OopEZXRXRgysMgg5BFLXt3R849wooooAKKKKACiiigAoorC8W+I7bQ7Ur8st44/dxZ6e7e1ROcYRbkaU6cqklGK1Kfj/AMRLpVibK2f/AE2dSBj/AJZqf4vr6V5VU17dT3t3JdXUhkmkbczGoa+cxWIded+nQ+sweFjh4W69QooormOsKKKKYBRRRQAUUUUAFFFFABRRRQAUUUUAFAJ9TRRQAZPqa9S0F2bRbJiT/qE7+1eW16f4dOdCsT/0wUfpWlLc48b8KLtzIyW0zbiMIx6+1eRH5jubBJ5ORXqetv5ejXj9xA/8q8tp1HsTg1oza8EMyeIYVU4DqwbHGeK9DZVYbWUMD1BGQa848HnHiS0+rf8AoJr0iqpbGeM+NHH/ABFgtlgtFFtACXYnES+n0rjDbW7dbaA/WJf8K7H4jN+/so/RHP6iuTqJyfNudOGhH2a0CiiiszpCiiigAooooAKKKKACiiigAooooAKKKKACiiigAooooAKKKKACiiigAooooAKKKKACiiigAqxpcnlanayeky/zqvSoxV1YdQQRQhPZnrp61heOjjw+49ZE/nW4h3IreoBrA8enGg49Zl/rXTJ+6zyKK/eI4GjOOfSikPSuY9hnrVo/mWkL/wB6NT+lVfEZ/wCJFe9v3Jp2gP5miWTnqYV/lUXikgeHrw/9M/6iunoeMl79vM8zooormPZCiiigAooooAKKKKACiiigDovCniy80YiCUG5sv+eZPKf7p/pXpujaxp+rQiSxuFc90PDL9RXiFPgmlt5RLBI8TjoyHBruw+OnS0eqPNxWW063vR0Z73RXlmlePNXtQI7oR3iDu/DfmK6K0+IWkyKPtNtcwH2AYV6lPH0Zrex41XLMRDpf0OxornF8beHWGTeOvsYzUU/jzQIx8j3Ep/2Y61eKo/zIwWDrt25GdRTZHSOMvI6oo6sxwBXAah8RWKldP08Kf78zZ/QVyer65qmqtm9u3df7i8KPwrmq5jSj8OrOyjlNab9/RHceJ/HNvbB7bSMTzdDMfuL9PU151czzXU7z3ErSyucszHJNR0V5FfETrP3tj3cNhKeHXu79wooorA6QooooAKKKKACiiigAooooAKKKKACiiigAooooAKKKKACvTfDJzoFkf+mQFeZV6Z4WIPh6y/654/U1pS3OPGfChvit9nh68PqgX8yB/WvNa9C8cvt8PSj+86L+tee0VNx4P4GafhQ48RWXOPnP8jXpdeZeGTt1+yP/AE1Ar02qpbGOM+NHDfENs6rAv92DP5k/4VzVb3jxt2vlf7sS1g1nP4mdlBWpoKKKKk1CiiigAooooAKKKKACiiigAooooAKKKKACiiigAooooAKKKKACiiigAooooAKKKKACiiigApKWkPQ0Aet2h3WsLdcop/Suf+IRxo0Q9Zx/6Ca3dOO7TrZvWFD/AOOiue+Ijf8AEutl9ZT/ACrol8J5VH+KjiRRRQa5z1j0vwsc+HrLH/PMCmeL22+Hbv3UD9RS+ETnw7af7pH/AI8aj8att8OT+7KP1ro+yeR/y9+Z51RRRXOesFFFFABRRRQAUUUUAFFFFABRRRQAUUUUAFFFFABRRRQAUUUUAFFFFABRRRQAUUUUAFFFFABRRRQAUUUUAFFFFABRRRQAUUUUAFekeEDu8OWZ/wBlh/48a83r0bwYf+KctvYt/wChGtKW5yYz4EQePT/xIcesy/1rgK73x+f+JIg7GZf5GuCpVNysJ/DLugnbrdken79P516jXleknbqto3pMn869VPWrpbGGN+JHnnjn/kYpP+uafyrDra8b/wDIxTf7q/yrFrKW7Oyj/DQUUUUjQKKKKACiiigAooooAKKKKACiiigAooooAKKKKACiiigAooooAKKKKACiiigAooooAKKKKACkPSiigD1XSDnSbQnr5CfyrnviMT9msh23sT+QooreXwnlUf4yOMooornPVPRfBZ/4py29i/8A6Eaj8dtjw849ZUH60UV0/ZPKX8f5nn1FFFc56oUUUUAFFFFABRRRQAUUUUAFFFFABRRRQAUUUUAFFFFABRRRQAUUUUAFFFFABRRRQAUUUUAFFFFABRRRQAUUUUAFFFFABRRRQAV6H4IOfD0P++386KK0pbnLi/gK3xBJ/siIesw/ka4WiilU+IrC/wAMlsm23tu3pKv869Zooq6Wxhjd0edeNTnxFP7Ko/Ssaiispbs66XwIKKKKRoFFFFABRRRQAUUUUAFFFFABRRRQB//Z"/>
          <p:cNvSpPr>
            <a:spLocks noChangeAspect="1" noChangeArrowheads="1"/>
          </p:cNvSpPr>
          <p:nvPr/>
        </p:nvSpPr>
        <p:spPr bwMode="auto">
          <a:xfrm>
            <a:off x="21272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1047507" y="1371627"/>
            <a:ext cx="3273099" cy="678845"/>
          </a:xfrm>
        </p:spPr>
        <p:txBody>
          <a:bodyPr>
            <a:normAutofit/>
          </a:bodyPr>
          <a:lstStyle/>
          <a:p>
            <a:r>
              <a:rPr lang="en-GB" sz="2000" b="1" dirty="0" smtClean="0">
                <a:latin typeface="+mn-lt"/>
              </a:rPr>
              <a:t>Face to face</a:t>
            </a:r>
            <a:endParaRPr lang="en-GB" sz="2000" b="1" dirty="0">
              <a:latin typeface="+mn-lt"/>
            </a:endParaRPr>
          </a:p>
        </p:txBody>
      </p:sp>
      <p:pic>
        <p:nvPicPr>
          <p:cNvPr id="4104" name="Picture 8" descr="The Importance of Face to Face Meetings - Recruiting Gym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91815" y="798513"/>
            <a:ext cx="5916796" cy="4659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 Placeholder 12"/>
          <p:cNvSpPr>
            <a:spLocks noGrp="1"/>
          </p:cNvSpPr>
          <p:nvPr>
            <p:ph type="body" sz="half" idx="2"/>
          </p:nvPr>
        </p:nvSpPr>
        <p:spPr>
          <a:xfrm>
            <a:off x="1361544" y="3128169"/>
            <a:ext cx="3275013" cy="2248181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 smtClean="0"/>
              <a:t>Physical presence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 smtClean="0"/>
              <a:t>Tone of voice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 smtClean="0"/>
              <a:t>Facial expressions</a:t>
            </a:r>
            <a:endParaRPr lang="en-GB" sz="1800" dirty="0"/>
          </a:p>
        </p:txBody>
      </p:sp>
      <p:sp>
        <p:nvSpPr>
          <p:cNvPr id="14" name="Rectangle 13"/>
          <p:cNvSpPr/>
          <p:nvPr/>
        </p:nvSpPr>
        <p:spPr>
          <a:xfrm>
            <a:off x="5376356" y="5457825"/>
            <a:ext cx="14947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(Moyle,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4800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0A5D7F0-5195-4AA6-A8DA-B8012AE68426}"/>
              </a:ext>
            </a:extLst>
          </p:cNvPr>
          <p:cNvSpPr txBox="1"/>
          <p:nvPr/>
        </p:nvSpPr>
        <p:spPr>
          <a:xfrm>
            <a:off x="86129" y="1497446"/>
            <a:ext cx="4642889" cy="358255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dirty="0" smtClean="0"/>
              <a:t> Noise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dirty="0" smtClean="0"/>
              <a:t>Emotions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dirty="0" smtClean="0"/>
              <a:t>Slang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dirty="0" smtClean="0"/>
              <a:t>Disability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dirty="0" smtClean="0"/>
              <a:t>Lack of Supervision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dirty="0" smtClean="0"/>
              <a:t>Stereotypes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dirty="0" smtClean="0"/>
              <a:t>Shared experience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dirty="0" smtClean="0"/>
              <a:t>Half Said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dirty="0" smtClean="0"/>
              <a:t>Overwhelm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600" dirty="0" smtClean="0"/>
              <a:t>Assumptions</a:t>
            </a:r>
            <a:endParaRPr lang="en-US" sz="1600" dirty="0" smtClean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sp>
        <p:nvSpPr>
          <p:cNvPr id="5" name="AutoShape 4" descr="Barriers of Communication - Nursing Communication Skill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146" name="Picture 2" descr="The 10 Barriers Of Communication by Jian Christian Danla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8509" y="489528"/>
            <a:ext cx="7876020" cy="4751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761767" y="750070"/>
            <a:ext cx="1487908" cy="40049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 smtClean="0">
                <a:ea typeface="Calibri" panose="020F0502020204030204" pitchFamily="34" charset="0"/>
                <a:cs typeface="Times New Roman" panose="02020603050405020304" pitchFamily="18" charset="0"/>
              </a:rPr>
              <a:t>BARRIERS</a:t>
            </a:r>
            <a:endParaRPr lang="en-GB" sz="2000" b="1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309467" y="5359461"/>
            <a:ext cx="15545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(Danlag,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893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 smtClean="0"/>
              <a:t>Effective communication = Customer satisfaction</a:t>
            </a:r>
            <a:endParaRPr lang="en-GB" sz="2000" b="1" dirty="0"/>
          </a:p>
        </p:txBody>
      </p:sp>
      <p:pic>
        <p:nvPicPr>
          <p:cNvPr id="7178" name="Picture 10" descr="Pounds Sterling Money - Free image on Pixabay"/>
          <p:cNvPicPr>
            <a:picLocks noChangeAspect="1" noChangeArrowheads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393" y="4156364"/>
            <a:ext cx="1793298" cy="1464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2" name="Picture 14" descr="Customer Satisfaction Survey Checkbox With Excellent Tick Stock Photo -  Download Image Now - iStoc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6944" y="3529411"/>
            <a:ext cx="4104088" cy="1831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7702060" y="5360809"/>
            <a:ext cx="2587247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(Caspar1774studio, 2018)</a:t>
            </a:r>
          </a:p>
        </p:txBody>
      </p:sp>
      <p:sp>
        <p:nvSpPr>
          <p:cNvPr id="9" name="Rectangle 8"/>
          <p:cNvSpPr/>
          <p:nvPr/>
        </p:nvSpPr>
        <p:spPr>
          <a:xfrm>
            <a:off x="0" y="5564839"/>
            <a:ext cx="15441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(Bowler, 2017)</a:t>
            </a:r>
            <a:endParaRPr lang="en-GB" dirty="0"/>
          </a:p>
        </p:txBody>
      </p:sp>
      <p:pic>
        <p:nvPicPr>
          <p:cNvPr id="7186" name="Picture 18" descr="Hair Salon Cute Graphics, Designs &amp;amp; Templates from GraphicRiver"/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8306" y="2034598"/>
            <a:ext cx="3449638" cy="3449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3312672" y="5555157"/>
            <a:ext cx="28081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smtClean="0"/>
              <a:t>(</a:t>
            </a:r>
            <a:r>
              <a:rPr lang="en-GB" dirty="0"/>
              <a:t>Macrovectorinpeople, </a:t>
            </a:r>
            <a:r>
              <a:rPr lang="en-GB" dirty="0" smtClean="0"/>
              <a:t>n.d.)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551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 smtClean="0"/>
              <a:t>references</a:t>
            </a:r>
            <a:endParaRPr lang="en-GB" sz="2000" b="1" dirty="0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451578" y="1777970"/>
            <a:ext cx="6113953" cy="4308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Bowler, B., 2017. </a:t>
            </a:r>
            <a:r>
              <a:rPr kumimoji="0" lang="en-US" altLang="en-US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Pounds Sterling Money Currency. </a:t>
            </a: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www.pixabay.com</a:t>
            </a: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[Accessed 22 November 2021].</a:t>
            </a:r>
            <a:endParaRPr kumimoji="0" lang="en-GB" altLang="en-US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Caspar1774studio, 2018. </a:t>
            </a:r>
            <a:r>
              <a:rPr kumimoji="0" lang="en-US" altLang="en-US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Customer Satisfaction Survey checkbox with excellent tick. </a:t>
            </a: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www.istockphoto.com</a:t>
            </a: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[Accessed 22 November 2021].</a:t>
            </a:r>
            <a:endParaRPr kumimoji="0" lang="en-GB" altLang="en-US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Cureg, S., 2017. </a:t>
            </a:r>
            <a:r>
              <a:rPr kumimoji="0" lang="en-US" altLang="en-US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Schramm's Second Model of Communication. </a:t>
            </a: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www.prezi.com</a:t>
            </a:r>
            <a:endParaRPr kumimoji="0" lang="en-GB" altLang="en-US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Danlag, J. C., 2019. </a:t>
            </a:r>
            <a:r>
              <a:rPr kumimoji="0" lang="en-US" altLang="en-US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10 Barriers of Communication. </a:t>
            </a: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www.prezi.com</a:t>
            </a:r>
            <a:endParaRPr kumimoji="0" lang="en-GB" altLang="en-US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Kobiruzzaman, M., 2021. </a:t>
            </a:r>
            <a:r>
              <a:rPr kumimoji="0" lang="en-US" altLang="en-US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SMCR Model of Communication. </a:t>
            </a: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www.newsmoor.com</a:t>
            </a:r>
            <a:endParaRPr kumimoji="0" lang="en-GB" altLang="en-US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Lumen Learning, 2021. </a:t>
            </a:r>
            <a:r>
              <a:rPr kumimoji="0" lang="en-US" altLang="en-US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Channels of Business Communication. </a:t>
            </a: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www.lumenlearning.com</a:t>
            </a: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[Accessed 22 November 2021].</a:t>
            </a:r>
            <a:endParaRPr kumimoji="0" lang="en-GB" altLang="en-US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Macrovectorinpeople, n.d. </a:t>
            </a:r>
            <a:r>
              <a:rPr kumimoji="0" lang="en-US" altLang="en-US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Hair and Salon. </a:t>
            </a: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www.graphicriver.net</a:t>
            </a: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[Accessed 22 November 2021].</a:t>
            </a:r>
            <a:endParaRPr kumimoji="0" lang="en-GB" altLang="en-US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Moyle, A., 2019. </a:t>
            </a:r>
            <a:r>
              <a:rPr kumimoji="0" lang="en-US" altLang="en-US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importance of face to face meetings. </a:t>
            </a: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www.recruitinggym.com</a:t>
            </a:r>
            <a:endParaRPr kumimoji="0" lang="en-GB" altLang="en-US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63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162622"/>
              </p:ext>
            </p:extLst>
          </p:nvPr>
        </p:nvGraphicFramePr>
        <p:xfrm>
          <a:off x="1000124" y="138546"/>
          <a:ext cx="9972676" cy="59715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96935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375741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01796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01796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Paula</a:t>
                      </a:r>
                      <a:r>
                        <a:rPr lang="en-GB" baseline="0" dirty="0" smtClean="0"/>
                        <a:t>, Marcia, Adan and Aroosa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115323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Good communication</a:t>
                      </a:r>
                      <a:r>
                        <a:rPr lang="en-GB" baseline="0" dirty="0" smtClean="0"/>
                        <a:t> skills: used WhatsApp, email and face to face meeting.</a:t>
                      </a:r>
                    </a:p>
                    <a:p>
                      <a:r>
                        <a:rPr lang="en-GB" baseline="0" dirty="0" smtClean="0"/>
                        <a:t>Focused on the end goal of getting the presentation completed.</a:t>
                      </a:r>
                    </a:p>
                    <a:p>
                      <a:r>
                        <a:rPr lang="en-GB" baseline="0" dirty="0" smtClean="0"/>
                        <a:t>Used each others strengths to complete the PowerPoint.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141936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 members of the</a:t>
                      </a:r>
                      <a:r>
                        <a:rPr lang="en-GB" baseline="0" dirty="0" smtClean="0"/>
                        <a:t> team were unavailable and we were unable to contact them in any way. They were also absent from class and made it difficult to complete present the 4 questions given. </a:t>
                      </a:r>
                    </a:p>
                    <a:p>
                      <a:r>
                        <a:rPr lang="en-GB" baseline="0" dirty="0" smtClean="0"/>
                        <a:t>Marcia was ill for 2 weeks, this gave a shorter time to get together and complete the task.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710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Have</a:t>
                      </a:r>
                      <a:r>
                        <a:rPr lang="en-GB" baseline="0" dirty="0" smtClean="0"/>
                        <a:t> a face to face meeting sooner.</a:t>
                      </a:r>
                    </a:p>
                    <a:p>
                      <a:r>
                        <a:rPr lang="en-GB" baseline="0" dirty="0" smtClean="0"/>
                        <a:t>Have a back up plan for an absent team member.</a:t>
                      </a:r>
                    </a:p>
                    <a:p>
                      <a:r>
                        <a:rPr lang="en-GB" baseline="0" dirty="0" smtClean="0"/>
                        <a:t>Start working on the PowerPoint sooner.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01796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</a:t>
                      </a:r>
                      <a:r>
                        <a:rPr lang="en-GB" dirty="0" smtClean="0"/>
                        <a:t>8/10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58788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5074</TotalTime>
  <Words>436</Words>
  <Application>Microsoft Office PowerPoint</Application>
  <PresentationFormat>Widescreen</PresentationFormat>
  <Paragraphs>103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Gill Sans MT</vt:lpstr>
      <vt:lpstr>Times New Roman</vt:lpstr>
      <vt:lpstr>Gallery</vt:lpstr>
      <vt:lpstr>PowerPoint Presentation</vt:lpstr>
      <vt:lpstr>Table of content</vt:lpstr>
      <vt:lpstr>PowerPoint Presentation</vt:lpstr>
      <vt:lpstr>PowerPoint Presentation</vt:lpstr>
      <vt:lpstr>PowerPoint Presentation</vt:lpstr>
      <vt:lpstr>Face to face</vt:lpstr>
      <vt:lpstr>PowerPoint Presentation</vt:lpstr>
      <vt:lpstr>Effective communication = Customer satisfaction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 ORANGERY BEAUTY SALON</dc:title>
  <dc:creator>Paula Canning</dc:creator>
  <cp:lastModifiedBy>Marcia Reid</cp:lastModifiedBy>
  <cp:revision>74</cp:revision>
  <dcterms:created xsi:type="dcterms:W3CDTF">2021-11-16T10:39:31Z</dcterms:created>
  <dcterms:modified xsi:type="dcterms:W3CDTF">2021-11-22T19:44:49Z</dcterms:modified>
</cp:coreProperties>
</file>