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6" r:id="rId4"/>
    <p:sldId id="267" r:id="rId5"/>
    <p:sldId id="262" r:id="rId6"/>
    <p:sldId id="263" r:id="rId7"/>
    <p:sldId id="264" r:id="rId8"/>
    <p:sldId id="261" r:id="rId9"/>
    <p:sldId id="268" r:id="rId10"/>
    <p:sldId id="269" r:id="rId11"/>
    <p:sldId id="27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8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C1201-4BCF-471C-8C72-842187D9C9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67C137-EE6E-4BA1-92A8-18C32B05B8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A76837B-FF93-4462-85D9-F71648420B93}"/>
              </a:ext>
            </a:extLst>
          </p:cNvPr>
          <p:cNvSpPr>
            <a:spLocks noGrp="1"/>
          </p:cNvSpPr>
          <p:nvPr>
            <p:ph type="dt" sz="half" idx="10"/>
          </p:nvPr>
        </p:nvSpPr>
        <p:spPr/>
        <p:txBody>
          <a:bodyPr/>
          <a:lstStyle/>
          <a:p>
            <a:fld id="{A8CE9DF2-18C6-416F-A34C-84E0AE28563C}" type="datetimeFigureOut">
              <a:rPr lang="en-GB" smtClean="0"/>
              <a:t>17/01/2020</a:t>
            </a:fld>
            <a:endParaRPr lang="en-GB"/>
          </a:p>
        </p:txBody>
      </p:sp>
      <p:sp>
        <p:nvSpPr>
          <p:cNvPr id="5" name="Footer Placeholder 4">
            <a:extLst>
              <a:ext uri="{FF2B5EF4-FFF2-40B4-BE49-F238E27FC236}">
                <a16:creationId xmlns:a16="http://schemas.microsoft.com/office/drawing/2014/main" id="{05D1027B-BEFE-4AA2-B8BB-FCE6DC9496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70FC1A-173F-4F20-873D-474EA3175C23}"/>
              </a:ext>
            </a:extLst>
          </p:cNvPr>
          <p:cNvSpPr>
            <a:spLocks noGrp="1"/>
          </p:cNvSpPr>
          <p:nvPr>
            <p:ph type="sldNum" sz="quarter" idx="12"/>
          </p:nvPr>
        </p:nvSpPr>
        <p:spPr/>
        <p:txBody>
          <a:bodyPr/>
          <a:lstStyle/>
          <a:p>
            <a:fld id="{4FD8F00A-FF5C-4D39-B515-E8ACCB5EDB48}" type="slidenum">
              <a:rPr lang="en-GB" smtClean="0"/>
              <a:t>‹#›</a:t>
            </a:fld>
            <a:endParaRPr lang="en-GB"/>
          </a:p>
        </p:txBody>
      </p:sp>
    </p:spTree>
    <p:extLst>
      <p:ext uri="{BB962C8B-B14F-4D97-AF65-F5344CB8AC3E}">
        <p14:creationId xmlns:p14="http://schemas.microsoft.com/office/powerpoint/2010/main" val="3152798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3A8D9-EC13-4E1D-890F-084C54A571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C76A2B-AA1C-43F6-9CBD-B09859FAA4E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CB7F65-77A2-466A-B66C-8797959BD798}"/>
              </a:ext>
            </a:extLst>
          </p:cNvPr>
          <p:cNvSpPr>
            <a:spLocks noGrp="1"/>
          </p:cNvSpPr>
          <p:nvPr>
            <p:ph type="dt" sz="half" idx="10"/>
          </p:nvPr>
        </p:nvSpPr>
        <p:spPr/>
        <p:txBody>
          <a:bodyPr/>
          <a:lstStyle/>
          <a:p>
            <a:fld id="{A8CE9DF2-18C6-416F-A34C-84E0AE28563C}" type="datetimeFigureOut">
              <a:rPr lang="en-GB" smtClean="0"/>
              <a:t>17/01/2020</a:t>
            </a:fld>
            <a:endParaRPr lang="en-GB"/>
          </a:p>
        </p:txBody>
      </p:sp>
      <p:sp>
        <p:nvSpPr>
          <p:cNvPr id="5" name="Footer Placeholder 4">
            <a:extLst>
              <a:ext uri="{FF2B5EF4-FFF2-40B4-BE49-F238E27FC236}">
                <a16:creationId xmlns:a16="http://schemas.microsoft.com/office/drawing/2014/main" id="{33D4A76F-6A75-4F5A-B083-F759135BF9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C73B62-C0A7-4DC6-9151-48BE8E6DE29A}"/>
              </a:ext>
            </a:extLst>
          </p:cNvPr>
          <p:cNvSpPr>
            <a:spLocks noGrp="1"/>
          </p:cNvSpPr>
          <p:nvPr>
            <p:ph type="sldNum" sz="quarter" idx="12"/>
          </p:nvPr>
        </p:nvSpPr>
        <p:spPr/>
        <p:txBody>
          <a:bodyPr/>
          <a:lstStyle/>
          <a:p>
            <a:fld id="{4FD8F00A-FF5C-4D39-B515-E8ACCB5EDB48}" type="slidenum">
              <a:rPr lang="en-GB" smtClean="0"/>
              <a:t>‹#›</a:t>
            </a:fld>
            <a:endParaRPr lang="en-GB"/>
          </a:p>
        </p:txBody>
      </p:sp>
    </p:spTree>
    <p:extLst>
      <p:ext uri="{BB962C8B-B14F-4D97-AF65-F5344CB8AC3E}">
        <p14:creationId xmlns:p14="http://schemas.microsoft.com/office/powerpoint/2010/main" val="4097451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AA057-6BF2-4781-94FF-4EEFDCEB57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3BC305-4248-4A26-86CE-CDA58E26A9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116C67-0F0F-4E99-BD2C-AA3A93FB848C}"/>
              </a:ext>
            </a:extLst>
          </p:cNvPr>
          <p:cNvSpPr>
            <a:spLocks noGrp="1"/>
          </p:cNvSpPr>
          <p:nvPr>
            <p:ph type="dt" sz="half" idx="10"/>
          </p:nvPr>
        </p:nvSpPr>
        <p:spPr/>
        <p:txBody>
          <a:bodyPr/>
          <a:lstStyle/>
          <a:p>
            <a:fld id="{A8CE9DF2-18C6-416F-A34C-84E0AE28563C}" type="datetimeFigureOut">
              <a:rPr lang="en-GB" smtClean="0"/>
              <a:t>17/01/2020</a:t>
            </a:fld>
            <a:endParaRPr lang="en-GB"/>
          </a:p>
        </p:txBody>
      </p:sp>
      <p:sp>
        <p:nvSpPr>
          <p:cNvPr id="5" name="Footer Placeholder 4">
            <a:extLst>
              <a:ext uri="{FF2B5EF4-FFF2-40B4-BE49-F238E27FC236}">
                <a16:creationId xmlns:a16="http://schemas.microsoft.com/office/drawing/2014/main" id="{AEF3E148-EEAF-4E06-B297-B837C54BE3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109FCD-366F-44CF-933C-49CDAF5C9F0E}"/>
              </a:ext>
            </a:extLst>
          </p:cNvPr>
          <p:cNvSpPr>
            <a:spLocks noGrp="1"/>
          </p:cNvSpPr>
          <p:nvPr>
            <p:ph type="sldNum" sz="quarter" idx="12"/>
          </p:nvPr>
        </p:nvSpPr>
        <p:spPr/>
        <p:txBody>
          <a:bodyPr/>
          <a:lstStyle/>
          <a:p>
            <a:fld id="{4FD8F00A-FF5C-4D39-B515-E8ACCB5EDB48}" type="slidenum">
              <a:rPr lang="en-GB" smtClean="0"/>
              <a:t>‹#›</a:t>
            </a:fld>
            <a:endParaRPr lang="en-GB"/>
          </a:p>
        </p:txBody>
      </p:sp>
    </p:spTree>
    <p:extLst>
      <p:ext uri="{BB962C8B-B14F-4D97-AF65-F5344CB8AC3E}">
        <p14:creationId xmlns:p14="http://schemas.microsoft.com/office/powerpoint/2010/main" val="12606178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58AD6-F594-4BAC-84A3-976CB702AB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938E0B-2C7C-4AF5-9EBF-C403CD83906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FCD1242-2534-425D-A821-CCCD95AE249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289ADF7-3232-47E7-AE6E-2FA540087D91}"/>
              </a:ext>
            </a:extLst>
          </p:cNvPr>
          <p:cNvSpPr>
            <a:spLocks noGrp="1"/>
          </p:cNvSpPr>
          <p:nvPr>
            <p:ph type="dt" sz="half" idx="10"/>
          </p:nvPr>
        </p:nvSpPr>
        <p:spPr/>
        <p:txBody>
          <a:bodyPr/>
          <a:lstStyle/>
          <a:p>
            <a:fld id="{A8CE9DF2-18C6-416F-A34C-84E0AE28563C}" type="datetimeFigureOut">
              <a:rPr lang="en-GB" smtClean="0"/>
              <a:t>17/01/2020</a:t>
            </a:fld>
            <a:endParaRPr lang="en-GB"/>
          </a:p>
        </p:txBody>
      </p:sp>
      <p:sp>
        <p:nvSpPr>
          <p:cNvPr id="6" name="Footer Placeholder 5">
            <a:extLst>
              <a:ext uri="{FF2B5EF4-FFF2-40B4-BE49-F238E27FC236}">
                <a16:creationId xmlns:a16="http://schemas.microsoft.com/office/drawing/2014/main" id="{5171941E-1A74-42AE-994E-255958F818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2EEC9B-0614-4FD8-BD8C-69123BE6D36E}"/>
              </a:ext>
            </a:extLst>
          </p:cNvPr>
          <p:cNvSpPr>
            <a:spLocks noGrp="1"/>
          </p:cNvSpPr>
          <p:nvPr>
            <p:ph type="sldNum" sz="quarter" idx="12"/>
          </p:nvPr>
        </p:nvSpPr>
        <p:spPr/>
        <p:txBody>
          <a:bodyPr/>
          <a:lstStyle/>
          <a:p>
            <a:fld id="{4FD8F00A-FF5C-4D39-B515-E8ACCB5EDB48}" type="slidenum">
              <a:rPr lang="en-GB" smtClean="0"/>
              <a:t>‹#›</a:t>
            </a:fld>
            <a:endParaRPr lang="en-GB"/>
          </a:p>
        </p:txBody>
      </p:sp>
    </p:spTree>
    <p:extLst>
      <p:ext uri="{BB962C8B-B14F-4D97-AF65-F5344CB8AC3E}">
        <p14:creationId xmlns:p14="http://schemas.microsoft.com/office/powerpoint/2010/main" val="4254688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E1442-D295-4639-9D02-C4DB1253889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61E1BF-0930-4B92-A90A-A47453B226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7F1E5CC-1A1B-46F2-9D11-45D530F7096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E77577B-3340-4084-AA0F-8E092E65E1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7FCA76A-0C35-4215-A8FD-64BCDC6BEE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D95B75E-0CB6-468C-89A2-13A390A737B4}"/>
              </a:ext>
            </a:extLst>
          </p:cNvPr>
          <p:cNvSpPr>
            <a:spLocks noGrp="1"/>
          </p:cNvSpPr>
          <p:nvPr>
            <p:ph type="dt" sz="half" idx="10"/>
          </p:nvPr>
        </p:nvSpPr>
        <p:spPr/>
        <p:txBody>
          <a:bodyPr/>
          <a:lstStyle/>
          <a:p>
            <a:fld id="{A8CE9DF2-18C6-416F-A34C-84E0AE28563C}" type="datetimeFigureOut">
              <a:rPr lang="en-GB" smtClean="0"/>
              <a:t>17/01/2020</a:t>
            </a:fld>
            <a:endParaRPr lang="en-GB"/>
          </a:p>
        </p:txBody>
      </p:sp>
      <p:sp>
        <p:nvSpPr>
          <p:cNvPr id="8" name="Footer Placeholder 7">
            <a:extLst>
              <a:ext uri="{FF2B5EF4-FFF2-40B4-BE49-F238E27FC236}">
                <a16:creationId xmlns:a16="http://schemas.microsoft.com/office/drawing/2014/main" id="{ABAD9D8C-4BBA-45CC-BBA3-790E3DD4A41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51B56EA-1295-4B71-AB0A-E3AF2EB0483A}"/>
              </a:ext>
            </a:extLst>
          </p:cNvPr>
          <p:cNvSpPr>
            <a:spLocks noGrp="1"/>
          </p:cNvSpPr>
          <p:nvPr>
            <p:ph type="sldNum" sz="quarter" idx="12"/>
          </p:nvPr>
        </p:nvSpPr>
        <p:spPr/>
        <p:txBody>
          <a:bodyPr/>
          <a:lstStyle/>
          <a:p>
            <a:fld id="{4FD8F00A-FF5C-4D39-B515-E8ACCB5EDB48}" type="slidenum">
              <a:rPr lang="en-GB" smtClean="0"/>
              <a:t>‹#›</a:t>
            </a:fld>
            <a:endParaRPr lang="en-GB"/>
          </a:p>
        </p:txBody>
      </p:sp>
    </p:spTree>
    <p:extLst>
      <p:ext uri="{BB962C8B-B14F-4D97-AF65-F5344CB8AC3E}">
        <p14:creationId xmlns:p14="http://schemas.microsoft.com/office/powerpoint/2010/main" val="3945688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0890E-FA3C-4685-A34D-DA5E8D8B7A4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A536A5A-EF63-421C-976E-CBD8E8951419}"/>
              </a:ext>
            </a:extLst>
          </p:cNvPr>
          <p:cNvSpPr>
            <a:spLocks noGrp="1"/>
          </p:cNvSpPr>
          <p:nvPr>
            <p:ph type="dt" sz="half" idx="10"/>
          </p:nvPr>
        </p:nvSpPr>
        <p:spPr/>
        <p:txBody>
          <a:bodyPr/>
          <a:lstStyle/>
          <a:p>
            <a:fld id="{A8CE9DF2-18C6-416F-A34C-84E0AE28563C}" type="datetimeFigureOut">
              <a:rPr lang="en-GB" smtClean="0"/>
              <a:t>17/01/2020</a:t>
            </a:fld>
            <a:endParaRPr lang="en-GB"/>
          </a:p>
        </p:txBody>
      </p:sp>
      <p:sp>
        <p:nvSpPr>
          <p:cNvPr id="4" name="Footer Placeholder 3">
            <a:extLst>
              <a:ext uri="{FF2B5EF4-FFF2-40B4-BE49-F238E27FC236}">
                <a16:creationId xmlns:a16="http://schemas.microsoft.com/office/drawing/2014/main" id="{81C92FC5-5B94-4E29-B06E-39E3B62D9A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C11592B-3C16-4113-8A62-07A10DCFDF35}"/>
              </a:ext>
            </a:extLst>
          </p:cNvPr>
          <p:cNvSpPr>
            <a:spLocks noGrp="1"/>
          </p:cNvSpPr>
          <p:nvPr>
            <p:ph type="sldNum" sz="quarter" idx="12"/>
          </p:nvPr>
        </p:nvSpPr>
        <p:spPr/>
        <p:txBody>
          <a:bodyPr/>
          <a:lstStyle/>
          <a:p>
            <a:fld id="{4FD8F00A-FF5C-4D39-B515-E8ACCB5EDB48}" type="slidenum">
              <a:rPr lang="en-GB" smtClean="0"/>
              <a:t>‹#›</a:t>
            </a:fld>
            <a:endParaRPr lang="en-GB"/>
          </a:p>
        </p:txBody>
      </p:sp>
    </p:spTree>
    <p:extLst>
      <p:ext uri="{BB962C8B-B14F-4D97-AF65-F5344CB8AC3E}">
        <p14:creationId xmlns:p14="http://schemas.microsoft.com/office/powerpoint/2010/main" val="859510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17EB0BA-72FC-4C96-A216-78BF30BED2DD}"/>
              </a:ext>
            </a:extLst>
          </p:cNvPr>
          <p:cNvSpPr>
            <a:spLocks noGrp="1"/>
          </p:cNvSpPr>
          <p:nvPr>
            <p:ph type="dt" sz="half" idx="10"/>
          </p:nvPr>
        </p:nvSpPr>
        <p:spPr/>
        <p:txBody>
          <a:bodyPr/>
          <a:lstStyle/>
          <a:p>
            <a:fld id="{A8CE9DF2-18C6-416F-A34C-84E0AE28563C}" type="datetimeFigureOut">
              <a:rPr lang="en-GB" smtClean="0"/>
              <a:t>17/01/2020</a:t>
            </a:fld>
            <a:endParaRPr lang="en-GB"/>
          </a:p>
        </p:txBody>
      </p:sp>
      <p:sp>
        <p:nvSpPr>
          <p:cNvPr id="3" name="Footer Placeholder 2">
            <a:extLst>
              <a:ext uri="{FF2B5EF4-FFF2-40B4-BE49-F238E27FC236}">
                <a16:creationId xmlns:a16="http://schemas.microsoft.com/office/drawing/2014/main" id="{0512B09B-E33B-46AD-9791-9994302B918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70C78A9-50DF-44D7-83D3-3D03237B8233}"/>
              </a:ext>
            </a:extLst>
          </p:cNvPr>
          <p:cNvSpPr>
            <a:spLocks noGrp="1"/>
          </p:cNvSpPr>
          <p:nvPr>
            <p:ph type="sldNum" sz="quarter" idx="12"/>
          </p:nvPr>
        </p:nvSpPr>
        <p:spPr/>
        <p:txBody>
          <a:bodyPr/>
          <a:lstStyle/>
          <a:p>
            <a:fld id="{4FD8F00A-FF5C-4D39-B515-E8ACCB5EDB48}" type="slidenum">
              <a:rPr lang="en-GB" smtClean="0"/>
              <a:t>‹#›</a:t>
            </a:fld>
            <a:endParaRPr lang="en-GB"/>
          </a:p>
        </p:txBody>
      </p:sp>
    </p:spTree>
    <p:extLst>
      <p:ext uri="{BB962C8B-B14F-4D97-AF65-F5344CB8AC3E}">
        <p14:creationId xmlns:p14="http://schemas.microsoft.com/office/powerpoint/2010/main" val="2379821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1CE63-3DEA-4386-9B41-1E922F7317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C89D2A2-2790-4463-A5CA-98B1A4B4030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043AED3-9AB0-4570-B946-2B7EBD2315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54CDDE-200A-4CB7-89EC-ED39BE12AA10}"/>
              </a:ext>
            </a:extLst>
          </p:cNvPr>
          <p:cNvSpPr>
            <a:spLocks noGrp="1"/>
          </p:cNvSpPr>
          <p:nvPr>
            <p:ph type="dt" sz="half" idx="10"/>
          </p:nvPr>
        </p:nvSpPr>
        <p:spPr/>
        <p:txBody>
          <a:bodyPr/>
          <a:lstStyle/>
          <a:p>
            <a:fld id="{A8CE9DF2-18C6-416F-A34C-84E0AE28563C}" type="datetimeFigureOut">
              <a:rPr lang="en-GB" smtClean="0"/>
              <a:t>17/01/2020</a:t>
            </a:fld>
            <a:endParaRPr lang="en-GB"/>
          </a:p>
        </p:txBody>
      </p:sp>
      <p:sp>
        <p:nvSpPr>
          <p:cNvPr id="6" name="Footer Placeholder 5">
            <a:extLst>
              <a:ext uri="{FF2B5EF4-FFF2-40B4-BE49-F238E27FC236}">
                <a16:creationId xmlns:a16="http://schemas.microsoft.com/office/drawing/2014/main" id="{2B698F8F-05DD-43DE-AC1F-5130F06DE6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D0338F-2852-4790-9CFA-EB9C41A97229}"/>
              </a:ext>
            </a:extLst>
          </p:cNvPr>
          <p:cNvSpPr>
            <a:spLocks noGrp="1"/>
          </p:cNvSpPr>
          <p:nvPr>
            <p:ph type="sldNum" sz="quarter" idx="12"/>
          </p:nvPr>
        </p:nvSpPr>
        <p:spPr/>
        <p:txBody>
          <a:bodyPr/>
          <a:lstStyle/>
          <a:p>
            <a:fld id="{4FD8F00A-FF5C-4D39-B515-E8ACCB5EDB48}" type="slidenum">
              <a:rPr lang="en-GB" smtClean="0"/>
              <a:t>‹#›</a:t>
            </a:fld>
            <a:endParaRPr lang="en-GB"/>
          </a:p>
        </p:txBody>
      </p:sp>
    </p:spTree>
    <p:extLst>
      <p:ext uri="{BB962C8B-B14F-4D97-AF65-F5344CB8AC3E}">
        <p14:creationId xmlns:p14="http://schemas.microsoft.com/office/powerpoint/2010/main" val="3304510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12598-FF59-42DF-B7CE-8D408AE39E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52D34E5-1C88-4562-8EC3-8EE48D0184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3ACD7ED-D66F-4B41-8D9A-02955BA701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812D2E-3E3F-4E9D-8C2B-0A585993D818}"/>
              </a:ext>
            </a:extLst>
          </p:cNvPr>
          <p:cNvSpPr>
            <a:spLocks noGrp="1"/>
          </p:cNvSpPr>
          <p:nvPr>
            <p:ph type="dt" sz="half" idx="10"/>
          </p:nvPr>
        </p:nvSpPr>
        <p:spPr/>
        <p:txBody>
          <a:bodyPr/>
          <a:lstStyle/>
          <a:p>
            <a:fld id="{A8CE9DF2-18C6-416F-A34C-84E0AE28563C}" type="datetimeFigureOut">
              <a:rPr lang="en-GB" smtClean="0"/>
              <a:t>17/01/2020</a:t>
            </a:fld>
            <a:endParaRPr lang="en-GB"/>
          </a:p>
        </p:txBody>
      </p:sp>
      <p:sp>
        <p:nvSpPr>
          <p:cNvPr id="6" name="Footer Placeholder 5">
            <a:extLst>
              <a:ext uri="{FF2B5EF4-FFF2-40B4-BE49-F238E27FC236}">
                <a16:creationId xmlns:a16="http://schemas.microsoft.com/office/drawing/2014/main" id="{C4C34659-0420-4091-88A4-67829A40AE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49CC69-C86F-483F-9423-93C81EBF2C53}"/>
              </a:ext>
            </a:extLst>
          </p:cNvPr>
          <p:cNvSpPr>
            <a:spLocks noGrp="1"/>
          </p:cNvSpPr>
          <p:nvPr>
            <p:ph type="sldNum" sz="quarter" idx="12"/>
          </p:nvPr>
        </p:nvSpPr>
        <p:spPr/>
        <p:txBody>
          <a:bodyPr/>
          <a:lstStyle/>
          <a:p>
            <a:fld id="{4FD8F00A-FF5C-4D39-B515-E8ACCB5EDB48}" type="slidenum">
              <a:rPr lang="en-GB" smtClean="0"/>
              <a:t>‹#›</a:t>
            </a:fld>
            <a:endParaRPr lang="en-GB"/>
          </a:p>
        </p:txBody>
      </p:sp>
    </p:spTree>
    <p:extLst>
      <p:ext uri="{BB962C8B-B14F-4D97-AF65-F5344CB8AC3E}">
        <p14:creationId xmlns:p14="http://schemas.microsoft.com/office/powerpoint/2010/main" val="21240162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03981-1FB5-42FA-8F1B-2C39DBC2A32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A00E5E-F6AB-4F3D-827F-4B5832207B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706375-F6E9-4C5E-8E5B-5CB325C1703B}"/>
              </a:ext>
            </a:extLst>
          </p:cNvPr>
          <p:cNvSpPr>
            <a:spLocks noGrp="1"/>
          </p:cNvSpPr>
          <p:nvPr>
            <p:ph type="dt" sz="half" idx="10"/>
          </p:nvPr>
        </p:nvSpPr>
        <p:spPr/>
        <p:txBody>
          <a:bodyPr/>
          <a:lstStyle/>
          <a:p>
            <a:fld id="{A8CE9DF2-18C6-416F-A34C-84E0AE28563C}" type="datetimeFigureOut">
              <a:rPr lang="en-GB" smtClean="0"/>
              <a:t>17/01/2020</a:t>
            </a:fld>
            <a:endParaRPr lang="en-GB"/>
          </a:p>
        </p:txBody>
      </p:sp>
      <p:sp>
        <p:nvSpPr>
          <p:cNvPr id="5" name="Footer Placeholder 4">
            <a:extLst>
              <a:ext uri="{FF2B5EF4-FFF2-40B4-BE49-F238E27FC236}">
                <a16:creationId xmlns:a16="http://schemas.microsoft.com/office/drawing/2014/main" id="{FA92D9BA-6D1F-4C59-8537-C97D4A46CE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C8576F-F4F4-4D7C-8607-0D586405D1D9}"/>
              </a:ext>
            </a:extLst>
          </p:cNvPr>
          <p:cNvSpPr>
            <a:spLocks noGrp="1"/>
          </p:cNvSpPr>
          <p:nvPr>
            <p:ph type="sldNum" sz="quarter" idx="12"/>
          </p:nvPr>
        </p:nvSpPr>
        <p:spPr/>
        <p:txBody>
          <a:bodyPr/>
          <a:lstStyle/>
          <a:p>
            <a:fld id="{4FD8F00A-FF5C-4D39-B515-E8ACCB5EDB48}" type="slidenum">
              <a:rPr lang="en-GB" smtClean="0"/>
              <a:t>‹#›</a:t>
            </a:fld>
            <a:endParaRPr lang="en-GB"/>
          </a:p>
        </p:txBody>
      </p:sp>
    </p:spTree>
    <p:extLst>
      <p:ext uri="{BB962C8B-B14F-4D97-AF65-F5344CB8AC3E}">
        <p14:creationId xmlns:p14="http://schemas.microsoft.com/office/powerpoint/2010/main" val="1049952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BEF31E-3CC6-4E85-A950-C1C6EC23610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9E4BC6-A920-4C24-9176-B2059BD3C9C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B91A8D-6E2B-4072-A064-29170EB78E58}"/>
              </a:ext>
            </a:extLst>
          </p:cNvPr>
          <p:cNvSpPr>
            <a:spLocks noGrp="1"/>
          </p:cNvSpPr>
          <p:nvPr>
            <p:ph type="dt" sz="half" idx="10"/>
          </p:nvPr>
        </p:nvSpPr>
        <p:spPr/>
        <p:txBody>
          <a:bodyPr/>
          <a:lstStyle/>
          <a:p>
            <a:fld id="{A8CE9DF2-18C6-416F-A34C-84E0AE28563C}" type="datetimeFigureOut">
              <a:rPr lang="en-GB" smtClean="0"/>
              <a:t>17/01/2020</a:t>
            </a:fld>
            <a:endParaRPr lang="en-GB"/>
          </a:p>
        </p:txBody>
      </p:sp>
      <p:sp>
        <p:nvSpPr>
          <p:cNvPr id="5" name="Footer Placeholder 4">
            <a:extLst>
              <a:ext uri="{FF2B5EF4-FFF2-40B4-BE49-F238E27FC236}">
                <a16:creationId xmlns:a16="http://schemas.microsoft.com/office/drawing/2014/main" id="{9C631F50-DEAD-46BC-B0B0-EA06C0DFF3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016C61-AF80-403E-BB70-43B86271BFC6}"/>
              </a:ext>
            </a:extLst>
          </p:cNvPr>
          <p:cNvSpPr>
            <a:spLocks noGrp="1"/>
          </p:cNvSpPr>
          <p:nvPr>
            <p:ph type="sldNum" sz="quarter" idx="12"/>
          </p:nvPr>
        </p:nvSpPr>
        <p:spPr/>
        <p:txBody>
          <a:bodyPr/>
          <a:lstStyle/>
          <a:p>
            <a:fld id="{4FD8F00A-FF5C-4D39-B515-E8ACCB5EDB48}" type="slidenum">
              <a:rPr lang="en-GB" smtClean="0"/>
              <a:t>‹#›</a:t>
            </a:fld>
            <a:endParaRPr lang="en-GB"/>
          </a:p>
        </p:txBody>
      </p:sp>
    </p:spTree>
    <p:extLst>
      <p:ext uri="{BB962C8B-B14F-4D97-AF65-F5344CB8AC3E}">
        <p14:creationId xmlns:p14="http://schemas.microsoft.com/office/powerpoint/2010/main" val="2677335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C7AF06-3353-4817-8597-EA22B5FF33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19C58E-DCDC-4400-92C1-1A167F8370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44EA7A-11D4-4B73-8972-36DA1612F59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CE9DF2-18C6-416F-A34C-84E0AE28563C}" type="datetimeFigureOut">
              <a:rPr lang="en-GB" smtClean="0"/>
              <a:t>17/01/2020</a:t>
            </a:fld>
            <a:endParaRPr lang="en-GB"/>
          </a:p>
        </p:txBody>
      </p:sp>
      <p:sp>
        <p:nvSpPr>
          <p:cNvPr id="5" name="Footer Placeholder 4">
            <a:extLst>
              <a:ext uri="{FF2B5EF4-FFF2-40B4-BE49-F238E27FC236}">
                <a16:creationId xmlns:a16="http://schemas.microsoft.com/office/drawing/2014/main" id="{873BFCB8-A71B-4EE2-A9D1-522FE49C88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5DC7047-25BC-4AEF-957C-06583CC7F43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D8F00A-FF5C-4D39-B515-E8ACCB5EDB48}" type="slidenum">
              <a:rPr lang="en-GB" smtClean="0"/>
              <a:t>‹#›</a:t>
            </a:fld>
            <a:endParaRPr lang="en-GB"/>
          </a:p>
        </p:txBody>
      </p:sp>
    </p:spTree>
    <p:extLst>
      <p:ext uri="{BB962C8B-B14F-4D97-AF65-F5344CB8AC3E}">
        <p14:creationId xmlns:p14="http://schemas.microsoft.com/office/powerpoint/2010/main" val="2946428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hyperlink" Target="https://pixabay.com/it/sfondo-autunno-foglie-fall-foliage-2665807/"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1046" name="Picture 22" descr="Image result for tree png&quot;">
            <a:extLst>
              <a:ext uri="{FF2B5EF4-FFF2-40B4-BE49-F238E27FC236}">
                <a16:creationId xmlns:a16="http://schemas.microsoft.com/office/drawing/2014/main" id="{101A7CE5-90B6-4680-A58F-99DB474C5E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12187" y="0"/>
            <a:ext cx="3579813"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0DECCBA-1361-4D7C-83DF-089478093733}"/>
              </a:ext>
            </a:extLst>
          </p:cNvPr>
          <p:cNvSpPr>
            <a:spLocks noGrp="1"/>
          </p:cNvSpPr>
          <p:nvPr>
            <p:ph type="ctrTitle"/>
          </p:nvPr>
        </p:nvSpPr>
        <p:spPr>
          <a:xfrm>
            <a:off x="1524000" y="561182"/>
            <a:ext cx="9144000" cy="2387600"/>
          </a:xfrm>
        </p:spPr>
        <p:txBody>
          <a:bodyPr>
            <a:normAutofit/>
          </a:bodyPr>
          <a:lstStyle/>
          <a:p>
            <a:r>
              <a:rPr lang="en-GB" dirty="0"/>
              <a:t>A Forest School Leader</a:t>
            </a:r>
          </a:p>
        </p:txBody>
      </p:sp>
      <p:sp>
        <p:nvSpPr>
          <p:cNvPr id="3" name="Subtitle 2">
            <a:extLst>
              <a:ext uri="{FF2B5EF4-FFF2-40B4-BE49-F238E27FC236}">
                <a16:creationId xmlns:a16="http://schemas.microsoft.com/office/drawing/2014/main" id="{D48D1BDA-8734-4E1E-A792-295894224BFC}"/>
              </a:ext>
            </a:extLst>
          </p:cNvPr>
          <p:cNvSpPr>
            <a:spLocks noGrp="1"/>
          </p:cNvSpPr>
          <p:nvPr>
            <p:ph type="subTitle" idx="1"/>
          </p:nvPr>
        </p:nvSpPr>
        <p:spPr>
          <a:xfrm>
            <a:off x="1524000" y="3509963"/>
            <a:ext cx="9144000" cy="1655762"/>
          </a:xfrm>
        </p:spPr>
        <p:txBody>
          <a:bodyPr/>
          <a:lstStyle/>
          <a:p>
            <a:r>
              <a:rPr lang="en-GB" dirty="0"/>
              <a:t>Student: Hannah Elizabeth Lloyd</a:t>
            </a:r>
          </a:p>
          <a:p>
            <a:r>
              <a:rPr lang="en-GB" dirty="0"/>
              <a:t>Module Name: Skills for life: employability and future pathways </a:t>
            </a:r>
          </a:p>
          <a:p>
            <a:r>
              <a:rPr lang="en-GB" dirty="0"/>
              <a:t>Module number: </a:t>
            </a:r>
          </a:p>
        </p:txBody>
      </p:sp>
      <p:sp>
        <p:nvSpPr>
          <p:cNvPr id="8" name="TextBox 7">
            <a:extLst>
              <a:ext uri="{FF2B5EF4-FFF2-40B4-BE49-F238E27FC236}">
                <a16:creationId xmlns:a16="http://schemas.microsoft.com/office/drawing/2014/main" id="{1106004F-CBB3-4DFF-848C-52A8B540B386}"/>
              </a:ext>
            </a:extLst>
          </p:cNvPr>
          <p:cNvSpPr txBox="1"/>
          <p:nvPr/>
        </p:nvSpPr>
        <p:spPr>
          <a:xfrm>
            <a:off x="10668000" y="6202018"/>
            <a:ext cx="965329" cy="261610"/>
          </a:xfrm>
          <a:prstGeom prst="rect">
            <a:avLst/>
          </a:prstGeom>
          <a:noFill/>
        </p:spPr>
        <p:txBody>
          <a:bodyPr wrap="none" rtlCol="0">
            <a:spAutoFit/>
          </a:bodyPr>
          <a:lstStyle/>
          <a:p>
            <a:r>
              <a:rPr lang="en-GB" sz="1050" dirty="0"/>
              <a:t>(Anon., 2011)</a:t>
            </a:r>
          </a:p>
        </p:txBody>
      </p:sp>
    </p:spTree>
    <p:extLst>
      <p:ext uri="{BB962C8B-B14F-4D97-AF65-F5344CB8AC3E}">
        <p14:creationId xmlns:p14="http://schemas.microsoft.com/office/powerpoint/2010/main" val="2711410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13" name="Picture 12" descr="A close up of a plant&#10;&#10;Description automatically generated">
            <a:extLst>
              <a:ext uri="{FF2B5EF4-FFF2-40B4-BE49-F238E27FC236}">
                <a16:creationId xmlns:a16="http://schemas.microsoft.com/office/drawing/2014/main" id="{46696427-81FE-4973-A650-3B3E4113A8E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262C4B5-7223-4318-9668-33E195209664}"/>
              </a:ext>
            </a:extLst>
          </p:cNvPr>
          <p:cNvSpPr>
            <a:spLocks noGrp="1"/>
          </p:cNvSpPr>
          <p:nvPr>
            <p:ph type="title"/>
          </p:nvPr>
        </p:nvSpPr>
        <p:spPr>
          <a:xfrm>
            <a:off x="838200" y="722934"/>
            <a:ext cx="10515600" cy="1325563"/>
          </a:xfrm>
        </p:spPr>
        <p:txBody>
          <a:bodyPr/>
          <a:lstStyle/>
          <a:p>
            <a:r>
              <a:rPr lang="en-GB" b="1" dirty="0"/>
              <a:t>Introduction</a:t>
            </a:r>
          </a:p>
        </p:txBody>
      </p:sp>
      <p:sp>
        <p:nvSpPr>
          <p:cNvPr id="3" name="Content Placeholder 2">
            <a:extLst>
              <a:ext uri="{FF2B5EF4-FFF2-40B4-BE49-F238E27FC236}">
                <a16:creationId xmlns:a16="http://schemas.microsoft.com/office/drawing/2014/main" id="{512A9A69-FD4E-432F-AB54-EAC5D6530C4A}"/>
              </a:ext>
            </a:extLst>
          </p:cNvPr>
          <p:cNvSpPr>
            <a:spLocks noGrp="1"/>
          </p:cNvSpPr>
          <p:nvPr>
            <p:ph idx="1"/>
          </p:nvPr>
        </p:nvSpPr>
        <p:spPr>
          <a:xfrm>
            <a:off x="546652" y="2339009"/>
            <a:ext cx="10515600" cy="4351338"/>
          </a:xfrm>
        </p:spPr>
        <p:txBody>
          <a:bodyPr/>
          <a:lstStyle/>
          <a:p>
            <a:pPr marL="0" indent="0">
              <a:buNone/>
            </a:pPr>
            <a:endParaRPr lang="en-GB" dirty="0"/>
          </a:p>
          <a:p>
            <a:r>
              <a:rPr lang="en-GB" dirty="0"/>
              <a:t>Position I am applying for?</a:t>
            </a:r>
          </a:p>
          <a:p>
            <a:r>
              <a:rPr lang="en-GB" dirty="0"/>
              <a:t>Why I am applying for this job?</a:t>
            </a:r>
          </a:p>
          <a:p>
            <a:r>
              <a:rPr lang="en-GB" dirty="0"/>
              <a:t>My interests</a:t>
            </a:r>
          </a:p>
        </p:txBody>
      </p:sp>
      <p:pic>
        <p:nvPicPr>
          <p:cNvPr id="9" name="Picture 14" descr="Image result for woodland">
            <a:extLst>
              <a:ext uri="{FF2B5EF4-FFF2-40B4-BE49-F238E27FC236}">
                <a16:creationId xmlns:a16="http://schemas.microsoft.com/office/drawing/2014/main" id="{1570DDFB-9351-4A5F-8D47-DDA182A79CE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07448" y="4518991"/>
            <a:ext cx="3643747" cy="2233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37015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3074" name="Picture 2" descr="Image result for nature png&quot;">
            <a:extLst>
              <a:ext uri="{FF2B5EF4-FFF2-40B4-BE49-F238E27FC236}">
                <a16:creationId xmlns:a16="http://schemas.microsoft.com/office/drawing/2014/main" id="{357E979F-998E-4B53-A939-3464913231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0800000">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2DB8FD4-FA90-49FA-B697-03760A3F4A14}"/>
              </a:ext>
            </a:extLst>
          </p:cNvPr>
          <p:cNvSpPr>
            <a:spLocks noGrp="1"/>
          </p:cNvSpPr>
          <p:nvPr>
            <p:ph type="title"/>
          </p:nvPr>
        </p:nvSpPr>
        <p:spPr/>
        <p:txBody>
          <a:bodyPr/>
          <a:lstStyle/>
          <a:p>
            <a:r>
              <a:rPr lang="en-GB" b="1" dirty="0"/>
              <a:t>Forest School Leader</a:t>
            </a:r>
          </a:p>
        </p:txBody>
      </p:sp>
      <p:sp>
        <p:nvSpPr>
          <p:cNvPr id="3" name="Content Placeholder 2">
            <a:extLst>
              <a:ext uri="{FF2B5EF4-FFF2-40B4-BE49-F238E27FC236}">
                <a16:creationId xmlns:a16="http://schemas.microsoft.com/office/drawing/2014/main" id="{A500DE99-D65A-4521-9EA1-DE395A9CD166}"/>
              </a:ext>
            </a:extLst>
          </p:cNvPr>
          <p:cNvSpPr>
            <a:spLocks noGrp="1"/>
          </p:cNvSpPr>
          <p:nvPr>
            <p:ph idx="1"/>
          </p:nvPr>
        </p:nvSpPr>
        <p:spPr>
          <a:xfrm>
            <a:off x="1156252" y="1431234"/>
            <a:ext cx="10515600" cy="5426765"/>
          </a:xfrm>
        </p:spPr>
        <p:txBody>
          <a:bodyPr>
            <a:normAutofit/>
          </a:bodyPr>
          <a:lstStyle/>
          <a:p>
            <a:pPr marL="0" indent="0">
              <a:buNone/>
            </a:pPr>
            <a:r>
              <a:rPr lang="en-GB" sz="2200" i="1" dirty="0"/>
              <a:t>“Here at Tops Day Nurseries we have an outstanding reputation in delivering the best quality eco-sustainable childcare across the South-West. We operate Offer a range of great career prospects, extensive training, a fun and healthy, supportive environment in which to work, learn and play in. ” </a:t>
            </a:r>
            <a:endParaRPr lang="en-GB" sz="1100" dirty="0"/>
          </a:p>
          <a:p>
            <a:pPr marL="0" indent="0">
              <a:buNone/>
            </a:pPr>
            <a:r>
              <a:rPr lang="en-GB" dirty="0"/>
              <a:t>What a Forest School leader is required to do…</a:t>
            </a:r>
          </a:p>
          <a:p>
            <a:pPr marL="0" indent="0">
              <a:buNone/>
            </a:pPr>
            <a:endParaRPr lang="en-GB" dirty="0"/>
          </a:p>
          <a:p>
            <a:pPr marL="0" indent="0">
              <a:buNone/>
            </a:pPr>
            <a:r>
              <a:rPr lang="en-GB" dirty="0"/>
              <a:t>What skills the company is looking for:</a:t>
            </a:r>
          </a:p>
          <a:p>
            <a:r>
              <a:rPr lang="en-GB" sz="2000" dirty="0"/>
              <a:t>Caring</a:t>
            </a:r>
          </a:p>
          <a:p>
            <a:r>
              <a:rPr lang="en-GB" sz="2000" dirty="0"/>
              <a:t>Creative and open minded</a:t>
            </a:r>
          </a:p>
          <a:p>
            <a:r>
              <a:rPr lang="en-GB" sz="2000" dirty="0"/>
              <a:t>Responsible</a:t>
            </a:r>
          </a:p>
          <a:p>
            <a:r>
              <a:rPr lang="en-GB" sz="2000" dirty="0"/>
              <a:t>Team player </a:t>
            </a:r>
          </a:p>
          <a:p>
            <a:r>
              <a:rPr lang="en-GB" sz="2000" dirty="0"/>
              <a:t>Willing to train and improve, giving new things a try.</a:t>
            </a:r>
          </a:p>
          <a:p>
            <a:r>
              <a:rPr lang="en-GB" sz="2000" dirty="0"/>
              <a:t>Motivated </a:t>
            </a:r>
          </a:p>
          <a:p>
            <a:endParaRPr lang="en-GB" dirty="0"/>
          </a:p>
          <a:p>
            <a:endParaRPr lang="en-GB" dirty="0"/>
          </a:p>
          <a:p>
            <a:endParaRPr lang="en-GB" dirty="0"/>
          </a:p>
        </p:txBody>
      </p:sp>
      <p:pic>
        <p:nvPicPr>
          <p:cNvPr id="5" name="Picture 4" descr="A close up of a picnic table&#10;&#10;Description automatically generated">
            <a:extLst>
              <a:ext uri="{FF2B5EF4-FFF2-40B4-BE49-F238E27FC236}">
                <a16:creationId xmlns:a16="http://schemas.microsoft.com/office/drawing/2014/main" id="{9CA2E6E2-15C1-4AB6-9902-2BB158FB669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07286" y="2604397"/>
            <a:ext cx="3442582" cy="2291936"/>
          </a:xfrm>
          <a:prstGeom prst="rect">
            <a:avLst/>
          </a:prstGeom>
        </p:spPr>
      </p:pic>
      <p:sp>
        <p:nvSpPr>
          <p:cNvPr id="6" name="TextBox 5">
            <a:extLst>
              <a:ext uri="{FF2B5EF4-FFF2-40B4-BE49-F238E27FC236}">
                <a16:creationId xmlns:a16="http://schemas.microsoft.com/office/drawing/2014/main" id="{2BA9E984-9E5E-4C22-AC0A-CD5AD4DA93B5}"/>
              </a:ext>
            </a:extLst>
          </p:cNvPr>
          <p:cNvSpPr txBox="1"/>
          <p:nvPr/>
        </p:nvSpPr>
        <p:spPr>
          <a:xfrm>
            <a:off x="11084539" y="4896333"/>
            <a:ext cx="965329" cy="261610"/>
          </a:xfrm>
          <a:prstGeom prst="rect">
            <a:avLst/>
          </a:prstGeom>
          <a:noFill/>
        </p:spPr>
        <p:txBody>
          <a:bodyPr wrap="none" rtlCol="0">
            <a:spAutoFit/>
          </a:bodyPr>
          <a:lstStyle/>
          <a:p>
            <a:r>
              <a:rPr lang="en-GB" sz="1050" dirty="0"/>
              <a:t>(Anon., 2015)</a:t>
            </a:r>
          </a:p>
        </p:txBody>
      </p:sp>
      <p:sp>
        <p:nvSpPr>
          <p:cNvPr id="7" name="TextBox 6">
            <a:extLst>
              <a:ext uri="{FF2B5EF4-FFF2-40B4-BE49-F238E27FC236}">
                <a16:creationId xmlns:a16="http://schemas.microsoft.com/office/drawing/2014/main" id="{4E686D1D-CAD8-4A41-AC9D-8B954335248C}"/>
              </a:ext>
            </a:extLst>
          </p:cNvPr>
          <p:cNvSpPr txBox="1"/>
          <p:nvPr/>
        </p:nvSpPr>
        <p:spPr>
          <a:xfrm>
            <a:off x="9849118" y="558883"/>
            <a:ext cx="958917" cy="415498"/>
          </a:xfrm>
          <a:prstGeom prst="rect">
            <a:avLst/>
          </a:prstGeom>
          <a:noFill/>
        </p:spPr>
        <p:txBody>
          <a:bodyPr wrap="none" rtlCol="0">
            <a:spAutoFit/>
          </a:bodyPr>
          <a:lstStyle/>
          <a:p>
            <a:r>
              <a:rPr lang="en-GB" sz="1050" dirty="0"/>
              <a:t> (Anon., 2017)</a:t>
            </a:r>
          </a:p>
          <a:p>
            <a:endParaRPr lang="en-GB" sz="1050" dirty="0"/>
          </a:p>
        </p:txBody>
      </p:sp>
    </p:spTree>
    <p:extLst>
      <p:ext uri="{BB962C8B-B14F-4D97-AF65-F5344CB8AC3E}">
        <p14:creationId xmlns:p14="http://schemas.microsoft.com/office/powerpoint/2010/main" val="1995209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Effect transition="in" filter="fade">
                                      <p:cBhvr>
                                        <p:cTn id="18" dur="500"/>
                                        <p:tgtEl>
                                          <p:spTgt spid="3">
                                            <p:txEl>
                                              <p:pRg st="5" end="5"/>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500"/>
                                        <p:tgtEl>
                                          <p:spTgt spid="3">
                                            <p:txEl>
                                              <p:pRg st="6" end="6"/>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7" end="7"/>
                                            </p:txEl>
                                          </p:spTgt>
                                        </p:tgtEl>
                                        <p:attrNameLst>
                                          <p:attrName>style.visibility</p:attrName>
                                        </p:attrNameLst>
                                      </p:cBhvr>
                                      <p:to>
                                        <p:strVal val="visible"/>
                                      </p:to>
                                    </p:set>
                                    <p:animEffect transition="in" filter="fade">
                                      <p:cBhvr>
                                        <p:cTn id="24" dur="500"/>
                                        <p:tgtEl>
                                          <p:spTgt spid="3">
                                            <p:txEl>
                                              <p:pRg st="7" end="7"/>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9" end="9"/>
                                            </p:txEl>
                                          </p:spTgt>
                                        </p:tgtEl>
                                        <p:attrNameLst>
                                          <p:attrName>style.visibility</p:attrName>
                                        </p:attrNameLst>
                                      </p:cBhvr>
                                      <p:to>
                                        <p:strVal val="visible"/>
                                      </p:to>
                                    </p:set>
                                    <p:animEffect transition="in" filter="fade">
                                      <p:cBhvr>
                                        <p:cTn id="30"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066AD-6B98-4DB8-B0DB-576B14A531F5}"/>
              </a:ext>
            </a:extLst>
          </p:cNvPr>
          <p:cNvSpPr>
            <a:spLocks noGrp="1"/>
          </p:cNvSpPr>
          <p:nvPr>
            <p:ph type="title"/>
          </p:nvPr>
        </p:nvSpPr>
        <p:spPr/>
        <p:txBody>
          <a:bodyPr/>
          <a:lstStyle/>
          <a:p>
            <a:r>
              <a:rPr lang="en-GB" b="1" dirty="0"/>
              <a:t>Skills</a:t>
            </a:r>
            <a:r>
              <a:rPr lang="en-GB" dirty="0"/>
              <a:t> </a:t>
            </a:r>
          </a:p>
        </p:txBody>
      </p:sp>
      <p:sp>
        <p:nvSpPr>
          <p:cNvPr id="3" name="Content Placeholder 2">
            <a:extLst>
              <a:ext uri="{FF2B5EF4-FFF2-40B4-BE49-F238E27FC236}">
                <a16:creationId xmlns:a16="http://schemas.microsoft.com/office/drawing/2014/main" id="{2673B7A7-34C7-4D93-AEAC-C5A10AE50EC3}"/>
              </a:ext>
            </a:extLst>
          </p:cNvPr>
          <p:cNvSpPr>
            <a:spLocks noGrp="1"/>
          </p:cNvSpPr>
          <p:nvPr>
            <p:ph idx="1"/>
          </p:nvPr>
        </p:nvSpPr>
        <p:spPr/>
        <p:txBody>
          <a:bodyPr/>
          <a:lstStyle/>
          <a:p>
            <a:r>
              <a:rPr lang="en-GB" dirty="0"/>
              <a:t>The Module</a:t>
            </a:r>
          </a:p>
          <a:p>
            <a:r>
              <a:rPr lang="en-GB" dirty="0"/>
              <a:t>My skills </a:t>
            </a:r>
          </a:p>
          <a:p>
            <a:pPr marL="0" indent="0">
              <a:buNone/>
            </a:pPr>
            <a:endParaRPr lang="en-GB" dirty="0"/>
          </a:p>
        </p:txBody>
      </p:sp>
      <p:pic>
        <p:nvPicPr>
          <p:cNvPr id="6148" name="Picture 4" descr="Image result for skills&quot;">
            <a:extLst>
              <a:ext uri="{FF2B5EF4-FFF2-40B4-BE49-F238E27FC236}">
                <a16:creationId xmlns:a16="http://schemas.microsoft.com/office/drawing/2014/main" id="{8C6AE7E7-C91E-4596-82E1-75A4661F95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9559" y="2807321"/>
            <a:ext cx="5254241" cy="350457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EAEE689-F6F8-43E5-AFC6-142863EB1430}"/>
              </a:ext>
            </a:extLst>
          </p:cNvPr>
          <p:cNvSpPr txBox="1"/>
          <p:nvPr/>
        </p:nvSpPr>
        <p:spPr>
          <a:xfrm>
            <a:off x="10296939" y="6285126"/>
            <a:ext cx="1172116" cy="415498"/>
          </a:xfrm>
          <a:prstGeom prst="rect">
            <a:avLst/>
          </a:prstGeom>
          <a:noFill/>
        </p:spPr>
        <p:txBody>
          <a:bodyPr wrap="none" rtlCol="0">
            <a:spAutoFit/>
          </a:bodyPr>
          <a:lstStyle/>
          <a:p>
            <a:r>
              <a:rPr lang="en-GB" sz="1050" dirty="0"/>
              <a:t> (Creighton, 2019)</a:t>
            </a:r>
          </a:p>
          <a:p>
            <a:endParaRPr lang="en-GB" sz="1050" dirty="0"/>
          </a:p>
        </p:txBody>
      </p:sp>
    </p:spTree>
    <p:extLst>
      <p:ext uri="{BB962C8B-B14F-4D97-AF65-F5344CB8AC3E}">
        <p14:creationId xmlns:p14="http://schemas.microsoft.com/office/powerpoint/2010/main" val="8070049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EA57D-F712-40FA-A718-7CA21335C563}"/>
              </a:ext>
            </a:extLst>
          </p:cNvPr>
          <p:cNvSpPr>
            <a:spLocks noGrp="1"/>
          </p:cNvSpPr>
          <p:nvPr>
            <p:ph type="title"/>
          </p:nvPr>
        </p:nvSpPr>
        <p:spPr>
          <a:xfrm>
            <a:off x="537257" y="121712"/>
            <a:ext cx="10515600" cy="1325563"/>
          </a:xfrm>
        </p:spPr>
        <p:txBody>
          <a:bodyPr/>
          <a:lstStyle/>
          <a:p>
            <a:r>
              <a:rPr lang="en-GB" b="1" dirty="0"/>
              <a:t>The important of Teamwork</a:t>
            </a:r>
          </a:p>
        </p:txBody>
      </p:sp>
      <p:sp>
        <p:nvSpPr>
          <p:cNvPr id="3" name="Content Placeholder 2">
            <a:extLst>
              <a:ext uri="{FF2B5EF4-FFF2-40B4-BE49-F238E27FC236}">
                <a16:creationId xmlns:a16="http://schemas.microsoft.com/office/drawing/2014/main" id="{F7F2A221-2008-4615-A1E8-BFEB4DEEB66C}"/>
              </a:ext>
            </a:extLst>
          </p:cNvPr>
          <p:cNvSpPr>
            <a:spLocks noGrp="1"/>
          </p:cNvSpPr>
          <p:nvPr>
            <p:ph idx="1"/>
          </p:nvPr>
        </p:nvSpPr>
        <p:spPr>
          <a:xfrm>
            <a:off x="162340" y="2924602"/>
            <a:ext cx="10515600" cy="4372527"/>
          </a:xfrm>
        </p:spPr>
        <p:txBody>
          <a:bodyPr/>
          <a:lstStyle/>
          <a:p>
            <a:pPr marL="0" indent="0">
              <a:buNone/>
            </a:pPr>
            <a:endParaRPr lang="en-GB" dirty="0"/>
          </a:p>
          <a:p>
            <a:r>
              <a:rPr lang="en-GB" sz="2400" dirty="0"/>
              <a:t>What have I learnt?</a:t>
            </a:r>
          </a:p>
          <a:p>
            <a:r>
              <a:rPr lang="en-GB" sz="2400" dirty="0"/>
              <a:t>When have I demonstrated this skill? </a:t>
            </a:r>
          </a:p>
          <a:p>
            <a:r>
              <a:rPr lang="en-GB" sz="2400" dirty="0"/>
              <a:t>Situation, Task, Activity, Result </a:t>
            </a:r>
            <a:r>
              <a:rPr lang="en-GB" dirty="0"/>
              <a:t> </a:t>
            </a:r>
            <a:r>
              <a:rPr lang="en-GB" sz="1600" dirty="0"/>
              <a:t>(Higgins, 2014)</a:t>
            </a:r>
            <a:endParaRPr lang="en-GB" sz="2400" dirty="0"/>
          </a:p>
          <a:p>
            <a:r>
              <a:rPr lang="en-GB" sz="2400" dirty="0"/>
              <a:t>How can I apply this to Forest leader? </a:t>
            </a:r>
          </a:p>
          <a:p>
            <a:endParaRPr lang="en-GB" sz="2400" dirty="0"/>
          </a:p>
        </p:txBody>
      </p:sp>
      <p:sp>
        <p:nvSpPr>
          <p:cNvPr id="4" name="TextBox 3">
            <a:extLst>
              <a:ext uri="{FF2B5EF4-FFF2-40B4-BE49-F238E27FC236}">
                <a16:creationId xmlns:a16="http://schemas.microsoft.com/office/drawing/2014/main" id="{57D8716E-3BA5-4CC6-94F9-F3D237B6AC68}"/>
              </a:ext>
            </a:extLst>
          </p:cNvPr>
          <p:cNvSpPr txBox="1"/>
          <p:nvPr/>
        </p:nvSpPr>
        <p:spPr>
          <a:xfrm>
            <a:off x="321365" y="1480949"/>
            <a:ext cx="8786191" cy="1323439"/>
          </a:xfrm>
          <a:prstGeom prst="rect">
            <a:avLst/>
          </a:prstGeom>
          <a:noFill/>
        </p:spPr>
        <p:txBody>
          <a:bodyPr wrap="square" rtlCol="0">
            <a:spAutoFit/>
          </a:bodyPr>
          <a:lstStyle/>
          <a:p>
            <a:r>
              <a:rPr lang="en-GB" sz="2000" dirty="0"/>
              <a:t>Jones et al (2007) state from their Journal ‘Journal of Management’ that </a:t>
            </a:r>
            <a:r>
              <a:rPr lang="en-GB" sz="2000" i="1" dirty="0"/>
              <a:t>‘understanding the impact of teamwork on performance is important because teamwork is viewed by some researchers as one of the key driving force for improving workplace performance.’</a:t>
            </a:r>
          </a:p>
        </p:txBody>
      </p:sp>
      <p:pic>
        <p:nvPicPr>
          <p:cNvPr id="6" name="Picture 5" descr="A group of people looking at a computer&#10;&#10;Description automatically generated">
            <a:extLst>
              <a:ext uri="{FF2B5EF4-FFF2-40B4-BE49-F238E27FC236}">
                <a16:creationId xmlns:a16="http://schemas.microsoft.com/office/drawing/2014/main" id="{8D416496-1FDD-486C-8735-C4E0EDE7CC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22612" y="88037"/>
            <a:ext cx="2948023" cy="2020957"/>
          </a:xfrm>
          <a:prstGeom prst="rect">
            <a:avLst/>
          </a:prstGeom>
        </p:spPr>
      </p:pic>
      <p:sp>
        <p:nvSpPr>
          <p:cNvPr id="7" name="TextBox 6">
            <a:extLst>
              <a:ext uri="{FF2B5EF4-FFF2-40B4-BE49-F238E27FC236}">
                <a16:creationId xmlns:a16="http://schemas.microsoft.com/office/drawing/2014/main" id="{7A9217D6-9E0D-4DD5-877A-333F910412C0}"/>
              </a:ext>
            </a:extLst>
          </p:cNvPr>
          <p:cNvSpPr txBox="1"/>
          <p:nvPr/>
        </p:nvSpPr>
        <p:spPr>
          <a:xfrm>
            <a:off x="11166849" y="2108994"/>
            <a:ext cx="1407572" cy="500137"/>
          </a:xfrm>
          <a:prstGeom prst="rect">
            <a:avLst/>
          </a:prstGeom>
          <a:noFill/>
        </p:spPr>
        <p:txBody>
          <a:bodyPr wrap="square" rtlCol="0">
            <a:spAutoFit/>
          </a:bodyPr>
          <a:lstStyle/>
          <a:p>
            <a:r>
              <a:rPr lang="en-GB" sz="1050" dirty="0"/>
              <a:t>(</a:t>
            </a:r>
            <a:r>
              <a:rPr lang="en-GB" sz="1050" dirty="0" err="1"/>
              <a:t>Trivett</a:t>
            </a:r>
            <a:r>
              <a:rPr lang="en-GB" sz="1050" dirty="0"/>
              <a:t>, 2019)</a:t>
            </a:r>
          </a:p>
          <a:p>
            <a:endParaRPr lang="en-GB" sz="1600" dirty="0"/>
          </a:p>
        </p:txBody>
      </p:sp>
    </p:spTree>
    <p:extLst>
      <p:ext uri="{BB962C8B-B14F-4D97-AF65-F5344CB8AC3E}">
        <p14:creationId xmlns:p14="http://schemas.microsoft.com/office/powerpoint/2010/main" val="1624943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24EFD-E66E-4228-AD07-B4775E4750B8}"/>
              </a:ext>
            </a:extLst>
          </p:cNvPr>
          <p:cNvSpPr>
            <a:spLocks noGrp="1"/>
          </p:cNvSpPr>
          <p:nvPr>
            <p:ph type="title"/>
          </p:nvPr>
        </p:nvSpPr>
        <p:spPr/>
        <p:txBody>
          <a:bodyPr/>
          <a:lstStyle/>
          <a:p>
            <a:r>
              <a:rPr lang="en-GB" b="1" dirty="0"/>
              <a:t>The importance of Creativity </a:t>
            </a:r>
          </a:p>
        </p:txBody>
      </p:sp>
      <p:sp>
        <p:nvSpPr>
          <p:cNvPr id="3" name="Content Placeholder 2">
            <a:extLst>
              <a:ext uri="{FF2B5EF4-FFF2-40B4-BE49-F238E27FC236}">
                <a16:creationId xmlns:a16="http://schemas.microsoft.com/office/drawing/2014/main" id="{936A34B0-25D9-433D-96F2-890B9B931DE0}"/>
              </a:ext>
            </a:extLst>
          </p:cNvPr>
          <p:cNvSpPr>
            <a:spLocks noGrp="1"/>
          </p:cNvSpPr>
          <p:nvPr>
            <p:ph idx="1"/>
          </p:nvPr>
        </p:nvSpPr>
        <p:spPr>
          <a:xfrm>
            <a:off x="622852" y="3114260"/>
            <a:ext cx="10515600" cy="2631798"/>
          </a:xfrm>
        </p:spPr>
        <p:txBody>
          <a:bodyPr/>
          <a:lstStyle/>
          <a:p>
            <a:pPr marL="0" indent="0">
              <a:buNone/>
            </a:pPr>
            <a:endParaRPr lang="en-GB" dirty="0"/>
          </a:p>
          <a:p>
            <a:r>
              <a:rPr lang="en-GB" dirty="0"/>
              <a:t>What have I learnt?</a:t>
            </a:r>
          </a:p>
          <a:p>
            <a:r>
              <a:rPr lang="en-GB" dirty="0"/>
              <a:t>When have I demonstrated this skill? </a:t>
            </a:r>
          </a:p>
          <a:p>
            <a:r>
              <a:rPr lang="en-GB" dirty="0"/>
              <a:t>STAR  </a:t>
            </a:r>
            <a:r>
              <a:rPr lang="en-GB" sz="1800" dirty="0"/>
              <a:t>(Higgins, 2014)</a:t>
            </a:r>
            <a:endParaRPr lang="en-GB" dirty="0"/>
          </a:p>
          <a:p>
            <a:r>
              <a:rPr lang="en-GB" dirty="0"/>
              <a:t>How can I apply this to Forest leader? </a:t>
            </a:r>
          </a:p>
          <a:p>
            <a:pPr marL="0" indent="0">
              <a:buNone/>
            </a:pPr>
            <a:endParaRPr lang="en-GB" dirty="0"/>
          </a:p>
        </p:txBody>
      </p:sp>
      <p:sp>
        <p:nvSpPr>
          <p:cNvPr id="4" name="TextBox 3">
            <a:extLst>
              <a:ext uri="{FF2B5EF4-FFF2-40B4-BE49-F238E27FC236}">
                <a16:creationId xmlns:a16="http://schemas.microsoft.com/office/drawing/2014/main" id="{C000B49B-3E1A-4F9E-A86F-99638FF149F6}"/>
              </a:ext>
            </a:extLst>
          </p:cNvPr>
          <p:cNvSpPr txBox="1"/>
          <p:nvPr/>
        </p:nvSpPr>
        <p:spPr>
          <a:xfrm>
            <a:off x="622852" y="1605585"/>
            <a:ext cx="10946296" cy="1323439"/>
          </a:xfrm>
          <a:prstGeom prst="rect">
            <a:avLst/>
          </a:prstGeom>
          <a:noFill/>
        </p:spPr>
        <p:txBody>
          <a:bodyPr wrap="square" rtlCol="0">
            <a:spAutoFit/>
          </a:bodyPr>
          <a:lstStyle/>
          <a:p>
            <a:r>
              <a:rPr lang="en-GB" sz="2000" i="1" dirty="0"/>
              <a:t>‘Creativity is a combinatorial force: it’s the ability to tap into our ‘inner’ pool of resources – knowledge, insight, information, inspiration and all the fragments populating our minds – that we’ve gathered over the years just by being present, alive and awake to the world and to combine them in extraordinary new ways.’ – </a:t>
            </a:r>
            <a:r>
              <a:rPr lang="en-GB" sz="2000" dirty="0"/>
              <a:t>Maria Popova (2019)</a:t>
            </a:r>
          </a:p>
        </p:txBody>
      </p:sp>
      <p:pic>
        <p:nvPicPr>
          <p:cNvPr id="6" name="Picture 5" descr="A picture containing room&#10;&#10;Description automatically generated">
            <a:extLst>
              <a:ext uri="{FF2B5EF4-FFF2-40B4-BE49-F238E27FC236}">
                <a16:creationId xmlns:a16="http://schemas.microsoft.com/office/drawing/2014/main" id="{6DA3144A-4996-491E-AC4A-D4C302D69E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63409" y="2734493"/>
            <a:ext cx="4290391" cy="3758382"/>
          </a:xfrm>
          <a:prstGeom prst="rect">
            <a:avLst/>
          </a:prstGeom>
        </p:spPr>
      </p:pic>
      <p:sp>
        <p:nvSpPr>
          <p:cNvPr id="7" name="TextBox 6">
            <a:extLst>
              <a:ext uri="{FF2B5EF4-FFF2-40B4-BE49-F238E27FC236}">
                <a16:creationId xmlns:a16="http://schemas.microsoft.com/office/drawing/2014/main" id="{207E5C10-1F10-48FF-958A-F88ED5E982A5}"/>
              </a:ext>
            </a:extLst>
          </p:cNvPr>
          <p:cNvSpPr txBox="1"/>
          <p:nvPr/>
        </p:nvSpPr>
        <p:spPr>
          <a:xfrm>
            <a:off x="10574034" y="5931294"/>
            <a:ext cx="1128835" cy="253916"/>
          </a:xfrm>
          <a:prstGeom prst="rect">
            <a:avLst/>
          </a:prstGeom>
          <a:noFill/>
        </p:spPr>
        <p:txBody>
          <a:bodyPr wrap="none" rtlCol="0">
            <a:spAutoFit/>
          </a:bodyPr>
          <a:lstStyle/>
          <a:p>
            <a:r>
              <a:rPr lang="en-GB" sz="1050" dirty="0"/>
              <a:t>(</a:t>
            </a:r>
            <a:r>
              <a:rPr lang="en-GB" sz="1050" dirty="0" err="1"/>
              <a:t>Bensayah</a:t>
            </a:r>
            <a:r>
              <a:rPr lang="en-GB" sz="1050" dirty="0"/>
              <a:t>, 2019)</a:t>
            </a:r>
          </a:p>
        </p:txBody>
      </p:sp>
    </p:spTree>
    <p:extLst>
      <p:ext uri="{BB962C8B-B14F-4D97-AF65-F5344CB8AC3E}">
        <p14:creationId xmlns:p14="http://schemas.microsoft.com/office/powerpoint/2010/main" val="3860209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heel(1)">
                                      <p:cBhvr>
                                        <p:cTn id="7" dur="2000"/>
                                        <p:tgtEl>
                                          <p:spTgt spid="3">
                                            <p:txEl>
                                              <p:pRg st="1" end="1"/>
                                            </p:txEl>
                                          </p:spTgt>
                                        </p:tgtEl>
                                      </p:cBhvr>
                                    </p:animEffect>
                                  </p:childTnLst>
                                </p:cTn>
                              </p:par>
                              <p:par>
                                <p:cTn id="8" presetID="21" presetClass="entr" presetSubtype="1"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wheel(1)">
                                      <p:cBhvr>
                                        <p:cTn id="10" dur="2000"/>
                                        <p:tgtEl>
                                          <p:spTgt spid="3">
                                            <p:txEl>
                                              <p:pRg st="2" end="2"/>
                                            </p:txEl>
                                          </p:spTgt>
                                        </p:tgtEl>
                                      </p:cBhvr>
                                    </p:animEffect>
                                  </p:childTnLst>
                                </p:cTn>
                              </p:par>
                              <p:par>
                                <p:cTn id="11" presetID="21" presetClass="entr" presetSubtype="1"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wheel(1)">
                                      <p:cBhvr>
                                        <p:cTn id="13" dur="2000"/>
                                        <p:tgtEl>
                                          <p:spTgt spid="3">
                                            <p:txEl>
                                              <p:pRg st="3" end="3"/>
                                            </p:txEl>
                                          </p:spTgt>
                                        </p:tgtEl>
                                      </p:cBhvr>
                                    </p:animEffect>
                                  </p:childTnLst>
                                </p:cTn>
                              </p:par>
                              <p:par>
                                <p:cTn id="14" presetID="21" presetClass="entr" presetSubtype="1"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wheel(1)">
                                      <p:cBhvr>
                                        <p:cTn id="16"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C5F90-7676-428C-A7A3-9335026021F7}"/>
              </a:ext>
            </a:extLst>
          </p:cNvPr>
          <p:cNvSpPr>
            <a:spLocks noGrp="1"/>
          </p:cNvSpPr>
          <p:nvPr>
            <p:ph type="title"/>
          </p:nvPr>
        </p:nvSpPr>
        <p:spPr/>
        <p:txBody>
          <a:bodyPr/>
          <a:lstStyle/>
          <a:p>
            <a:r>
              <a:rPr lang="en-GB" b="1" dirty="0"/>
              <a:t>The importance of determination</a:t>
            </a:r>
          </a:p>
        </p:txBody>
      </p:sp>
      <p:sp>
        <p:nvSpPr>
          <p:cNvPr id="3" name="Content Placeholder 2">
            <a:extLst>
              <a:ext uri="{FF2B5EF4-FFF2-40B4-BE49-F238E27FC236}">
                <a16:creationId xmlns:a16="http://schemas.microsoft.com/office/drawing/2014/main" id="{50A48B10-8B45-4230-BB2D-B11BAA10F68B}"/>
              </a:ext>
            </a:extLst>
          </p:cNvPr>
          <p:cNvSpPr>
            <a:spLocks noGrp="1"/>
          </p:cNvSpPr>
          <p:nvPr>
            <p:ph idx="1"/>
          </p:nvPr>
        </p:nvSpPr>
        <p:spPr>
          <a:xfrm>
            <a:off x="6626" y="3522840"/>
            <a:ext cx="10515600" cy="2747963"/>
          </a:xfrm>
        </p:spPr>
        <p:txBody>
          <a:bodyPr/>
          <a:lstStyle/>
          <a:p>
            <a:pPr marL="0" indent="0">
              <a:buNone/>
            </a:pPr>
            <a:endParaRPr lang="en-GB" dirty="0"/>
          </a:p>
          <a:p>
            <a:r>
              <a:rPr lang="en-GB" dirty="0"/>
              <a:t>What have I learnt?</a:t>
            </a:r>
          </a:p>
          <a:p>
            <a:r>
              <a:rPr lang="en-GB" dirty="0"/>
              <a:t>When have I demonstrated this skill? </a:t>
            </a:r>
          </a:p>
          <a:p>
            <a:r>
              <a:rPr lang="en-GB" dirty="0"/>
              <a:t>STAR  </a:t>
            </a:r>
            <a:r>
              <a:rPr lang="en-GB" sz="1800" dirty="0"/>
              <a:t>(Higgins, 2014)</a:t>
            </a:r>
            <a:endParaRPr lang="en-GB" dirty="0"/>
          </a:p>
          <a:p>
            <a:r>
              <a:rPr lang="en-GB" dirty="0"/>
              <a:t>How can I apply this to Forest leader? </a:t>
            </a:r>
          </a:p>
          <a:p>
            <a:endParaRPr lang="en-GB" dirty="0"/>
          </a:p>
        </p:txBody>
      </p:sp>
      <p:sp>
        <p:nvSpPr>
          <p:cNvPr id="4" name="TextBox 3">
            <a:extLst>
              <a:ext uri="{FF2B5EF4-FFF2-40B4-BE49-F238E27FC236}">
                <a16:creationId xmlns:a16="http://schemas.microsoft.com/office/drawing/2014/main" id="{D7A50B5C-F239-43ED-A889-C00910EEA1C6}"/>
              </a:ext>
            </a:extLst>
          </p:cNvPr>
          <p:cNvSpPr txBox="1"/>
          <p:nvPr/>
        </p:nvSpPr>
        <p:spPr>
          <a:xfrm>
            <a:off x="838200" y="1690688"/>
            <a:ext cx="9684026" cy="1908215"/>
          </a:xfrm>
          <a:prstGeom prst="rect">
            <a:avLst/>
          </a:prstGeom>
          <a:noFill/>
        </p:spPr>
        <p:txBody>
          <a:bodyPr wrap="square" rtlCol="0">
            <a:spAutoFit/>
          </a:bodyPr>
          <a:lstStyle/>
          <a:p>
            <a:r>
              <a:rPr lang="en-GB" sz="2000" i="1" dirty="0"/>
              <a:t>‘Determination, or Self-determination, is a combination of abilities and attitudes that lead individuals to set themselves goals, and to take the initiative to reach these goals. It is about being in charge but is not essentially the same thing as independence or self-sufficiency. Determination is effectively learnt through real-life experiences, which naturally involves making mistakes, taking risks, and reflecting of outcomes.’ </a:t>
            </a:r>
            <a:r>
              <a:rPr lang="en-GB" dirty="0"/>
              <a:t>Christine D. Bremer, </a:t>
            </a:r>
            <a:r>
              <a:rPr lang="en-GB" dirty="0" err="1"/>
              <a:t>Mera</a:t>
            </a:r>
            <a:r>
              <a:rPr lang="en-GB" dirty="0"/>
              <a:t> </a:t>
            </a:r>
            <a:r>
              <a:rPr lang="en-GB" dirty="0" err="1"/>
              <a:t>Kachgal</a:t>
            </a:r>
            <a:r>
              <a:rPr lang="en-GB" dirty="0"/>
              <a:t>, and Kris </a:t>
            </a:r>
            <a:r>
              <a:rPr lang="en-GB" dirty="0" err="1"/>
              <a:t>Schoeller</a:t>
            </a:r>
            <a:r>
              <a:rPr lang="en-GB" dirty="0"/>
              <a:t> from their journal ‘</a:t>
            </a:r>
            <a:r>
              <a:rPr lang="en-GB" i="1" dirty="0"/>
              <a:t>Self-Determination: Supporting Successful Transition.’</a:t>
            </a:r>
          </a:p>
        </p:txBody>
      </p:sp>
      <p:pic>
        <p:nvPicPr>
          <p:cNvPr id="7172" name="Picture 4" descr="Image result for determination&quot;">
            <a:extLst>
              <a:ext uri="{FF2B5EF4-FFF2-40B4-BE49-F238E27FC236}">
                <a16:creationId xmlns:a16="http://schemas.microsoft.com/office/drawing/2014/main" id="{53F4E81C-C786-4275-B1F1-4707E3E40F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30957" y="4110037"/>
            <a:ext cx="6361043" cy="274796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A50B492-F1DA-429E-B379-9C8BDCE09582}"/>
              </a:ext>
            </a:extLst>
          </p:cNvPr>
          <p:cNvSpPr txBox="1"/>
          <p:nvPr/>
        </p:nvSpPr>
        <p:spPr>
          <a:xfrm>
            <a:off x="11080798" y="3856121"/>
            <a:ext cx="1111202" cy="253916"/>
          </a:xfrm>
          <a:prstGeom prst="rect">
            <a:avLst/>
          </a:prstGeom>
          <a:noFill/>
        </p:spPr>
        <p:txBody>
          <a:bodyPr wrap="none" rtlCol="0">
            <a:spAutoFit/>
          </a:bodyPr>
          <a:lstStyle/>
          <a:p>
            <a:r>
              <a:rPr lang="en-GB" sz="1050" dirty="0"/>
              <a:t>(Schempp, 2019)</a:t>
            </a:r>
          </a:p>
        </p:txBody>
      </p:sp>
    </p:spTree>
    <p:extLst>
      <p:ext uri="{BB962C8B-B14F-4D97-AF65-F5344CB8AC3E}">
        <p14:creationId xmlns:p14="http://schemas.microsoft.com/office/powerpoint/2010/main" val="4020917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00"/>
                                        <p:tgtEl>
                                          <p:spTgt spid="3">
                                            <p:txEl>
                                              <p:pRg st="1" end="1"/>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wipe(down)">
                                      <p:cBhvr>
                                        <p:cTn id="10" dur="500"/>
                                        <p:tgtEl>
                                          <p:spTgt spid="3">
                                            <p:txEl>
                                              <p:pRg st="2" end="2"/>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wipe(down)">
                                      <p:cBhvr>
                                        <p:cTn id="13" dur="500"/>
                                        <p:tgtEl>
                                          <p:spTgt spid="3">
                                            <p:txEl>
                                              <p:pRg st="3" end="3"/>
                                            </p:txEl>
                                          </p:spTgt>
                                        </p:tgtEl>
                                      </p:cBhvr>
                                    </p:animEffect>
                                  </p:childTnLst>
                                </p:cTn>
                              </p:par>
                              <p:par>
                                <p:cTn id="14" presetID="22" presetClass="entr" presetSubtype="4"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wipe(down)">
                                      <p:cBhvr>
                                        <p:cTn id="1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FA75D-411B-4E12-AEE2-83C0361CB373}"/>
              </a:ext>
            </a:extLst>
          </p:cNvPr>
          <p:cNvSpPr>
            <a:spLocks noGrp="1"/>
          </p:cNvSpPr>
          <p:nvPr>
            <p:ph type="title"/>
          </p:nvPr>
        </p:nvSpPr>
        <p:spPr/>
        <p:txBody>
          <a:bodyPr/>
          <a:lstStyle/>
          <a:p>
            <a:r>
              <a:rPr lang="en-GB" b="1" dirty="0"/>
              <a:t>What has the Employability module taught me?</a:t>
            </a:r>
          </a:p>
        </p:txBody>
      </p:sp>
      <p:sp>
        <p:nvSpPr>
          <p:cNvPr id="3" name="Content Placeholder 2">
            <a:extLst>
              <a:ext uri="{FF2B5EF4-FFF2-40B4-BE49-F238E27FC236}">
                <a16:creationId xmlns:a16="http://schemas.microsoft.com/office/drawing/2014/main" id="{9071B982-2C7B-4B64-9AD5-A5A2CB053844}"/>
              </a:ext>
            </a:extLst>
          </p:cNvPr>
          <p:cNvSpPr>
            <a:spLocks noGrp="1"/>
          </p:cNvSpPr>
          <p:nvPr>
            <p:ph idx="1"/>
          </p:nvPr>
        </p:nvSpPr>
        <p:spPr/>
        <p:txBody>
          <a:bodyPr>
            <a:normAutofit/>
          </a:bodyPr>
          <a:lstStyle/>
          <a:p>
            <a:r>
              <a:rPr lang="en-GB" dirty="0"/>
              <a:t>The importance of being a reflective practitioner </a:t>
            </a:r>
            <a:r>
              <a:rPr lang="en-GB" sz="1800" dirty="0"/>
              <a:t>(Thompson &amp; Thompson, 2018), (Schön, 1983), (Gibbs, 1988), (Kolb, 1976) . </a:t>
            </a:r>
            <a:endParaRPr lang="en-GB" dirty="0"/>
          </a:p>
          <a:p>
            <a:pPr marL="0" indent="0">
              <a:buNone/>
            </a:pPr>
            <a:endParaRPr lang="en-GB" dirty="0"/>
          </a:p>
          <a:p>
            <a:r>
              <a:rPr lang="en-GB" dirty="0"/>
              <a:t>Skills and understanding that I have developed. </a:t>
            </a:r>
          </a:p>
          <a:p>
            <a:endParaRPr lang="en-GB" dirty="0"/>
          </a:p>
          <a:p>
            <a:r>
              <a:rPr lang="en-GB" dirty="0"/>
              <a:t>Curriculum and frameworks </a:t>
            </a:r>
            <a:r>
              <a:rPr lang="en-GB" sz="1800" dirty="0"/>
              <a:t>(Welsh Government, 2016), (Welsh Government, 2015), (Welsh Government, 2017).</a:t>
            </a:r>
            <a:endParaRPr lang="en-GB" sz="3200" dirty="0"/>
          </a:p>
          <a:p>
            <a:endParaRPr lang="en-GB" dirty="0"/>
          </a:p>
          <a:p>
            <a:r>
              <a:rPr lang="en-GB" dirty="0" err="1"/>
              <a:t>CPD</a:t>
            </a:r>
            <a:endParaRPr lang="en-GB" dirty="0"/>
          </a:p>
          <a:p>
            <a:endParaRPr lang="en-GB" dirty="0"/>
          </a:p>
        </p:txBody>
      </p:sp>
    </p:spTree>
    <p:extLst>
      <p:ext uri="{BB962C8B-B14F-4D97-AF65-F5344CB8AC3E}">
        <p14:creationId xmlns:p14="http://schemas.microsoft.com/office/powerpoint/2010/main" val="19738190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20CF5-535B-45C1-ACAC-2DF5FF7BEF84}"/>
              </a:ext>
            </a:extLst>
          </p:cNvPr>
          <p:cNvSpPr>
            <a:spLocks noGrp="1"/>
          </p:cNvSpPr>
          <p:nvPr>
            <p:ph type="title"/>
          </p:nvPr>
        </p:nvSpPr>
        <p:spPr/>
        <p:txBody>
          <a:bodyPr/>
          <a:lstStyle/>
          <a:p>
            <a:pPr algn="ctr"/>
            <a:r>
              <a:rPr lang="en-GB" b="1" dirty="0"/>
              <a:t>Thank you!</a:t>
            </a:r>
          </a:p>
        </p:txBody>
      </p:sp>
      <p:sp>
        <p:nvSpPr>
          <p:cNvPr id="3" name="Content Placeholder 2">
            <a:extLst>
              <a:ext uri="{FF2B5EF4-FFF2-40B4-BE49-F238E27FC236}">
                <a16:creationId xmlns:a16="http://schemas.microsoft.com/office/drawing/2014/main" id="{7FFE725E-5515-41DE-9896-251AC8F94CC4}"/>
              </a:ext>
            </a:extLst>
          </p:cNvPr>
          <p:cNvSpPr>
            <a:spLocks noGrp="1"/>
          </p:cNvSpPr>
          <p:nvPr>
            <p:ph idx="1"/>
          </p:nvPr>
        </p:nvSpPr>
        <p:spPr>
          <a:xfrm>
            <a:off x="838200" y="4502564"/>
            <a:ext cx="10515600" cy="864566"/>
          </a:xfrm>
        </p:spPr>
        <p:txBody>
          <a:bodyPr/>
          <a:lstStyle/>
          <a:p>
            <a:pPr marL="0" indent="0" algn="ctr">
              <a:buNone/>
            </a:pPr>
            <a:r>
              <a:rPr lang="en-GB" dirty="0"/>
              <a:t>Any questions?</a:t>
            </a:r>
          </a:p>
        </p:txBody>
      </p:sp>
    </p:spTree>
    <p:extLst>
      <p:ext uri="{BB962C8B-B14F-4D97-AF65-F5344CB8AC3E}">
        <p14:creationId xmlns:p14="http://schemas.microsoft.com/office/powerpoint/2010/main" val="12267308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8EB43-33C3-498F-ADF6-2CE5145A8EA1}"/>
              </a:ext>
            </a:extLst>
          </p:cNvPr>
          <p:cNvSpPr>
            <a:spLocks noGrp="1"/>
          </p:cNvSpPr>
          <p:nvPr>
            <p:ph type="title"/>
          </p:nvPr>
        </p:nvSpPr>
        <p:spPr>
          <a:xfrm>
            <a:off x="0" y="0"/>
            <a:ext cx="10515600" cy="1325563"/>
          </a:xfrm>
        </p:spPr>
        <p:txBody>
          <a:bodyPr>
            <a:normAutofit/>
          </a:bodyPr>
          <a:lstStyle/>
          <a:p>
            <a:pPr algn="ctr"/>
            <a:r>
              <a:rPr lang="en-GB" sz="3200" dirty="0"/>
              <a:t>References</a:t>
            </a:r>
          </a:p>
        </p:txBody>
      </p:sp>
      <p:sp>
        <p:nvSpPr>
          <p:cNvPr id="3" name="Content Placeholder 2">
            <a:extLst>
              <a:ext uri="{FF2B5EF4-FFF2-40B4-BE49-F238E27FC236}">
                <a16:creationId xmlns:a16="http://schemas.microsoft.com/office/drawing/2014/main" id="{CD81375B-6B68-4881-8C43-1B5E0F859792}"/>
              </a:ext>
            </a:extLst>
          </p:cNvPr>
          <p:cNvSpPr>
            <a:spLocks noGrp="1"/>
          </p:cNvSpPr>
          <p:nvPr>
            <p:ph idx="1"/>
          </p:nvPr>
        </p:nvSpPr>
        <p:spPr>
          <a:xfrm>
            <a:off x="0" y="1152938"/>
            <a:ext cx="12072730" cy="5705061"/>
          </a:xfrm>
        </p:spPr>
        <p:txBody>
          <a:bodyPr>
            <a:normAutofit fontScale="55000" lnSpcReduction="20000"/>
          </a:bodyPr>
          <a:lstStyle/>
          <a:p>
            <a:r>
              <a:rPr lang="en-US" sz="3100" dirty="0"/>
              <a:t>Anon., 2011. </a:t>
            </a:r>
            <a:r>
              <a:rPr lang="en-US" sz="3100" i="1" dirty="0"/>
              <a:t>Green Tree PNG Clipart. </a:t>
            </a:r>
            <a:r>
              <a:rPr lang="en-US" sz="3100" dirty="0"/>
              <a:t>[Art].</a:t>
            </a:r>
            <a:endParaRPr lang="en-GB" sz="3100" dirty="0"/>
          </a:p>
          <a:p>
            <a:r>
              <a:rPr lang="en-US" sz="3100" dirty="0"/>
              <a:t>Anon., 2015. </a:t>
            </a:r>
            <a:r>
              <a:rPr lang="en-US" sz="3100" i="1" dirty="0"/>
              <a:t>Why take mathematics outdoors in the early years?. </a:t>
            </a:r>
            <a:r>
              <a:rPr lang="en-US" sz="3100" dirty="0"/>
              <a:t>[Art].</a:t>
            </a:r>
            <a:endParaRPr lang="en-GB" sz="3100" dirty="0"/>
          </a:p>
          <a:p>
            <a:r>
              <a:rPr lang="en-US" sz="3100" dirty="0"/>
              <a:t>Anon., 2017. </a:t>
            </a:r>
            <a:r>
              <a:rPr lang="en-US" sz="3100" i="1" dirty="0"/>
              <a:t>Nature PNG Pic. </a:t>
            </a:r>
            <a:r>
              <a:rPr lang="en-US" sz="3100" dirty="0"/>
              <a:t>[Art].</a:t>
            </a:r>
            <a:endParaRPr lang="en-GB" sz="3100" dirty="0"/>
          </a:p>
          <a:p>
            <a:r>
              <a:rPr lang="en-US" sz="3100" dirty="0" err="1"/>
              <a:t>Bensayah</a:t>
            </a:r>
            <a:r>
              <a:rPr lang="en-US" sz="3100" dirty="0"/>
              <a:t>, N., 2019. </a:t>
            </a:r>
            <a:r>
              <a:rPr lang="en-US" sz="3100" i="1" dirty="0"/>
              <a:t>Transparent Brain Clipart Transparent - Transparent Background Creative Clipart Transparent. </a:t>
            </a:r>
            <a:r>
              <a:rPr lang="en-US" sz="3100" dirty="0"/>
              <a:t>[Art].</a:t>
            </a:r>
            <a:endParaRPr lang="en-GB" sz="3100" dirty="0"/>
          </a:p>
          <a:p>
            <a:r>
              <a:rPr lang="en-US" sz="3100" dirty="0"/>
              <a:t>Bremer, C. K. M. &amp;. S. K., 2003. What is Self-Determination?. </a:t>
            </a:r>
            <a:r>
              <a:rPr lang="en-US" sz="3100" i="1" dirty="0"/>
              <a:t>Self-Determination: Supporting Successful Transition, </a:t>
            </a:r>
            <a:r>
              <a:rPr lang="en-US" sz="3100" dirty="0"/>
              <a:t>3(1).</a:t>
            </a:r>
            <a:endParaRPr lang="en-GB" sz="3100" dirty="0"/>
          </a:p>
          <a:p>
            <a:r>
              <a:rPr lang="en-US" sz="3100" dirty="0"/>
              <a:t>Creighton, K., 2019. </a:t>
            </a:r>
            <a:r>
              <a:rPr lang="en-US" sz="3100" i="1" dirty="0"/>
              <a:t>7 Skills Your Instructors and Trainers Must Have. </a:t>
            </a:r>
            <a:r>
              <a:rPr lang="en-US" sz="3100" dirty="0"/>
              <a:t>[Art].</a:t>
            </a:r>
            <a:endParaRPr lang="en-GB" sz="3100" dirty="0"/>
          </a:p>
          <a:p>
            <a:r>
              <a:rPr lang="en-US" sz="3100" dirty="0"/>
              <a:t>Gibbs, G., 1988. </a:t>
            </a:r>
            <a:r>
              <a:rPr lang="en-US" sz="3100" i="1" dirty="0"/>
              <a:t>Learning by Doing: A Guide to Teaching and Learning Models Oxford. </a:t>
            </a:r>
            <a:r>
              <a:rPr lang="en-US" sz="3100" dirty="0"/>
              <a:t>Oxford: Further Education Unit.</a:t>
            </a:r>
            <a:endParaRPr lang="en-GB" sz="3100" dirty="0"/>
          </a:p>
          <a:p>
            <a:r>
              <a:rPr lang="en-US" sz="3100" dirty="0"/>
              <a:t>Higgins, M., 2014. </a:t>
            </a:r>
            <a:r>
              <a:rPr lang="en-US" sz="3100" i="1" dirty="0"/>
              <a:t>Using the Star technique to shine at job interviews. </a:t>
            </a:r>
            <a:r>
              <a:rPr lang="en-US" sz="3100" dirty="0"/>
              <a:t>[Online] </a:t>
            </a:r>
            <a:br>
              <a:rPr lang="en-US" sz="3100" dirty="0"/>
            </a:br>
            <a:r>
              <a:rPr lang="en-US" sz="3100" dirty="0"/>
              <a:t>Available at: </a:t>
            </a:r>
            <a:r>
              <a:rPr lang="en-US" sz="3100" u="sng" dirty="0"/>
              <a:t>https://</a:t>
            </a:r>
            <a:r>
              <a:rPr lang="en-US" sz="3100" u="sng" dirty="0" err="1"/>
              <a:t>www.theguardian.com</a:t>
            </a:r>
            <a:r>
              <a:rPr lang="en-US" sz="3100" u="sng" dirty="0"/>
              <a:t>/careers/careers-blog/star-technique-competency-based-interview</a:t>
            </a:r>
            <a:br>
              <a:rPr lang="en-US" sz="3100" dirty="0"/>
            </a:br>
            <a:r>
              <a:rPr lang="en-US" sz="3100" dirty="0"/>
              <a:t>[Accessed 16 </a:t>
            </a:r>
            <a:r>
              <a:rPr lang="en-US" sz="3100" dirty="0" err="1"/>
              <a:t>Janurary</a:t>
            </a:r>
            <a:r>
              <a:rPr lang="en-US" sz="3100" dirty="0"/>
              <a:t> 2020].</a:t>
            </a:r>
            <a:endParaRPr lang="en-GB" sz="3100" dirty="0"/>
          </a:p>
          <a:p>
            <a:r>
              <a:rPr lang="en-US" sz="3100" dirty="0"/>
              <a:t>Jones, A. R. B. P. D. S. K. a. P. F., 2007. Effectiveness of teambuilding in organizations. </a:t>
            </a:r>
            <a:r>
              <a:rPr lang="en-US" sz="3100" i="1" dirty="0"/>
              <a:t>Journal of Management .</a:t>
            </a:r>
            <a:endParaRPr lang="en-GB" sz="3100" dirty="0"/>
          </a:p>
          <a:p>
            <a:r>
              <a:rPr lang="en-US" sz="3100" dirty="0"/>
              <a:t>Kolb, D. A., 1976. </a:t>
            </a:r>
            <a:r>
              <a:rPr lang="en-US" sz="3100" i="1" dirty="0"/>
              <a:t>The Learning Style Inventory: Technical Manual.. </a:t>
            </a:r>
            <a:r>
              <a:rPr lang="en-US" sz="3100" dirty="0"/>
              <a:t>Boston: </a:t>
            </a:r>
            <a:r>
              <a:rPr lang="en-US" sz="3100" dirty="0" err="1"/>
              <a:t>s.n</a:t>
            </a:r>
            <a:r>
              <a:rPr lang="en-US" sz="3100" dirty="0"/>
              <a:t>.</a:t>
            </a:r>
            <a:endParaRPr lang="en-GB" sz="3100" dirty="0"/>
          </a:p>
          <a:p>
            <a:r>
              <a:rPr lang="en-US" sz="3100" dirty="0"/>
              <a:t>Popova, M., 2019. </a:t>
            </a:r>
            <a:r>
              <a:rPr lang="en-US" sz="3100" i="1" dirty="0"/>
              <a:t>Incubation, Ideation, and the Art of Editing: Beethoven on Creativity. </a:t>
            </a:r>
            <a:r>
              <a:rPr lang="en-US" sz="3100" dirty="0"/>
              <a:t>[Online] </a:t>
            </a:r>
            <a:br>
              <a:rPr lang="en-US" sz="3100" dirty="0"/>
            </a:br>
            <a:r>
              <a:rPr lang="en-US" sz="3100" dirty="0"/>
              <a:t>Available at: </a:t>
            </a:r>
            <a:r>
              <a:rPr lang="en-US" sz="3100" u="sng" dirty="0"/>
              <a:t>https://</a:t>
            </a:r>
            <a:r>
              <a:rPr lang="en-US" sz="3100" u="sng" dirty="0" err="1"/>
              <a:t>www.brainpickings.org</a:t>
            </a:r>
            <a:r>
              <a:rPr lang="en-US" sz="3100" u="sng" dirty="0"/>
              <a:t>/2018/11/25/</a:t>
            </a:r>
            <a:r>
              <a:rPr lang="en-US" sz="3100" u="sng" dirty="0" err="1"/>
              <a:t>beethoven</a:t>
            </a:r>
            <a:r>
              <a:rPr lang="en-US" sz="3100" u="sng" dirty="0"/>
              <a:t>-on-creativity/</a:t>
            </a:r>
            <a:br>
              <a:rPr lang="en-US" sz="3100" dirty="0"/>
            </a:br>
            <a:r>
              <a:rPr lang="en-US" sz="3100" dirty="0"/>
              <a:t>[Accessed 16th January 2020].</a:t>
            </a:r>
            <a:endParaRPr lang="en-GB" sz="3100" dirty="0"/>
          </a:p>
          <a:p>
            <a:r>
              <a:rPr lang="en-US" sz="3100" dirty="0" err="1"/>
              <a:t>Sanyal</a:t>
            </a:r>
            <a:r>
              <a:rPr lang="en-US" sz="3100" dirty="0"/>
              <a:t>, S. ,. H. M., 2018. The Impact of Teamwork on Work Performance of Employees: A Study of Faculty Members in Dhofar University. </a:t>
            </a:r>
            <a:r>
              <a:rPr lang="en-US" sz="3100" i="1" dirty="0"/>
              <a:t>Journal of Business and Management, </a:t>
            </a:r>
            <a:r>
              <a:rPr lang="en-US" sz="3100" dirty="0"/>
              <a:t>20(3), pp. 15-22.</a:t>
            </a:r>
            <a:endParaRPr lang="en-GB" sz="3100" dirty="0"/>
          </a:p>
          <a:p>
            <a:r>
              <a:rPr lang="en-US" sz="3100" dirty="0"/>
              <a:t>Schempp, P., 2019. </a:t>
            </a:r>
            <a:r>
              <a:rPr lang="en-US" sz="3100" i="1" dirty="0"/>
              <a:t>THE ROLE OF DISCIPLINE AND DETERMINATION IN YOUR SUCCESS. </a:t>
            </a:r>
            <a:r>
              <a:rPr lang="en-US" sz="3100" dirty="0"/>
              <a:t>[Online] </a:t>
            </a:r>
            <a:br>
              <a:rPr lang="en-US" sz="3100" dirty="0"/>
            </a:br>
            <a:r>
              <a:rPr lang="en-US" sz="3100" dirty="0"/>
              <a:t>Available at: </a:t>
            </a:r>
            <a:r>
              <a:rPr lang="en-US" sz="3100" u="sng" dirty="0"/>
              <a:t>https://</a:t>
            </a:r>
            <a:r>
              <a:rPr lang="en-US" sz="3100" u="sng" dirty="0" err="1"/>
              <a:t>www.thepersimmongroup.com</a:t>
            </a:r>
            <a:r>
              <a:rPr lang="en-US" sz="3100" u="sng" dirty="0"/>
              <a:t>/the-role-of-discipline-and-determination-in-your-success/</a:t>
            </a:r>
            <a:br>
              <a:rPr lang="en-US" sz="3100" dirty="0"/>
            </a:br>
            <a:r>
              <a:rPr lang="en-US" sz="3100" dirty="0"/>
              <a:t>[Accessed 16 January 2020].</a:t>
            </a:r>
            <a:endParaRPr lang="en-GB" sz="3100" dirty="0"/>
          </a:p>
          <a:p>
            <a:pPr marL="0" indent="0">
              <a:buNone/>
            </a:pPr>
            <a:endParaRPr lang="en-GB" dirty="0"/>
          </a:p>
        </p:txBody>
      </p:sp>
    </p:spTree>
    <p:extLst>
      <p:ext uri="{BB962C8B-B14F-4D97-AF65-F5344CB8AC3E}">
        <p14:creationId xmlns:p14="http://schemas.microsoft.com/office/powerpoint/2010/main" val="38975267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89B2EA-7916-44C2-B9AE-31465AE07731}"/>
              </a:ext>
            </a:extLst>
          </p:cNvPr>
          <p:cNvSpPr txBox="1"/>
          <p:nvPr/>
        </p:nvSpPr>
        <p:spPr>
          <a:xfrm>
            <a:off x="0" y="344556"/>
            <a:ext cx="11900950" cy="3693319"/>
          </a:xfrm>
          <a:prstGeom prst="rect">
            <a:avLst/>
          </a:prstGeom>
          <a:noFill/>
        </p:spPr>
        <p:txBody>
          <a:bodyPr wrap="none" rtlCol="0">
            <a:spAutoFit/>
          </a:bodyPr>
          <a:lstStyle/>
          <a:p>
            <a:r>
              <a:rPr lang="en-US" dirty="0"/>
              <a:t>Schön, D., 1983. </a:t>
            </a:r>
            <a:r>
              <a:rPr lang="en-US" i="1" dirty="0"/>
              <a:t>The Reflective Practitioner: How Professionals Think In Action.. </a:t>
            </a:r>
            <a:r>
              <a:rPr lang="en-US" dirty="0"/>
              <a:t>New York: Basic Books.</a:t>
            </a:r>
            <a:endParaRPr lang="en-GB" dirty="0"/>
          </a:p>
          <a:p>
            <a:r>
              <a:rPr lang="en-US" dirty="0"/>
              <a:t>Thompson, S. &amp;. T. N., 2018. </a:t>
            </a:r>
            <a:r>
              <a:rPr lang="en-US" i="1" dirty="0"/>
              <a:t>The Critically Reflective Practitioner. </a:t>
            </a:r>
            <a:r>
              <a:rPr lang="en-US" dirty="0"/>
              <a:t>2nd ed. Basingstoke: Palgrave Macmillan.</a:t>
            </a:r>
            <a:endParaRPr lang="en-GB" dirty="0"/>
          </a:p>
          <a:p>
            <a:r>
              <a:rPr lang="en-US" dirty="0" err="1"/>
              <a:t>Trivett</a:t>
            </a:r>
            <a:r>
              <a:rPr lang="en-US" dirty="0"/>
              <a:t>, C., 2019. </a:t>
            </a:r>
            <a:r>
              <a:rPr lang="en-US" i="1" dirty="0"/>
              <a:t>8 Ways to Encourage Teamwork in the Office. </a:t>
            </a:r>
            <a:r>
              <a:rPr lang="en-US" dirty="0"/>
              <a:t>[Art].</a:t>
            </a:r>
            <a:endParaRPr lang="en-GB" dirty="0"/>
          </a:p>
          <a:p>
            <a:r>
              <a:rPr lang="en-US" dirty="0"/>
              <a:t>Welsh Government, 2015. </a:t>
            </a:r>
            <a:r>
              <a:rPr lang="en-US" i="1" dirty="0"/>
              <a:t>Curriculum for Wales - Foundation Phase Framework. </a:t>
            </a:r>
            <a:r>
              <a:rPr lang="en-US" dirty="0"/>
              <a:t>[Online] </a:t>
            </a:r>
            <a:br>
              <a:rPr lang="en-US" dirty="0"/>
            </a:br>
            <a:r>
              <a:rPr lang="en-US" dirty="0"/>
              <a:t>Available at: </a:t>
            </a:r>
            <a:r>
              <a:rPr lang="en-US" u="sng" dirty="0"/>
              <a:t>https://</a:t>
            </a:r>
            <a:r>
              <a:rPr lang="en-US" u="sng" dirty="0" err="1"/>
              <a:t>gov.wales</a:t>
            </a:r>
            <a:r>
              <a:rPr lang="en-US" u="sng" dirty="0"/>
              <a:t>/sites/default/files/publications/2018-02/foundation-phase-framework-revised-</a:t>
            </a:r>
            <a:r>
              <a:rPr lang="en-US" u="sng" dirty="0" err="1"/>
              <a:t>2015.pdf</a:t>
            </a:r>
            <a:br>
              <a:rPr lang="en-US" dirty="0"/>
            </a:br>
            <a:r>
              <a:rPr lang="en-US" dirty="0"/>
              <a:t>[Accessed 16th January 2020].</a:t>
            </a:r>
            <a:endParaRPr lang="en-GB" dirty="0"/>
          </a:p>
          <a:p>
            <a:r>
              <a:rPr lang="en-US" dirty="0"/>
              <a:t>Welsh Government, 2016. </a:t>
            </a:r>
            <a:r>
              <a:rPr lang="en-US" i="1" dirty="0"/>
              <a:t>National minimum standards for regulated children for children up to the age of 12 years. </a:t>
            </a:r>
            <a:r>
              <a:rPr lang="en-US" dirty="0"/>
              <a:t>[Online] </a:t>
            </a:r>
            <a:br>
              <a:rPr lang="en-US" dirty="0"/>
            </a:br>
            <a:r>
              <a:rPr lang="en-US" dirty="0"/>
              <a:t>Available at: </a:t>
            </a:r>
            <a:r>
              <a:rPr lang="en-US" u="sng" dirty="0"/>
              <a:t>https://</a:t>
            </a:r>
            <a:r>
              <a:rPr lang="en-US" u="sng" dirty="0" err="1"/>
              <a:t>careinspectorate.wales</a:t>
            </a:r>
            <a:r>
              <a:rPr lang="en-US" u="sng" dirty="0"/>
              <a:t>/sites/default/files/2018-01/</a:t>
            </a:r>
            <a:r>
              <a:rPr lang="en-US" u="sng" dirty="0" err="1"/>
              <a:t>160411regchildcareen.pdf</a:t>
            </a:r>
            <a:br>
              <a:rPr lang="en-US" dirty="0"/>
            </a:br>
            <a:r>
              <a:rPr lang="en-US" dirty="0"/>
              <a:t>[Accessed 16th </a:t>
            </a:r>
            <a:r>
              <a:rPr lang="en-US" dirty="0" err="1"/>
              <a:t>Januray</a:t>
            </a:r>
            <a:r>
              <a:rPr lang="en-US" dirty="0"/>
              <a:t> 2019].</a:t>
            </a:r>
            <a:endParaRPr lang="en-GB" dirty="0"/>
          </a:p>
          <a:p>
            <a:r>
              <a:rPr lang="en-US" dirty="0"/>
              <a:t>Welsh Government, 2017. </a:t>
            </a:r>
            <a:r>
              <a:rPr lang="en-US" i="1" dirty="0"/>
              <a:t>New school curriculum: overview. </a:t>
            </a:r>
            <a:r>
              <a:rPr lang="en-US" dirty="0"/>
              <a:t>[Online] </a:t>
            </a:r>
            <a:br>
              <a:rPr lang="en-US" dirty="0"/>
            </a:br>
            <a:r>
              <a:rPr lang="en-US" dirty="0"/>
              <a:t>Available at: </a:t>
            </a:r>
            <a:r>
              <a:rPr lang="en-US" u="sng" dirty="0"/>
              <a:t>https://</a:t>
            </a:r>
            <a:r>
              <a:rPr lang="en-US" u="sng" dirty="0" err="1"/>
              <a:t>gov.wales</a:t>
            </a:r>
            <a:r>
              <a:rPr lang="en-US" u="sng" dirty="0"/>
              <a:t>/new-school-curriculum-overview</a:t>
            </a:r>
            <a:br>
              <a:rPr lang="en-US" dirty="0"/>
            </a:br>
            <a:r>
              <a:rPr lang="en-US" dirty="0"/>
              <a:t>[Accessed 17th January 2020].</a:t>
            </a:r>
            <a:endParaRPr lang="en-GB" dirty="0"/>
          </a:p>
          <a:p>
            <a:endParaRPr lang="en-GB" dirty="0"/>
          </a:p>
        </p:txBody>
      </p:sp>
    </p:spTree>
    <p:extLst>
      <p:ext uri="{BB962C8B-B14F-4D97-AF65-F5344CB8AC3E}">
        <p14:creationId xmlns:p14="http://schemas.microsoft.com/office/powerpoint/2010/main" val="5802631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24367</TotalTime>
  <Words>1104</Words>
  <Application>Microsoft Office PowerPoint</Application>
  <PresentationFormat>Widescreen</PresentationFormat>
  <Paragraphs>82</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A Forest School Leader</vt:lpstr>
      <vt:lpstr>Introduction</vt:lpstr>
      <vt:lpstr>Forest School Leader</vt:lpstr>
      <vt:lpstr>Skills </vt:lpstr>
      <vt:lpstr>The important of Teamwork</vt:lpstr>
      <vt:lpstr>The importance of Creativity </vt:lpstr>
      <vt:lpstr>The importance of determination</vt:lpstr>
      <vt:lpstr>What has the Employability module taught me?</vt:lpstr>
      <vt:lpstr>Thank you!</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life: employability and future pathways</dc:title>
  <dc:creator>Lloyd H E (FLSE)</dc:creator>
  <cp:lastModifiedBy>Lloyd H E (FLSE)</cp:lastModifiedBy>
  <cp:revision>72</cp:revision>
  <dcterms:created xsi:type="dcterms:W3CDTF">2019-12-11T15:00:15Z</dcterms:created>
  <dcterms:modified xsi:type="dcterms:W3CDTF">2020-01-17T15:02:04Z</dcterms:modified>
</cp:coreProperties>
</file>