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slide+xml" PartName="/ppt/slides/slide34.xml"/>
  <Override ContentType="application/vnd.openxmlformats-officedocument.presentationml.slide+xml" PartName="/ppt/slides/slide35.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4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Lst>
  <p:sldSz cx="18288000" cy="10287000"/>
  <p:notesSz cx="6858000" cy="9144000"/>
  <p:embeddedFontLst>
    <p:embeddedFont>
      <p:font typeface="Calibri (MS)" charset="1" panose="020F0502020204030204"/>
      <p:regular r:id="rId41"/>
    </p:embeddedFont>
    <p:embeddedFont>
      <p:font typeface="Calibri (MS) Bold" charset="1" panose="020F0702030404030204"/>
      <p:regular r:id="rId42"/>
    </p:embeddedFont>
    <p:embeddedFont>
      <p:font typeface="Trebuchet MS" charset="1" panose="020B0603020202020204"/>
      <p:regular r:id="rId43"/>
    </p:embeddedFont>
    <p:embeddedFont>
      <p:font typeface="Trebuchet MS Bold" charset="1" panose="020B0703020202020204"/>
      <p:regular r:id="rId44"/>
    </p:embeddedFont>
    <p:embeddedFont>
      <p:font typeface="Arial" charset="1" panose="020B0604020202020204"/>
      <p:regular r:id="rId48"/>
    </p:embeddedFont>
    <p:embeddedFont>
      <p:font typeface="Arial Bold" charset="1" panose="020B0704020202020204"/>
      <p:regular r:id="rId51"/>
    </p:embeddedFont>
    <p:embeddedFont>
      <p:font typeface="Trebuchet MS Italics" charset="1" panose="020B0603020202090204"/>
      <p:regular r:id="rId6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slides/slide34.xml" Type="http://schemas.openxmlformats.org/officeDocument/2006/relationships/slide"/><Relationship Id="rId4" Target="theme/theme1.xml" Type="http://schemas.openxmlformats.org/officeDocument/2006/relationships/theme"/><Relationship Id="rId40" Target="slides/slide35.xml" Type="http://schemas.openxmlformats.org/officeDocument/2006/relationships/slide"/><Relationship Id="rId41" Target="fonts/font41.fntdata" Type="http://schemas.openxmlformats.org/officeDocument/2006/relationships/font"/><Relationship Id="rId42" Target="fonts/font42.fntdata" Type="http://schemas.openxmlformats.org/officeDocument/2006/relationships/font"/><Relationship Id="rId43" Target="fonts/font43.fntdata" Type="http://schemas.openxmlformats.org/officeDocument/2006/relationships/font"/><Relationship Id="rId44" Target="fonts/font44.fntdata" Type="http://schemas.openxmlformats.org/officeDocument/2006/relationships/font"/><Relationship Id="rId45" Target="notesMasters/notesMaster1.xml" Type="http://schemas.openxmlformats.org/officeDocument/2006/relationships/notesMaster"/><Relationship Id="rId46" Target="theme/theme2.xml" Type="http://schemas.openxmlformats.org/officeDocument/2006/relationships/theme"/><Relationship Id="rId47" Target="notesSlides/notesSlide1.xml" Type="http://schemas.openxmlformats.org/officeDocument/2006/relationships/notesSlide"/><Relationship Id="rId48" Target="fonts/font48.fntdata" Type="http://schemas.openxmlformats.org/officeDocument/2006/relationships/font"/><Relationship Id="rId49" Target="notesSlides/notesSlide2.xml" Type="http://schemas.openxmlformats.org/officeDocument/2006/relationships/notesSlide"/><Relationship Id="rId5" Target="tableStyles.xml" Type="http://schemas.openxmlformats.org/officeDocument/2006/relationships/tableStyles"/><Relationship Id="rId50" Target="notesSlides/notesSlide3.xml" Type="http://schemas.openxmlformats.org/officeDocument/2006/relationships/notesSlide"/><Relationship Id="rId51" Target="fonts/font51.fntdata" Type="http://schemas.openxmlformats.org/officeDocument/2006/relationships/font"/><Relationship Id="rId52" Target="notesSlides/notesSlide4.xml" Type="http://schemas.openxmlformats.org/officeDocument/2006/relationships/notesSlide"/><Relationship Id="rId53" Target="notesSlides/notesSlide5.xml" Type="http://schemas.openxmlformats.org/officeDocument/2006/relationships/notesSlide"/><Relationship Id="rId54" Target="notesSlides/notesSlide6.xml" Type="http://schemas.openxmlformats.org/officeDocument/2006/relationships/notesSlide"/><Relationship Id="rId55" Target="notesSlides/notesSlide7.xml" Type="http://schemas.openxmlformats.org/officeDocument/2006/relationships/notesSlide"/><Relationship Id="rId56" Target="notesSlides/notesSlide8.xml" Type="http://schemas.openxmlformats.org/officeDocument/2006/relationships/notesSlide"/><Relationship Id="rId57" Target="notesSlides/notesSlide9.xml" Type="http://schemas.openxmlformats.org/officeDocument/2006/relationships/notesSlide"/><Relationship Id="rId58" Target="notesSlides/notesSlide10.xml" Type="http://schemas.openxmlformats.org/officeDocument/2006/relationships/notesSlide"/><Relationship Id="rId59" Target="notesSlides/notesSlide11.xml" Type="http://schemas.openxmlformats.org/officeDocument/2006/relationships/notesSlide"/><Relationship Id="rId6" Target="slides/slide1.xml" Type="http://schemas.openxmlformats.org/officeDocument/2006/relationships/slide"/><Relationship Id="rId60" Target="notesSlides/notesSlide12.xml" Type="http://schemas.openxmlformats.org/officeDocument/2006/relationships/notesSlide"/><Relationship Id="rId61" Target="notesSlides/notesSlide13.xml" Type="http://schemas.openxmlformats.org/officeDocument/2006/relationships/notesSlide"/><Relationship Id="rId62" Target="fonts/font62.fntdata" Type="http://schemas.openxmlformats.org/officeDocument/2006/relationships/font"/><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9.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0.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1.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2.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3.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4.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5.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6.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7.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8.xml" Type="http://schemas.openxmlformats.org/officeDocument/2006/relationships/slide"/></Relationships>
</file>

<file path=ppt/notesSlides/_rels/notesSlide1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1.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12</a:t>
            </a:r>
          </a:p>
          <a:p>
            <a:r>
              <a:rPr lang="en-US"/>
              <a:t>Trawsnewidiodd Montessori amgylcheddau dysgu ac addysgu </a:t>
            </a:r>
          </a:p>
          <a:p>
            <a:r>
              <a:rPr lang="en-US"/>
              <a:t>gan addasu’r math o gelfi ac offer oedd ar gael i’r plant eu harchwilio a’u trafod</a:t>
            </a:r>
          </a:p>
          <a:p>
            <a:r>
              <a:rPr lang="en-US"/>
              <a:t>Lle i’r plant deimlo’n gwbl gartrefol a pharod  ystyriau plant yn unigolion sensitif oedd angen adnoddau oedd ar eu cyfer nhw’n benodol</a:t>
            </a:r>
          </a:p>
          <a:p>
            <a:r>
              <a:rPr lang="en-US"/>
              <a:t>O arsylwadau roedd yn ymwybodol bod plant ifanc yn hoffi gorwedd ar y llawr wrth wneud gweithgarwch    felly roedd gwagle’n bwysig</a:t>
            </a:r>
          </a:p>
          <a:p>
            <a:r>
              <a:rPr lang="en-US"/>
              <a:t>Credai y</a:t>
            </a:r>
          </a:p>
          <a:p>
            <a:r>
              <a:rPr lang="en-US"/>
              <a:t>Dylai’r celfu fod o ansawdd da ac ni ddylid cael unrhyw offer oedd wedi torri/ rhwygo o fewn yr amgylchedd – safon yn bwysig </a:t>
            </a:r>
          </a:p>
          <a:p>
            <a:r>
              <a:rPr lang="en-US"/>
              <a:t>Defnydd o ddeunyddiau naturiol   dim plastic!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15</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19</a:t>
            </a:r>
          </a:p>
          <a:p>
            <a:r>
              <a:rPr lang="en-US"/>
              <a:t>Trainer Notes</a:t>
            </a:r>
          </a:p>
          <a:p>
            <a:r>
              <a:rPr lang="en-US"/>
              <a:t/>
            </a:r>
          </a:p>
          <a:p>
            <a:r>
              <a:rPr lang="en-US"/>
              <a:t>Click to bring up layers of triangle one at a time to show the bottom up approach.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20</a:t>
            </a:r>
          </a:p>
          <a:p>
            <a:r>
              <a:rPr lang="en-US"/>
              <a:t>Trainer Notes</a:t>
            </a:r>
          </a:p>
          <a:p>
            <a:r>
              <a:rPr lang="en-US"/>
              <a:t/>
            </a:r>
          </a:p>
          <a:p>
            <a:r>
              <a:rPr lang="en-US"/>
              <a:t>Click to bring up layers of triangle one at a time to show the bottom up approach.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21</a:t>
            </a:r>
          </a:p>
          <a:p>
            <a:r>
              <a:rPr lang="en-US"/>
              <a:t>Trainer Notes</a:t>
            </a:r>
          </a:p>
          <a:p>
            <a:r>
              <a:rPr lang="en-US"/>
              <a:t/>
            </a:r>
          </a:p>
          <a:p>
            <a:r>
              <a:rPr lang="en-US"/>
              <a:t>This slide illustrates what Continuous provision is. The process of planning for Continuous Provision and how to plan for it will follow in Session 2.</a:t>
            </a:r>
          </a:p>
          <a:p>
            <a:r>
              <a:rPr lang="en-US"/>
              <a:t/>
            </a:r>
          </a:p>
          <a:p>
            <a:r>
              <a:rPr lang="en-US"/>
              <a:t>Left photo: Shows continuous provision for Sand area.</a:t>
            </a:r>
          </a:p>
          <a:p>
            <a:r>
              <a:rPr lang="en-US"/>
              <a:t/>
            </a:r>
          </a:p>
          <a:p>
            <a:r>
              <a:rPr lang="en-US"/>
              <a:t>Right photo: Shows Continuous Provision for Construction Area.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22</a:t>
            </a:r>
          </a:p>
          <a:p>
            <a:r>
              <a:rPr lang="en-US"/>
              <a:t>Trainer Notes</a:t>
            </a:r>
          </a:p>
          <a:p>
            <a:r>
              <a:rPr lang="en-US"/>
              <a:t/>
            </a:r>
          </a:p>
          <a:p>
            <a:r>
              <a:rPr lang="en-US"/>
              <a:t>Explain that we will spend more time looking at the role of the adult in Session 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23</a:t>
            </a:r>
          </a:p>
          <a:p>
            <a:r>
              <a:rPr lang="en-US"/>
              <a:t>Trainer Notes</a:t>
            </a:r>
          </a:p>
          <a:p>
            <a:r>
              <a:rPr lang="en-US"/>
              <a:t/>
            </a:r>
          </a:p>
          <a:p>
            <a:r>
              <a:rPr lang="en-US"/>
              <a:t>Again – this photo illustrates what enhanced provision is. Planning for enhanced provision will be in Session 2</a:t>
            </a:r>
          </a:p>
          <a:p>
            <a:r>
              <a:rPr lang="en-US"/>
              <a:t/>
            </a:r>
          </a:p>
          <a:p>
            <a:r>
              <a:rPr lang="en-US"/>
              <a:t>Left photo: Enhanced provision for Let’s Investigate Area to support topic of Mini Beasts.</a:t>
            </a:r>
          </a:p>
          <a:p>
            <a:r>
              <a:rPr lang="en-US"/>
              <a:t/>
            </a:r>
          </a:p>
          <a:p>
            <a:r>
              <a:rPr lang="en-US"/>
              <a:t>Right photo: Enhanced provision for a home corner to support topic of pets.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24</a:t>
            </a:r>
          </a:p>
          <a:p>
            <a:r>
              <a:rPr lang="en-US"/>
              <a:t>The simpler the plaything, the more versatile it is, since it can be used in numerous ways.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25</a:t>
            </a:r>
          </a:p>
          <a:p>
            <a:r>
              <a:rPr lang="en-US"/>
              <a:t>Trainer Notes</a:t>
            </a:r>
          </a:p>
          <a:p>
            <a:r>
              <a:rPr lang="en-US"/>
              <a:t/>
            </a:r>
          </a:p>
          <a:p>
            <a:r>
              <a:rPr lang="en-US"/>
              <a:t>Left photo – A water area  in a nursery. Resources for Continuous Provision are in the hanging shelf and a permanent pen has  been used to mark where the bottles and water wheel go.</a:t>
            </a:r>
          </a:p>
          <a:p>
            <a:r>
              <a:rPr lang="en-US"/>
              <a:t/>
            </a:r>
          </a:p>
          <a:p>
            <a:r>
              <a:rPr lang="en-US"/>
              <a:t>Right Photo. The water provision has been enhanced by taking resources outside.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26</a:t>
            </a:r>
          </a:p>
          <a:p>
            <a:r>
              <a:rPr lang="en-US"/>
              <a:t>Trainer Notes</a:t>
            </a:r>
          </a:p>
          <a:p>
            <a:r>
              <a:rPr lang="en-US"/>
              <a:t>Click to bring in text</a:t>
            </a:r>
          </a:p>
          <a:p>
            <a:r>
              <a:rPr lang="en-US"/>
              <a:t>The indoor and outdoor environment available to children in our schools and settings should provide a wealth of learning possibilities and opportunities across all seven Areas of Learning within the Foundation Phase curriculum.  </a:t>
            </a:r>
          </a:p>
          <a:p>
            <a:r>
              <a:rPr lang="en-US"/>
              <a:t/>
            </a:r>
          </a:p>
          <a:p>
            <a:r>
              <a:rPr lang="en-US"/>
              <a:t>The 3 photos show different areas which have been set up both indoors and out.</a:t>
            </a:r>
          </a:p>
          <a:p>
            <a:r>
              <a:rPr lang="en-US"/>
              <a:t>From left to right:</a:t>
            </a:r>
          </a:p>
          <a:p>
            <a:r>
              <a:rPr lang="en-US"/>
              <a:t>Photo 1  - Reception/ Yr1  outdoor space set up for physical development, sand – mathematics, K &amp;U, the tunnel and tent has been set up as a reading cave and a lady bird garden (Lang Development, Knowledge &amp; Understanding)</a:t>
            </a:r>
          </a:p>
          <a:p>
            <a:r>
              <a:rPr lang="en-US"/>
              <a:t>Photo 2 – small world play (Outdoors)</a:t>
            </a:r>
          </a:p>
          <a:p>
            <a:r>
              <a:rPr lang="en-US"/>
              <a:t>Photo 3 – a pet shop role play area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27</a:t>
            </a:r>
          </a:p>
          <a:p>
            <a:r>
              <a:rPr lang="en-US"/>
              <a:t>Trainer Notes</a:t>
            </a:r>
          </a:p>
          <a:p>
            <a:r>
              <a:rPr lang="en-US"/>
              <a:t/>
            </a:r>
          </a:p>
          <a:p>
            <a:r>
              <a:rPr lang="en-US"/>
              <a:t>Click to bring in bullet points</a:t>
            </a:r>
          </a:p>
          <a:p>
            <a:r>
              <a:rPr lang="en-US"/>
              <a:t/>
            </a:r>
          </a:p>
          <a:p>
            <a:r>
              <a:rPr lang="en-US"/>
              <a:t>NB  - It is important to stress that the number of focus tasks will vary according to the needs/ age of the children. </a:t>
            </a:r>
          </a:p>
          <a:p>
            <a:r>
              <a:rPr lang="en-US"/>
              <a:t/>
            </a:r>
          </a:p>
          <a:p>
            <a:r>
              <a:rPr lang="en-US"/>
              <a:t>The balance will change as children move along the continuum, but all children need time to consolidate learning through play across all ages.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28</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4.jpeg" Type="http://schemas.openxmlformats.org/officeDocument/2006/relationships/image"/><Relationship Id="rId4" Target="../media/image5.jpe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jpe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https://www.youtube.com/watch?v=LKjOuKo8tvo" TargetMode="External" Type="http://schemas.openxmlformats.org/officeDocument/2006/relationships/video"/></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jpe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9.png" Type="http://schemas.openxmlformats.org/officeDocument/2006/relationships/image"/><Relationship Id="rId4" Target="../media/image10.svg" Type="http://schemas.openxmlformats.org/officeDocument/2006/relationships/image"/><Relationship Id="rId5" Target="../media/image11.png" Type="http://schemas.openxmlformats.org/officeDocument/2006/relationships/image"/><Relationship Id="rId6" Target="../media/image12.svg" Type="http://schemas.openxmlformats.org/officeDocument/2006/relationships/image"/><Relationship Id="rId7" Target="../media/image13.png" Type="http://schemas.openxmlformats.org/officeDocument/2006/relationships/image"/><Relationship Id="rId8" Target="../media/image14.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9.png" Type="http://schemas.openxmlformats.org/officeDocument/2006/relationships/image"/><Relationship Id="rId4" Target="../media/image10.svg" Type="http://schemas.openxmlformats.org/officeDocument/2006/relationships/image"/><Relationship Id="rId5" Target="../media/image11.png" Type="http://schemas.openxmlformats.org/officeDocument/2006/relationships/image"/><Relationship Id="rId6" Target="../media/image12.svg" Type="http://schemas.openxmlformats.org/officeDocument/2006/relationships/image"/><Relationship Id="rId7" Target="../media/image13.png" Type="http://schemas.openxmlformats.org/officeDocument/2006/relationships/image"/><Relationship Id="rId8" Target="../media/image14.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15.jpeg" Type="http://schemas.openxmlformats.org/officeDocument/2006/relationships/image"/><Relationship Id="rId4" Target="../media/image13.png" Type="http://schemas.openxmlformats.org/officeDocument/2006/relationships/image"/><Relationship Id="rId5" Target="../media/image14.png" Type="http://schemas.openxmlformats.org/officeDocument/2006/relationships/image"/><Relationship Id="rId6" Target="../media/image16.jpe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17.jpeg" Type="http://schemas.openxmlformats.org/officeDocument/2006/relationships/image"/><Relationship Id="rId4" Target="../media/image13.png" Type="http://schemas.openxmlformats.org/officeDocument/2006/relationships/image"/><Relationship Id="rId5" Target="../media/image14.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18.jpeg" Type="http://schemas.openxmlformats.org/officeDocument/2006/relationships/image"/><Relationship Id="rId4" Target="../media/image13.png" Type="http://schemas.openxmlformats.org/officeDocument/2006/relationships/image"/><Relationship Id="rId5" Target="../media/image14.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 Id="rId3" Target="../media/image19.jpe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20.jpeg" Type="http://schemas.openxmlformats.org/officeDocument/2006/relationships/image"/><Relationship Id="rId4" Target="../media/image21.jpeg" Type="http://schemas.openxmlformats.org/officeDocument/2006/relationships/image"/><Relationship Id="rId5" Target="../media/image13.png" Type="http://schemas.openxmlformats.org/officeDocument/2006/relationships/image"/><Relationship Id="rId6" Target="../media/image14.pn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media/image22.jpeg" Type="http://schemas.openxmlformats.org/officeDocument/2006/relationships/image"/><Relationship Id="rId4" Target="../media/image23.jpeg" Type="http://schemas.openxmlformats.org/officeDocument/2006/relationships/image"/><Relationship Id="rId5" Target="../media/image24.jpeg" Type="http://schemas.openxmlformats.org/officeDocument/2006/relationships/image"/><Relationship Id="rId6" Target="../media/image13.png" Type="http://schemas.openxmlformats.org/officeDocument/2006/relationships/image"/><Relationship Id="rId7" Target="../media/image14.pn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 Id="rId3" Target="../media/image13.png" Type="http://schemas.openxmlformats.org/officeDocument/2006/relationships/image"/><Relationship Id="rId4" Target="../media/image14.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https://www.youtube.com/watch?v=9dh_XE40mj4" TargetMode="External" Type="http://schemas.openxmlformats.org/officeDocument/2006/relationships/hyperlink"/><Relationship Id="rId4" Target="../media/image25.png" Type="http://schemas.openxmlformats.org/officeDocument/2006/relationships/image"/><Relationship Id="rId5" Target="../media/image26.jpeg" Type="http://schemas.openxmlformats.org/officeDocument/2006/relationships/image"/><Relationship Id="rId6" Target="../media/image27.jpeg" Type="http://schemas.openxmlformats.org/officeDocument/2006/relationships/image"/><Relationship Id="rId7" Target="../media/image28.jpe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https://www.youtube.com/watch?v=SZ3bVjsbAkY" TargetMode="External" Type="http://schemas.openxmlformats.org/officeDocument/2006/relationships/video"/></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3.xml" Type="http://schemas.openxmlformats.org/officeDocument/2006/relationships/notesSlide"/></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 Id="rId2" Target="https://hwb.gov.wales/storage/757aa976-7300-4f13-8461-d84b106ddedb/arsylwi-ar-blant.pdf" TargetMode="External" Type="http://schemas.openxmlformats.org/officeDocument/2006/relationships/hyperlink"/><Relationship Id="rId3" Target="https://hwb.gov.wales/storage/74f7c7cc-d337-4fd0-9604-27b3d1a5746d/observing-children.pdf" TargetMode="External" Type="http://schemas.openxmlformats.org/officeDocument/2006/relationships/hyperlink"/></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5.xml.rels><?xml version="1.0" encoding="UTF-8" standalone="yes"?><Relationships xmlns="http://schemas.openxmlformats.org/package/2006/relationships"><Relationship Id="rId1" Target="../slideLayouts/slideLayout7.xml" Type="http://schemas.openxmlformats.org/officeDocument/2006/relationships/slideLayout"/><Relationship Id="rId2" Target="https://files.eric.ed.gov/fulltext/EJ1245311.pdf" TargetMode="External" Type="http://schemas.openxmlformats.org/officeDocument/2006/relationships/hyperlink"/><Relationship Id="rId3" Target="https://hwb.gov.wales/storage/74f7c7cc-d337-4fd0-9604-27b3d1a5746d/observing-children.pdf" TargetMode="External" Type="http://schemas.openxmlformats.org/officeDocument/2006/relationships/hyperlink"/><Relationship Id="rId4" Target="https://www.gov.wales/foundation-phase-independent-stocktake" TargetMode="External" Type="http://schemas.openxmlformats.org/officeDocument/2006/relationships/hyperlink"/><Relationship Id="rId5" Target="https://www.gov.wales/sites/default/files/publications/2018-02/foundation-phase-framework-revised-2015.pdf"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grpSp>
        <p:nvGrpSpPr>
          <p:cNvPr name="Group 2" id="2"/>
          <p:cNvGrpSpPr/>
          <p:nvPr/>
        </p:nvGrpSpPr>
        <p:grpSpPr>
          <a:xfrm rot="0">
            <a:off x="10478092" y="-454506"/>
            <a:ext cx="11196011" cy="1119601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79372" t="0" r="0" b="0"/>
              </a:stretch>
            </a:blipFill>
          </p:spPr>
        </p:sp>
      </p:grpSp>
      <p:sp>
        <p:nvSpPr>
          <p:cNvPr name="TextBox 4" id="4"/>
          <p:cNvSpPr txBox="true"/>
          <p:nvPr/>
        </p:nvSpPr>
        <p:spPr>
          <a:xfrm rot="0">
            <a:off x="1028700" y="5611729"/>
            <a:ext cx="9236349" cy="3612982"/>
          </a:xfrm>
          <a:prstGeom prst="rect">
            <a:avLst/>
          </a:prstGeom>
        </p:spPr>
        <p:txBody>
          <a:bodyPr anchor="t" rtlCol="false" tIns="0" lIns="0" bIns="0" rIns="0">
            <a:spAutoFit/>
          </a:bodyPr>
          <a:lstStyle/>
          <a:p>
            <a:pPr algn="ctr">
              <a:lnSpc>
                <a:spcPts val="4777"/>
              </a:lnSpc>
            </a:pPr>
            <a:r>
              <a:rPr lang="en-US" sz="3761" spc="3">
                <a:solidFill>
                  <a:srgbClr val="000000"/>
                </a:solidFill>
                <a:latin typeface="Calibri (MS)"/>
                <a:ea typeface="Calibri (MS)"/>
                <a:cs typeface="Calibri (MS)"/>
                <a:sym typeface="Calibri (MS)"/>
              </a:rPr>
              <a:t>ECES4010/C </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Damc</a:t>
            </a:r>
            <a:r>
              <a:rPr lang="en-US" sz="3761" spc="3">
                <a:solidFill>
                  <a:srgbClr val="000000"/>
                </a:solidFill>
                <a:latin typeface="Calibri (MS)"/>
                <a:ea typeface="Calibri (MS)"/>
                <a:cs typeface="Calibri (MS)"/>
                <a:sym typeface="Calibri (MS)"/>
              </a:rPr>
              <a:t>aniaeth Dysgu ac Ymarfer</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Learning Theory and Practice</a:t>
            </a:r>
          </a:p>
          <a:p>
            <a:pPr algn="ctr">
              <a:lnSpc>
                <a:spcPts val="4777"/>
              </a:lnSpc>
            </a:pPr>
          </a:p>
        </p:txBody>
      </p:sp>
      <p:sp>
        <p:nvSpPr>
          <p:cNvPr name="TextBox 5" id="5"/>
          <p:cNvSpPr txBox="true"/>
          <p:nvPr/>
        </p:nvSpPr>
        <p:spPr>
          <a:xfrm rot="0">
            <a:off x="4478604" y="681289"/>
            <a:ext cx="2336542" cy="1019595"/>
          </a:xfrm>
          <a:prstGeom prst="rect">
            <a:avLst/>
          </a:prstGeom>
        </p:spPr>
        <p:txBody>
          <a:bodyPr anchor="t" rtlCol="false" tIns="0" lIns="0" bIns="0" rIns="0">
            <a:spAutoFit/>
          </a:bodyPr>
          <a:lstStyle/>
          <a:p>
            <a:pPr algn="ctr">
              <a:lnSpc>
                <a:spcPts val="8148"/>
              </a:lnSpc>
            </a:pPr>
            <a:r>
              <a:rPr lang="en-US" sz="4202">
                <a:solidFill>
                  <a:srgbClr val="000000"/>
                </a:solidFill>
                <a:latin typeface="Calibri (MS)"/>
                <a:ea typeface="Calibri (MS)"/>
                <a:cs typeface="Calibri (MS)"/>
                <a:sym typeface="Calibri (MS)"/>
              </a:rPr>
              <a:t>Sesiwn 7</a:t>
            </a:r>
          </a:p>
        </p:txBody>
      </p:sp>
      <p:sp>
        <p:nvSpPr>
          <p:cNvPr name="TextBox 6" id="6"/>
          <p:cNvSpPr txBox="true"/>
          <p:nvPr/>
        </p:nvSpPr>
        <p:spPr>
          <a:xfrm rot="0">
            <a:off x="1466990" y="1704272"/>
            <a:ext cx="8359769" cy="3713570"/>
          </a:xfrm>
          <a:prstGeom prst="rect">
            <a:avLst/>
          </a:prstGeom>
        </p:spPr>
        <p:txBody>
          <a:bodyPr anchor="t" rtlCol="false" tIns="0" lIns="0" bIns="0" rIns="0">
            <a:spAutoFit/>
          </a:bodyPr>
          <a:lstStyle/>
          <a:p>
            <a:pPr algn="ctr">
              <a:lnSpc>
                <a:spcPts val="9515"/>
              </a:lnSpc>
            </a:pPr>
            <a:r>
              <a:rPr lang="en-US" sz="6796" b="true">
                <a:solidFill>
                  <a:srgbClr val="000000"/>
                </a:solidFill>
                <a:latin typeface="Calibri (MS) Bold"/>
                <a:ea typeface="Calibri (MS) Bold"/>
                <a:cs typeface="Calibri (MS) Bold"/>
                <a:sym typeface="Calibri (MS) Bold"/>
              </a:rPr>
              <a:t>Reggio Emilia, Y Cyfnod Sylfaen, Cwricwlwm i Gymru</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816514"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Amcanion</a:t>
            </a:r>
          </a:p>
          <a:p>
            <a:pPr algn="ctr">
              <a:lnSpc>
                <a:spcPts val="5831"/>
              </a:lnSpc>
            </a:pPr>
            <a:r>
              <a:rPr lang="en-US" sz="4859">
                <a:solidFill>
                  <a:srgbClr val="000000"/>
                </a:solidFill>
                <a:latin typeface="Trebuchet MS"/>
                <a:ea typeface="Trebuchet MS"/>
                <a:cs typeface="Trebuchet MS"/>
                <a:sym typeface="Trebuchet MS"/>
              </a:rPr>
              <a:t>Aims</a:t>
            </a:r>
          </a:p>
          <a:p>
            <a:pPr algn="ctr">
              <a:lnSpc>
                <a:spcPts val="5831"/>
              </a:lnSpc>
            </a:pPr>
          </a:p>
        </p:txBody>
      </p:sp>
      <p:sp>
        <p:nvSpPr>
          <p:cNvPr name="TextBox 3" id="3"/>
          <p:cNvSpPr txBox="true"/>
          <p:nvPr/>
        </p:nvSpPr>
        <p:spPr>
          <a:xfrm rot="0">
            <a:off x="1650707" y="3258029"/>
            <a:ext cx="6093172" cy="5057699"/>
          </a:xfrm>
          <a:prstGeom prst="rect">
            <a:avLst/>
          </a:prstGeom>
        </p:spPr>
        <p:txBody>
          <a:bodyPr anchor="t" rtlCol="false" tIns="0" lIns="0" bIns="0" rIns="0">
            <a:spAutoFit/>
          </a:bodyPr>
          <a:lstStyle/>
          <a:p>
            <a:pPr algn="l" marL="651510" indent="-325755" lvl="1">
              <a:lnSpc>
                <a:spcPts val="4471"/>
              </a:lnSpc>
              <a:buFont typeface="Arial"/>
              <a:buChar char="•"/>
            </a:pPr>
            <a:r>
              <a:rPr lang="en-US" sz="3600">
                <a:solidFill>
                  <a:srgbClr val="404040"/>
                </a:solidFill>
                <a:latin typeface="Trebuchet MS"/>
                <a:ea typeface="Trebuchet MS"/>
                <a:cs typeface="Trebuchet MS"/>
                <a:sym typeface="Trebuchet MS"/>
              </a:rPr>
              <a:t>Archwilio damcaniaethau allweddol sy’n sail i ddysgu effeithiol. </a:t>
            </a:r>
          </a:p>
          <a:p>
            <a:pPr algn="l" marL="651510" indent="-325755" lvl="1">
              <a:lnSpc>
                <a:spcPts val="4471"/>
              </a:lnSpc>
            </a:pPr>
            <a:r>
              <a:rPr lang="en-US" sz="3600">
                <a:solidFill>
                  <a:srgbClr val="404040"/>
                </a:solidFill>
                <a:latin typeface="Trebuchet MS"/>
                <a:ea typeface="Trebuchet MS"/>
                <a:cs typeface="Trebuchet MS"/>
                <a:sym typeface="Trebuchet MS"/>
              </a:rPr>
              <a:t> </a:t>
            </a:r>
          </a:p>
          <a:p>
            <a:pPr algn="l" marL="651510" indent="-325755" lvl="1">
              <a:lnSpc>
                <a:spcPts val="4471"/>
              </a:lnSpc>
              <a:buFont typeface="Arial"/>
              <a:buChar char="•"/>
            </a:pPr>
            <a:r>
              <a:rPr lang="en-US" sz="3600">
                <a:solidFill>
                  <a:srgbClr val="404040"/>
                </a:solidFill>
                <a:latin typeface="Trebuchet MS"/>
                <a:ea typeface="Trebuchet MS"/>
                <a:cs typeface="Trebuchet MS"/>
                <a:sym typeface="Trebuchet MS"/>
              </a:rPr>
              <a:t>Cyflwyno myfyrwyr i ystod o gyd-destunau dysgu sy’n hwyluso ac yn cefnogi dysgu.</a:t>
            </a:r>
          </a:p>
          <a:p>
            <a:pPr algn="l" marL="651510" indent="-325755" lvl="1">
              <a:lnSpc>
                <a:spcPts val="4320"/>
              </a:lnSpc>
            </a:pPr>
          </a:p>
        </p:txBody>
      </p:sp>
      <p:sp>
        <p:nvSpPr>
          <p:cNvPr name="TextBox 4" id="4"/>
          <p:cNvSpPr txBox="true"/>
          <p:nvPr/>
        </p:nvSpPr>
        <p:spPr>
          <a:xfrm rot="0">
            <a:off x="10267479" y="3210404"/>
            <a:ext cx="6093171" cy="5023104"/>
          </a:xfrm>
          <a:prstGeom prst="rect">
            <a:avLst/>
          </a:prstGeom>
        </p:spPr>
        <p:txBody>
          <a:bodyPr anchor="t" rtlCol="false" tIns="0" lIns="0" bIns="0" rIns="0">
            <a:spAutoFit/>
          </a:bodyPr>
          <a:lstStyle/>
          <a:p>
            <a:pPr algn="l" marL="651510" indent="-325755" lvl="1">
              <a:lnSpc>
                <a:spcPts val="4967"/>
              </a:lnSpc>
              <a:buFont typeface="Arial"/>
              <a:buChar char="•"/>
            </a:pPr>
            <a:r>
              <a:rPr lang="en-US" sz="3600">
                <a:solidFill>
                  <a:srgbClr val="404040"/>
                </a:solidFill>
                <a:latin typeface="Trebuchet MS"/>
                <a:ea typeface="Trebuchet MS"/>
                <a:cs typeface="Trebuchet MS"/>
                <a:sym typeface="Trebuchet MS"/>
              </a:rPr>
              <a:t>To explore key theories which underpin effective learning.</a:t>
            </a:r>
          </a:p>
          <a:p>
            <a:pPr algn="l" marL="651510" indent="-325755" lvl="1">
              <a:lnSpc>
                <a:spcPts val="4967"/>
              </a:lnSpc>
            </a:pPr>
            <a:r>
              <a:rPr lang="en-US" sz="3600">
                <a:solidFill>
                  <a:srgbClr val="404040"/>
                </a:solidFill>
                <a:latin typeface="Trebuchet MS"/>
                <a:ea typeface="Trebuchet MS"/>
                <a:cs typeface="Trebuchet MS"/>
                <a:sym typeface="Trebuchet MS"/>
              </a:rPr>
              <a:t> </a:t>
            </a:r>
          </a:p>
          <a:p>
            <a:pPr algn="l" marL="651510" indent="-325755" lvl="1">
              <a:lnSpc>
                <a:spcPts val="4967"/>
              </a:lnSpc>
              <a:buFont typeface="Arial"/>
              <a:buChar char="•"/>
            </a:pPr>
            <a:r>
              <a:rPr lang="en-US" sz="3600">
                <a:solidFill>
                  <a:srgbClr val="404040"/>
                </a:solidFill>
                <a:latin typeface="Trebuchet MS"/>
                <a:ea typeface="Trebuchet MS"/>
                <a:cs typeface="Trebuchet MS"/>
                <a:sym typeface="Trebuchet MS"/>
              </a:rPr>
              <a:t>To introduce students to a range of learning contexts that facilitate and support learning.</a:t>
            </a: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39" y="1009650"/>
            <a:ext cx="12712122" cy="2219325"/>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Deilliannau Dysgu</a:t>
            </a:r>
          </a:p>
          <a:p>
            <a:pPr algn="ctr">
              <a:lnSpc>
                <a:spcPts val="5831"/>
              </a:lnSpc>
            </a:pPr>
            <a:r>
              <a:rPr lang="en-US" sz="4859">
                <a:solidFill>
                  <a:srgbClr val="000000"/>
                </a:solidFill>
                <a:latin typeface="Trebuchet MS"/>
                <a:ea typeface="Trebuchet MS"/>
                <a:cs typeface="Trebuchet MS"/>
                <a:sym typeface="Trebuchet MS"/>
              </a:rPr>
              <a:t>Learning Outcomes</a:t>
            </a:r>
          </a:p>
          <a:p>
            <a:pPr algn="ctr">
              <a:lnSpc>
                <a:spcPts val="5831"/>
              </a:lnSpc>
            </a:pPr>
          </a:p>
        </p:txBody>
      </p:sp>
      <p:sp>
        <p:nvSpPr>
          <p:cNvPr name="TextBox 3" id="3"/>
          <p:cNvSpPr txBox="true"/>
          <p:nvPr/>
        </p:nvSpPr>
        <p:spPr>
          <a:xfrm rot="0">
            <a:off x="2193973" y="3133725"/>
            <a:ext cx="6093172" cy="4840986"/>
          </a:xfrm>
          <a:prstGeom prst="rect">
            <a:avLst/>
          </a:prstGeom>
        </p:spPr>
        <p:txBody>
          <a:bodyPr anchor="t" rtlCol="false" tIns="0" lIns="0" bIns="0" rIns="0">
            <a:spAutoFit/>
          </a:bodyPr>
          <a:lstStyle/>
          <a:p>
            <a:pPr algn="l" marL="868680" indent="-434340" lvl="1">
              <a:lnSpc>
                <a:spcPts val="6623"/>
              </a:lnSpc>
              <a:buFont typeface="Arial"/>
              <a:buChar char="•"/>
            </a:pPr>
            <a:r>
              <a:rPr lang="en-US" sz="4800">
                <a:solidFill>
                  <a:srgbClr val="000000"/>
                </a:solidFill>
                <a:latin typeface="Trebuchet MS"/>
                <a:ea typeface="Trebuchet MS"/>
                <a:cs typeface="Trebuchet MS"/>
                <a:sym typeface="Trebuchet MS"/>
              </a:rPr>
              <a:t> Dangos dealltwriaeth o ddysgu ac addysgu effeithiol.</a:t>
            </a:r>
          </a:p>
          <a:p>
            <a:pPr algn="l" marL="868680" indent="-434340" lvl="1">
              <a:lnSpc>
                <a:spcPts val="5759"/>
              </a:lnSpc>
            </a:pPr>
          </a:p>
          <a:p>
            <a:pPr algn="l" marL="868680" indent="-434340" lvl="1">
              <a:lnSpc>
                <a:spcPts val="5759"/>
              </a:lnSpc>
            </a:pPr>
          </a:p>
        </p:txBody>
      </p:sp>
      <p:sp>
        <p:nvSpPr>
          <p:cNvPr name="TextBox 4" id="4"/>
          <p:cNvSpPr txBox="true"/>
          <p:nvPr/>
        </p:nvSpPr>
        <p:spPr>
          <a:xfrm rot="0">
            <a:off x="10582924" y="3133725"/>
            <a:ext cx="6093171" cy="4840986"/>
          </a:xfrm>
          <a:prstGeom prst="rect">
            <a:avLst/>
          </a:prstGeom>
        </p:spPr>
        <p:txBody>
          <a:bodyPr anchor="t" rtlCol="false" tIns="0" lIns="0" bIns="0" rIns="0">
            <a:spAutoFit/>
          </a:bodyPr>
          <a:lstStyle/>
          <a:p>
            <a:pPr algn="l" marL="868680" indent="-434340" lvl="1">
              <a:lnSpc>
                <a:spcPts val="6623"/>
              </a:lnSpc>
              <a:buFont typeface="Arial"/>
              <a:buChar char="•"/>
            </a:pPr>
            <a:r>
              <a:rPr lang="en-US" sz="4800">
                <a:solidFill>
                  <a:srgbClr val="000000"/>
                </a:solidFill>
                <a:latin typeface="Trebuchet MS"/>
                <a:ea typeface="Trebuchet MS"/>
                <a:cs typeface="Trebuchet MS"/>
                <a:sym typeface="Trebuchet MS"/>
              </a:rPr>
              <a:t> Demonstrate an understanding of effective teaching and learning.</a:t>
            </a:r>
          </a:p>
          <a:p>
            <a:pPr algn="l" marL="868680" indent="-434340" lvl="1">
              <a:lnSpc>
                <a:spcPts val="5759"/>
              </a:lnSpc>
            </a:pPr>
          </a:p>
          <a:p>
            <a:pPr algn="l" marL="868680" indent="-434340" lvl="1">
              <a:lnSpc>
                <a:spcPts val="5759"/>
              </a:lnSpc>
            </a:pP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1335262" y="3267553"/>
            <a:ext cx="6436074" cy="5094519"/>
          </a:xfrm>
          <a:prstGeom prst="rect">
            <a:avLst/>
          </a:prstGeom>
        </p:spPr>
        <p:txBody>
          <a:bodyPr anchor="t" rtlCol="false" tIns="0" lIns="0" bIns="0" rIns="0">
            <a:spAutoFit/>
          </a:bodyPr>
          <a:lstStyle/>
          <a:p>
            <a:pPr algn="l" marL="738378" indent="-369189" lvl="1">
              <a:lnSpc>
                <a:spcPts val="5067"/>
              </a:lnSpc>
              <a:buFont typeface="Arial"/>
              <a:buChar char="•"/>
            </a:pPr>
            <a:r>
              <a:rPr lang="en-US" sz="4079">
                <a:solidFill>
                  <a:srgbClr val="000000"/>
                </a:solidFill>
                <a:latin typeface="Trebuchet MS"/>
                <a:ea typeface="Trebuchet MS"/>
                <a:cs typeface="Trebuchet MS"/>
                <a:sym typeface="Trebuchet MS"/>
              </a:rPr>
              <a:t> Dangos gwybodaeth o ystod o ddamcaniaethau dysgu a deall sut mae’r ysgolion meddwl hyn yn dylanwadu ar fodelau cyfredol o arfer addysgol effeithiol.</a:t>
            </a:r>
          </a:p>
          <a:p>
            <a:pPr algn="l" marL="738378" indent="-369189" lvl="1">
              <a:lnSpc>
                <a:spcPts val="4895"/>
              </a:lnSpc>
            </a:pPr>
          </a:p>
        </p:txBody>
      </p:sp>
      <p:sp>
        <p:nvSpPr>
          <p:cNvPr name="TextBox 4" id="4"/>
          <p:cNvSpPr txBox="true"/>
          <p:nvPr/>
        </p:nvSpPr>
        <p:spPr>
          <a:xfrm rot="0">
            <a:off x="9144000" y="3210402"/>
            <a:ext cx="7384065" cy="5114163"/>
          </a:xfrm>
          <a:prstGeom prst="rect">
            <a:avLst/>
          </a:prstGeom>
        </p:spPr>
        <p:txBody>
          <a:bodyPr anchor="t" rtlCol="false" tIns="0" lIns="0" bIns="0" rIns="0">
            <a:spAutoFit/>
          </a:bodyPr>
          <a:lstStyle/>
          <a:p>
            <a:pPr algn="l" marL="760095" indent="-380048" lvl="1">
              <a:lnSpc>
                <a:spcPts val="5795"/>
              </a:lnSpc>
              <a:buFont typeface="Arial"/>
              <a:buChar char="•"/>
            </a:pPr>
            <a:r>
              <a:rPr lang="en-US" sz="4200">
                <a:solidFill>
                  <a:srgbClr val="000000"/>
                </a:solidFill>
                <a:latin typeface="Trebuchet MS"/>
                <a:ea typeface="Trebuchet MS"/>
                <a:cs typeface="Trebuchet MS"/>
                <a:sym typeface="Trebuchet MS"/>
              </a:rPr>
              <a:t> Demonstrate knowledge of a range of learning theories and understand how these schools of thought influence current models of effective educational practice.</a:t>
            </a:r>
          </a:p>
        </p:txBody>
      </p:sp>
    </p:spTree>
  </p:cSld>
  <p:clrMapOvr>
    <a:masterClrMapping/>
  </p:clrMapOvr>
</p:sld>
</file>

<file path=ppt/slides/slide5.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52504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87937" y="3857293"/>
            <a:ext cx="6093172" cy="3278886"/>
          </a:xfrm>
          <a:prstGeom prst="rect">
            <a:avLst/>
          </a:prstGeom>
        </p:spPr>
        <p:txBody>
          <a:bodyPr anchor="t" rtlCol="false" tIns="0" lIns="0" bIns="0" rIns="0">
            <a:spAutoFit/>
          </a:bodyPr>
          <a:lstStyle/>
          <a:p>
            <a:pPr algn="l" marL="868680" indent="-434340" lvl="1">
              <a:lnSpc>
                <a:spcPts val="6623"/>
              </a:lnSpc>
              <a:buFont typeface="Arial"/>
              <a:buChar char="•"/>
            </a:pPr>
            <a:r>
              <a:rPr lang="en-US" sz="4800">
                <a:solidFill>
                  <a:srgbClr val="000000"/>
                </a:solidFill>
                <a:latin typeface="Trebuchet MS"/>
                <a:ea typeface="Trebuchet MS"/>
                <a:cs typeface="Trebuchet MS"/>
                <a:sym typeface="Trebuchet MS"/>
              </a:rPr>
              <a:t> Gwerthuso cyd-destunau dysgu gwahanol.</a:t>
            </a:r>
          </a:p>
          <a:p>
            <a:pPr algn="l" marL="868680" indent="-434340" lvl="1">
              <a:lnSpc>
                <a:spcPts val="5759"/>
              </a:lnSpc>
            </a:pPr>
          </a:p>
        </p:txBody>
      </p:sp>
      <p:sp>
        <p:nvSpPr>
          <p:cNvPr name="TextBox 4" id="4"/>
          <p:cNvSpPr txBox="true"/>
          <p:nvPr/>
        </p:nvSpPr>
        <p:spPr>
          <a:xfrm rot="0">
            <a:off x="9406891" y="3857293"/>
            <a:ext cx="6093171" cy="1661922"/>
          </a:xfrm>
          <a:prstGeom prst="rect">
            <a:avLst/>
          </a:prstGeom>
        </p:spPr>
        <p:txBody>
          <a:bodyPr anchor="t" rtlCol="false" tIns="0" lIns="0" bIns="0" rIns="0">
            <a:spAutoFit/>
          </a:bodyPr>
          <a:lstStyle/>
          <a:p>
            <a:pPr algn="l" marL="868680" indent="-434340" lvl="1">
              <a:lnSpc>
                <a:spcPts val="6623"/>
              </a:lnSpc>
              <a:buFont typeface="Arial"/>
              <a:buChar char="•"/>
            </a:pPr>
            <a:r>
              <a:rPr lang="en-US" sz="4800">
                <a:solidFill>
                  <a:srgbClr val="000000"/>
                </a:solidFill>
                <a:latin typeface="Trebuchet MS"/>
                <a:ea typeface="Trebuchet MS"/>
                <a:cs typeface="Trebuchet MS"/>
                <a:sym typeface="Trebuchet MS"/>
              </a:rPr>
              <a:t> Evaluate different learning contexts.</a:t>
            </a:r>
          </a:p>
        </p:txBody>
      </p:sp>
    </p:spTree>
  </p:cSld>
  <p:clrMapOvr>
    <a:masterClrMapping/>
  </p:clrMapOvr>
</p:sld>
</file>

<file path=ppt/slides/slide6.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40"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name="TextBox 3" id="3"/>
          <p:cNvSpPr txBox="true"/>
          <p:nvPr/>
        </p:nvSpPr>
        <p:spPr>
          <a:xfrm rot="0">
            <a:off x="2778412" y="3426714"/>
            <a:ext cx="6093172" cy="3338322"/>
          </a:xfrm>
          <a:prstGeom prst="rect">
            <a:avLst/>
          </a:prstGeom>
        </p:spPr>
        <p:txBody>
          <a:bodyPr anchor="t" rtlCol="false" tIns="0" lIns="0" bIns="0" rIns="0">
            <a:spAutoFit/>
          </a:bodyPr>
          <a:lstStyle/>
          <a:p>
            <a:pPr algn="l" marL="868680" indent="-434340" lvl="1">
              <a:lnSpc>
                <a:spcPts val="6623"/>
              </a:lnSpc>
              <a:buFont typeface="Arial"/>
              <a:buChar char="•"/>
            </a:pPr>
            <a:r>
              <a:rPr lang="en-US" sz="4800">
                <a:solidFill>
                  <a:srgbClr val="000000"/>
                </a:solidFill>
                <a:latin typeface="Trebuchet MS"/>
                <a:ea typeface="Trebuchet MS"/>
                <a:cs typeface="Trebuchet MS"/>
                <a:sym typeface="Trebuchet MS"/>
              </a:rPr>
              <a:t> Deall sut mae cyd-destunau gwahanol yn hyrwyddo dysgu.</a:t>
            </a:r>
          </a:p>
        </p:txBody>
      </p:sp>
      <p:sp>
        <p:nvSpPr>
          <p:cNvPr name="TextBox 4" id="4"/>
          <p:cNvSpPr txBox="true"/>
          <p:nvPr/>
        </p:nvSpPr>
        <p:spPr>
          <a:xfrm rot="0">
            <a:off x="9406892" y="3512439"/>
            <a:ext cx="6093171" cy="2905125"/>
          </a:xfrm>
          <a:prstGeom prst="rect">
            <a:avLst/>
          </a:prstGeom>
        </p:spPr>
        <p:txBody>
          <a:bodyPr anchor="t" rtlCol="false" tIns="0" lIns="0" bIns="0" rIns="0">
            <a:spAutoFit/>
          </a:bodyPr>
          <a:lstStyle/>
          <a:p>
            <a:pPr algn="l" marL="868680" indent="-434340" lvl="1">
              <a:lnSpc>
                <a:spcPts val="5759"/>
              </a:lnSpc>
              <a:buFont typeface="Arial"/>
              <a:buChar char="•"/>
            </a:pPr>
            <a:r>
              <a:rPr lang="en-US" sz="4800">
                <a:solidFill>
                  <a:srgbClr val="000000"/>
                </a:solidFill>
                <a:latin typeface="Trebuchet MS"/>
                <a:ea typeface="Trebuchet MS"/>
                <a:cs typeface="Trebuchet MS"/>
                <a:sym typeface="Trebuchet MS"/>
              </a:rPr>
              <a:t> Understand how different contexts promote learning.</a:t>
            </a:r>
          </a:p>
          <a:p>
            <a:pPr algn="l" marL="868680" indent="-434340" lvl="1">
              <a:lnSpc>
                <a:spcPts val="5759"/>
              </a:lnSpc>
            </a:pPr>
          </a:p>
        </p:txBody>
      </p:sp>
    </p:spTree>
  </p:cSld>
  <p:clrMapOvr>
    <a:masterClrMapping/>
  </p:clrMapOvr>
</p:sld>
</file>

<file path=ppt/slides/slide7.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10026745" y="3321357"/>
            <a:ext cx="4947672" cy="5991225"/>
          </a:xfrm>
          <a:prstGeom prst="rect">
            <a:avLst/>
          </a:prstGeom>
        </p:spPr>
        <p:txBody>
          <a:bodyPr anchor="t" rtlCol="false" tIns="0" lIns="0" bIns="0" rIns="0">
            <a:spAutoFit/>
          </a:bodyPr>
          <a:lstStyle/>
          <a:p>
            <a:pPr algn="l" marL="651510" indent="-325755" lvl="1">
              <a:lnSpc>
                <a:spcPts val="4320"/>
              </a:lnSpc>
              <a:buFont typeface="Arial"/>
              <a:buChar char="•"/>
            </a:pPr>
            <a:r>
              <a:rPr lang="en-US" b="true" sz="3600">
                <a:solidFill>
                  <a:srgbClr val="404040"/>
                </a:solidFill>
                <a:latin typeface="Trebuchet MS Bold"/>
                <a:ea typeface="Trebuchet MS Bold"/>
                <a:cs typeface="Trebuchet MS Bold"/>
                <a:sym typeface="Trebuchet MS Bold"/>
              </a:rPr>
              <a:t>Lecture slides</a:t>
            </a:r>
          </a:p>
          <a:p>
            <a:pPr algn="l" marL="651510" indent="-325755" lvl="1">
              <a:lnSpc>
                <a:spcPts val="4320"/>
              </a:lnSpc>
              <a:buFont typeface="Arial"/>
              <a:buChar char="•"/>
            </a:pPr>
            <a:r>
              <a:rPr lang="en-US" b="true" sz="3600">
                <a:solidFill>
                  <a:srgbClr val="404040"/>
                </a:solidFill>
                <a:latin typeface="Trebuchet MS Bold"/>
                <a:ea typeface="Trebuchet MS Bold"/>
                <a:cs typeface="Trebuchet MS Bold"/>
                <a:sym typeface="Trebuchet MS Bold"/>
              </a:rPr>
              <a:t>Research</a:t>
            </a:r>
          </a:p>
          <a:p>
            <a:pPr algn="l" marL="651510" indent="-325755" lvl="1">
              <a:lnSpc>
                <a:spcPts val="4320"/>
              </a:lnSpc>
              <a:buFont typeface="Arial"/>
              <a:buChar char="•"/>
            </a:pPr>
            <a:r>
              <a:rPr lang="en-US" b="true" sz="3600">
                <a:solidFill>
                  <a:srgbClr val="404040"/>
                </a:solidFill>
                <a:latin typeface="Trebuchet MS Bold"/>
                <a:ea typeface="Trebuchet MS Bold"/>
                <a:cs typeface="Trebuchet MS Bold"/>
                <a:sym typeface="Trebuchet MS Bold"/>
              </a:rPr>
              <a:t>Moodle page</a:t>
            </a:r>
          </a:p>
          <a:p>
            <a:pPr algn="l" marL="651510" indent="-325755" lvl="1">
              <a:lnSpc>
                <a:spcPts val="4320"/>
              </a:lnSpc>
              <a:buFont typeface="Arial"/>
              <a:buChar char="•"/>
            </a:pPr>
            <a:r>
              <a:rPr lang="en-US" b="true" sz="3600">
                <a:solidFill>
                  <a:srgbClr val="404040"/>
                </a:solidFill>
                <a:latin typeface="Trebuchet MS Bold"/>
                <a:ea typeface="Trebuchet MS Bold"/>
                <a:cs typeface="Trebuchet MS Bold"/>
                <a:sym typeface="Trebuchet MS Bold"/>
              </a:rPr>
              <a:t>Library and Learning Resources: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Online resource lists</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Infoskills programme</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Student Essentials </a:t>
            </a:r>
          </a:p>
          <a:p>
            <a:pPr algn="l" marL="651510" indent="-325755" lvl="1">
              <a:lnSpc>
                <a:spcPts val="4320"/>
              </a:lnSpc>
              <a:buFont typeface="Arial"/>
              <a:buChar char="•"/>
            </a:pPr>
            <a:r>
              <a:rPr lang="en-US" b="true" sz="3600">
                <a:solidFill>
                  <a:srgbClr val="404040"/>
                </a:solidFill>
                <a:latin typeface="Trebuchet MS Bold"/>
                <a:ea typeface="Trebuchet MS Bold"/>
                <a:cs typeface="Trebuchet MS Bold"/>
                <a:sym typeface="Trebuchet MS Bold"/>
              </a:rPr>
              <a:t>Google Scholar</a:t>
            </a:r>
          </a:p>
          <a:p>
            <a:pPr algn="l" marL="651510" indent="-325755" lvl="1">
              <a:lnSpc>
                <a:spcPts val="4320"/>
              </a:lnSpc>
            </a:pPr>
          </a:p>
        </p:txBody>
      </p:sp>
      <p:sp>
        <p:nvSpPr>
          <p:cNvPr name="TextBox 3" id="3"/>
          <p:cNvSpPr txBox="true"/>
          <p:nvPr/>
        </p:nvSpPr>
        <p:spPr>
          <a:xfrm rot="0">
            <a:off x="3063240" y="1019175"/>
            <a:ext cx="12161520"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Adnoddau modiwl benodol</a:t>
            </a:r>
          </a:p>
          <a:p>
            <a:pPr algn="ctr">
              <a:lnSpc>
                <a:spcPts val="6480"/>
              </a:lnSpc>
            </a:pPr>
            <a:r>
              <a:rPr lang="en-US" sz="5400">
                <a:solidFill>
                  <a:srgbClr val="000000"/>
                </a:solidFill>
                <a:latin typeface="Trebuchet MS"/>
                <a:ea typeface="Trebuchet MS"/>
                <a:cs typeface="Trebuchet MS"/>
                <a:sym typeface="Trebuchet MS"/>
              </a:rPr>
              <a:t>Module specific resources</a:t>
            </a:r>
          </a:p>
        </p:txBody>
      </p:sp>
      <p:sp>
        <p:nvSpPr>
          <p:cNvPr name="TextBox 4" id="4"/>
          <p:cNvSpPr txBox="true"/>
          <p:nvPr/>
        </p:nvSpPr>
        <p:spPr>
          <a:xfrm rot="0">
            <a:off x="3313583" y="3321357"/>
            <a:ext cx="4947672" cy="5991225"/>
          </a:xfrm>
          <a:prstGeom prst="rect">
            <a:avLst/>
          </a:prstGeom>
        </p:spPr>
        <p:txBody>
          <a:bodyPr anchor="t" rtlCol="false" tIns="0" lIns="0" bIns="0" rIns="0">
            <a:spAutoFit/>
          </a:bodyPr>
          <a:lstStyle/>
          <a:p>
            <a:pPr algn="l" marL="651510" indent="-325755" lvl="1">
              <a:lnSpc>
                <a:spcPts val="4320"/>
              </a:lnSpc>
              <a:buFont typeface="Arial"/>
              <a:buChar char="•"/>
            </a:pPr>
            <a:r>
              <a:rPr lang="en-US" b="true" sz="3600">
                <a:solidFill>
                  <a:srgbClr val="2C3C43"/>
                </a:solidFill>
                <a:latin typeface="Trebuchet MS Bold"/>
                <a:ea typeface="Trebuchet MS Bold"/>
                <a:cs typeface="Trebuchet MS Bold"/>
                <a:sym typeface="Trebuchet MS Bold"/>
              </a:rPr>
              <a:t>Sleidiau darlith</a:t>
            </a:r>
          </a:p>
          <a:p>
            <a:pPr algn="l" marL="651510" indent="-325755" lvl="1">
              <a:lnSpc>
                <a:spcPts val="4320"/>
              </a:lnSpc>
              <a:buFont typeface="Arial"/>
              <a:buChar char="•"/>
            </a:pPr>
            <a:r>
              <a:rPr lang="en-US" b="true" sz="3600">
                <a:solidFill>
                  <a:srgbClr val="2C3C43"/>
                </a:solidFill>
                <a:latin typeface="Trebuchet MS Bold"/>
                <a:ea typeface="Trebuchet MS Bold"/>
                <a:cs typeface="Trebuchet MS Bold"/>
                <a:sym typeface="Trebuchet MS Bold"/>
              </a:rPr>
              <a:t>Ymchwil</a:t>
            </a:r>
          </a:p>
          <a:p>
            <a:pPr algn="l" marL="651510" indent="-325755" lvl="1">
              <a:lnSpc>
                <a:spcPts val="4320"/>
              </a:lnSpc>
              <a:buFont typeface="Arial"/>
              <a:buChar char="•"/>
            </a:pPr>
            <a:r>
              <a:rPr lang="en-US" b="true" sz="3600">
                <a:solidFill>
                  <a:srgbClr val="2C3C43"/>
                </a:solidFill>
                <a:latin typeface="Trebuchet MS Bold"/>
                <a:ea typeface="Trebuchet MS Bold"/>
                <a:cs typeface="Trebuchet MS Bold"/>
                <a:sym typeface="Trebuchet MS Bold"/>
              </a:rPr>
              <a:t>Tutalen Moodle</a:t>
            </a:r>
          </a:p>
          <a:p>
            <a:pPr algn="l" marL="651510" indent="-325755" lvl="1">
              <a:lnSpc>
                <a:spcPts val="4320"/>
              </a:lnSpc>
              <a:buFont typeface="Arial"/>
              <a:buChar char="•"/>
            </a:pPr>
            <a:r>
              <a:rPr lang="en-US" b="true" sz="3600">
                <a:solidFill>
                  <a:srgbClr val="2C3C43"/>
                </a:solidFill>
                <a:latin typeface="Trebuchet MS Bold"/>
                <a:ea typeface="Trebuchet MS Bold"/>
                <a:cs typeface="Trebuchet MS Bold"/>
                <a:sym typeface="Trebuchet MS Bold"/>
              </a:rPr>
              <a:t>Llyfrgell ac Adnoddau Dysgu:</a:t>
            </a:r>
          </a:p>
          <a:p>
            <a:pPr algn="l" marL="651510" indent="-325755" lvl="1">
              <a:lnSpc>
                <a:spcPts val="4320"/>
              </a:lnSpc>
              <a:buFont typeface="Arial"/>
              <a:buChar char="•"/>
            </a:pPr>
            <a:r>
              <a:rPr lang="en-US" sz="3600">
                <a:solidFill>
                  <a:srgbClr val="2C3C43"/>
                </a:solidFill>
                <a:latin typeface="Trebuchet MS"/>
                <a:ea typeface="Trebuchet MS"/>
                <a:cs typeface="Trebuchet MS"/>
                <a:sym typeface="Trebuchet MS"/>
              </a:rPr>
              <a:t>Rhestrau darllen ar-lein</a:t>
            </a:r>
          </a:p>
          <a:p>
            <a:pPr algn="l" marL="651510" indent="-325755" lvl="1">
              <a:lnSpc>
                <a:spcPts val="4320"/>
              </a:lnSpc>
              <a:buFont typeface="Arial"/>
              <a:buChar char="•"/>
            </a:pPr>
            <a:r>
              <a:rPr lang="en-US" sz="3600">
                <a:solidFill>
                  <a:srgbClr val="2C3C43"/>
                </a:solidFill>
                <a:latin typeface="Trebuchet MS"/>
                <a:ea typeface="Trebuchet MS"/>
                <a:cs typeface="Trebuchet MS"/>
                <a:sym typeface="Trebuchet MS"/>
              </a:rPr>
              <a:t>Rhaglen Infoskills</a:t>
            </a:r>
          </a:p>
          <a:p>
            <a:pPr algn="l" marL="651510" indent="-325755" lvl="1">
              <a:lnSpc>
                <a:spcPts val="4320"/>
              </a:lnSpc>
              <a:buFont typeface="Arial"/>
              <a:buChar char="•"/>
            </a:pPr>
            <a:r>
              <a:rPr lang="en-US" sz="3600">
                <a:solidFill>
                  <a:srgbClr val="2C3C43"/>
                </a:solidFill>
                <a:latin typeface="Trebuchet MS"/>
                <a:ea typeface="Trebuchet MS"/>
                <a:cs typeface="Trebuchet MS"/>
                <a:sym typeface="Trebuchet MS"/>
              </a:rPr>
              <a:t>Hanfodion Myfyrywr </a:t>
            </a:r>
          </a:p>
          <a:p>
            <a:pPr algn="l" marL="651510" indent="-325755" lvl="1">
              <a:lnSpc>
                <a:spcPts val="4320"/>
              </a:lnSpc>
              <a:buFont typeface="Arial"/>
              <a:buChar char="•"/>
            </a:pPr>
            <a:r>
              <a:rPr lang="en-US" b="true" sz="3600">
                <a:solidFill>
                  <a:srgbClr val="2C3C43"/>
                </a:solidFill>
                <a:latin typeface="Trebuchet MS Bold"/>
                <a:ea typeface="Trebuchet MS Bold"/>
                <a:cs typeface="Trebuchet MS Bold"/>
                <a:sym typeface="Trebuchet MS Bold"/>
              </a:rPr>
              <a:t>Google Scholar</a:t>
            </a:r>
          </a:p>
          <a:p>
            <a:pPr algn="l" marL="651510" indent="-325755" lvl="1">
              <a:lnSpc>
                <a:spcPts val="4320"/>
              </a:lnSpc>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10198309" y="3851714"/>
            <a:ext cx="5001696" cy="5094129"/>
          </a:xfrm>
          <a:prstGeom prst="rect">
            <a:avLst/>
          </a:prstGeom>
        </p:spPr>
        <p:txBody>
          <a:bodyPr anchor="t" rtlCol="false" tIns="0" lIns="0" bIns="0" rIns="0">
            <a:spAutoFit/>
          </a:bodyPr>
          <a:lstStyle/>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Planning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Organising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Problem Solving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Collaborating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Researching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Note taking</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Communication</a:t>
            </a:r>
          </a:p>
          <a:p>
            <a:pPr algn="l" marL="646081" indent="-323040" lvl="1">
              <a:lnSpc>
                <a:spcPts val="4284"/>
              </a:lnSpc>
              <a:buFont typeface="Arial"/>
              <a:buChar char="•"/>
            </a:pPr>
            <a:r>
              <a:rPr lang="en-US" sz="3570">
                <a:solidFill>
                  <a:srgbClr val="404040"/>
                </a:solidFill>
                <a:latin typeface="Trebuchet MS"/>
                <a:ea typeface="Trebuchet MS"/>
                <a:cs typeface="Trebuchet MS"/>
                <a:sym typeface="Trebuchet MS"/>
              </a:rPr>
              <a:t>Adaptability</a:t>
            </a:r>
          </a:p>
        </p:txBody>
      </p:sp>
      <p:sp>
        <p:nvSpPr>
          <p:cNvPr name="TextBox 3" id="3"/>
          <p:cNvSpPr txBox="true"/>
          <p:nvPr/>
        </p:nvSpPr>
        <p:spPr>
          <a:xfrm rot="0">
            <a:off x="2787939" y="1019175"/>
            <a:ext cx="12712122" cy="1562100"/>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Sgiliau Cyflogadwyedd / Trosgwlyddadwy</a:t>
            </a:r>
          </a:p>
          <a:p>
            <a:pPr algn="ctr">
              <a:lnSpc>
                <a:spcPts val="5831"/>
              </a:lnSpc>
            </a:pPr>
            <a:r>
              <a:rPr lang="en-US" sz="4859">
                <a:solidFill>
                  <a:srgbClr val="000000"/>
                </a:solidFill>
                <a:latin typeface="Trebuchet MS"/>
                <a:ea typeface="Trebuchet MS"/>
                <a:cs typeface="Trebuchet MS"/>
                <a:sym typeface="Trebuchet MS"/>
              </a:rPr>
              <a:t>Employability / Transferable Skills</a:t>
            </a:r>
          </a:p>
        </p:txBody>
      </p:sp>
      <p:sp>
        <p:nvSpPr>
          <p:cNvPr name="TextBox 4" id="4"/>
          <p:cNvSpPr txBox="true"/>
          <p:nvPr/>
        </p:nvSpPr>
        <p:spPr>
          <a:xfrm rot="0">
            <a:off x="3510804" y="3607441"/>
            <a:ext cx="5217720" cy="5094129"/>
          </a:xfrm>
          <a:prstGeom prst="rect">
            <a:avLst/>
          </a:prstGeom>
        </p:spPr>
        <p:txBody>
          <a:bodyPr anchor="t" rtlCol="false" tIns="0" lIns="0" bIns="0" rIns="0">
            <a:spAutoFit/>
          </a:bodyPr>
          <a:lstStyle/>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Cynllunio</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Trefnu</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Datrys Problemau</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Cydweithio</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Ymchwilio</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Cymryd nodiadau</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Cyfathrebu</a:t>
            </a:r>
          </a:p>
          <a:p>
            <a:pPr algn="l" marL="703088" indent="-351544" lvl="1">
              <a:lnSpc>
                <a:spcPts val="4662"/>
              </a:lnSpc>
              <a:buFont typeface="Arial"/>
              <a:buChar char="•"/>
            </a:pPr>
            <a:r>
              <a:rPr lang="en-US" sz="3885">
                <a:solidFill>
                  <a:srgbClr val="2C3C43"/>
                </a:solidFill>
                <a:latin typeface="Trebuchet MS"/>
                <a:ea typeface="Trebuchet MS"/>
                <a:cs typeface="Trebuchet MS"/>
                <a:sym typeface="Trebuchet MS"/>
              </a:rPr>
              <a:t>Hyblygrwydd</a:t>
            </a:r>
          </a:p>
        </p:txBody>
      </p:sp>
      <p:sp>
        <p:nvSpPr>
          <p:cNvPr name="TextBox 5" id="5"/>
          <p:cNvSpPr txBox="true"/>
          <p:nvPr/>
        </p:nvSpPr>
        <p:spPr>
          <a:xfrm rot="0">
            <a:off x="3510804" y="9149272"/>
            <a:ext cx="8242056" cy="1174106"/>
          </a:xfrm>
          <a:prstGeom prst="rect">
            <a:avLst/>
          </a:prstGeom>
        </p:spPr>
        <p:txBody>
          <a:bodyPr anchor="t" rtlCol="false" tIns="0" lIns="0" bIns="0" rIns="0">
            <a:spAutoFit/>
          </a:bodyPr>
          <a:lstStyle/>
          <a:p>
            <a:pPr algn="l">
              <a:lnSpc>
                <a:spcPts val="4320"/>
              </a:lnSpc>
            </a:pPr>
            <a:r>
              <a:rPr lang="en-US" sz="3600" b="true">
                <a:solidFill>
                  <a:srgbClr val="2E83C3"/>
                </a:solidFill>
                <a:latin typeface="Trebuchet MS Bold"/>
                <a:ea typeface="Trebuchet MS Bold"/>
                <a:cs typeface="Trebuchet MS Bold"/>
                <a:sym typeface="Trebuchet MS Bold"/>
              </a:rPr>
              <a:t>#OAstudiaethiGyflogaeth</a:t>
            </a:r>
          </a:p>
          <a:p>
            <a:pPr algn="l">
              <a:lnSpc>
                <a:spcPts val="4320"/>
              </a:lnSpc>
            </a:pPr>
            <a:r>
              <a:rPr lang="en-US" sz="3600" b="true">
                <a:solidFill>
                  <a:srgbClr val="72A528"/>
                </a:solidFill>
                <a:latin typeface="Trebuchet MS Bold"/>
                <a:ea typeface="Trebuchet MS Bold"/>
                <a:cs typeface="Trebuchet MS Bold"/>
                <a:sym typeface="Trebuchet MS Bold"/>
              </a:rPr>
              <a:t> #FromHigherEdToHired</a:t>
            </a:r>
          </a:p>
        </p:txBody>
      </p:sp>
      <p:grpSp>
        <p:nvGrpSpPr>
          <p:cNvPr name="Group 6" id="6"/>
          <p:cNvGrpSpPr>
            <a:grpSpLocks noChangeAspect="true"/>
          </p:cNvGrpSpPr>
          <p:nvPr/>
        </p:nvGrpSpPr>
        <p:grpSpPr>
          <a:xfrm rot="0">
            <a:off x="9526172" y="8962468"/>
            <a:ext cx="5129808" cy="1566762"/>
            <a:chOff x="0" y="0"/>
            <a:chExt cx="6839744" cy="2089016"/>
          </a:xfrm>
        </p:grpSpPr>
        <p:sp>
          <p:nvSpPr>
            <p:cNvPr name="Freeform 7" id="7" descr="Graphical user interface, application  Description automatically generated"/>
            <p:cNvSpPr/>
            <p:nvPr/>
          </p:nvSpPr>
          <p:spPr>
            <a:xfrm flipH="false" flipV="false" rot="0">
              <a:off x="0" y="0"/>
              <a:ext cx="6839712" cy="2089023"/>
            </a:xfrm>
            <a:custGeom>
              <a:avLst/>
              <a:gdLst/>
              <a:ahLst/>
              <a:cxnLst/>
              <a:rect r="r" b="b" t="t" l="l"/>
              <a:pathLst>
                <a:path h="2089023" w="6839712">
                  <a:moveTo>
                    <a:pt x="0" y="0"/>
                  </a:moveTo>
                  <a:lnTo>
                    <a:pt x="6839712" y="0"/>
                  </a:lnTo>
                  <a:lnTo>
                    <a:pt x="6839712" y="2089023"/>
                  </a:lnTo>
                  <a:lnTo>
                    <a:pt x="0" y="2089023"/>
                  </a:lnTo>
                  <a:lnTo>
                    <a:pt x="0" y="0"/>
                  </a:lnTo>
                  <a:close/>
                </a:path>
              </a:pathLst>
            </a:custGeom>
            <a:blipFill>
              <a:blip r:embed="rId2"/>
              <a:stretch>
                <a:fillRect l="-72" t="0" r="-72" b="0"/>
              </a:stretch>
            </a:blipFill>
          </p:spPr>
        </p:sp>
      </p:grpSp>
    </p:spTree>
  </p:cSld>
  <p:clrMapOvr>
    <a:masterClrMapping/>
  </p:clrMapOvr>
</p:sld>
</file>

<file path=ppt/slides/slide9.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52504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Aseiniad </a:t>
            </a:r>
          </a:p>
          <a:p>
            <a:pPr algn="ctr">
              <a:lnSpc>
                <a:spcPts val="6480"/>
              </a:lnSpc>
            </a:pPr>
            <a:r>
              <a:rPr lang="en-US" sz="5400">
                <a:solidFill>
                  <a:srgbClr val="000000"/>
                </a:solidFill>
                <a:latin typeface="Trebuchet MS"/>
                <a:ea typeface="Trebuchet MS"/>
                <a:cs typeface="Trebuchet MS"/>
                <a:sym typeface="Trebuchet MS"/>
              </a:rPr>
              <a:t>Assignment</a:t>
            </a:r>
          </a:p>
        </p:txBody>
      </p:sp>
      <p:sp>
        <p:nvSpPr>
          <p:cNvPr name="TextBox 3" id="3"/>
          <p:cNvSpPr txBox="true"/>
          <p:nvPr/>
        </p:nvSpPr>
        <p:spPr>
          <a:xfrm rot="0">
            <a:off x="2787937" y="3501768"/>
            <a:ext cx="6093172" cy="43624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Cyflwyniad grwp (10 munud yr un)</a:t>
            </a:r>
          </a:p>
          <a:p>
            <a:pPr algn="l" marL="651053" indent="-325526" lvl="1">
              <a:lnSpc>
                <a:spcPts val="4320"/>
              </a:lnSpc>
              <a:buFont typeface="Arial"/>
              <a:buChar char="•"/>
            </a:pPr>
            <a:r>
              <a:rPr lang="en-US" b="true" sz="3600">
                <a:solidFill>
                  <a:srgbClr val="FF0000"/>
                </a:solidFill>
                <a:latin typeface="Trebuchet MS Bold"/>
                <a:ea typeface="Trebuchet MS Bold"/>
                <a:cs typeface="Trebuchet MS Bold"/>
                <a:sym typeface="Trebuchet MS Bold"/>
              </a:rPr>
              <a:t>01/12/25 23:59</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Dangoswch sut y gall damcaniaethau dysgu  gefnogi addysgu a dysgu effeithiol.</a:t>
            </a:r>
          </a:p>
          <a:p>
            <a:pPr algn="l" marL="651510" indent="-325755" lvl="1">
              <a:lnSpc>
                <a:spcPts val="4320"/>
              </a:lnSpc>
            </a:pPr>
          </a:p>
        </p:txBody>
      </p:sp>
      <p:sp>
        <p:nvSpPr>
          <p:cNvPr name="TextBox 4" id="4"/>
          <p:cNvSpPr txBox="true"/>
          <p:nvPr/>
        </p:nvSpPr>
        <p:spPr>
          <a:xfrm rot="0">
            <a:off x="9406892" y="3285078"/>
            <a:ext cx="6093171" cy="4905375"/>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Group presentation (10 minutes each)</a:t>
            </a:r>
          </a:p>
          <a:p>
            <a:pPr algn="l" marL="651053" indent="-325526" lvl="1">
              <a:lnSpc>
                <a:spcPts val="4320"/>
              </a:lnSpc>
              <a:buFont typeface="Arial"/>
              <a:buChar char="•"/>
            </a:pPr>
            <a:r>
              <a:rPr lang="en-US" b="true" sz="3600">
                <a:solidFill>
                  <a:srgbClr val="FF0000"/>
                </a:solidFill>
                <a:latin typeface="Trebuchet MS Bold"/>
                <a:ea typeface="Trebuchet MS Bold"/>
                <a:cs typeface="Trebuchet MS Bold"/>
                <a:sym typeface="Trebuchet MS Bold"/>
              </a:rPr>
              <a:t>01/12/25 23:59</a:t>
            </a: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Demonstrate how learning theories can support effective teaching and learning</a:t>
            </a:r>
          </a:p>
          <a:p>
            <a:pPr algn="l" marL="651510" indent="-325755" lvl="1">
              <a:lnSpc>
                <a:spcPts val="4320"/>
              </a:lnSpc>
            </a:pPr>
          </a:p>
          <a:p>
            <a:pPr algn="l" marL="651510" indent="-325755" lvl="1">
              <a:lnSpc>
                <a:spcPts val="4320"/>
              </a:lnSpc>
            </a:pPr>
          </a:p>
        </p:txBody>
      </p:sp>
    </p:spTree>
  </p:cSld>
  <p:clrMapOvr>
    <a:masterClrMapping/>
  </p:clrMapOvr>
</p:sld>
</file>

<file path=ppt/slides/slide10.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52504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Heddiw</a:t>
            </a:r>
          </a:p>
          <a:p>
            <a:pPr algn="ctr">
              <a:lnSpc>
                <a:spcPts val="6480"/>
              </a:lnSpc>
            </a:pPr>
            <a:r>
              <a:rPr lang="en-US" sz="5400">
                <a:solidFill>
                  <a:srgbClr val="000000"/>
                </a:solidFill>
                <a:latin typeface="Trebuchet MS"/>
                <a:ea typeface="Trebuchet MS"/>
                <a:cs typeface="Trebuchet MS"/>
                <a:sym typeface="Trebuchet MS"/>
              </a:rPr>
              <a:t>Today</a:t>
            </a:r>
          </a:p>
        </p:txBody>
      </p:sp>
      <p:sp>
        <p:nvSpPr>
          <p:cNvPr name="TextBox 3" id="3"/>
          <p:cNvSpPr txBox="true"/>
          <p:nvPr/>
        </p:nvSpPr>
        <p:spPr>
          <a:xfrm rot="0">
            <a:off x="1999325" y="3267554"/>
            <a:ext cx="6093172" cy="5991225"/>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Beth yw ‘cyd-destun dysgu’?</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Pa ffactorau sy’n gallu dylanwadu’r cyd-destun dysgu.</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Mathau o ddarpariaeth yn y cyd-destun dysgu.</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Rhan oedolion o fewn y cyd-destun hyn</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Asesu mewn gwahanol gyd-destunau</a:t>
            </a:r>
          </a:p>
        </p:txBody>
      </p:sp>
      <p:sp>
        <p:nvSpPr>
          <p:cNvPr name="TextBox 4" id="4"/>
          <p:cNvSpPr txBox="true"/>
          <p:nvPr/>
        </p:nvSpPr>
        <p:spPr>
          <a:xfrm rot="0">
            <a:off x="9582139" y="3267554"/>
            <a:ext cx="6093171" cy="5991225"/>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What is a ‘learning context’?</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What factors can influence the learning context.</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Types of provision in the learning contexts.</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The role of the adult within this context</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Assessing in various contexts</a:t>
            </a:r>
          </a:p>
        </p:txBody>
      </p:sp>
    </p:spTree>
  </p:cSld>
  <p:clrMapOvr>
    <a:masterClrMapping/>
  </p:clrMapOvr>
</p:sld>
</file>

<file path=ppt/slides/slide11.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Learning context</a:t>
            </a:r>
          </a:p>
          <a:p>
            <a:pPr algn="ctr">
              <a:lnSpc>
                <a:spcPts val="6480"/>
              </a:lnSpc>
            </a:pPr>
            <a:r>
              <a:rPr lang="en-US" sz="5400">
                <a:solidFill>
                  <a:srgbClr val="000000"/>
                </a:solidFill>
                <a:latin typeface="Trebuchet MS"/>
                <a:ea typeface="Trebuchet MS"/>
                <a:cs typeface="Trebuchet MS"/>
                <a:sym typeface="Trebuchet MS"/>
              </a:rPr>
              <a:t>Cyd-destun dysgu</a:t>
            </a:r>
          </a:p>
        </p:txBody>
      </p:sp>
      <p:sp>
        <p:nvSpPr>
          <p:cNvPr name="TextBox 3" id="3"/>
          <p:cNvSpPr txBox="true"/>
          <p:nvPr/>
        </p:nvSpPr>
        <p:spPr>
          <a:xfrm rot="0">
            <a:off x="1701407" y="3320128"/>
            <a:ext cx="6093172" cy="4362450"/>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Gellir deall ‘cyd – destunau dysgu’ orau wrth feddwl am yr amgylchedd dysgu gan gynnwys ansawdd yr adnoddau, y cyfleusterau a lefel hyfforddiant yr athro</a:t>
            </a:r>
          </a:p>
        </p:txBody>
      </p:sp>
      <p:sp>
        <p:nvSpPr>
          <p:cNvPr name="TextBox 4" id="4"/>
          <p:cNvSpPr txBox="true"/>
          <p:nvPr/>
        </p:nvSpPr>
        <p:spPr>
          <a:xfrm rot="0">
            <a:off x="10300654" y="3320128"/>
            <a:ext cx="6093171" cy="4362450"/>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The ‘learning context’  is most easily understood as the learning environment including the quality of equipment and facilities and the training level of the teacher.</a:t>
            </a:r>
          </a:p>
          <a:p>
            <a:pPr algn="l" marL="651506" indent="-325753" lvl="1">
              <a:lnSpc>
                <a:spcPts val="4319"/>
              </a:lnSpc>
            </a:pPr>
          </a:p>
        </p:txBody>
      </p:sp>
    </p:spTree>
  </p:cSld>
  <p:clrMapOvr>
    <a:masterClrMapping/>
  </p:clrMapOvr>
</p:sld>
</file>

<file path=ppt/slides/slide12.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grpSp>
        <p:nvGrpSpPr>
          <p:cNvPr name="Group 2" id="2"/>
          <p:cNvGrpSpPr/>
          <p:nvPr/>
        </p:nvGrpSpPr>
        <p:grpSpPr>
          <a:xfrm rot="0">
            <a:off x="3234547" y="1496288"/>
            <a:ext cx="11772900" cy="5124480"/>
            <a:chOff x="0" y="0"/>
            <a:chExt cx="15697200" cy="6832640"/>
          </a:xfrm>
        </p:grpSpPr>
        <p:sp>
          <p:nvSpPr>
            <p:cNvPr name="Freeform 3" id="3"/>
            <p:cNvSpPr/>
            <p:nvPr/>
          </p:nvSpPr>
          <p:spPr>
            <a:xfrm flipH="false" flipV="false" rot="0">
              <a:off x="0" y="0"/>
              <a:ext cx="15697200" cy="6832640"/>
            </a:xfrm>
            <a:custGeom>
              <a:avLst/>
              <a:gdLst/>
              <a:ahLst/>
              <a:cxnLst/>
              <a:rect r="r" b="b" t="t" l="l"/>
              <a:pathLst>
                <a:path h="6832640" w="15697200">
                  <a:moveTo>
                    <a:pt x="0" y="0"/>
                  </a:moveTo>
                  <a:lnTo>
                    <a:pt x="15697200" y="0"/>
                  </a:lnTo>
                  <a:lnTo>
                    <a:pt x="15697200" y="6832640"/>
                  </a:lnTo>
                  <a:lnTo>
                    <a:pt x="0" y="6832640"/>
                  </a:lnTo>
                  <a:close/>
                </a:path>
              </a:pathLst>
            </a:custGeom>
            <a:solidFill>
              <a:srgbClr val="000000">
                <a:alpha val="0"/>
              </a:srgbClr>
            </a:solidFill>
          </p:spPr>
        </p:sp>
        <p:sp>
          <p:nvSpPr>
            <p:cNvPr name="TextBox 4" id="4"/>
            <p:cNvSpPr txBox="true"/>
            <p:nvPr/>
          </p:nvSpPr>
          <p:spPr>
            <a:xfrm>
              <a:off x="0" y="-19050"/>
              <a:ext cx="15697200" cy="6851690"/>
            </a:xfrm>
            <a:prstGeom prst="rect">
              <a:avLst/>
            </a:prstGeom>
          </p:spPr>
          <p:txBody>
            <a:bodyPr anchor="ctr" rtlCol="false" tIns="0" lIns="0" bIns="0" rIns="0"/>
            <a:lstStyle/>
            <a:p>
              <a:pPr algn="l">
                <a:lnSpc>
                  <a:spcPts val="4320"/>
                </a:lnSpc>
              </a:pPr>
              <a:r>
                <a:rPr lang="en-US" sz="3600" b="true">
                  <a:solidFill>
                    <a:srgbClr val="000000"/>
                  </a:solidFill>
                  <a:latin typeface="Trebuchet MS Bold"/>
                  <a:ea typeface="Trebuchet MS Bold"/>
                  <a:cs typeface="Trebuchet MS Bold"/>
                  <a:sym typeface="Trebuchet MS Bold"/>
                </a:rPr>
                <a:t>Prepared environment</a:t>
              </a:r>
              <a:r>
                <a:rPr lang="en-US" sz="3600">
                  <a:solidFill>
                    <a:srgbClr val="000000"/>
                  </a:solidFill>
                  <a:latin typeface="Trebuchet MS"/>
                  <a:ea typeface="Trebuchet MS"/>
                  <a:cs typeface="Trebuchet MS"/>
                  <a:sym typeface="Trebuchet MS"/>
                </a:rPr>
                <a:t>. The right precise conditions around children allow for and support their true natural development. For young children, the environment must be prepared in this way by providing a range of physical objects that are organized and made available for free, independent use, to stimulate their natural instincts and interests for self-directed learning </a:t>
              </a:r>
            </a:p>
            <a:p>
              <a:pPr algn="l">
                <a:lnSpc>
                  <a:spcPts val="4320"/>
                </a:lnSpc>
              </a:pPr>
              <a:r>
                <a:rPr lang="en-US" sz="3600">
                  <a:solidFill>
                    <a:srgbClr val="000000"/>
                  </a:solidFill>
                  <a:latin typeface="Trebuchet MS"/>
                  <a:ea typeface="Trebuchet MS"/>
                  <a:cs typeface="Trebuchet MS"/>
                  <a:sym typeface="Trebuchet MS"/>
                </a:rPr>
                <a:t>                                       </a:t>
              </a:r>
            </a:p>
          </p:txBody>
        </p:sp>
      </p:grpSp>
      <p:grpSp>
        <p:nvGrpSpPr>
          <p:cNvPr name="Group 5" id="5"/>
          <p:cNvGrpSpPr/>
          <p:nvPr/>
        </p:nvGrpSpPr>
        <p:grpSpPr>
          <a:xfrm rot="0">
            <a:off x="3280553" y="6343888"/>
            <a:ext cx="11772900" cy="2446824"/>
            <a:chOff x="0" y="0"/>
            <a:chExt cx="15697200" cy="3262432"/>
          </a:xfrm>
        </p:grpSpPr>
        <p:sp>
          <p:nvSpPr>
            <p:cNvPr name="Freeform 6" id="6"/>
            <p:cNvSpPr/>
            <p:nvPr/>
          </p:nvSpPr>
          <p:spPr>
            <a:xfrm flipH="false" flipV="false" rot="0">
              <a:off x="0" y="0"/>
              <a:ext cx="15697200" cy="3262432"/>
            </a:xfrm>
            <a:custGeom>
              <a:avLst/>
              <a:gdLst/>
              <a:ahLst/>
              <a:cxnLst/>
              <a:rect r="r" b="b" t="t" l="l"/>
              <a:pathLst>
                <a:path h="3262432" w="15697200">
                  <a:moveTo>
                    <a:pt x="0" y="0"/>
                  </a:moveTo>
                  <a:lnTo>
                    <a:pt x="15697200" y="0"/>
                  </a:lnTo>
                  <a:lnTo>
                    <a:pt x="15697200" y="3262432"/>
                  </a:lnTo>
                  <a:lnTo>
                    <a:pt x="0" y="3262432"/>
                  </a:lnTo>
                  <a:close/>
                </a:path>
              </a:pathLst>
            </a:custGeom>
            <a:solidFill>
              <a:srgbClr val="000000">
                <a:alpha val="0"/>
              </a:srgbClr>
            </a:solidFill>
          </p:spPr>
        </p:sp>
        <p:sp>
          <p:nvSpPr>
            <p:cNvPr name="TextBox 7" id="7"/>
            <p:cNvSpPr txBox="true"/>
            <p:nvPr/>
          </p:nvSpPr>
          <p:spPr>
            <a:xfrm>
              <a:off x="0" y="-9525"/>
              <a:ext cx="15697200" cy="3271957"/>
            </a:xfrm>
            <a:prstGeom prst="rect">
              <a:avLst/>
            </a:prstGeom>
          </p:spPr>
          <p:txBody>
            <a:bodyPr anchor="ctr" rtlCol="false" tIns="0" lIns="0" bIns="0" rIns="0"/>
            <a:lstStyle/>
            <a:p>
              <a:pPr algn="l">
                <a:lnSpc>
                  <a:spcPts val="3600"/>
                </a:lnSpc>
              </a:pPr>
              <a:r>
                <a:rPr lang="en-US" sz="3000" b="true">
                  <a:solidFill>
                    <a:srgbClr val="000000"/>
                  </a:solidFill>
                  <a:latin typeface="Trebuchet MS Bold"/>
                  <a:ea typeface="Trebuchet MS Bold"/>
                  <a:cs typeface="Trebuchet MS Bold"/>
                  <a:sym typeface="Trebuchet MS Bold"/>
                </a:rPr>
                <a:t>“The environment must be rich in motives which lend interest to activity and invite the child to conduct his own experiences.”</a:t>
              </a:r>
            </a:p>
            <a:p>
              <a:pPr algn="l">
                <a:lnSpc>
                  <a:spcPts val="3600"/>
                </a:lnSpc>
              </a:pPr>
            </a:p>
            <a:p>
              <a:pPr algn="l">
                <a:lnSpc>
                  <a:spcPts val="3600"/>
                </a:lnSpc>
              </a:pPr>
              <a:r>
                <a:rPr lang="en-US" sz="3000" b="true">
                  <a:solidFill>
                    <a:srgbClr val="000000"/>
                  </a:solidFill>
                  <a:latin typeface="Trebuchet MS Bold"/>
                  <a:ea typeface="Trebuchet MS Bold"/>
                  <a:cs typeface="Trebuchet MS Bold"/>
                  <a:sym typeface="Trebuchet MS Bold"/>
                </a:rPr>
                <a:t>                                                              Montessori (1995, p.81)</a:t>
              </a:r>
            </a:p>
          </p:txBody>
        </p:sp>
      </p:gr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3406140" y="1019175"/>
            <a:ext cx="11475720"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Safbwyntiau hanesyddol</a:t>
            </a:r>
          </a:p>
          <a:p>
            <a:pPr algn="ctr">
              <a:lnSpc>
                <a:spcPts val="6480"/>
              </a:lnSpc>
            </a:pPr>
            <a:r>
              <a:rPr lang="en-US" sz="5400">
                <a:solidFill>
                  <a:srgbClr val="000000"/>
                </a:solidFill>
                <a:latin typeface="Trebuchet MS"/>
                <a:ea typeface="Trebuchet MS"/>
                <a:cs typeface="Trebuchet MS"/>
                <a:sym typeface="Trebuchet MS"/>
              </a:rPr>
              <a:t>Historical perspective</a:t>
            </a:r>
          </a:p>
        </p:txBody>
      </p:sp>
      <p:sp>
        <p:nvSpPr>
          <p:cNvPr name="TextBox 3" id="3"/>
          <p:cNvSpPr txBox="true"/>
          <p:nvPr/>
        </p:nvSpPr>
        <p:spPr>
          <a:xfrm rot="0">
            <a:off x="1028700" y="2657475"/>
            <a:ext cx="7269948" cy="1457325"/>
          </a:xfrm>
          <a:prstGeom prst="rect">
            <a:avLst/>
          </a:prstGeom>
        </p:spPr>
        <p:txBody>
          <a:bodyPr anchor="t" rtlCol="false" tIns="0" lIns="0" bIns="0" rIns="0">
            <a:spAutoFit/>
          </a:bodyPr>
          <a:lstStyle/>
          <a:p>
            <a:pPr algn="l" marL="434340" indent="-217170" lvl="1">
              <a:lnSpc>
                <a:spcPts val="2879"/>
              </a:lnSpc>
              <a:buFont typeface="Arial"/>
              <a:buChar char="•"/>
            </a:pPr>
            <a:r>
              <a:rPr lang="en-US" sz="2400">
                <a:solidFill>
                  <a:srgbClr val="404040"/>
                </a:solidFill>
                <a:latin typeface="Arial"/>
                <a:ea typeface="Arial"/>
                <a:cs typeface="Arial"/>
                <a:sym typeface="Arial"/>
              </a:rPr>
              <a:t>Barn addysg ag addysgwyr yn newid dros amser</a:t>
            </a:r>
          </a:p>
          <a:p>
            <a:pPr algn="l" marL="434340" indent="-217170" lvl="1">
              <a:lnSpc>
                <a:spcPts val="2879"/>
              </a:lnSpc>
              <a:buFont typeface="Arial"/>
              <a:buChar char="•"/>
            </a:pPr>
            <a:r>
              <a:rPr lang="en-US" sz="2400">
                <a:solidFill>
                  <a:srgbClr val="404040"/>
                </a:solidFill>
                <a:latin typeface="Arial"/>
                <a:ea typeface="Arial"/>
                <a:cs typeface="Arial"/>
                <a:sym typeface="Arial"/>
              </a:rPr>
              <a:t>Views of education and educators varies over time</a:t>
            </a:r>
          </a:p>
          <a:p>
            <a:pPr algn="l" marL="434340" indent="-217170" lvl="1">
              <a:lnSpc>
                <a:spcPts val="2879"/>
              </a:lnSpc>
            </a:pPr>
          </a:p>
          <a:p>
            <a:pPr algn="l" marL="434340" indent="-217170" lvl="1">
              <a:lnSpc>
                <a:spcPts val="2879"/>
              </a:lnSpc>
            </a:pPr>
          </a:p>
        </p:txBody>
      </p:sp>
      <p:grpSp>
        <p:nvGrpSpPr>
          <p:cNvPr name="Group 4" id="4"/>
          <p:cNvGrpSpPr>
            <a:grpSpLocks noChangeAspect="true"/>
          </p:cNvGrpSpPr>
          <p:nvPr/>
        </p:nvGrpSpPr>
        <p:grpSpPr>
          <a:xfrm rot="0">
            <a:off x="14191276" y="2369343"/>
            <a:ext cx="2650332" cy="2774157"/>
            <a:chOff x="0" y="0"/>
            <a:chExt cx="3533776" cy="3698876"/>
          </a:xfrm>
        </p:grpSpPr>
        <p:sp>
          <p:nvSpPr>
            <p:cNvPr name="Freeform 5" id="5" descr="teacher lady"/>
            <p:cNvSpPr/>
            <p:nvPr/>
          </p:nvSpPr>
          <p:spPr>
            <a:xfrm flipH="false" flipV="false" rot="0">
              <a:off x="0" y="0"/>
              <a:ext cx="3533775" cy="3698875"/>
            </a:xfrm>
            <a:custGeom>
              <a:avLst/>
              <a:gdLst/>
              <a:ahLst/>
              <a:cxnLst/>
              <a:rect r="r" b="b" t="t" l="l"/>
              <a:pathLst>
                <a:path h="3698875" w="3533775">
                  <a:moveTo>
                    <a:pt x="0" y="0"/>
                  </a:moveTo>
                  <a:lnTo>
                    <a:pt x="3533775" y="0"/>
                  </a:lnTo>
                  <a:lnTo>
                    <a:pt x="3533775" y="3698875"/>
                  </a:lnTo>
                  <a:lnTo>
                    <a:pt x="0" y="3698875"/>
                  </a:lnTo>
                  <a:lnTo>
                    <a:pt x="0" y="0"/>
                  </a:lnTo>
                  <a:close/>
                </a:path>
              </a:pathLst>
            </a:custGeom>
            <a:blipFill>
              <a:blip r:embed="rId2"/>
              <a:stretch>
                <a:fillRect l="0" t="0" r="0" b="-85"/>
              </a:stretch>
            </a:blipFill>
          </p:spPr>
        </p:sp>
      </p:grpSp>
      <p:grpSp>
        <p:nvGrpSpPr>
          <p:cNvPr name="Group 6" id="6"/>
          <p:cNvGrpSpPr>
            <a:grpSpLocks noChangeAspect="true"/>
          </p:cNvGrpSpPr>
          <p:nvPr/>
        </p:nvGrpSpPr>
        <p:grpSpPr>
          <a:xfrm rot="0">
            <a:off x="9144000" y="5194878"/>
            <a:ext cx="5617369" cy="4343400"/>
            <a:chOff x="0" y="0"/>
            <a:chExt cx="7489826" cy="5791200"/>
          </a:xfrm>
        </p:grpSpPr>
        <p:sp>
          <p:nvSpPr>
            <p:cNvPr name="Freeform 7" id="7" descr="DSCF1733"/>
            <p:cNvSpPr/>
            <p:nvPr/>
          </p:nvSpPr>
          <p:spPr>
            <a:xfrm flipH="false" flipV="false" rot="0">
              <a:off x="0" y="0"/>
              <a:ext cx="7489825" cy="5791200"/>
            </a:xfrm>
            <a:custGeom>
              <a:avLst/>
              <a:gdLst/>
              <a:ahLst/>
              <a:cxnLst/>
              <a:rect r="r" b="b" t="t" l="l"/>
              <a:pathLst>
                <a:path h="5791200" w="7489825">
                  <a:moveTo>
                    <a:pt x="0" y="0"/>
                  </a:moveTo>
                  <a:lnTo>
                    <a:pt x="7489825" y="0"/>
                  </a:lnTo>
                  <a:lnTo>
                    <a:pt x="7489825" y="5791200"/>
                  </a:lnTo>
                  <a:lnTo>
                    <a:pt x="0" y="5791200"/>
                  </a:lnTo>
                  <a:lnTo>
                    <a:pt x="0" y="0"/>
                  </a:lnTo>
                  <a:close/>
                </a:path>
              </a:pathLst>
            </a:custGeom>
            <a:blipFill>
              <a:blip r:embed="rId3"/>
              <a:stretch>
                <a:fillRect l="0" t="0" r="-37668" b="0"/>
              </a:stretch>
            </a:blipFill>
          </p:spPr>
        </p:sp>
      </p:grpSp>
      <p:grpSp>
        <p:nvGrpSpPr>
          <p:cNvPr name="Group 8" id="8"/>
          <p:cNvGrpSpPr>
            <a:grpSpLocks noChangeAspect="true"/>
          </p:cNvGrpSpPr>
          <p:nvPr/>
        </p:nvGrpSpPr>
        <p:grpSpPr>
          <a:xfrm rot="0">
            <a:off x="1774350" y="3504190"/>
            <a:ext cx="5150643" cy="3862388"/>
            <a:chOff x="0" y="0"/>
            <a:chExt cx="6867524" cy="5149850"/>
          </a:xfrm>
        </p:grpSpPr>
        <p:sp>
          <p:nvSpPr>
            <p:cNvPr name="Freeform 9" id="9" descr="62"/>
            <p:cNvSpPr/>
            <p:nvPr/>
          </p:nvSpPr>
          <p:spPr>
            <a:xfrm flipH="false" flipV="false" rot="0">
              <a:off x="0" y="0"/>
              <a:ext cx="6867525" cy="5149850"/>
            </a:xfrm>
            <a:custGeom>
              <a:avLst/>
              <a:gdLst/>
              <a:ahLst/>
              <a:cxnLst/>
              <a:rect r="r" b="b" t="t" l="l"/>
              <a:pathLst>
                <a:path h="5149850" w="6867525">
                  <a:moveTo>
                    <a:pt x="0" y="0"/>
                  </a:moveTo>
                  <a:lnTo>
                    <a:pt x="6867525" y="0"/>
                  </a:lnTo>
                  <a:lnTo>
                    <a:pt x="6867525" y="5149850"/>
                  </a:lnTo>
                  <a:lnTo>
                    <a:pt x="0" y="5149850"/>
                  </a:lnTo>
                  <a:lnTo>
                    <a:pt x="0" y="0"/>
                  </a:lnTo>
                  <a:close/>
                </a:path>
              </a:pathLst>
            </a:custGeom>
            <a:blipFill>
              <a:blip r:embed="rId4"/>
              <a:stretch>
                <a:fillRect l="0" t="0" r="0" b="-15"/>
              </a:stretch>
            </a:blipFill>
          </p:spPr>
        </p:sp>
      </p:grpSp>
      <p:sp>
        <p:nvSpPr>
          <p:cNvPr name="TextBox 10" id="10"/>
          <p:cNvSpPr txBox="true"/>
          <p:nvPr/>
        </p:nvSpPr>
        <p:spPr>
          <a:xfrm rot="0">
            <a:off x="1649095" y="7981405"/>
            <a:ext cx="4785561" cy="1104855"/>
          </a:xfrm>
          <a:prstGeom prst="rect">
            <a:avLst/>
          </a:prstGeom>
        </p:spPr>
        <p:txBody>
          <a:bodyPr anchor="t" rtlCol="false" tIns="0" lIns="0" bIns="0" rIns="0">
            <a:spAutoFit/>
          </a:bodyPr>
          <a:lstStyle/>
          <a:p>
            <a:pPr algn="l">
              <a:lnSpc>
                <a:spcPts val="3240"/>
              </a:lnSpc>
            </a:pPr>
            <a:r>
              <a:rPr lang="en-US" sz="2700">
                <a:solidFill>
                  <a:srgbClr val="000000"/>
                </a:solidFill>
                <a:latin typeface="Arial"/>
                <a:ea typeface="Arial"/>
                <a:cs typeface="Arial"/>
                <a:sym typeface="Arial"/>
              </a:rPr>
              <a:t>Beth sy’n dylawadu ar newid?</a:t>
            </a:r>
          </a:p>
          <a:p>
            <a:pPr algn="l">
              <a:lnSpc>
                <a:spcPts val="3240"/>
              </a:lnSpc>
            </a:pPr>
            <a:r>
              <a:rPr lang="en-US" sz="2700">
                <a:solidFill>
                  <a:srgbClr val="000000"/>
                </a:solidFill>
                <a:latin typeface="Arial"/>
                <a:ea typeface="Arial"/>
                <a:cs typeface="Arial"/>
                <a:sym typeface="Arial"/>
              </a:rPr>
              <a:t>What influences change?</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10004585" y="1330680"/>
            <a:ext cx="8006922" cy="7625640"/>
            <a:chOff x="0" y="0"/>
            <a:chExt cx="4000500" cy="3810000"/>
          </a:xfrm>
        </p:grpSpPr>
        <p:sp>
          <p:nvSpPr>
            <p:cNvPr name="Freeform 3" id="3"/>
            <p:cNvSpPr/>
            <p:nvPr/>
          </p:nvSpPr>
          <p:spPr>
            <a:xfrm flipH="false" flipV="false" rot="0">
              <a:off x="0" y="0"/>
              <a:ext cx="4000500" cy="3810000"/>
            </a:xfrm>
            <a:custGeom>
              <a:avLst/>
              <a:gdLst/>
              <a:ahLst/>
              <a:cxnLst/>
              <a:rect r="r" b="b" t="t" l="l"/>
              <a:pathLst>
                <a:path h="3810000" w="4000500">
                  <a:moveTo>
                    <a:pt x="0" y="0"/>
                  </a:moveTo>
                  <a:lnTo>
                    <a:pt x="4000500" y="0"/>
                  </a:lnTo>
                  <a:lnTo>
                    <a:pt x="4000500" y="3810000"/>
                  </a:lnTo>
                  <a:lnTo>
                    <a:pt x="0" y="3810000"/>
                  </a:lnTo>
                  <a:lnTo>
                    <a:pt x="0" y="0"/>
                  </a:lnTo>
                  <a:close/>
                </a:path>
              </a:pathLst>
            </a:custGeom>
            <a:blipFill>
              <a:blip r:embed="rId2"/>
              <a:stretch>
                <a:fillRect l="0" t="0" r="0" b="0"/>
              </a:stretch>
            </a:blipFill>
          </p:spPr>
        </p:sp>
      </p:grpSp>
      <p:sp>
        <p:nvSpPr>
          <p:cNvPr name="TextBox 4" id="4"/>
          <p:cNvSpPr txBox="true"/>
          <p:nvPr/>
        </p:nvSpPr>
        <p:spPr>
          <a:xfrm rot="0">
            <a:off x="1107441" y="950595"/>
            <a:ext cx="12712122" cy="1899285"/>
          </a:xfrm>
          <a:prstGeom prst="rect">
            <a:avLst/>
          </a:prstGeom>
        </p:spPr>
        <p:txBody>
          <a:bodyPr anchor="t" rtlCol="false" tIns="0" lIns="0" bIns="0" rIns="0">
            <a:spAutoFit/>
          </a:bodyPr>
          <a:lstStyle/>
          <a:p>
            <a:pPr algn="l">
              <a:lnSpc>
                <a:spcPts val="6480"/>
              </a:lnSpc>
            </a:pPr>
            <a:r>
              <a:rPr lang="en-US" sz="5400">
                <a:solidFill>
                  <a:srgbClr val="000000"/>
                </a:solidFill>
                <a:latin typeface="Trebuchet MS"/>
                <a:ea typeface="Trebuchet MS"/>
                <a:cs typeface="Trebuchet MS"/>
                <a:sym typeface="Trebuchet MS"/>
              </a:rPr>
              <a:t>Reggio Emilia Approach.</a:t>
            </a:r>
          </a:p>
        </p:txBody>
      </p:sp>
      <p:sp>
        <p:nvSpPr>
          <p:cNvPr name="TextBox 5" id="5"/>
          <p:cNvSpPr txBox="true"/>
          <p:nvPr/>
        </p:nvSpPr>
        <p:spPr>
          <a:xfrm rot="0">
            <a:off x="1107441" y="3450426"/>
            <a:ext cx="8036559" cy="4362450"/>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‘Education must come to be recognised as the product of complex interactions, many of which can be realised when the environment is a fully participating element.’</a:t>
            </a:r>
          </a:p>
          <a:p>
            <a:pPr algn="l" marL="651506" indent="-325753" lvl="1">
              <a:lnSpc>
                <a:spcPts val="4319"/>
              </a:lnSpc>
            </a:pP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(Malaguzzi, 1998)</a:t>
            </a:r>
          </a:p>
        </p:txBody>
      </p:sp>
      <p:sp>
        <p:nvSpPr>
          <p:cNvPr name="TextBox 6" id="6"/>
          <p:cNvSpPr txBox="true"/>
          <p:nvPr/>
        </p:nvSpPr>
        <p:spPr>
          <a:xfrm rot="0">
            <a:off x="4960650" y="5965013"/>
            <a:ext cx="2817495" cy="394335"/>
          </a:xfrm>
          <a:prstGeom prst="rect">
            <a:avLst/>
          </a:prstGeom>
        </p:spPr>
        <p:txBody>
          <a:bodyPr anchor="t" rtlCol="false" tIns="0" lIns="0" bIns="0" rIns="0">
            <a:spAutoFit/>
          </a:bodyPr>
          <a:lstStyle/>
          <a:p>
            <a:pPr algn="l">
              <a:lnSpc>
                <a:spcPts val="2997"/>
              </a:lnSpc>
            </a:pPr>
            <a:r>
              <a:rPr lang="en-US" sz="2497">
                <a:solidFill>
                  <a:srgbClr val="000000"/>
                </a:solidFill>
                <a:latin typeface="Trebuchet MS"/>
                <a:ea typeface="Trebuchet MS"/>
                <a:cs typeface="Trebuchet MS"/>
                <a:sym typeface="Trebuchet MS"/>
              </a:rPr>
              <a:t>.</a:t>
            </a: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3050830" y="1009650"/>
            <a:ext cx="12712122"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Key principles</a:t>
            </a:r>
          </a:p>
          <a:p>
            <a:pPr algn="ctr">
              <a:lnSpc>
                <a:spcPts val="5831"/>
              </a:lnSpc>
            </a:pPr>
            <a:r>
              <a:rPr lang="en-US" sz="4859">
                <a:solidFill>
                  <a:srgbClr val="000000"/>
                </a:solidFill>
                <a:latin typeface="Trebuchet MS"/>
                <a:ea typeface="Trebuchet MS"/>
                <a:cs typeface="Trebuchet MS"/>
                <a:sym typeface="Trebuchet MS"/>
              </a:rPr>
              <a:t>Egwyddorion Allweddol</a:t>
            </a:r>
          </a:p>
        </p:txBody>
      </p:sp>
      <p:sp>
        <p:nvSpPr>
          <p:cNvPr name="TextBox 3" id="3"/>
          <p:cNvSpPr txBox="true"/>
          <p:nvPr/>
        </p:nvSpPr>
        <p:spPr>
          <a:xfrm rot="0">
            <a:off x="1473584" y="2966605"/>
            <a:ext cx="6093172" cy="6534150"/>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Mae plant yn dysgu’n weithredol</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Angen i’r cyd – destun gael ystyr a bod yn ddiddorol</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Cyfleoedd i ddysgu trwy chwarae</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Dechrau gyda beth mae plentyn yn gallu gwneud</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Mynd i’r afael â dysgu mewn modd cyfannol</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Tu fewn a thu allan</a:t>
            </a:r>
          </a:p>
        </p:txBody>
      </p:sp>
      <p:sp>
        <p:nvSpPr>
          <p:cNvPr name="TextBox 4" id="4"/>
          <p:cNvSpPr txBox="true"/>
          <p:nvPr/>
        </p:nvSpPr>
        <p:spPr>
          <a:xfrm rot="0">
            <a:off x="10177998" y="3238068"/>
            <a:ext cx="6093171" cy="5991225"/>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Children are active learners</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Contexts need to be real, meaningful and engaging</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Playful learning opportunities</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Start from what a child can do</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Approach learning in a holistic manner</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Outdoors and indoors</a:t>
            </a: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3520440" y="1009650"/>
            <a:ext cx="11247120"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Outdoor context</a:t>
            </a:r>
          </a:p>
          <a:p>
            <a:pPr algn="ctr">
              <a:lnSpc>
                <a:spcPts val="5831"/>
              </a:lnSpc>
            </a:pPr>
            <a:r>
              <a:rPr lang="en-US" sz="4859">
                <a:solidFill>
                  <a:srgbClr val="000000"/>
                </a:solidFill>
                <a:latin typeface="Trebuchet MS"/>
                <a:ea typeface="Trebuchet MS"/>
                <a:cs typeface="Trebuchet MS"/>
                <a:sym typeface="Trebuchet MS"/>
              </a:rPr>
              <a:t>Cyd – destun tu allan</a:t>
            </a:r>
          </a:p>
        </p:txBody>
      </p:sp>
      <p:sp>
        <p:nvSpPr>
          <p:cNvPr name="TextBox 3" id="3"/>
          <p:cNvSpPr txBox="true"/>
          <p:nvPr/>
        </p:nvSpPr>
        <p:spPr>
          <a:xfrm rot="0">
            <a:off x="1221472" y="3135948"/>
            <a:ext cx="7477625" cy="5448300"/>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Mae bod tu allan yn cynnig cyfleoedd i wneud pethau mewn ffordd gwahanol ac ar raddfa wahanol</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Plant i gael profiad o’r tywydd, tymhorau a’r byd naturiol</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Rhyddid i archwilio, defnyddio’u synhwyrau, i fod yn gorfforol a llawn bywyd</a:t>
            </a:r>
          </a:p>
          <a:p>
            <a:pPr algn="l" marL="651506" indent="-325753" lvl="1">
              <a:lnSpc>
                <a:spcPts val="4319"/>
              </a:lnSpc>
            </a:pPr>
          </a:p>
        </p:txBody>
      </p:sp>
      <p:sp>
        <p:nvSpPr>
          <p:cNvPr name="TextBox 4" id="4"/>
          <p:cNvSpPr txBox="true"/>
          <p:nvPr/>
        </p:nvSpPr>
        <p:spPr>
          <a:xfrm rot="0">
            <a:off x="9764152" y="3135948"/>
            <a:ext cx="7495148" cy="5448300"/>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Being outdoors offers opportunities for doing things in different ways and on different scales</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Children have first-hand experience with weather, seasons and the natural world</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Freedom to explore, use their senses, be physically active and exuberant </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Cymharu / Comparison</a:t>
            </a:r>
          </a:p>
        </p:txBody>
      </p:sp>
      <p:pic>
        <p:nvPicPr>
          <p:cNvPr name="Picture 3" id="3"/>
          <p:cNvPicPr>
            <a:picLocks noChangeAspect="true"/>
          </p:cNvPicPr>
          <p:nvPr>
            <a:videoFile r:link="rId3"/>
          </p:nvPr>
        </p:nvPicPr>
        <p:blipFill>
          <a:blip r:embed="rId2"/>
          <a:stretch>
            <a:fillRect/>
          </a:stretch>
        </p:blipFill>
        <p:spPr>
          <a:xfrm rot="0">
            <a:off x="3653314" y="2828488"/>
            <a:ext cx="10981372" cy="6172200"/>
          </a:xfrm>
          <a:prstGeom prst="rect">
            <a:avLst/>
          </a:prstGeom>
        </p:spPr>
      </p:pic>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477421" y="1019175"/>
            <a:ext cx="12994584" cy="24669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Welsh perspective – planned curriculum</a:t>
            </a:r>
          </a:p>
          <a:p>
            <a:pPr algn="ctr">
              <a:lnSpc>
                <a:spcPts val="6480"/>
              </a:lnSpc>
            </a:pPr>
            <a:r>
              <a:rPr lang="en-US" sz="5400">
                <a:solidFill>
                  <a:srgbClr val="000000"/>
                </a:solidFill>
                <a:latin typeface="Trebuchet MS"/>
                <a:ea typeface="Trebuchet MS"/>
                <a:cs typeface="Trebuchet MS"/>
                <a:sym typeface="Trebuchet MS"/>
              </a:rPr>
              <a:t>Safbwynt Cymreig – cwricwlwm wedi ei gynllunio</a:t>
            </a:r>
          </a:p>
        </p:txBody>
      </p:sp>
      <p:sp>
        <p:nvSpPr>
          <p:cNvPr name="TextBox 3" id="3"/>
          <p:cNvSpPr txBox="true"/>
          <p:nvPr/>
        </p:nvSpPr>
        <p:spPr>
          <a:xfrm rot="0">
            <a:off x="2699224" y="4310062"/>
            <a:ext cx="5303520" cy="1647825"/>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Darpariaeth barhaus</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Darpariaeth estynedig </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Tasgau ffocws</a:t>
            </a:r>
          </a:p>
        </p:txBody>
      </p:sp>
      <p:sp>
        <p:nvSpPr>
          <p:cNvPr name="TextBox 4" id="4"/>
          <p:cNvSpPr txBox="true"/>
          <p:nvPr/>
        </p:nvSpPr>
        <p:spPr>
          <a:xfrm rot="0">
            <a:off x="10357587" y="4310062"/>
            <a:ext cx="5303520" cy="1647825"/>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Continuous provision</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Enhanced provision</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Focused tasks</a:t>
            </a:r>
          </a:p>
        </p:txBody>
      </p:sp>
      <p:grpSp>
        <p:nvGrpSpPr>
          <p:cNvPr name="Group 5" id="5"/>
          <p:cNvGrpSpPr>
            <a:grpSpLocks noChangeAspect="true"/>
          </p:cNvGrpSpPr>
          <p:nvPr/>
        </p:nvGrpSpPr>
        <p:grpSpPr>
          <a:xfrm rot="0">
            <a:off x="6583705" y="6416288"/>
            <a:ext cx="5120590" cy="3104166"/>
            <a:chOff x="0" y="0"/>
            <a:chExt cx="6827454" cy="4138888"/>
          </a:xfrm>
        </p:grpSpPr>
        <p:sp>
          <p:nvSpPr>
            <p:cNvPr name="Freeform 6" id="6" descr="C:\Users\Dave\AppData\Local\Microsoft\Windows\Temporary Internet Files\Content.IE5\B263NQH0\wales_grunge_flag_sjpg1143[1].jpg"/>
            <p:cNvSpPr/>
            <p:nvPr/>
          </p:nvSpPr>
          <p:spPr>
            <a:xfrm flipH="false" flipV="false" rot="0">
              <a:off x="0" y="0"/>
              <a:ext cx="6827393" cy="4138930"/>
            </a:xfrm>
            <a:custGeom>
              <a:avLst/>
              <a:gdLst/>
              <a:ahLst/>
              <a:cxnLst/>
              <a:rect r="r" b="b" t="t" l="l"/>
              <a:pathLst>
                <a:path h="4138930" w="6827393">
                  <a:moveTo>
                    <a:pt x="0" y="0"/>
                  </a:moveTo>
                  <a:lnTo>
                    <a:pt x="6827393" y="0"/>
                  </a:lnTo>
                  <a:lnTo>
                    <a:pt x="6827393" y="4138930"/>
                  </a:lnTo>
                  <a:lnTo>
                    <a:pt x="0" y="4138930"/>
                  </a:lnTo>
                  <a:lnTo>
                    <a:pt x="0" y="0"/>
                  </a:lnTo>
                  <a:close/>
                </a:path>
              </a:pathLst>
            </a:custGeom>
            <a:blipFill>
              <a:blip r:embed="rId2"/>
              <a:stretch>
                <a:fillRect l="0" t="0" r="-126" b="1"/>
              </a:stretch>
            </a:blipFill>
          </p:spPr>
        </p:sp>
      </p:gr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5022399" y="876899"/>
            <a:ext cx="8243203" cy="908195"/>
          </a:xfrm>
          <a:prstGeom prst="rect">
            <a:avLst/>
          </a:prstGeom>
        </p:spPr>
        <p:txBody>
          <a:bodyPr anchor="t" rtlCol="false" tIns="0" lIns="0" bIns="0" rIns="0">
            <a:spAutoFit/>
          </a:bodyPr>
          <a:lstStyle/>
          <a:p>
            <a:pPr algn="ctr">
              <a:lnSpc>
                <a:spcPts val="3516"/>
              </a:lnSpc>
            </a:pPr>
            <a:r>
              <a:rPr lang="en-US" sz="2930" b="true">
                <a:solidFill>
                  <a:srgbClr val="000000"/>
                </a:solidFill>
                <a:latin typeface="Arial Bold"/>
                <a:ea typeface="Arial Bold"/>
                <a:cs typeface="Arial Bold"/>
                <a:sym typeface="Arial Bold"/>
              </a:rPr>
              <a:t>Y Cyfnod Sylfaen</a:t>
            </a:r>
          </a:p>
          <a:p>
            <a:pPr algn="ctr">
              <a:lnSpc>
                <a:spcPts val="3516"/>
              </a:lnSpc>
            </a:pPr>
            <a:r>
              <a:rPr lang="en-US" sz="2930" b="true">
                <a:solidFill>
                  <a:srgbClr val="000000"/>
                </a:solidFill>
                <a:latin typeface="Arial Bold"/>
                <a:ea typeface="Arial Bold"/>
                <a:cs typeface="Arial Bold"/>
                <a:sym typeface="Arial Bold"/>
              </a:rPr>
              <a:t>The Foundation Phase</a:t>
            </a:r>
          </a:p>
        </p:txBody>
      </p:sp>
      <p:grpSp>
        <p:nvGrpSpPr>
          <p:cNvPr name="Group 3" id="3"/>
          <p:cNvGrpSpPr/>
          <p:nvPr/>
        </p:nvGrpSpPr>
        <p:grpSpPr>
          <a:xfrm rot="0">
            <a:off x="1668978" y="2470894"/>
            <a:ext cx="1176050" cy="62033"/>
            <a:chOff x="0" y="0"/>
            <a:chExt cx="1444626" cy="76200"/>
          </a:xfrm>
        </p:grpSpPr>
        <p:sp>
          <p:nvSpPr>
            <p:cNvPr name="Freeform 4" id="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5" id="5"/>
          <p:cNvGrpSpPr/>
          <p:nvPr/>
        </p:nvGrpSpPr>
        <p:grpSpPr>
          <a:xfrm rot="0">
            <a:off x="2782994" y="2470894"/>
            <a:ext cx="1176049" cy="62033"/>
            <a:chOff x="0" y="0"/>
            <a:chExt cx="1444624" cy="76200"/>
          </a:xfrm>
        </p:grpSpPr>
        <p:sp>
          <p:nvSpPr>
            <p:cNvPr name="Freeform 6" id="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7" id="7"/>
          <p:cNvGrpSpPr/>
          <p:nvPr/>
        </p:nvGrpSpPr>
        <p:grpSpPr>
          <a:xfrm rot="0">
            <a:off x="3837561" y="2470894"/>
            <a:ext cx="1176049" cy="62033"/>
            <a:chOff x="0" y="0"/>
            <a:chExt cx="1444624" cy="76200"/>
          </a:xfrm>
        </p:grpSpPr>
        <p:sp>
          <p:nvSpPr>
            <p:cNvPr name="Freeform 8" id="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9" id="9"/>
          <p:cNvGrpSpPr/>
          <p:nvPr/>
        </p:nvGrpSpPr>
        <p:grpSpPr>
          <a:xfrm rot="0">
            <a:off x="4892129" y="2470894"/>
            <a:ext cx="1176049" cy="62033"/>
            <a:chOff x="0" y="0"/>
            <a:chExt cx="1444624" cy="76200"/>
          </a:xfrm>
        </p:grpSpPr>
        <p:sp>
          <p:nvSpPr>
            <p:cNvPr name="Freeform 10" id="1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1" id="11"/>
          <p:cNvGrpSpPr/>
          <p:nvPr/>
        </p:nvGrpSpPr>
        <p:grpSpPr>
          <a:xfrm rot="0">
            <a:off x="5946696" y="2470894"/>
            <a:ext cx="1176049" cy="62033"/>
            <a:chOff x="0" y="0"/>
            <a:chExt cx="1444624" cy="76200"/>
          </a:xfrm>
        </p:grpSpPr>
        <p:sp>
          <p:nvSpPr>
            <p:cNvPr name="Freeform 12" id="1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3" id="13"/>
          <p:cNvGrpSpPr/>
          <p:nvPr/>
        </p:nvGrpSpPr>
        <p:grpSpPr>
          <a:xfrm rot="0">
            <a:off x="7003849" y="2470894"/>
            <a:ext cx="1176050" cy="62033"/>
            <a:chOff x="0" y="0"/>
            <a:chExt cx="1444626" cy="76200"/>
          </a:xfrm>
        </p:grpSpPr>
        <p:sp>
          <p:nvSpPr>
            <p:cNvPr name="Freeform 14" id="1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5" id="15"/>
          <p:cNvGrpSpPr/>
          <p:nvPr/>
        </p:nvGrpSpPr>
        <p:grpSpPr>
          <a:xfrm rot="0">
            <a:off x="8058417" y="2470894"/>
            <a:ext cx="1176050" cy="62033"/>
            <a:chOff x="0" y="0"/>
            <a:chExt cx="1444626" cy="76200"/>
          </a:xfrm>
        </p:grpSpPr>
        <p:sp>
          <p:nvSpPr>
            <p:cNvPr name="Freeform 16" id="1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7" id="17"/>
          <p:cNvGrpSpPr/>
          <p:nvPr/>
        </p:nvGrpSpPr>
        <p:grpSpPr>
          <a:xfrm rot="0">
            <a:off x="10167552" y="2470894"/>
            <a:ext cx="1176050" cy="62033"/>
            <a:chOff x="0" y="0"/>
            <a:chExt cx="1444626" cy="76200"/>
          </a:xfrm>
        </p:grpSpPr>
        <p:sp>
          <p:nvSpPr>
            <p:cNvPr name="Freeform 18" id="1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9" id="19"/>
          <p:cNvGrpSpPr/>
          <p:nvPr/>
        </p:nvGrpSpPr>
        <p:grpSpPr>
          <a:xfrm rot="0">
            <a:off x="12279271" y="2470894"/>
            <a:ext cx="1176049" cy="62033"/>
            <a:chOff x="0" y="0"/>
            <a:chExt cx="1444624" cy="76200"/>
          </a:xfrm>
        </p:grpSpPr>
        <p:sp>
          <p:nvSpPr>
            <p:cNvPr name="Freeform 20" id="2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1" id="21"/>
          <p:cNvGrpSpPr/>
          <p:nvPr/>
        </p:nvGrpSpPr>
        <p:grpSpPr>
          <a:xfrm rot="0">
            <a:off x="14388406" y="2470894"/>
            <a:ext cx="1176049" cy="62033"/>
            <a:chOff x="0" y="0"/>
            <a:chExt cx="1444624" cy="76200"/>
          </a:xfrm>
        </p:grpSpPr>
        <p:sp>
          <p:nvSpPr>
            <p:cNvPr name="Freeform 22" id="2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3" id="23"/>
          <p:cNvGrpSpPr/>
          <p:nvPr/>
        </p:nvGrpSpPr>
        <p:grpSpPr>
          <a:xfrm rot="0">
            <a:off x="9112984" y="2470894"/>
            <a:ext cx="1176050" cy="62033"/>
            <a:chOff x="0" y="0"/>
            <a:chExt cx="1444626" cy="76200"/>
          </a:xfrm>
        </p:grpSpPr>
        <p:sp>
          <p:nvSpPr>
            <p:cNvPr name="Freeform 24" id="2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5" id="25"/>
          <p:cNvGrpSpPr/>
          <p:nvPr/>
        </p:nvGrpSpPr>
        <p:grpSpPr>
          <a:xfrm rot="0">
            <a:off x="11222119" y="2470894"/>
            <a:ext cx="1176050" cy="62033"/>
            <a:chOff x="0" y="0"/>
            <a:chExt cx="1444626" cy="76200"/>
          </a:xfrm>
        </p:grpSpPr>
        <p:sp>
          <p:nvSpPr>
            <p:cNvPr name="Freeform 26" id="2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7" id="27"/>
          <p:cNvGrpSpPr/>
          <p:nvPr/>
        </p:nvGrpSpPr>
        <p:grpSpPr>
          <a:xfrm rot="0">
            <a:off x="13333838" y="2470894"/>
            <a:ext cx="1176049" cy="62033"/>
            <a:chOff x="0" y="0"/>
            <a:chExt cx="1444624" cy="76200"/>
          </a:xfrm>
        </p:grpSpPr>
        <p:sp>
          <p:nvSpPr>
            <p:cNvPr name="Freeform 28" id="2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9" id="29"/>
          <p:cNvGrpSpPr/>
          <p:nvPr/>
        </p:nvGrpSpPr>
        <p:grpSpPr>
          <a:xfrm rot="0">
            <a:off x="15442973" y="2470894"/>
            <a:ext cx="1176049" cy="62033"/>
            <a:chOff x="0" y="0"/>
            <a:chExt cx="1444624" cy="76200"/>
          </a:xfrm>
        </p:grpSpPr>
        <p:sp>
          <p:nvSpPr>
            <p:cNvPr name="Freeform 30" id="3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sp>
        <p:nvSpPr>
          <p:cNvPr name="Freeform 31" id="31"/>
          <p:cNvSpPr/>
          <p:nvPr/>
        </p:nvSpPr>
        <p:spPr>
          <a:xfrm flipH="false" flipV="false" rot="0">
            <a:off x="8197993" y="7769579"/>
            <a:ext cx="7637859" cy="2243541"/>
          </a:xfrm>
          <a:custGeom>
            <a:avLst/>
            <a:gdLst/>
            <a:ahLst/>
            <a:cxnLst/>
            <a:rect r="r" b="b" t="t" l="l"/>
            <a:pathLst>
              <a:path h="2243541" w="7637859">
                <a:moveTo>
                  <a:pt x="0" y="0"/>
                </a:moveTo>
                <a:lnTo>
                  <a:pt x="7637859" y="0"/>
                </a:lnTo>
                <a:lnTo>
                  <a:pt x="7637859" y="2243541"/>
                </a:lnTo>
                <a:lnTo>
                  <a:pt x="0" y="224354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2" id="32"/>
          <p:cNvSpPr/>
          <p:nvPr/>
        </p:nvSpPr>
        <p:spPr>
          <a:xfrm flipH="false" flipV="false" rot="0">
            <a:off x="9371457" y="5541547"/>
            <a:ext cx="5290930" cy="2243541"/>
          </a:xfrm>
          <a:custGeom>
            <a:avLst/>
            <a:gdLst/>
            <a:ahLst/>
            <a:cxnLst/>
            <a:rect r="r" b="b" t="t" l="l"/>
            <a:pathLst>
              <a:path h="2243541" w="5290930">
                <a:moveTo>
                  <a:pt x="0" y="0"/>
                </a:moveTo>
                <a:lnTo>
                  <a:pt x="5290930" y="0"/>
                </a:lnTo>
                <a:lnTo>
                  <a:pt x="5290930" y="2243541"/>
                </a:lnTo>
                <a:lnTo>
                  <a:pt x="0" y="2243541"/>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33" id="33"/>
          <p:cNvGrpSpPr/>
          <p:nvPr/>
        </p:nvGrpSpPr>
        <p:grpSpPr>
          <a:xfrm rot="0">
            <a:off x="10426025" y="2726782"/>
            <a:ext cx="3181795" cy="2949170"/>
            <a:chOff x="0" y="0"/>
            <a:chExt cx="3908424" cy="3622674"/>
          </a:xfrm>
        </p:grpSpPr>
        <p:sp>
          <p:nvSpPr>
            <p:cNvPr name="Freeform 34" id="34"/>
            <p:cNvSpPr/>
            <p:nvPr/>
          </p:nvSpPr>
          <p:spPr>
            <a:xfrm flipH="false" flipV="false" rot="0">
              <a:off x="9525" y="9525"/>
              <a:ext cx="3889375" cy="3603625"/>
            </a:xfrm>
            <a:custGeom>
              <a:avLst/>
              <a:gdLst/>
              <a:ahLst/>
              <a:cxnLst/>
              <a:rect r="r" b="b" t="t" l="l"/>
              <a:pathLst>
                <a:path h="3603625" w="3889375">
                  <a:moveTo>
                    <a:pt x="0" y="3603625"/>
                  </a:moveTo>
                  <a:lnTo>
                    <a:pt x="1939417" y="0"/>
                  </a:lnTo>
                  <a:lnTo>
                    <a:pt x="3889375" y="3603625"/>
                  </a:lnTo>
                  <a:close/>
                </a:path>
              </a:pathLst>
            </a:custGeom>
            <a:solidFill>
              <a:srgbClr val="A3FFC2"/>
            </a:solidFill>
          </p:spPr>
        </p:sp>
        <p:sp>
          <p:nvSpPr>
            <p:cNvPr name="Freeform 35" id="35"/>
            <p:cNvSpPr/>
            <p:nvPr/>
          </p:nvSpPr>
          <p:spPr>
            <a:xfrm flipH="false" flipV="false" rot="0">
              <a:off x="-381" y="0"/>
              <a:ext cx="3909314" cy="3622675"/>
            </a:xfrm>
            <a:custGeom>
              <a:avLst/>
              <a:gdLst/>
              <a:ahLst/>
              <a:cxnLst/>
              <a:rect r="r" b="b" t="t" l="l"/>
              <a:pathLst>
                <a:path h="3622675" w="3909314">
                  <a:moveTo>
                    <a:pt x="1524" y="3608578"/>
                  </a:moveTo>
                  <a:lnTo>
                    <a:pt x="1940941" y="4953"/>
                  </a:lnTo>
                  <a:cubicBezTo>
                    <a:pt x="1942592" y="1905"/>
                    <a:pt x="1945767" y="0"/>
                    <a:pt x="1949323" y="0"/>
                  </a:cubicBezTo>
                  <a:cubicBezTo>
                    <a:pt x="1952879" y="0"/>
                    <a:pt x="1956054" y="1905"/>
                    <a:pt x="1957705" y="4953"/>
                  </a:cubicBezTo>
                  <a:lnTo>
                    <a:pt x="3907663" y="3608578"/>
                  </a:lnTo>
                  <a:cubicBezTo>
                    <a:pt x="3909314" y="3611499"/>
                    <a:pt x="3909187" y="3615055"/>
                    <a:pt x="3907409" y="3617976"/>
                  </a:cubicBezTo>
                  <a:cubicBezTo>
                    <a:pt x="3905631" y="3620897"/>
                    <a:pt x="3902583" y="3622675"/>
                    <a:pt x="3899281" y="3622675"/>
                  </a:cubicBezTo>
                  <a:lnTo>
                    <a:pt x="9906" y="3622675"/>
                  </a:lnTo>
                  <a:cubicBezTo>
                    <a:pt x="6604" y="3622675"/>
                    <a:pt x="3429" y="3620897"/>
                    <a:pt x="1778" y="3617976"/>
                  </a:cubicBezTo>
                  <a:cubicBezTo>
                    <a:pt x="127" y="3615055"/>
                    <a:pt x="0" y="3611499"/>
                    <a:pt x="1524" y="3608578"/>
                  </a:cubicBezTo>
                  <a:moveTo>
                    <a:pt x="18288" y="3617595"/>
                  </a:moveTo>
                  <a:lnTo>
                    <a:pt x="9906" y="3613023"/>
                  </a:lnTo>
                  <a:lnTo>
                    <a:pt x="9906" y="3603498"/>
                  </a:lnTo>
                  <a:lnTo>
                    <a:pt x="3899281" y="3603498"/>
                  </a:lnTo>
                  <a:lnTo>
                    <a:pt x="3899281" y="3613023"/>
                  </a:lnTo>
                  <a:lnTo>
                    <a:pt x="3890899" y="3617595"/>
                  </a:lnTo>
                  <a:lnTo>
                    <a:pt x="1940941" y="14097"/>
                  </a:lnTo>
                  <a:lnTo>
                    <a:pt x="1949323" y="9525"/>
                  </a:lnTo>
                  <a:lnTo>
                    <a:pt x="1957705" y="14097"/>
                  </a:lnTo>
                  <a:lnTo>
                    <a:pt x="18288" y="3617722"/>
                  </a:lnTo>
                  <a:close/>
                </a:path>
              </a:pathLst>
            </a:custGeom>
            <a:solidFill>
              <a:srgbClr val="000000"/>
            </a:solidFill>
          </p:spPr>
        </p:sp>
      </p:grpSp>
      <p:sp>
        <p:nvSpPr>
          <p:cNvPr name="TextBox 36" id="36"/>
          <p:cNvSpPr txBox="true"/>
          <p:nvPr/>
        </p:nvSpPr>
        <p:spPr>
          <a:xfrm rot="0">
            <a:off x="9829987" y="8288667"/>
            <a:ext cx="4373870" cy="964025"/>
          </a:xfrm>
          <a:prstGeom prst="rect">
            <a:avLst/>
          </a:prstGeom>
        </p:spPr>
        <p:txBody>
          <a:bodyPr anchor="t" rtlCol="false" tIns="0" lIns="0" bIns="0" rIns="0">
            <a:spAutoFit/>
          </a:bodyPr>
          <a:lstStyle/>
          <a:p>
            <a:pPr algn="ctr">
              <a:lnSpc>
                <a:spcPts val="3516"/>
              </a:lnSpc>
            </a:pPr>
            <a:r>
              <a:rPr lang="en-US" sz="2930">
                <a:solidFill>
                  <a:srgbClr val="000000"/>
                </a:solidFill>
                <a:latin typeface="Arial"/>
                <a:ea typeface="Arial"/>
                <a:cs typeface="Arial"/>
                <a:sym typeface="Arial"/>
              </a:rPr>
              <a:t>CONTINUOUS PROVISION</a:t>
            </a:r>
          </a:p>
        </p:txBody>
      </p:sp>
      <p:sp>
        <p:nvSpPr>
          <p:cNvPr name="TextBox 37" id="37"/>
          <p:cNvSpPr txBox="true"/>
          <p:nvPr/>
        </p:nvSpPr>
        <p:spPr>
          <a:xfrm rot="0">
            <a:off x="10768242" y="6166610"/>
            <a:ext cx="2732570" cy="964025"/>
          </a:xfrm>
          <a:prstGeom prst="rect">
            <a:avLst/>
          </a:prstGeom>
        </p:spPr>
        <p:txBody>
          <a:bodyPr anchor="t" rtlCol="false" tIns="0" lIns="0" bIns="0" rIns="0">
            <a:spAutoFit/>
          </a:bodyPr>
          <a:lstStyle/>
          <a:p>
            <a:pPr algn="ctr">
              <a:lnSpc>
                <a:spcPts val="3516"/>
              </a:lnSpc>
            </a:pPr>
            <a:r>
              <a:rPr lang="en-US" sz="2930">
                <a:solidFill>
                  <a:srgbClr val="000000"/>
                </a:solidFill>
                <a:latin typeface="Arial"/>
                <a:ea typeface="Arial"/>
                <a:cs typeface="Arial"/>
                <a:sym typeface="Arial"/>
              </a:rPr>
              <a:t>ENHANCED PROVISION</a:t>
            </a:r>
          </a:p>
        </p:txBody>
      </p:sp>
      <p:sp>
        <p:nvSpPr>
          <p:cNvPr name="TextBox 38" id="38"/>
          <p:cNvSpPr txBox="true"/>
          <p:nvPr/>
        </p:nvSpPr>
        <p:spPr>
          <a:xfrm rot="0">
            <a:off x="11003451" y="4535648"/>
            <a:ext cx="2145837" cy="964025"/>
          </a:xfrm>
          <a:prstGeom prst="rect">
            <a:avLst/>
          </a:prstGeom>
        </p:spPr>
        <p:txBody>
          <a:bodyPr anchor="t" rtlCol="false" tIns="0" lIns="0" bIns="0" rIns="0">
            <a:spAutoFit/>
          </a:bodyPr>
          <a:lstStyle/>
          <a:p>
            <a:pPr algn="ctr">
              <a:lnSpc>
                <a:spcPts val="3516"/>
              </a:lnSpc>
            </a:pPr>
            <a:r>
              <a:rPr lang="en-US" sz="2930">
                <a:solidFill>
                  <a:srgbClr val="000000"/>
                </a:solidFill>
                <a:latin typeface="Arial"/>
                <a:ea typeface="Arial"/>
                <a:cs typeface="Arial"/>
                <a:sym typeface="Arial"/>
              </a:rPr>
              <a:t>FOCUSED TASKS</a:t>
            </a:r>
          </a:p>
        </p:txBody>
      </p:sp>
      <p:sp>
        <p:nvSpPr>
          <p:cNvPr name="TextBox 39" id="39"/>
          <p:cNvSpPr txBox="true"/>
          <p:nvPr/>
        </p:nvSpPr>
        <p:spPr>
          <a:xfrm rot="0">
            <a:off x="1668978" y="8179581"/>
            <a:ext cx="5590757" cy="1096271"/>
          </a:xfrm>
          <a:prstGeom prst="rect">
            <a:avLst/>
          </a:prstGeom>
        </p:spPr>
        <p:txBody>
          <a:bodyPr anchor="t" rtlCol="false" tIns="0" lIns="0" bIns="0" rIns="0">
            <a:spAutoFit/>
          </a:bodyPr>
          <a:lstStyle/>
          <a:p>
            <a:pPr algn="l" marL="632741" indent="-316370" lvl="1">
              <a:lnSpc>
                <a:spcPts val="2813"/>
              </a:lnSpc>
              <a:buFont typeface="Arial"/>
              <a:buChar char="•"/>
            </a:pPr>
            <a:r>
              <a:rPr lang="en-US" sz="2930">
                <a:solidFill>
                  <a:srgbClr val="000000"/>
                </a:solidFill>
                <a:latin typeface="Arial"/>
                <a:ea typeface="Arial"/>
                <a:cs typeface="Arial"/>
                <a:sym typeface="Arial"/>
              </a:rPr>
              <a:t> What we provide for </a:t>
            </a:r>
            <a:r>
              <a:rPr lang="en-US" sz="2930">
                <a:solidFill>
                  <a:srgbClr val="000000"/>
                </a:solidFill>
                <a:latin typeface="Arial"/>
                <a:ea typeface="Arial"/>
                <a:cs typeface="Arial"/>
                <a:sym typeface="Arial"/>
              </a:rPr>
              <a:t>  children in terms of  learning opportunities.</a:t>
            </a:r>
          </a:p>
        </p:txBody>
      </p:sp>
      <p:sp>
        <p:nvSpPr>
          <p:cNvPr name="TextBox 40" id="40"/>
          <p:cNvSpPr txBox="true"/>
          <p:nvPr/>
        </p:nvSpPr>
        <p:spPr>
          <a:xfrm rot="0">
            <a:off x="1668978" y="6337293"/>
            <a:ext cx="5590757" cy="744748"/>
          </a:xfrm>
          <a:prstGeom prst="rect">
            <a:avLst/>
          </a:prstGeom>
        </p:spPr>
        <p:txBody>
          <a:bodyPr anchor="t" rtlCol="false" tIns="0" lIns="0" bIns="0" rIns="0">
            <a:spAutoFit/>
          </a:bodyPr>
          <a:lstStyle/>
          <a:p>
            <a:pPr algn="l" marL="632741" indent="-316370" lvl="1">
              <a:lnSpc>
                <a:spcPts val="2813"/>
              </a:lnSpc>
              <a:buFont typeface="Arial"/>
              <a:buChar char="•"/>
            </a:pPr>
            <a:r>
              <a:rPr lang="en-US" sz="2930">
                <a:solidFill>
                  <a:srgbClr val="000000"/>
                </a:solidFill>
                <a:latin typeface="Arial"/>
                <a:ea typeface="Arial"/>
                <a:cs typeface="Arial"/>
                <a:sym typeface="Arial"/>
              </a:rPr>
              <a:t> How we enhance,</a:t>
            </a:r>
            <a:r>
              <a:rPr lang="en-US" sz="2930">
                <a:solidFill>
                  <a:srgbClr val="000000"/>
                </a:solidFill>
                <a:latin typeface="Arial"/>
                <a:ea typeface="Arial"/>
                <a:cs typeface="Arial"/>
                <a:sym typeface="Arial"/>
              </a:rPr>
              <a:t> enrich and extend children’s learning;</a:t>
            </a:r>
          </a:p>
        </p:txBody>
      </p:sp>
      <p:sp>
        <p:nvSpPr>
          <p:cNvPr name="TextBox 41" id="41"/>
          <p:cNvSpPr txBox="true"/>
          <p:nvPr/>
        </p:nvSpPr>
        <p:spPr>
          <a:xfrm rot="0">
            <a:off x="1668978" y="3525113"/>
            <a:ext cx="5590757" cy="2150838"/>
          </a:xfrm>
          <a:prstGeom prst="rect">
            <a:avLst/>
          </a:prstGeom>
        </p:spPr>
        <p:txBody>
          <a:bodyPr anchor="t" rtlCol="false" tIns="0" lIns="0" bIns="0" rIns="0">
            <a:spAutoFit/>
          </a:bodyPr>
          <a:lstStyle/>
          <a:p>
            <a:pPr algn="l" marL="530385" indent="-265193" lvl="1">
              <a:lnSpc>
                <a:spcPts val="2813"/>
              </a:lnSpc>
              <a:buFont typeface="Arial"/>
              <a:buChar char="•"/>
            </a:pPr>
            <a:r>
              <a:rPr lang="en-US" sz="2930">
                <a:solidFill>
                  <a:srgbClr val="000000"/>
                </a:solidFill>
                <a:latin typeface="Arial"/>
                <a:ea typeface="Arial"/>
                <a:cs typeface="Arial"/>
                <a:sym typeface="Arial"/>
              </a:rPr>
              <a:t> How we initiate, </a:t>
            </a:r>
          </a:p>
          <a:p>
            <a:pPr algn="l" marL="530385" indent="-265193" lvl="1">
              <a:lnSpc>
                <a:spcPts val="2813"/>
              </a:lnSpc>
            </a:pPr>
            <a:r>
              <a:rPr lang="en-US" sz="2930">
                <a:solidFill>
                  <a:srgbClr val="000000"/>
                </a:solidFill>
                <a:latin typeface="Arial"/>
                <a:ea typeface="Arial"/>
                <a:cs typeface="Arial"/>
                <a:sym typeface="Arial"/>
              </a:rPr>
              <a:t>  direct and model what    </a:t>
            </a:r>
          </a:p>
          <a:p>
            <a:pPr algn="l" marL="530385" indent="-265193" lvl="1">
              <a:lnSpc>
                <a:spcPts val="2813"/>
              </a:lnSpc>
            </a:pPr>
            <a:r>
              <a:rPr lang="en-US" sz="2930">
                <a:solidFill>
                  <a:srgbClr val="000000"/>
                </a:solidFill>
                <a:latin typeface="Arial"/>
                <a:ea typeface="Arial"/>
                <a:cs typeface="Arial"/>
                <a:sym typeface="Arial"/>
              </a:rPr>
              <a:t>  children need to learn </a:t>
            </a:r>
          </a:p>
          <a:p>
            <a:pPr algn="l" marL="530385" indent="-265193" lvl="1">
              <a:lnSpc>
                <a:spcPts val="2813"/>
              </a:lnSpc>
            </a:pPr>
            <a:r>
              <a:rPr lang="en-US" sz="2930">
                <a:solidFill>
                  <a:srgbClr val="000000"/>
                </a:solidFill>
                <a:latin typeface="Arial"/>
                <a:ea typeface="Arial"/>
                <a:cs typeface="Arial"/>
                <a:sym typeface="Arial"/>
              </a:rPr>
              <a:t>  in order to become </a:t>
            </a:r>
          </a:p>
          <a:p>
            <a:pPr algn="l" marL="530385" indent="-265193" lvl="1">
              <a:lnSpc>
                <a:spcPts val="2813"/>
              </a:lnSpc>
            </a:pPr>
            <a:r>
              <a:rPr lang="en-US" sz="2930">
                <a:solidFill>
                  <a:srgbClr val="000000"/>
                </a:solidFill>
                <a:latin typeface="Arial"/>
                <a:ea typeface="Arial"/>
                <a:cs typeface="Arial"/>
                <a:sym typeface="Arial"/>
              </a:rPr>
              <a:t>  confident, independent </a:t>
            </a:r>
          </a:p>
          <a:p>
            <a:pPr algn="l" marL="530385" indent="-265193" lvl="1">
              <a:lnSpc>
                <a:spcPts val="2813"/>
              </a:lnSpc>
            </a:pPr>
            <a:r>
              <a:rPr lang="en-US" sz="2930">
                <a:solidFill>
                  <a:srgbClr val="000000"/>
                </a:solidFill>
                <a:latin typeface="Arial"/>
                <a:ea typeface="Arial"/>
                <a:cs typeface="Arial"/>
                <a:sym typeface="Arial"/>
              </a:rPr>
              <a:t>  life-long learners</a:t>
            </a:r>
          </a:p>
        </p:txBody>
      </p:sp>
      <p:grpSp>
        <p:nvGrpSpPr>
          <p:cNvPr name="Group 42" id="42"/>
          <p:cNvGrpSpPr/>
          <p:nvPr/>
        </p:nvGrpSpPr>
        <p:grpSpPr>
          <a:xfrm rot="0">
            <a:off x="7259735" y="8356311"/>
            <a:ext cx="1424184" cy="718553"/>
            <a:chOff x="0" y="0"/>
            <a:chExt cx="1749426" cy="882650"/>
          </a:xfrm>
        </p:grpSpPr>
        <p:sp>
          <p:nvSpPr>
            <p:cNvPr name="Freeform 43" id="43"/>
            <p:cNvSpPr/>
            <p:nvPr/>
          </p:nvSpPr>
          <p:spPr>
            <a:xfrm flipH="false" flipV="false" rot="0">
              <a:off x="9525" y="9525"/>
              <a:ext cx="1730375" cy="863600"/>
            </a:xfrm>
            <a:custGeom>
              <a:avLst/>
              <a:gdLst/>
              <a:ahLst/>
              <a:cxnLst/>
              <a:rect r="r" b="b" t="t" l="l"/>
              <a:pathLst>
                <a:path h="863600" w="1730375">
                  <a:moveTo>
                    <a:pt x="0" y="291338"/>
                  </a:moveTo>
                  <a:lnTo>
                    <a:pt x="1246759" y="291338"/>
                  </a:lnTo>
                  <a:lnTo>
                    <a:pt x="1246759" y="0"/>
                  </a:lnTo>
                  <a:lnTo>
                    <a:pt x="1730375" y="431800"/>
                  </a:lnTo>
                  <a:lnTo>
                    <a:pt x="1246759" y="863600"/>
                  </a:lnTo>
                  <a:lnTo>
                    <a:pt x="1246759" y="572262"/>
                  </a:lnTo>
                  <a:lnTo>
                    <a:pt x="0" y="572262"/>
                  </a:lnTo>
                  <a:close/>
                </a:path>
              </a:pathLst>
            </a:custGeom>
            <a:solidFill>
              <a:srgbClr val="3366FF"/>
            </a:solidFill>
          </p:spPr>
        </p:sp>
        <p:sp>
          <p:nvSpPr>
            <p:cNvPr name="Freeform 44" id="44"/>
            <p:cNvSpPr/>
            <p:nvPr/>
          </p:nvSpPr>
          <p:spPr>
            <a:xfrm flipH="false" flipV="false" rot="0">
              <a:off x="0" y="-635"/>
              <a:ext cx="1749425" cy="884174"/>
            </a:xfrm>
            <a:custGeom>
              <a:avLst/>
              <a:gdLst/>
              <a:ahLst/>
              <a:cxnLst/>
              <a:rect r="r" b="b" t="t" l="l"/>
              <a:pathLst>
                <a:path h="884174" w="1749425">
                  <a:moveTo>
                    <a:pt x="9525" y="291973"/>
                  </a:moveTo>
                  <a:lnTo>
                    <a:pt x="1256284" y="291973"/>
                  </a:lnTo>
                  <a:lnTo>
                    <a:pt x="1256284" y="301498"/>
                  </a:lnTo>
                  <a:lnTo>
                    <a:pt x="1246759" y="301498"/>
                  </a:lnTo>
                  <a:lnTo>
                    <a:pt x="1246759" y="10160"/>
                  </a:lnTo>
                  <a:cubicBezTo>
                    <a:pt x="1246759" y="6350"/>
                    <a:pt x="1248918" y="3048"/>
                    <a:pt x="1252347" y="1524"/>
                  </a:cubicBezTo>
                  <a:cubicBezTo>
                    <a:pt x="1255776" y="0"/>
                    <a:pt x="1259840" y="635"/>
                    <a:pt x="1262634" y="3175"/>
                  </a:cubicBezTo>
                  <a:lnTo>
                    <a:pt x="1746250" y="434975"/>
                  </a:lnTo>
                  <a:cubicBezTo>
                    <a:pt x="1748282" y="436753"/>
                    <a:pt x="1749425" y="439420"/>
                    <a:pt x="1749425" y="442087"/>
                  </a:cubicBezTo>
                  <a:cubicBezTo>
                    <a:pt x="1749425" y="444754"/>
                    <a:pt x="1748282" y="447421"/>
                    <a:pt x="1746250" y="449199"/>
                  </a:cubicBezTo>
                  <a:lnTo>
                    <a:pt x="1262634" y="880999"/>
                  </a:lnTo>
                  <a:cubicBezTo>
                    <a:pt x="1259840" y="883539"/>
                    <a:pt x="1255776" y="884174"/>
                    <a:pt x="1252347" y="882650"/>
                  </a:cubicBezTo>
                  <a:cubicBezTo>
                    <a:pt x="1248918" y="881126"/>
                    <a:pt x="1246759" y="877697"/>
                    <a:pt x="1246759" y="874014"/>
                  </a:cubicBezTo>
                  <a:lnTo>
                    <a:pt x="1246759" y="582422"/>
                  </a:lnTo>
                  <a:lnTo>
                    <a:pt x="1256284" y="582422"/>
                  </a:lnTo>
                  <a:lnTo>
                    <a:pt x="1256284" y="591947"/>
                  </a:lnTo>
                  <a:lnTo>
                    <a:pt x="9525" y="591947"/>
                  </a:lnTo>
                  <a:cubicBezTo>
                    <a:pt x="4318" y="591947"/>
                    <a:pt x="0" y="587629"/>
                    <a:pt x="0" y="582422"/>
                  </a:cubicBezTo>
                  <a:lnTo>
                    <a:pt x="0" y="301498"/>
                  </a:lnTo>
                  <a:cubicBezTo>
                    <a:pt x="0" y="296291"/>
                    <a:pt x="4318" y="291973"/>
                    <a:pt x="9525" y="291973"/>
                  </a:cubicBezTo>
                  <a:moveTo>
                    <a:pt x="9525" y="311023"/>
                  </a:moveTo>
                  <a:lnTo>
                    <a:pt x="9525" y="301498"/>
                  </a:lnTo>
                  <a:lnTo>
                    <a:pt x="19050" y="301498"/>
                  </a:lnTo>
                  <a:lnTo>
                    <a:pt x="19050" y="582422"/>
                  </a:lnTo>
                  <a:lnTo>
                    <a:pt x="9525" y="582422"/>
                  </a:lnTo>
                  <a:lnTo>
                    <a:pt x="9525" y="572897"/>
                  </a:lnTo>
                  <a:lnTo>
                    <a:pt x="1256284" y="572897"/>
                  </a:lnTo>
                  <a:cubicBezTo>
                    <a:pt x="1261491" y="572897"/>
                    <a:pt x="1265809" y="577215"/>
                    <a:pt x="1265809" y="582422"/>
                  </a:cubicBezTo>
                  <a:lnTo>
                    <a:pt x="1265809" y="873760"/>
                  </a:lnTo>
                  <a:lnTo>
                    <a:pt x="1256284" y="873760"/>
                  </a:lnTo>
                  <a:lnTo>
                    <a:pt x="1249934" y="866648"/>
                  </a:lnTo>
                  <a:lnTo>
                    <a:pt x="1733550" y="434848"/>
                  </a:lnTo>
                  <a:lnTo>
                    <a:pt x="1739900" y="441960"/>
                  </a:lnTo>
                  <a:lnTo>
                    <a:pt x="1733550" y="449072"/>
                  </a:lnTo>
                  <a:lnTo>
                    <a:pt x="1249934" y="17272"/>
                  </a:lnTo>
                  <a:lnTo>
                    <a:pt x="1256284" y="10160"/>
                  </a:lnTo>
                  <a:lnTo>
                    <a:pt x="1265809" y="10160"/>
                  </a:lnTo>
                  <a:lnTo>
                    <a:pt x="1265809" y="301498"/>
                  </a:lnTo>
                  <a:cubicBezTo>
                    <a:pt x="1265809" y="306705"/>
                    <a:pt x="1261491" y="311023"/>
                    <a:pt x="1256284" y="311023"/>
                  </a:cubicBezTo>
                  <a:lnTo>
                    <a:pt x="9525" y="311023"/>
                  </a:lnTo>
                  <a:close/>
                </a:path>
              </a:pathLst>
            </a:custGeom>
            <a:solidFill>
              <a:srgbClr val="000000"/>
            </a:solidFill>
          </p:spPr>
        </p:sp>
      </p:grpSp>
      <p:grpSp>
        <p:nvGrpSpPr>
          <p:cNvPr name="Group 45" id="45"/>
          <p:cNvGrpSpPr/>
          <p:nvPr/>
        </p:nvGrpSpPr>
        <p:grpSpPr>
          <a:xfrm rot="0">
            <a:off x="7259735" y="6363488"/>
            <a:ext cx="1424184" cy="718553"/>
            <a:chOff x="0" y="0"/>
            <a:chExt cx="1749426" cy="882650"/>
          </a:xfrm>
        </p:grpSpPr>
        <p:sp>
          <p:nvSpPr>
            <p:cNvPr name="Freeform 46" id="46"/>
            <p:cNvSpPr/>
            <p:nvPr/>
          </p:nvSpPr>
          <p:spPr>
            <a:xfrm flipH="false" flipV="false" rot="0">
              <a:off x="9525" y="9525"/>
              <a:ext cx="1730375" cy="863600"/>
            </a:xfrm>
            <a:custGeom>
              <a:avLst/>
              <a:gdLst/>
              <a:ahLst/>
              <a:cxnLst/>
              <a:rect r="r" b="b" t="t" l="l"/>
              <a:pathLst>
                <a:path h="863600" w="1730375">
                  <a:moveTo>
                    <a:pt x="0" y="291338"/>
                  </a:moveTo>
                  <a:lnTo>
                    <a:pt x="1246759" y="291338"/>
                  </a:lnTo>
                  <a:lnTo>
                    <a:pt x="1246759" y="0"/>
                  </a:lnTo>
                  <a:lnTo>
                    <a:pt x="1730375" y="431800"/>
                  </a:lnTo>
                  <a:lnTo>
                    <a:pt x="1246759" y="863600"/>
                  </a:lnTo>
                  <a:lnTo>
                    <a:pt x="1246759" y="572262"/>
                  </a:lnTo>
                  <a:lnTo>
                    <a:pt x="0" y="572262"/>
                  </a:lnTo>
                  <a:close/>
                </a:path>
              </a:pathLst>
            </a:custGeom>
            <a:solidFill>
              <a:srgbClr val="3366FF"/>
            </a:solidFill>
          </p:spPr>
        </p:sp>
        <p:sp>
          <p:nvSpPr>
            <p:cNvPr name="Freeform 47" id="47"/>
            <p:cNvSpPr/>
            <p:nvPr/>
          </p:nvSpPr>
          <p:spPr>
            <a:xfrm flipH="false" flipV="false" rot="0">
              <a:off x="0" y="-635"/>
              <a:ext cx="1749425" cy="884174"/>
            </a:xfrm>
            <a:custGeom>
              <a:avLst/>
              <a:gdLst/>
              <a:ahLst/>
              <a:cxnLst/>
              <a:rect r="r" b="b" t="t" l="l"/>
              <a:pathLst>
                <a:path h="884174" w="1749425">
                  <a:moveTo>
                    <a:pt x="9525" y="291973"/>
                  </a:moveTo>
                  <a:lnTo>
                    <a:pt x="1256284" y="291973"/>
                  </a:lnTo>
                  <a:lnTo>
                    <a:pt x="1256284" y="301498"/>
                  </a:lnTo>
                  <a:lnTo>
                    <a:pt x="1246759" y="301498"/>
                  </a:lnTo>
                  <a:lnTo>
                    <a:pt x="1246759" y="10160"/>
                  </a:lnTo>
                  <a:cubicBezTo>
                    <a:pt x="1246759" y="6350"/>
                    <a:pt x="1248918" y="3048"/>
                    <a:pt x="1252347" y="1524"/>
                  </a:cubicBezTo>
                  <a:cubicBezTo>
                    <a:pt x="1255776" y="0"/>
                    <a:pt x="1259840" y="635"/>
                    <a:pt x="1262634" y="3175"/>
                  </a:cubicBezTo>
                  <a:lnTo>
                    <a:pt x="1746250" y="434975"/>
                  </a:lnTo>
                  <a:cubicBezTo>
                    <a:pt x="1748282" y="436753"/>
                    <a:pt x="1749425" y="439420"/>
                    <a:pt x="1749425" y="442087"/>
                  </a:cubicBezTo>
                  <a:cubicBezTo>
                    <a:pt x="1749425" y="444754"/>
                    <a:pt x="1748282" y="447421"/>
                    <a:pt x="1746250" y="449199"/>
                  </a:cubicBezTo>
                  <a:lnTo>
                    <a:pt x="1262634" y="880999"/>
                  </a:lnTo>
                  <a:cubicBezTo>
                    <a:pt x="1259840" y="883539"/>
                    <a:pt x="1255776" y="884174"/>
                    <a:pt x="1252347" y="882650"/>
                  </a:cubicBezTo>
                  <a:cubicBezTo>
                    <a:pt x="1248918" y="881126"/>
                    <a:pt x="1246759" y="877697"/>
                    <a:pt x="1246759" y="874014"/>
                  </a:cubicBezTo>
                  <a:lnTo>
                    <a:pt x="1246759" y="582422"/>
                  </a:lnTo>
                  <a:lnTo>
                    <a:pt x="1256284" y="582422"/>
                  </a:lnTo>
                  <a:lnTo>
                    <a:pt x="1256284" y="591947"/>
                  </a:lnTo>
                  <a:lnTo>
                    <a:pt x="9525" y="591947"/>
                  </a:lnTo>
                  <a:cubicBezTo>
                    <a:pt x="4318" y="591947"/>
                    <a:pt x="0" y="587629"/>
                    <a:pt x="0" y="582422"/>
                  </a:cubicBezTo>
                  <a:lnTo>
                    <a:pt x="0" y="301498"/>
                  </a:lnTo>
                  <a:cubicBezTo>
                    <a:pt x="0" y="296291"/>
                    <a:pt x="4318" y="291973"/>
                    <a:pt x="9525" y="291973"/>
                  </a:cubicBezTo>
                  <a:moveTo>
                    <a:pt x="9525" y="311023"/>
                  </a:moveTo>
                  <a:lnTo>
                    <a:pt x="9525" y="301498"/>
                  </a:lnTo>
                  <a:lnTo>
                    <a:pt x="19050" y="301498"/>
                  </a:lnTo>
                  <a:lnTo>
                    <a:pt x="19050" y="582422"/>
                  </a:lnTo>
                  <a:lnTo>
                    <a:pt x="9525" y="582422"/>
                  </a:lnTo>
                  <a:lnTo>
                    <a:pt x="9525" y="572897"/>
                  </a:lnTo>
                  <a:lnTo>
                    <a:pt x="1256284" y="572897"/>
                  </a:lnTo>
                  <a:cubicBezTo>
                    <a:pt x="1261491" y="572897"/>
                    <a:pt x="1265809" y="577215"/>
                    <a:pt x="1265809" y="582422"/>
                  </a:cubicBezTo>
                  <a:lnTo>
                    <a:pt x="1265809" y="873760"/>
                  </a:lnTo>
                  <a:lnTo>
                    <a:pt x="1256284" y="873760"/>
                  </a:lnTo>
                  <a:lnTo>
                    <a:pt x="1249934" y="866648"/>
                  </a:lnTo>
                  <a:lnTo>
                    <a:pt x="1733550" y="434848"/>
                  </a:lnTo>
                  <a:lnTo>
                    <a:pt x="1739900" y="441960"/>
                  </a:lnTo>
                  <a:lnTo>
                    <a:pt x="1733550" y="449072"/>
                  </a:lnTo>
                  <a:lnTo>
                    <a:pt x="1249934" y="17272"/>
                  </a:lnTo>
                  <a:lnTo>
                    <a:pt x="1256284" y="10160"/>
                  </a:lnTo>
                  <a:lnTo>
                    <a:pt x="1265809" y="10160"/>
                  </a:lnTo>
                  <a:lnTo>
                    <a:pt x="1265809" y="301498"/>
                  </a:lnTo>
                  <a:cubicBezTo>
                    <a:pt x="1265809" y="306705"/>
                    <a:pt x="1261491" y="311023"/>
                    <a:pt x="1256284" y="311023"/>
                  </a:cubicBezTo>
                  <a:lnTo>
                    <a:pt x="9525" y="311023"/>
                  </a:lnTo>
                  <a:close/>
                </a:path>
              </a:pathLst>
            </a:custGeom>
            <a:solidFill>
              <a:srgbClr val="000000"/>
            </a:solidFill>
          </p:spPr>
        </p:sp>
      </p:grpSp>
      <p:grpSp>
        <p:nvGrpSpPr>
          <p:cNvPr name="Group 48" id="48"/>
          <p:cNvGrpSpPr/>
          <p:nvPr/>
        </p:nvGrpSpPr>
        <p:grpSpPr>
          <a:xfrm rot="0">
            <a:off x="7259735" y="4135455"/>
            <a:ext cx="1424184" cy="718553"/>
            <a:chOff x="0" y="0"/>
            <a:chExt cx="1749426" cy="882650"/>
          </a:xfrm>
        </p:grpSpPr>
        <p:sp>
          <p:nvSpPr>
            <p:cNvPr name="Freeform 49" id="49"/>
            <p:cNvSpPr/>
            <p:nvPr/>
          </p:nvSpPr>
          <p:spPr>
            <a:xfrm flipH="false" flipV="false" rot="0">
              <a:off x="9525" y="9525"/>
              <a:ext cx="1730375" cy="863600"/>
            </a:xfrm>
            <a:custGeom>
              <a:avLst/>
              <a:gdLst/>
              <a:ahLst/>
              <a:cxnLst/>
              <a:rect r="r" b="b" t="t" l="l"/>
              <a:pathLst>
                <a:path h="863600" w="1730375">
                  <a:moveTo>
                    <a:pt x="0" y="291338"/>
                  </a:moveTo>
                  <a:lnTo>
                    <a:pt x="1246759" y="291338"/>
                  </a:lnTo>
                  <a:lnTo>
                    <a:pt x="1246759" y="0"/>
                  </a:lnTo>
                  <a:lnTo>
                    <a:pt x="1730375" y="431800"/>
                  </a:lnTo>
                  <a:lnTo>
                    <a:pt x="1246759" y="863600"/>
                  </a:lnTo>
                  <a:lnTo>
                    <a:pt x="1246759" y="572262"/>
                  </a:lnTo>
                  <a:lnTo>
                    <a:pt x="0" y="572262"/>
                  </a:lnTo>
                  <a:close/>
                </a:path>
              </a:pathLst>
            </a:custGeom>
            <a:solidFill>
              <a:srgbClr val="3366FF"/>
            </a:solidFill>
          </p:spPr>
        </p:sp>
        <p:sp>
          <p:nvSpPr>
            <p:cNvPr name="Freeform 50" id="50"/>
            <p:cNvSpPr/>
            <p:nvPr/>
          </p:nvSpPr>
          <p:spPr>
            <a:xfrm flipH="false" flipV="false" rot="0">
              <a:off x="0" y="-635"/>
              <a:ext cx="1749425" cy="884174"/>
            </a:xfrm>
            <a:custGeom>
              <a:avLst/>
              <a:gdLst/>
              <a:ahLst/>
              <a:cxnLst/>
              <a:rect r="r" b="b" t="t" l="l"/>
              <a:pathLst>
                <a:path h="884174" w="1749425">
                  <a:moveTo>
                    <a:pt x="9525" y="291973"/>
                  </a:moveTo>
                  <a:lnTo>
                    <a:pt x="1256284" y="291973"/>
                  </a:lnTo>
                  <a:lnTo>
                    <a:pt x="1256284" y="301498"/>
                  </a:lnTo>
                  <a:lnTo>
                    <a:pt x="1246759" y="301498"/>
                  </a:lnTo>
                  <a:lnTo>
                    <a:pt x="1246759" y="10160"/>
                  </a:lnTo>
                  <a:cubicBezTo>
                    <a:pt x="1246759" y="6350"/>
                    <a:pt x="1248918" y="3048"/>
                    <a:pt x="1252347" y="1524"/>
                  </a:cubicBezTo>
                  <a:cubicBezTo>
                    <a:pt x="1255776" y="0"/>
                    <a:pt x="1259840" y="635"/>
                    <a:pt x="1262634" y="3175"/>
                  </a:cubicBezTo>
                  <a:lnTo>
                    <a:pt x="1746250" y="434975"/>
                  </a:lnTo>
                  <a:cubicBezTo>
                    <a:pt x="1748282" y="436753"/>
                    <a:pt x="1749425" y="439420"/>
                    <a:pt x="1749425" y="442087"/>
                  </a:cubicBezTo>
                  <a:cubicBezTo>
                    <a:pt x="1749425" y="444754"/>
                    <a:pt x="1748282" y="447421"/>
                    <a:pt x="1746250" y="449199"/>
                  </a:cubicBezTo>
                  <a:lnTo>
                    <a:pt x="1262634" y="880999"/>
                  </a:lnTo>
                  <a:cubicBezTo>
                    <a:pt x="1259840" y="883539"/>
                    <a:pt x="1255776" y="884174"/>
                    <a:pt x="1252347" y="882650"/>
                  </a:cubicBezTo>
                  <a:cubicBezTo>
                    <a:pt x="1248918" y="881126"/>
                    <a:pt x="1246759" y="877697"/>
                    <a:pt x="1246759" y="874014"/>
                  </a:cubicBezTo>
                  <a:lnTo>
                    <a:pt x="1246759" y="582422"/>
                  </a:lnTo>
                  <a:lnTo>
                    <a:pt x="1256284" y="582422"/>
                  </a:lnTo>
                  <a:lnTo>
                    <a:pt x="1256284" y="591947"/>
                  </a:lnTo>
                  <a:lnTo>
                    <a:pt x="9525" y="591947"/>
                  </a:lnTo>
                  <a:cubicBezTo>
                    <a:pt x="4318" y="591947"/>
                    <a:pt x="0" y="587629"/>
                    <a:pt x="0" y="582422"/>
                  </a:cubicBezTo>
                  <a:lnTo>
                    <a:pt x="0" y="301498"/>
                  </a:lnTo>
                  <a:cubicBezTo>
                    <a:pt x="0" y="296291"/>
                    <a:pt x="4318" y="291973"/>
                    <a:pt x="9525" y="291973"/>
                  </a:cubicBezTo>
                  <a:moveTo>
                    <a:pt x="9525" y="311023"/>
                  </a:moveTo>
                  <a:lnTo>
                    <a:pt x="9525" y="301498"/>
                  </a:lnTo>
                  <a:lnTo>
                    <a:pt x="19050" y="301498"/>
                  </a:lnTo>
                  <a:lnTo>
                    <a:pt x="19050" y="582422"/>
                  </a:lnTo>
                  <a:lnTo>
                    <a:pt x="9525" y="582422"/>
                  </a:lnTo>
                  <a:lnTo>
                    <a:pt x="9525" y="572897"/>
                  </a:lnTo>
                  <a:lnTo>
                    <a:pt x="1256284" y="572897"/>
                  </a:lnTo>
                  <a:cubicBezTo>
                    <a:pt x="1261491" y="572897"/>
                    <a:pt x="1265809" y="577215"/>
                    <a:pt x="1265809" y="582422"/>
                  </a:cubicBezTo>
                  <a:lnTo>
                    <a:pt x="1265809" y="873760"/>
                  </a:lnTo>
                  <a:lnTo>
                    <a:pt x="1256284" y="873760"/>
                  </a:lnTo>
                  <a:lnTo>
                    <a:pt x="1249934" y="866648"/>
                  </a:lnTo>
                  <a:lnTo>
                    <a:pt x="1733550" y="434848"/>
                  </a:lnTo>
                  <a:lnTo>
                    <a:pt x="1739900" y="441960"/>
                  </a:lnTo>
                  <a:lnTo>
                    <a:pt x="1733550" y="449072"/>
                  </a:lnTo>
                  <a:lnTo>
                    <a:pt x="1249934" y="17272"/>
                  </a:lnTo>
                  <a:lnTo>
                    <a:pt x="1256284" y="10160"/>
                  </a:lnTo>
                  <a:lnTo>
                    <a:pt x="1265809" y="10160"/>
                  </a:lnTo>
                  <a:lnTo>
                    <a:pt x="1265809" y="301498"/>
                  </a:lnTo>
                  <a:cubicBezTo>
                    <a:pt x="1265809" y="306705"/>
                    <a:pt x="1261491" y="311023"/>
                    <a:pt x="1256284" y="311023"/>
                  </a:cubicBezTo>
                  <a:lnTo>
                    <a:pt x="9525" y="311023"/>
                  </a:lnTo>
                  <a:close/>
                </a:path>
              </a:pathLst>
            </a:custGeom>
            <a:solidFill>
              <a:srgbClr val="000000"/>
            </a:solidFill>
          </p:spPr>
        </p:sp>
      </p:grpSp>
      <p:sp>
        <p:nvSpPr>
          <p:cNvPr name="TextBox 51" id="51"/>
          <p:cNvSpPr txBox="true"/>
          <p:nvPr/>
        </p:nvSpPr>
        <p:spPr>
          <a:xfrm rot="0">
            <a:off x="2442845" y="2532487"/>
            <a:ext cx="11290592" cy="664197"/>
          </a:xfrm>
          <a:prstGeom prst="rect">
            <a:avLst/>
          </a:prstGeom>
        </p:spPr>
        <p:txBody>
          <a:bodyPr anchor="t" rtlCol="false" tIns="0" lIns="0" bIns="0" rIns="0">
            <a:spAutoFit/>
          </a:bodyPr>
          <a:lstStyle/>
          <a:p>
            <a:pPr algn="l">
              <a:lnSpc>
                <a:spcPts val="4689"/>
              </a:lnSpc>
            </a:pPr>
            <a:r>
              <a:rPr lang="en-US" sz="3907" b="true">
                <a:solidFill>
                  <a:srgbClr val="0066FF"/>
                </a:solidFill>
                <a:latin typeface="Arial Bold"/>
                <a:ea typeface="Arial Bold"/>
                <a:cs typeface="Arial Bold"/>
                <a:sym typeface="Arial Bold"/>
              </a:rPr>
              <a:t>The FP model encompasses:</a:t>
            </a:r>
          </a:p>
        </p:txBody>
      </p:sp>
      <p:grpSp>
        <p:nvGrpSpPr>
          <p:cNvPr name="Group 52" id="52"/>
          <p:cNvGrpSpPr>
            <a:grpSpLocks noChangeAspect="true"/>
          </p:cNvGrpSpPr>
          <p:nvPr/>
        </p:nvGrpSpPr>
        <p:grpSpPr>
          <a:xfrm rot="0">
            <a:off x="2227277" y="390192"/>
            <a:ext cx="2463243" cy="1669732"/>
            <a:chOff x="0" y="0"/>
            <a:chExt cx="3025776" cy="2051050"/>
          </a:xfrm>
        </p:grpSpPr>
        <p:sp>
          <p:nvSpPr>
            <p:cNvPr name="Freeform 53" id="53"/>
            <p:cNvSpPr/>
            <p:nvPr/>
          </p:nvSpPr>
          <p:spPr>
            <a:xfrm flipH="false" flipV="false" rot="0">
              <a:off x="0" y="0"/>
              <a:ext cx="3025775" cy="2051050"/>
            </a:xfrm>
            <a:custGeom>
              <a:avLst/>
              <a:gdLst/>
              <a:ahLst/>
              <a:cxnLst/>
              <a:rect r="r" b="b" t="t" l="l"/>
              <a:pathLst>
                <a:path h="2051050" w="3025775">
                  <a:moveTo>
                    <a:pt x="0" y="0"/>
                  </a:moveTo>
                  <a:lnTo>
                    <a:pt x="3025775" y="0"/>
                  </a:lnTo>
                  <a:lnTo>
                    <a:pt x="3025775" y="2051050"/>
                  </a:lnTo>
                  <a:lnTo>
                    <a:pt x="0" y="2051050"/>
                  </a:lnTo>
                  <a:lnTo>
                    <a:pt x="0" y="0"/>
                  </a:lnTo>
                  <a:close/>
                </a:path>
              </a:pathLst>
            </a:custGeom>
            <a:blipFill>
              <a:blip r:embed="rId7"/>
              <a:stretch>
                <a:fillRect l="0" t="0" r="0" b="-105"/>
              </a:stretch>
            </a:blipFill>
          </p:spPr>
        </p:sp>
      </p:grpSp>
      <p:grpSp>
        <p:nvGrpSpPr>
          <p:cNvPr name="Group 54" id="54"/>
          <p:cNvGrpSpPr>
            <a:grpSpLocks noChangeAspect="true"/>
          </p:cNvGrpSpPr>
          <p:nvPr/>
        </p:nvGrpSpPr>
        <p:grpSpPr>
          <a:xfrm rot="0">
            <a:off x="13716379" y="273880"/>
            <a:ext cx="2370191" cy="1938543"/>
            <a:chOff x="0" y="0"/>
            <a:chExt cx="2911474" cy="2381250"/>
          </a:xfrm>
        </p:grpSpPr>
        <p:sp>
          <p:nvSpPr>
            <p:cNvPr name="Freeform 55" id="55"/>
            <p:cNvSpPr/>
            <p:nvPr/>
          </p:nvSpPr>
          <p:spPr>
            <a:xfrm flipH="false" flipV="false" rot="0">
              <a:off x="0" y="0"/>
              <a:ext cx="2911475" cy="2381250"/>
            </a:xfrm>
            <a:custGeom>
              <a:avLst/>
              <a:gdLst/>
              <a:ahLst/>
              <a:cxnLst/>
              <a:rect r="r" b="b" t="t" l="l"/>
              <a:pathLst>
                <a:path h="2381250" w="2911475">
                  <a:moveTo>
                    <a:pt x="0" y="0"/>
                  </a:moveTo>
                  <a:lnTo>
                    <a:pt x="2911475" y="0"/>
                  </a:lnTo>
                  <a:lnTo>
                    <a:pt x="2911475" y="2381250"/>
                  </a:lnTo>
                  <a:lnTo>
                    <a:pt x="0" y="2381250"/>
                  </a:lnTo>
                  <a:lnTo>
                    <a:pt x="0" y="0"/>
                  </a:lnTo>
                  <a:close/>
                </a:path>
              </a:pathLst>
            </a:custGeom>
            <a:blipFill>
              <a:blip r:embed="rId8"/>
              <a:stretch>
                <a:fillRect l="0" t="0" r="-26" b="0"/>
              </a:stretch>
            </a:blipFill>
          </p:spPr>
        </p:sp>
      </p:gr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4984476" y="643833"/>
            <a:ext cx="8319048" cy="916376"/>
          </a:xfrm>
          <a:prstGeom prst="rect">
            <a:avLst/>
          </a:prstGeom>
        </p:spPr>
        <p:txBody>
          <a:bodyPr anchor="t" rtlCol="false" tIns="0" lIns="0" bIns="0" rIns="0">
            <a:spAutoFit/>
          </a:bodyPr>
          <a:lstStyle/>
          <a:p>
            <a:pPr algn="ctr">
              <a:lnSpc>
                <a:spcPts val="3549"/>
              </a:lnSpc>
            </a:pPr>
            <a:r>
              <a:rPr lang="en-US" sz="2957" b="true">
                <a:solidFill>
                  <a:srgbClr val="000000"/>
                </a:solidFill>
                <a:latin typeface="Arial Bold"/>
                <a:ea typeface="Arial Bold"/>
                <a:cs typeface="Arial Bold"/>
                <a:sym typeface="Arial Bold"/>
              </a:rPr>
              <a:t>Y Cyfnod Sylfaen</a:t>
            </a:r>
          </a:p>
          <a:p>
            <a:pPr algn="ctr">
              <a:lnSpc>
                <a:spcPts val="3549"/>
              </a:lnSpc>
            </a:pPr>
            <a:r>
              <a:rPr lang="en-US" sz="2957" b="true">
                <a:solidFill>
                  <a:srgbClr val="000000"/>
                </a:solidFill>
                <a:latin typeface="Arial Bold"/>
                <a:ea typeface="Arial Bold"/>
                <a:cs typeface="Arial Bold"/>
                <a:sym typeface="Arial Bold"/>
              </a:rPr>
              <a:t>The Foundation Phase</a:t>
            </a:r>
          </a:p>
        </p:txBody>
      </p:sp>
      <p:grpSp>
        <p:nvGrpSpPr>
          <p:cNvPr name="Group 3" id="3"/>
          <p:cNvGrpSpPr/>
          <p:nvPr/>
        </p:nvGrpSpPr>
        <p:grpSpPr>
          <a:xfrm rot="0">
            <a:off x="1600200" y="2426984"/>
            <a:ext cx="1186871" cy="62604"/>
            <a:chOff x="0" y="0"/>
            <a:chExt cx="1444626" cy="76200"/>
          </a:xfrm>
        </p:grpSpPr>
        <p:sp>
          <p:nvSpPr>
            <p:cNvPr name="Freeform 4" id="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5" id="5"/>
          <p:cNvGrpSpPr/>
          <p:nvPr/>
        </p:nvGrpSpPr>
        <p:grpSpPr>
          <a:xfrm rot="0">
            <a:off x="2724466" y="2426984"/>
            <a:ext cx="1186870" cy="62604"/>
            <a:chOff x="0" y="0"/>
            <a:chExt cx="1444624" cy="76200"/>
          </a:xfrm>
        </p:grpSpPr>
        <p:sp>
          <p:nvSpPr>
            <p:cNvPr name="Freeform 6" id="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7" id="7"/>
          <p:cNvGrpSpPr/>
          <p:nvPr/>
        </p:nvGrpSpPr>
        <p:grpSpPr>
          <a:xfrm rot="0">
            <a:off x="3788736" y="2426984"/>
            <a:ext cx="1186870" cy="62604"/>
            <a:chOff x="0" y="0"/>
            <a:chExt cx="1444624" cy="76200"/>
          </a:xfrm>
        </p:grpSpPr>
        <p:sp>
          <p:nvSpPr>
            <p:cNvPr name="Freeform 8" id="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9" id="9"/>
          <p:cNvGrpSpPr/>
          <p:nvPr/>
        </p:nvGrpSpPr>
        <p:grpSpPr>
          <a:xfrm rot="0">
            <a:off x="4853007" y="2426984"/>
            <a:ext cx="1186870" cy="62604"/>
            <a:chOff x="0" y="0"/>
            <a:chExt cx="1444624" cy="76200"/>
          </a:xfrm>
        </p:grpSpPr>
        <p:sp>
          <p:nvSpPr>
            <p:cNvPr name="Freeform 10" id="1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1" id="11"/>
          <p:cNvGrpSpPr/>
          <p:nvPr/>
        </p:nvGrpSpPr>
        <p:grpSpPr>
          <a:xfrm rot="0">
            <a:off x="5917278" y="2426984"/>
            <a:ext cx="1186870" cy="62604"/>
            <a:chOff x="0" y="0"/>
            <a:chExt cx="1444624" cy="76200"/>
          </a:xfrm>
        </p:grpSpPr>
        <p:sp>
          <p:nvSpPr>
            <p:cNvPr name="Freeform 12" id="1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3" id="13"/>
          <p:cNvGrpSpPr/>
          <p:nvPr/>
        </p:nvGrpSpPr>
        <p:grpSpPr>
          <a:xfrm rot="0">
            <a:off x="6984158" y="2426984"/>
            <a:ext cx="1186871" cy="62604"/>
            <a:chOff x="0" y="0"/>
            <a:chExt cx="1444626" cy="76200"/>
          </a:xfrm>
        </p:grpSpPr>
        <p:sp>
          <p:nvSpPr>
            <p:cNvPr name="Freeform 14" id="1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5" id="15"/>
          <p:cNvGrpSpPr/>
          <p:nvPr/>
        </p:nvGrpSpPr>
        <p:grpSpPr>
          <a:xfrm rot="0">
            <a:off x="8048428" y="2426984"/>
            <a:ext cx="1186871" cy="62604"/>
            <a:chOff x="0" y="0"/>
            <a:chExt cx="1444626" cy="76200"/>
          </a:xfrm>
        </p:grpSpPr>
        <p:sp>
          <p:nvSpPr>
            <p:cNvPr name="Freeform 16" id="1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7" id="17"/>
          <p:cNvGrpSpPr/>
          <p:nvPr/>
        </p:nvGrpSpPr>
        <p:grpSpPr>
          <a:xfrm rot="0">
            <a:off x="10176969" y="2426984"/>
            <a:ext cx="1186871" cy="62604"/>
            <a:chOff x="0" y="0"/>
            <a:chExt cx="1444626" cy="76200"/>
          </a:xfrm>
        </p:grpSpPr>
        <p:sp>
          <p:nvSpPr>
            <p:cNvPr name="Freeform 18" id="1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9" id="19"/>
          <p:cNvGrpSpPr/>
          <p:nvPr/>
        </p:nvGrpSpPr>
        <p:grpSpPr>
          <a:xfrm rot="0">
            <a:off x="12308118" y="2426984"/>
            <a:ext cx="1186870" cy="62604"/>
            <a:chOff x="0" y="0"/>
            <a:chExt cx="1444624" cy="76200"/>
          </a:xfrm>
        </p:grpSpPr>
        <p:sp>
          <p:nvSpPr>
            <p:cNvPr name="Freeform 20" id="2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1" id="21"/>
          <p:cNvGrpSpPr/>
          <p:nvPr/>
        </p:nvGrpSpPr>
        <p:grpSpPr>
          <a:xfrm rot="0">
            <a:off x="14436659" y="2426984"/>
            <a:ext cx="1186870" cy="62604"/>
            <a:chOff x="0" y="0"/>
            <a:chExt cx="1444624" cy="76200"/>
          </a:xfrm>
        </p:grpSpPr>
        <p:sp>
          <p:nvSpPr>
            <p:cNvPr name="Freeform 22" id="2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3" id="23"/>
          <p:cNvGrpSpPr/>
          <p:nvPr/>
        </p:nvGrpSpPr>
        <p:grpSpPr>
          <a:xfrm rot="0">
            <a:off x="9112699" y="2426984"/>
            <a:ext cx="1186871" cy="62604"/>
            <a:chOff x="0" y="0"/>
            <a:chExt cx="1444626" cy="76200"/>
          </a:xfrm>
        </p:grpSpPr>
        <p:sp>
          <p:nvSpPr>
            <p:cNvPr name="Freeform 24" id="2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5" id="25"/>
          <p:cNvGrpSpPr/>
          <p:nvPr/>
        </p:nvGrpSpPr>
        <p:grpSpPr>
          <a:xfrm rot="0">
            <a:off x="11241240" y="2426984"/>
            <a:ext cx="1186871" cy="62604"/>
            <a:chOff x="0" y="0"/>
            <a:chExt cx="1444626" cy="76200"/>
          </a:xfrm>
        </p:grpSpPr>
        <p:sp>
          <p:nvSpPr>
            <p:cNvPr name="Freeform 26" id="2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7" id="27"/>
          <p:cNvGrpSpPr/>
          <p:nvPr/>
        </p:nvGrpSpPr>
        <p:grpSpPr>
          <a:xfrm rot="0">
            <a:off x="13372389" y="2426984"/>
            <a:ext cx="1186870" cy="62604"/>
            <a:chOff x="0" y="0"/>
            <a:chExt cx="1444624" cy="76200"/>
          </a:xfrm>
        </p:grpSpPr>
        <p:sp>
          <p:nvSpPr>
            <p:cNvPr name="Freeform 28" id="2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9" id="29"/>
          <p:cNvGrpSpPr/>
          <p:nvPr/>
        </p:nvGrpSpPr>
        <p:grpSpPr>
          <a:xfrm rot="0">
            <a:off x="15500930" y="2426984"/>
            <a:ext cx="1186870" cy="62604"/>
            <a:chOff x="0" y="0"/>
            <a:chExt cx="1444624" cy="76200"/>
          </a:xfrm>
        </p:grpSpPr>
        <p:sp>
          <p:nvSpPr>
            <p:cNvPr name="Freeform 30" id="3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sp>
        <p:nvSpPr>
          <p:cNvPr name="Freeform 31" id="31"/>
          <p:cNvSpPr/>
          <p:nvPr/>
        </p:nvSpPr>
        <p:spPr>
          <a:xfrm flipH="false" flipV="false" rot="0">
            <a:off x="8189288" y="7793742"/>
            <a:ext cx="7708135" cy="2264184"/>
          </a:xfrm>
          <a:custGeom>
            <a:avLst/>
            <a:gdLst/>
            <a:ahLst/>
            <a:cxnLst/>
            <a:rect r="r" b="b" t="t" l="l"/>
            <a:pathLst>
              <a:path h="2264184" w="7708135">
                <a:moveTo>
                  <a:pt x="0" y="0"/>
                </a:moveTo>
                <a:lnTo>
                  <a:pt x="7708136" y="0"/>
                </a:lnTo>
                <a:lnTo>
                  <a:pt x="7708136" y="2264184"/>
                </a:lnTo>
                <a:lnTo>
                  <a:pt x="0" y="226418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2" id="32"/>
          <p:cNvSpPr/>
          <p:nvPr/>
        </p:nvSpPr>
        <p:spPr>
          <a:xfrm flipH="false" flipV="false" rot="0">
            <a:off x="9373550" y="5545210"/>
            <a:ext cx="5339612" cy="2264184"/>
          </a:xfrm>
          <a:custGeom>
            <a:avLst/>
            <a:gdLst/>
            <a:ahLst/>
            <a:cxnLst/>
            <a:rect r="r" b="b" t="t" l="l"/>
            <a:pathLst>
              <a:path h="2264184" w="5339612">
                <a:moveTo>
                  <a:pt x="0" y="0"/>
                </a:moveTo>
                <a:lnTo>
                  <a:pt x="5339612" y="0"/>
                </a:lnTo>
                <a:lnTo>
                  <a:pt x="5339612" y="2264183"/>
                </a:lnTo>
                <a:lnTo>
                  <a:pt x="0" y="226418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33" id="33"/>
          <p:cNvGrpSpPr/>
          <p:nvPr/>
        </p:nvGrpSpPr>
        <p:grpSpPr>
          <a:xfrm rot="0">
            <a:off x="10437821" y="2704545"/>
            <a:ext cx="3211071" cy="2976305"/>
            <a:chOff x="0" y="0"/>
            <a:chExt cx="3908424" cy="3622674"/>
          </a:xfrm>
        </p:grpSpPr>
        <p:sp>
          <p:nvSpPr>
            <p:cNvPr name="Freeform 34" id="34"/>
            <p:cNvSpPr/>
            <p:nvPr/>
          </p:nvSpPr>
          <p:spPr>
            <a:xfrm flipH="false" flipV="false" rot="0">
              <a:off x="9525" y="9525"/>
              <a:ext cx="3889375" cy="3603625"/>
            </a:xfrm>
            <a:custGeom>
              <a:avLst/>
              <a:gdLst/>
              <a:ahLst/>
              <a:cxnLst/>
              <a:rect r="r" b="b" t="t" l="l"/>
              <a:pathLst>
                <a:path h="3603625" w="3889375">
                  <a:moveTo>
                    <a:pt x="0" y="3603625"/>
                  </a:moveTo>
                  <a:lnTo>
                    <a:pt x="1939417" y="0"/>
                  </a:lnTo>
                  <a:lnTo>
                    <a:pt x="3889375" y="3603625"/>
                  </a:lnTo>
                  <a:close/>
                </a:path>
              </a:pathLst>
            </a:custGeom>
            <a:solidFill>
              <a:srgbClr val="A3FFC2"/>
            </a:solidFill>
          </p:spPr>
        </p:sp>
        <p:sp>
          <p:nvSpPr>
            <p:cNvPr name="Freeform 35" id="35"/>
            <p:cNvSpPr/>
            <p:nvPr/>
          </p:nvSpPr>
          <p:spPr>
            <a:xfrm flipH="false" flipV="false" rot="0">
              <a:off x="-381" y="0"/>
              <a:ext cx="3909314" cy="3622675"/>
            </a:xfrm>
            <a:custGeom>
              <a:avLst/>
              <a:gdLst/>
              <a:ahLst/>
              <a:cxnLst/>
              <a:rect r="r" b="b" t="t" l="l"/>
              <a:pathLst>
                <a:path h="3622675" w="3909314">
                  <a:moveTo>
                    <a:pt x="1524" y="3608578"/>
                  </a:moveTo>
                  <a:lnTo>
                    <a:pt x="1940941" y="4953"/>
                  </a:lnTo>
                  <a:cubicBezTo>
                    <a:pt x="1942592" y="1905"/>
                    <a:pt x="1945767" y="0"/>
                    <a:pt x="1949323" y="0"/>
                  </a:cubicBezTo>
                  <a:cubicBezTo>
                    <a:pt x="1952879" y="0"/>
                    <a:pt x="1956054" y="1905"/>
                    <a:pt x="1957705" y="4953"/>
                  </a:cubicBezTo>
                  <a:lnTo>
                    <a:pt x="3907663" y="3608578"/>
                  </a:lnTo>
                  <a:cubicBezTo>
                    <a:pt x="3909314" y="3611499"/>
                    <a:pt x="3909187" y="3615055"/>
                    <a:pt x="3907409" y="3617976"/>
                  </a:cubicBezTo>
                  <a:cubicBezTo>
                    <a:pt x="3905631" y="3620897"/>
                    <a:pt x="3902583" y="3622675"/>
                    <a:pt x="3899281" y="3622675"/>
                  </a:cubicBezTo>
                  <a:lnTo>
                    <a:pt x="9906" y="3622675"/>
                  </a:lnTo>
                  <a:cubicBezTo>
                    <a:pt x="6604" y="3622675"/>
                    <a:pt x="3429" y="3620897"/>
                    <a:pt x="1778" y="3617976"/>
                  </a:cubicBezTo>
                  <a:cubicBezTo>
                    <a:pt x="127" y="3615055"/>
                    <a:pt x="0" y="3611499"/>
                    <a:pt x="1524" y="3608578"/>
                  </a:cubicBezTo>
                  <a:moveTo>
                    <a:pt x="18288" y="3617595"/>
                  </a:moveTo>
                  <a:lnTo>
                    <a:pt x="9906" y="3613023"/>
                  </a:lnTo>
                  <a:lnTo>
                    <a:pt x="9906" y="3603498"/>
                  </a:lnTo>
                  <a:lnTo>
                    <a:pt x="3899281" y="3603498"/>
                  </a:lnTo>
                  <a:lnTo>
                    <a:pt x="3899281" y="3613023"/>
                  </a:lnTo>
                  <a:lnTo>
                    <a:pt x="3890899" y="3617595"/>
                  </a:lnTo>
                  <a:lnTo>
                    <a:pt x="1940941" y="14097"/>
                  </a:lnTo>
                  <a:lnTo>
                    <a:pt x="1949323" y="9525"/>
                  </a:lnTo>
                  <a:lnTo>
                    <a:pt x="1957705" y="14097"/>
                  </a:lnTo>
                  <a:lnTo>
                    <a:pt x="18288" y="3617722"/>
                  </a:lnTo>
                  <a:close/>
                </a:path>
              </a:pathLst>
            </a:custGeom>
            <a:solidFill>
              <a:srgbClr val="000000"/>
            </a:solidFill>
          </p:spPr>
        </p:sp>
      </p:grpSp>
      <p:sp>
        <p:nvSpPr>
          <p:cNvPr name="TextBox 36" id="36"/>
          <p:cNvSpPr txBox="true"/>
          <p:nvPr/>
        </p:nvSpPr>
        <p:spPr>
          <a:xfrm rot="0">
            <a:off x="9836299" y="8317783"/>
            <a:ext cx="4414114" cy="980904"/>
          </a:xfrm>
          <a:prstGeom prst="rect">
            <a:avLst/>
          </a:prstGeom>
        </p:spPr>
        <p:txBody>
          <a:bodyPr anchor="t" rtlCol="false" tIns="0" lIns="0" bIns="0" rIns="0">
            <a:spAutoFit/>
          </a:bodyPr>
          <a:lstStyle/>
          <a:p>
            <a:pPr algn="ctr">
              <a:lnSpc>
                <a:spcPts val="3549"/>
              </a:lnSpc>
            </a:pPr>
            <a:r>
              <a:rPr lang="en-US" sz="2957">
                <a:solidFill>
                  <a:srgbClr val="000000"/>
                </a:solidFill>
                <a:latin typeface="Arial"/>
                <a:ea typeface="Arial"/>
                <a:cs typeface="Arial"/>
                <a:sym typeface="Arial"/>
              </a:rPr>
              <a:t>DARPARIAETH BARHAUS</a:t>
            </a:r>
          </a:p>
        </p:txBody>
      </p:sp>
      <p:sp>
        <p:nvSpPr>
          <p:cNvPr name="TextBox 37" id="37"/>
          <p:cNvSpPr txBox="true"/>
          <p:nvPr/>
        </p:nvSpPr>
        <p:spPr>
          <a:xfrm rot="0">
            <a:off x="10783186" y="6176199"/>
            <a:ext cx="2757713" cy="1208480"/>
          </a:xfrm>
          <a:prstGeom prst="rect">
            <a:avLst/>
          </a:prstGeom>
        </p:spPr>
        <p:txBody>
          <a:bodyPr anchor="t" rtlCol="false" tIns="0" lIns="0" bIns="0" rIns="0">
            <a:spAutoFit/>
          </a:bodyPr>
          <a:lstStyle/>
          <a:p>
            <a:pPr algn="ctr">
              <a:lnSpc>
                <a:spcPts val="3549"/>
              </a:lnSpc>
            </a:pPr>
            <a:r>
              <a:rPr lang="en-US" sz="2957">
                <a:solidFill>
                  <a:srgbClr val="000000"/>
                </a:solidFill>
                <a:latin typeface="Arial"/>
                <a:ea typeface="Arial"/>
                <a:cs typeface="Arial"/>
                <a:sym typeface="Arial"/>
              </a:rPr>
              <a:t>DARPARIAETH</a:t>
            </a:r>
          </a:p>
          <a:p>
            <a:pPr algn="ctr">
              <a:lnSpc>
                <a:spcPts val="3549"/>
              </a:lnSpc>
            </a:pPr>
            <a:r>
              <a:rPr lang="en-US" sz="2957">
                <a:solidFill>
                  <a:srgbClr val="000000"/>
                </a:solidFill>
                <a:latin typeface="Arial"/>
                <a:ea typeface="Arial"/>
                <a:cs typeface="Arial"/>
                <a:sym typeface="Arial"/>
              </a:rPr>
              <a:t>ESTYNEDIG </a:t>
            </a:r>
          </a:p>
        </p:txBody>
      </p:sp>
      <p:sp>
        <p:nvSpPr>
          <p:cNvPr name="TextBox 38" id="38"/>
          <p:cNvSpPr txBox="true"/>
          <p:nvPr/>
        </p:nvSpPr>
        <p:spPr>
          <a:xfrm rot="0">
            <a:off x="11020559" y="4530232"/>
            <a:ext cx="2165581" cy="980904"/>
          </a:xfrm>
          <a:prstGeom prst="rect">
            <a:avLst/>
          </a:prstGeom>
        </p:spPr>
        <p:txBody>
          <a:bodyPr anchor="t" rtlCol="false" tIns="0" lIns="0" bIns="0" rIns="0">
            <a:spAutoFit/>
          </a:bodyPr>
          <a:lstStyle/>
          <a:p>
            <a:pPr algn="ctr">
              <a:lnSpc>
                <a:spcPts val="3549"/>
              </a:lnSpc>
            </a:pPr>
            <a:r>
              <a:rPr lang="en-US" sz="2957">
                <a:solidFill>
                  <a:srgbClr val="000000"/>
                </a:solidFill>
                <a:latin typeface="Arial"/>
                <a:ea typeface="Arial"/>
                <a:cs typeface="Arial"/>
                <a:sym typeface="Arial"/>
              </a:rPr>
              <a:t>TASGAU FFOCWS</a:t>
            </a:r>
          </a:p>
        </p:txBody>
      </p:sp>
      <p:sp>
        <p:nvSpPr>
          <p:cNvPr name="TextBox 39" id="39"/>
          <p:cNvSpPr txBox="true"/>
          <p:nvPr/>
        </p:nvSpPr>
        <p:spPr>
          <a:xfrm rot="0">
            <a:off x="1600200" y="8358998"/>
            <a:ext cx="4946251" cy="752039"/>
          </a:xfrm>
          <a:prstGeom prst="rect">
            <a:avLst/>
          </a:prstGeom>
        </p:spPr>
        <p:txBody>
          <a:bodyPr anchor="t" rtlCol="false" tIns="0" lIns="0" bIns="0" rIns="0">
            <a:spAutoFit/>
          </a:bodyPr>
          <a:lstStyle/>
          <a:p>
            <a:pPr algn="l" marL="638562" indent="-319281" lvl="1">
              <a:lnSpc>
                <a:spcPts val="2839"/>
              </a:lnSpc>
              <a:buFont typeface="Arial"/>
              <a:buChar char="•"/>
            </a:pPr>
            <a:r>
              <a:rPr lang="en-US" sz="2957">
                <a:solidFill>
                  <a:srgbClr val="000000"/>
                </a:solidFill>
                <a:latin typeface="Arial"/>
                <a:ea typeface="Arial"/>
                <a:cs typeface="Arial"/>
                <a:sym typeface="Arial"/>
              </a:rPr>
              <a:t> Cyfleoedd dysgu sy’n cael eu cynnig i blant.</a:t>
            </a:r>
          </a:p>
        </p:txBody>
      </p:sp>
      <p:sp>
        <p:nvSpPr>
          <p:cNvPr name="TextBox 40" id="40"/>
          <p:cNvSpPr txBox="true"/>
          <p:nvPr/>
        </p:nvSpPr>
        <p:spPr>
          <a:xfrm rot="0">
            <a:off x="1028700" y="6422338"/>
            <a:ext cx="5471840" cy="752039"/>
          </a:xfrm>
          <a:prstGeom prst="rect">
            <a:avLst/>
          </a:prstGeom>
        </p:spPr>
        <p:txBody>
          <a:bodyPr anchor="t" rtlCol="false" tIns="0" lIns="0" bIns="0" rIns="0">
            <a:spAutoFit/>
          </a:bodyPr>
          <a:lstStyle/>
          <a:p>
            <a:pPr algn="l" marL="638562" indent="-319281" lvl="1">
              <a:lnSpc>
                <a:spcPts val="2839"/>
              </a:lnSpc>
              <a:buFont typeface="Arial"/>
              <a:buChar char="•"/>
            </a:pPr>
            <a:r>
              <a:rPr lang="en-US" sz="2957">
                <a:solidFill>
                  <a:srgbClr val="000000"/>
                </a:solidFill>
                <a:latin typeface="Arial"/>
                <a:ea typeface="Arial"/>
                <a:cs typeface="Arial"/>
                <a:sym typeface="Arial"/>
              </a:rPr>
              <a:t> Y ffordd rydym ni’n ymestyn a chyfoethogi dysgu plant</a:t>
            </a:r>
          </a:p>
        </p:txBody>
      </p:sp>
      <p:sp>
        <p:nvSpPr>
          <p:cNvPr name="TextBox 41" id="41"/>
          <p:cNvSpPr txBox="true"/>
          <p:nvPr/>
        </p:nvSpPr>
        <p:spPr>
          <a:xfrm rot="0">
            <a:off x="1502811" y="3728900"/>
            <a:ext cx="5403965" cy="1816309"/>
          </a:xfrm>
          <a:prstGeom prst="rect">
            <a:avLst/>
          </a:prstGeom>
        </p:spPr>
        <p:txBody>
          <a:bodyPr anchor="t" rtlCol="false" tIns="0" lIns="0" bIns="0" rIns="0">
            <a:spAutoFit/>
          </a:bodyPr>
          <a:lstStyle/>
          <a:p>
            <a:pPr algn="l" marL="535266" indent="-267633" lvl="1">
              <a:lnSpc>
                <a:spcPts val="2839"/>
              </a:lnSpc>
              <a:buFont typeface="Arial"/>
              <a:buChar char="•"/>
            </a:pPr>
            <a:r>
              <a:rPr lang="en-US" sz="2957">
                <a:solidFill>
                  <a:srgbClr val="000000"/>
                </a:solidFill>
                <a:latin typeface="Arial"/>
                <a:ea typeface="Arial"/>
                <a:cs typeface="Arial"/>
                <a:sym typeface="Arial"/>
              </a:rPr>
              <a:t> Y ffordd rydym ni’n cyfeirio a modelu’r hyn sydd angen i blant ddysgu er mwyn bod yn ddysgwyr annibynnol, hyderus a dysgwyr gydol oes</a:t>
            </a:r>
          </a:p>
        </p:txBody>
      </p:sp>
      <p:grpSp>
        <p:nvGrpSpPr>
          <p:cNvPr name="Group 42" id="42"/>
          <p:cNvGrpSpPr/>
          <p:nvPr/>
        </p:nvGrpSpPr>
        <p:grpSpPr>
          <a:xfrm rot="0">
            <a:off x="7242398" y="8385872"/>
            <a:ext cx="1437288" cy="725165"/>
            <a:chOff x="0" y="0"/>
            <a:chExt cx="1749426" cy="882650"/>
          </a:xfrm>
        </p:grpSpPr>
        <p:sp>
          <p:nvSpPr>
            <p:cNvPr name="Freeform 43" id="43"/>
            <p:cNvSpPr/>
            <p:nvPr/>
          </p:nvSpPr>
          <p:spPr>
            <a:xfrm flipH="false" flipV="false" rot="0">
              <a:off x="9525" y="9525"/>
              <a:ext cx="1730375" cy="863600"/>
            </a:xfrm>
            <a:custGeom>
              <a:avLst/>
              <a:gdLst/>
              <a:ahLst/>
              <a:cxnLst/>
              <a:rect r="r" b="b" t="t" l="l"/>
              <a:pathLst>
                <a:path h="863600" w="1730375">
                  <a:moveTo>
                    <a:pt x="0" y="291338"/>
                  </a:moveTo>
                  <a:lnTo>
                    <a:pt x="1246759" y="291338"/>
                  </a:lnTo>
                  <a:lnTo>
                    <a:pt x="1246759" y="0"/>
                  </a:lnTo>
                  <a:lnTo>
                    <a:pt x="1730375" y="431800"/>
                  </a:lnTo>
                  <a:lnTo>
                    <a:pt x="1246759" y="863600"/>
                  </a:lnTo>
                  <a:lnTo>
                    <a:pt x="1246759" y="572262"/>
                  </a:lnTo>
                  <a:lnTo>
                    <a:pt x="0" y="572262"/>
                  </a:lnTo>
                  <a:close/>
                </a:path>
              </a:pathLst>
            </a:custGeom>
            <a:solidFill>
              <a:srgbClr val="3366FF"/>
            </a:solidFill>
          </p:spPr>
        </p:sp>
        <p:sp>
          <p:nvSpPr>
            <p:cNvPr name="Freeform 44" id="44"/>
            <p:cNvSpPr/>
            <p:nvPr/>
          </p:nvSpPr>
          <p:spPr>
            <a:xfrm flipH="false" flipV="false" rot="0">
              <a:off x="0" y="-635"/>
              <a:ext cx="1749425" cy="884174"/>
            </a:xfrm>
            <a:custGeom>
              <a:avLst/>
              <a:gdLst/>
              <a:ahLst/>
              <a:cxnLst/>
              <a:rect r="r" b="b" t="t" l="l"/>
              <a:pathLst>
                <a:path h="884174" w="1749425">
                  <a:moveTo>
                    <a:pt x="9525" y="291973"/>
                  </a:moveTo>
                  <a:lnTo>
                    <a:pt x="1256284" y="291973"/>
                  </a:lnTo>
                  <a:lnTo>
                    <a:pt x="1256284" y="301498"/>
                  </a:lnTo>
                  <a:lnTo>
                    <a:pt x="1246759" y="301498"/>
                  </a:lnTo>
                  <a:lnTo>
                    <a:pt x="1246759" y="10160"/>
                  </a:lnTo>
                  <a:cubicBezTo>
                    <a:pt x="1246759" y="6350"/>
                    <a:pt x="1248918" y="3048"/>
                    <a:pt x="1252347" y="1524"/>
                  </a:cubicBezTo>
                  <a:cubicBezTo>
                    <a:pt x="1255776" y="0"/>
                    <a:pt x="1259840" y="635"/>
                    <a:pt x="1262634" y="3175"/>
                  </a:cubicBezTo>
                  <a:lnTo>
                    <a:pt x="1746250" y="434975"/>
                  </a:lnTo>
                  <a:cubicBezTo>
                    <a:pt x="1748282" y="436753"/>
                    <a:pt x="1749425" y="439420"/>
                    <a:pt x="1749425" y="442087"/>
                  </a:cubicBezTo>
                  <a:cubicBezTo>
                    <a:pt x="1749425" y="444754"/>
                    <a:pt x="1748282" y="447421"/>
                    <a:pt x="1746250" y="449199"/>
                  </a:cubicBezTo>
                  <a:lnTo>
                    <a:pt x="1262634" y="880999"/>
                  </a:lnTo>
                  <a:cubicBezTo>
                    <a:pt x="1259840" y="883539"/>
                    <a:pt x="1255776" y="884174"/>
                    <a:pt x="1252347" y="882650"/>
                  </a:cubicBezTo>
                  <a:cubicBezTo>
                    <a:pt x="1248918" y="881126"/>
                    <a:pt x="1246759" y="877697"/>
                    <a:pt x="1246759" y="874014"/>
                  </a:cubicBezTo>
                  <a:lnTo>
                    <a:pt x="1246759" y="582422"/>
                  </a:lnTo>
                  <a:lnTo>
                    <a:pt x="1256284" y="582422"/>
                  </a:lnTo>
                  <a:lnTo>
                    <a:pt x="1256284" y="591947"/>
                  </a:lnTo>
                  <a:lnTo>
                    <a:pt x="9525" y="591947"/>
                  </a:lnTo>
                  <a:cubicBezTo>
                    <a:pt x="4318" y="591947"/>
                    <a:pt x="0" y="587629"/>
                    <a:pt x="0" y="582422"/>
                  </a:cubicBezTo>
                  <a:lnTo>
                    <a:pt x="0" y="301498"/>
                  </a:lnTo>
                  <a:cubicBezTo>
                    <a:pt x="0" y="296291"/>
                    <a:pt x="4318" y="291973"/>
                    <a:pt x="9525" y="291973"/>
                  </a:cubicBezTo>
                  <a:moveTo>
                    <a:pt x="9525" y="311023"/>
                  </a:moveTo>
                  <a:lnTo>
                    <a:pt x="9525" y="301498"/>
                  </a:lnTo>
                  <a:lnTo>
                    <a:pt x="19050" y="301498"/>
                  </a:lnTo>
                  <a:lnTo>
                    <a:pt x="19050" y="582422"/>
                  </a:lnTo>
                  <a:lnTo>
                    <a:pt x="9525" y="582422"/>
                  </a:lnTo>
                  <a:lnTo>
                    <a:pt x="9525" y="572897"/>
                  </a:lnTo>
                  <a:lnTo>
                    <a:pt x="1256284" y="572897"/>
                  </a:lnTo>
                  <a:cubicBezTo>
                    <a:pt x="1261491" y="572897"/>
                    <a:pt x="1265809" y="577215"/>
                    <a:pt x="1265809" y="582422"/>
                  </a:cubicBezTo>
                  <a:lnTo>
                    <a:pt x="1265809" y="873760"/>
                  </a:lnTo>
                  <a:lnTo>
                    <a:pt x="1256284" y="873760"/>
                  </a:lnTo>
                  <a:lnTo>
                    <a:pt x="1249934" y="866648"/>
                  </a:lnTo>
                  <a:lnTo>
                    <a:pt x="1733550" y="434848"/>
                  </a:lnTo>
                  <a:lnTo>
                    <a:pt x="1739900" y="441960"/>
                  </a:lnTo>
                  <a:lnTo>
                    <a:pt x="1733550" y="449072"/>
                  </a:lnTo>
                  <a:lnTo>
                    <a:pt x="1249934" y="17272"/>
                  </a:lnTo>
                  <a:lnTo>
                    <a:pt x="1256284" y="10160"/>
                  </a:lnTo>
                  <a:lnTo>
                    <a:pt x="1265809" y="10160"/>
                  </a:lnTo>
                  <a:lnTo>
                    <a:pt x="1265809" y="301498"/>
                  </a:lnTo>
                  <a:cubicBezTo>
                    <a:pt x="1265809" y="306705"/>
                    <a:pt x="1261491" y="311023"/>
                    <a:pt x="1256284" y="311023"/>
                  </a:cubicBezTo>
                  <a:lnTo>
                    <a:pt x="9525" y="311023"/>
                  </a:lnTo>
                  <a:close/>
                </a:path>
              </a:pathLst>
            </a:custGeom>
            <a:solidFill>
              <a:srgbClr val="000000"/>
            </a:solidFill>
          </p:spPr>
        </p:sp>
      </p:grpSp>
      <p:grpSp>
        <p:nvGrpSpPr>
          <p:cNvPr name="Group 45" id="45"/>
          <p:cNvGrpSpPr/>
          <p:nvPr/>
        </p:nvGrpSpPr>
        <p:grpSpPr>
          <a:xfrm rot="0">
            <a:off x="7242398" y="6374713"/>
            <a:ext cx="1437288" cy="725165"/>
            <a:chOff x="0" y="0"/>
            <a:chExt cx="1749426" cy="882650"/>
          </a:xfrm>
        </p:grpSpPr>
        <p:sp>
          <p:nvSpPr>
            <p:cNvPr name="Freeform 46" id="46"/>
            <p:cNvSpPr/>
            <p:nvPr/>
          </p:nvSpPr>
          <p:spPr>
            <a:xfrm flipH="false" flipV="false" rot="0">
              <a:off x="9525" y="9525"/>
              <a:ext cx="1730375" cy="863600"/>
            </a:xfrm>
            <a:custGeom>
              <a:avLst/>
              <a:gdLst/>
              <a:ahLst/>
              <a:cxnLst/>
              <a:rect r="r" b="b" t="t" l="l"/>
              <a:pathLst>
                <a:path h="863600" w="1730375">
                  <a:moveTo>
                    <a:pt x="0" y="291338"/>
                  </a:moveTo>
                  <a:lnTo>
                    <a:pt x="1246759" y="291338"/>
                  </a:lnTo>
                  <a:lnTo>
                    <a:pt x="1246759" y="0"/>
                  </a:lnTo>
                  <a:lnTo>
                    <a:pt x="1730375" y="431800"/>
                  </a:lnTo>
                  <a:lnTo>
                    <a:pt x="1246759" y="863600"/>
                  </a:lnTo>
                  <a:lnTo>
                    <a:pt x="1246759" y="572262"/>
                  </a:lnTo>
                  <a:lnTo>
                    <a:pt x="0" y="572262"/>
                  </a:lnTo>
                  <a:close/>
                </a:path>
              </a:pathLst>
            </a:custGeom>
            <a:solidFill>
              <a:srgbClr val="3366FF"/>
            </a:solidFill>
          </p:spPr>
        </p:sp>
        <p:sp>
          <p:nvSpPr>
            <p:cNvPr name="Freeform 47" id="47"/>
            <p:cNvSpPr/>
            <p:nvPr/>
          </p:nvSpPr>
          <p:spPr>
            <a:xfrm flipH="false" flipV="false" rot="0">
              <a:off x="0" y="-635"/>
              <a:ext cx="1749425" cy="884174"/>
            </a:xfrm>
            <a:custGeom>
              <a:avLst/>
              <a:gdLst/>
              <a:ahLst/>
              <a:cxnLst/>
              <a:rect r="r" b="b" t="t" l="l"/>
              <a:pathLst>
                <a:path h="884174" w="1749425">
                  <a:moveTo>
                    <a:pt x="9525" y="291973"/>
                  </a:moveTo>
                  <a:lnTo>
                    <a:pt x="1256284" y="291973"/>
                  </a:lnTo>
                  <a:lnTo>
                    <a:pt x="1256284" y="301498"/>
                  </a:lnTo>
                  <a:lnTo>
                    <a:pt x="1246759" y="301498"/>
                  </a:lnTo>
                  <a:lnTo>
                    <a:pt x="1246759" y="10160"/>
                  </a:lnTo>
                  <a:cubicBezTo>
                    <a:pt x="1246759" y="6350"/>
                    <a:pt x="1248918" y="3048"/>
                    <a:pt x="1252347" y="1524"/>
                  </a:cubicBezTo>
                  <a:cubicBezTo>
                    <a:pt x="1255776" y="0"/>
                    <a:pt x="1259840" y="635"/>
                    <a:pt x="1262634" y="3175"/>
                  </a:cubicBezTo>
                  <a:lnTo>
                    <a:pt x="1746250" y="434975"/>
                  </a:lnTo>
                  <a:cubicBezTo>
                    <a:pt x="1748282" y="436753"/>
                    <a:pt x="1749425" y="439420"/>
                    <a:pt x="1749425" y="442087"/>
                  </a:cubicBezTo>
                  <a:cubicBezTo>
                    <a:pt x="1749425" y="444754"/>
                    <a:pt x="1748282" y="447421"/>
                    <a:pt x="1746250" y="449199"/>
                  </a:cubicBezTo>
                  <a:lnTo>
                    <a:pt x="1262634" y="880999"/>
                  </a:lnTo>
                  <a:cubicBezTo>
                    <a:pt x="1259840" y="883539"/>
                    <a:pt x="1255776" y="884174"/>
                    <a:pt x="1252347" y="882650"/>
                  </a:cubicBezTo>
                  <a:cubicBezTo>
                    <a:pt x="1248918" y="881126"/>
                    <a:pt x="1246759" y="877697"/>
                    <a:pt x="1246759" y="874014"/>
                  </a:cubicBezTo>
                  <a:lnTo>
                    <a:pt x="1246759" y="582422"/>
                  </a:lnTo>
                  <a:lnTo>
                    <a:pt x="1256284" y="582422"/>
                  </a:lnTo>
                  <a:lnTo>
                    <a:pt x="1256284" y="591947"/>
                  </a:lnTo>
                  <a:lnTo>
                    <a:pt x="9525" y="591947"/>
                  </a:lnTo>
                  <a:cubicBezTo>
                    <a:pt x="4318" y="591947"/>
                    <a:pt x="0" y="587629"/>
                    <a:pt x="0" y="582422"/>
                  </a:cubicBezTo>
                  <a:lnTo>
                    <a:pt x="0" y="301498"/>
                  </a:lnTo>
                  <a:cubicBezTo>
                    <a:pt x="0" y="296291"/>
                    <a:pt x="4318" y="291973"/>
                    <a:pt x="9525" y="291973"/>
                  </a:cubicBezTo>
                  <a:moveTo>
                    <a:pt x="9525" y="311023"/>
                  </a:moveTo>
                  <a:lnTo>
                    <a:pt x="9525" y="301498"/>
                  </a:lnTo>
                  <a:lnTo>
                    <a:pt x="19050" y="301498"/>
                  </a:lnTo>
                  <a:lnTo>
                    <a:pt x="19050" y="582422"/>
                  </a:lnTo>
                  <a:lnTo>
                    <a:pt x="9525" y="582422"/>
                  </a:lnTo>
                  <a:lnTo>
                    <a:pt x="9525" y="572897"/>
                  </a:lnTo>
                  <a:lnTo>
                    <a:pt x="1256284" y="572897"/>
                  </a:lnTo>
                  <a:cubicBezTo>
                    <a:pt x="1261491" y="572897"/>
                    <a:pt x="1265809" y="577215"/>
                    <a:pt x="1265809" y="582422"/>
                  </a:cubicBezTo>
                  <a:lnTo>
                    <a:pt x="1265809" y="873760"/>
                  </a:lnTo>
                  <a:lnTo>
                    <a:pt x="1256284" y="873760"/>
                  </a:lnTo>
                  <a:lnTo>
                    <a:pt x="1249934" y="866648"/>
                  </a:lnTo>
                  <a:lnTo>
                    <a:pt x="1733550" y="434848"/>
                  </a:lnTo>
                  <a:lnTo>
                    <a:pt x="1739900" y="441960"/>
                  </a:lnTo>
                  <a:lnTo>
                    <a:pt x="1733550" y="449072"/>
                  </a:lnTo>
                  <a:lnTo>
                    <a:pt x="1249934" y="17272"/>
                  </a:lnTo>
                  <a:lnTo>
                    <a:pt x="1256284" y="10160"/>
                  </a:lnTo>
                  <a:lnTo>
                    <a:pt x="1265809" y="10160"/>
                  </a:lnTo>
                  <a:lnTo>
                    <a:pt x="1265809" y="301498"/>
                  </a:lnTo>
                  <a:cubicBezTo>
                    <a:pt x="1265809" y="306705"/>
                    <a:pt x="1261491" y="311023"/>
                    <a:pt x="1256284" y="311023"/>
                  </a:cubicBezTo>
                  <a:lnTo>
                    <a:pt x="9525" y="311023"/>
                  </a:lnTo>
                  <a:close/>
                </a:path>
              </a:pathLst>
            </a:custGeom>
            <a:solidFill>
              <a:srgbClr val="000000"/>
            </a:solidFill>
          </p:spPr>
        </p:sp>
      </p:grpSp>
      <p:grpSp>
        <p:nvGrpSpPr>
          <p:cNvPr name="Group 48" id="48"/>
          <p:cNvGrpSpPr/>
          <p:nvPr/>
        </p:nvGrpSpPr>
        <p:grpSpPr>
          <a:xfrm rot="0">
            <a:off x="7242398" y="4126180"/>
            <a:ext cx="1437288" cy="725165"/>
            <a:chOff x="0" y="0"/>
            <a:chExt cx="1749426" cy="882650"/>
          </a:xfrm>
        </p:grpSpPr>
        <p:sp>
          <p:nvSpPr>
            <p:cNvPr name="Freeform 49" id="49"/>
            <p:cNvSpPr/>
            <p:nvPr/>
          </p:nvSpPr>
          <p:spPr>
            <a:xfrm flipH="false" flipV="false" rot="0">
              <a:off x="9525" y="9525"/>
              <a:ext cx="1730375" cy="863600"/>
            </a:xfrm>
            <a:custGeom>
              <a:avLst/>
              <a:gdLst/>
              <a:ahLst/>
              <a:cxnLst/>
              <a:rect r="r" b="b" t="t" l="l"/>
              <a:pathLst>
                <a:path h="863600" w="1730375">
                  <a:moveTo>
                    <a:pt x="0" y="291338"/>
                  </a:moveTo>
                  <a:lnTo>
                    <a:pt x="1246759" y="291338"/>
                  </a:lnTo>
                  <a:lnTo>
                    <a:pt x="1246759" y="0"/>
                  </a:lnTo>
                  <a:lnTo>
                    <a:pt x="1730375" y="431800"/>
                  </a:lnTo>
                  <a:lnTo>
                    <a:pt x="1246759" y="863600"/>
                  </a:lnTo>
                  <a:lnTo>
                    <a:pt x="1246759" y="572262"/>
                  </a:lnTo>
                  <a:lnTo>
                    <a:pt x="0" y="572262"/>
                  </a:lnTo>
                  <a:close/>
                </a:path>
              </a:pathLst>
            </a:custGeom>
            <a:solidFill>
              <a:srgbClr val="3366FF"/>
            </a:solidFill>
          </p:spPr>
        </p:sp>
        <p:sp>
          <p:nvSpPr>
            <p:cNvPr name="Freeform 50" id="50"/>
            <p:cNvSpPr/>
            <p:nvPr/>
          </p:nvSpPr>
          <p:spPr>
            <a:xfrm flipH="false" flipV="false" rot="0">
              <a:off x="0" y="-635"/>
              <a:ext cx="1749425" cy="884174"/>
            </a:xfrm>
            <a:custGeom>
              <a:avLst/>
              <a:gdLst/>
              <a:ahLst/>
              <a:cxnLst/>
              <a:rect r="r" b="b" t="t" l="l"/>
              <a:pathLst>
                <a:path h="884174" w="1749425">
                  <a:moveTo>
                    <a:pt x="9525" y="291973"/>
                  </a:moveTo>
                  <a:lnTo>
                    <a:pt x="1256284" y="291973"/>
                  </a:lnTo>
                  <a:lnTo>
                    <a:pt x="1256284" y="301498"/>
                  </a:lnTo>
                  <a:lnTo>
                    <a:pt x="1246759" y="301498"/>
                  </a:lnTo>
                  <a:lnTo>
                    <a:pt x="1246759" y="10160"/>
                  </a:lnTo>
                  <a:cubicBezTo>
                    <a:pt x="1246759" y="6350"/>
                    <a:pt x="1248918" y="3048"/>
                    <a:pt x="1252347" y="1524"/>
                  </a:cubicBezTo>
                  <a:cubicBezTo>
                    <a:pt x="1255776" y="0"/>
                    <a:pt x="1259840" y="635"/>
                    <a:pt x="1262634" y="3175"/>
                  </a:cubicBezTo>
                  <a:lnTo>
                    <a:pt x="1746250" y="434975"/>
                  </a:lnTo>
                  <a:cubicBezTo>
                    <a:pt x="1748282" y="436753"/>
                    <a:pt x="1749425" y="439420"/>
                    <a:pt x="1749425" y="442087"/>
                  </a:cubicBezTo>
                  <a:cubicBezTo>
                    <a:pt x="1749425" y="444754"/>
                    <a:pt x="1748282" y="447421"/>
                    <a:pt x="1746250" y="449199"/>
                  </a:cubicBezTo>
                  <a:lnTo>
                    <a:pt x="1262634" y="880999"/>
                  </a:lnTo>
                  <a:cubicBezTo>
                    <a:pt x="1259840" y="883539"/>
                    <a:pt x="1255776" y="884174"/>
                    <a:pt x="1252347" y="882650"/>
                  </a:cubicBezTo>
                  <a:cubicBezTo>
                    <a:pt x="1248918" y="881126"/>
                    <a:pt x="1246759" y="877697"/>
                    <a:pt x="1246759" y="874014"/>
                  </a:cubicBezTo>
                  <a:lnTo>
                    <a:pt x="1246759" y="582422"/>
                  </a:lnTo>
                  <a:lnTo>
                    <a:pt x="1256284" y="582422"/>
                  </a:lnTo>
                  <a:lnTo>
                    <a:pt x="1256284" y="591947"/>
                  </a:lnTo>
                  <a:lnTo>
                    <a:pt x="9525" y="591947"/>
                  </a:lnTo>
                  <a:cubicBezTo>
                    <a:pt x="4318" y="591947"/>
                    <a:pt x="0" y="587629"/>
                    <a:pt x="0" y="582422"/>
                  </a:cubicBezTo>
                  <a:lnTo>
                    <a:pt x="0" y="301498"/>
                  </a:lnTo>
                  <a:cubicBezTo>
                    <a:pt x="0" y="296291"/>
                    <a:pt x="4318" y="291973"/>
                    <a:pt x="9525" y="291973"/>
                  </a:cubicBezTo>
                  <a:moveTo>
                    <a:pt x="9525" y="311023"/>
                  </a:moveTo>
                  <a:lnTo>
                    <a:pt x="9525" y="301498"/>
                  </a:lnTo>
                  <a:lnTo>
                    <a:pt x="19050" y="301498"/>
                  </a:lnTo>
                  <a:lnTo>
                    <a:pt x="19050" y="582422"/>
                  </a:lnTo>
                  <a:lnTo>
                    <a:pt x="9525" y="582422"/>
                  </a:lnTo>
                  <a:lnTo>
                    <a:pt x="9525" y="572897"/>
                  </a:lnTo>
                  <a:lnTo>
                    <a:pt x="1256284" y="572897"/>
                  </a:lnTo>
                  <a:cubicBezTo>
                    <a:pt x="1261491" y="572897"/>
                    <a:pt x="1265809" y="577215"/>
                    <a:pt x="1265809" y="582422"/>
                  </a:cubicBezTo>
                  <a:lnTo>
                    <a:pt x="1265809" y="873760"/>
                  </a:lnTo>
                  <a:lnTo>
                    <a:pt x="1256284" y="873760"/>
                  </a:lnTo>
                  <a:lnTo>
                    <a:pt x="1249934" y="866648"/>
                  </a:lnTo>
                  <a:lnTo>
                    <a:pt x="1733550" y="434848"/>
                  </a:lnTo>
                  <a:lnTo>
                    <a:pt x="1739900" y="441960"/>
                  </a:lnTo>
                  <a:lnTo>
                    <a:pt x="1733550" y="449072"/>
                  </a:lnTo>
                  <a:lnTo>
                    <a:pt x="1249934" y="17272"/>
                  </a:lnTo>
                  <a:lnTo>
                    <a:pt x="1256284" y="10160"/>
                  </a:lnTo>
                  <a:lnTo>
                    <a:pt x="1265809" y="10160"/>
                  </a:lnTo>
                  <a:lnTo>
                    <a:pt x="1265809" y="301498"/>
                  </a:lnTo>
                  <a:cubicBezTo>
                    <a:pt x="1265809" y="306705"/>
                    <a:pt x="1261491" y="311023"/>
                    <a:pt x="1256284" y="311023"/>
                  </a:cubicBezTo>
                  <a:lnTo>
                    <a:pt x="9525" y="311023"/>
                  </a:lnTo>
                  <a:close/>
                </a:path>
              </a:pathLst>
            </a:custGeom>
            <a:solidFill>
              <a:srgbClr val="000000"/>
            </a:solidFill>
          </p:spPr>
        </p:sp>
      </p:grpSp>
      <p:sp>
        <p:nvSpPr>
          <p:cNvPr name="TextBox 51" id="51"/>
          <p:cNvSpPr txBox="true"/>
          <p:nvPr/>
        </p:nvSpPr>
        <p:spPr>
          <a:xfrm rot="0">
            <a:off x="1600200" y="2675970"/>
            <a:ext cx="11394477" cy="679658"/>
          </a:xfrm>
          <a:prstGeom prst="rect">
            <a:avLst/>
          </a:prstGeom>
        </p:spPr>
        <p:txBody>
          <a:bodyPr anchor="t" rtlCol="false" tIns="0" lIns="0" bIns="0" rIns="0">
            <a:spAutoFit/>
          </a:bodyPr>
          <a:lstStyle/>
          <a:p>
            <a:pPr algn="l">
              <a:lnSpc>
                <a:spcPts val="4732"/>
              </a:lnSpc>
            </a:pPr>
            <a:r>
              <a:rPr lang="en-US" sz="3943" b="true">
                <a:solidFill>
                  <a:srgbClr val="0066FF"/>
                </a:solidFill>
                <a:latin typeface="Arial Bold"/>
                <a:ea typeface="Arial Bold"/>
                <a:cs typeface="Arial Bold"/>
                <a:sym typeface="Arial Bold"/>
              </a:rPr>
              <a:t>Mae’r model Cyfnod Sylfaen yn cynnwys:</a:t>
            </a:r>
          </a:p>
        </p:txBody>
      </p:sp>
      <p:grpSp>
        <p:nvGrpSpPr>
          <p:cNvPr name="Group 52" id="52"/>
          <p:cNvGrpSpPr>
            <a:grpSpLocks noChangeAspect="true"/>
          </p:cNvGrpSpPr>
          <p:nvPr/>
        </p:nvGrpSpPr>
        <p:grpSpPr>
          <a:xfrm rot="0">
            <a:off x="1731668" y="346456"/>
            <a:ext cx="2485907" cy="1685095"/>
            <a:chOff x="0" y="0"/>
            <a:chExt cx="3025776" cy="2051050"/>
          </a:xfrm>
        </p:grpSpPr>
        <p:sp>
          <p:nvSpPr>
            <p:cNvPr name="Freeform 53" id="53"/>
            <p:cNvSpPr/>
            <p:nvPr/>
          </p:nvSpPr>
          <p:spPr>
            <a:xfrm flipH="false" flipV="false" rot="0">
              <a:off x="0" y="0"/>
              <a:ext cx="3025775" cy="2051050"/>
            </a:xfrm>
            <a:custGeom>
              <a:avLst/>
              <a:gdLst/>
              <a:ahLst/>
              <a:cxnLst/>
              <a:rect r="r" b="b" t="t" l="l"/>
              <a:pathLst>
                <a:path h="2051050" w="3025775">
                  <a:moveTo>
                    <a:pt x="0" y="0"/>
                  </a:moveTo>
                  <a:lnTo>
                    <a:pt x="3025775" y="0"/>
                  </a:lnTo>
                  <a:lnTo>
                    <a:pt x="3025775" y="2051050"/>
                  </a:lnTo>
                  <a:lnTo>
                    <a:pt x="0" y="2051050"/>
                  </a:lnTo>
                  <a:lnTo>
                    <a:pt x="0" y="0"/>
                  </a:lnTo>
                  <a:close/>
                </a:path>
              </a:pathLst>
            </a:custGeom>
            <a:blipFill>
              <a:blip r:embed="rId7"/>
              <a:stretch>
                <a:fillRect l="0" t="0" r="0" b="-105"/>
              </a:stretch>
            </a:blipFill>
          </p:spPr>
        </p:sp>
      </p:grpSp>
      <p:grpSp>
        <p:nvGrpSpPr>
          <p:cNvPr name="Group 54" id="54"/>
          <p:cNvGrpSpPr>
            <a:grpSpLocks noChangeAspect="true"/>
          </p:cNvGrpSpPr>
          <p:nvPr/>
        </p:nvGrpSpPr>
        <p:grpSpPr>
          <a:xfrm rot="0">
            <a:off x="14304930" y="210814"/>
            <a:ext cx="2392000" cy="1956380"/>
            <a:chOff x="0" y="0"/>
            <a:chExt cx="2911474" cy="2381250"/>
          </a:xfrm>
        </p:grpSpPr>
        <p:sp>
          <p:nvSpPr>
            <p:cNvPr name="Freeform 55" id="55"/>
            <p:cNvSpPr/>
            <p:nvPr/>
          </p:nvSpPr>
          <p:spPr>
            <a:xfrm flipH="false" flipV="false" rot="0">
              <a:off x="0" y="0"/>
              <a:ext cx="2911475" cy="2381250"/>
            </a:xfrm>
            <a:custGeom>
              <a:avLst/>
              <a:gdLst/>
              <a:ahLst/>
              <a:cxnLst/>
              <a:rect r="r" b="b" t="t" l="l"/>
              <a:pathLst>
                <a:path h="2381250" w="2911475">
                  <a:moveTo>
                    <a:pt x="0" y="0"/>
                  </a:moveTo>
                  <a:lnTo>
                    <a:pt x="2911475" y="0"/>
                  </a:lnTo>
                  <a:lnTo>
                    <a:pt x="2911475" y="2381250"/>
                  </a:lnTo>
                  <a:lnTo>
                    <a:pt x="0" y="2381250"/>
                  </a:lnTo>
                  <a:lnTo>
                    <a:pt x="0" y="0"/>
                  </a:lnTo>
                  <a:close/>
                </a:path>
              </a:pathLst>
            </a:custGeom>
            <a:blipFill>
              <a:blip r:embed="rId8"/>
              <a:stretch>
                <a:fillRect l="0" t="0" r="-26" b="0"/>
              </a:stretch>
            </a:blipFill>
          </p:spPr>
        </p:sp>
      </p:gr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4602067" y="717067"/>
            <a:ext cx="8595884" cy="946237"/>
          </a:xfrm>
          <a:prstGeom prst="rect">
            <a:avLst/>
          </a:prstGeom>
        </p:spPr>
        <p:txBody>
          <a:bodyPr anchor="t" rtlCol="false" tIns="0" lIns="0" bIns="0" rIns="0">
            <a:spAutoFit/>
          </a:bodyPr>
          <a:lstStyle/>
          <a:p>
            <a:pPr algn="ctr">
              <a:lnSpc>
                <a:spcPts val="3667"/>
              </a:lnSpc>
            </a:pPr>
            <a:r>
              <a:rPr lang="en-US" sz="3056" b="true">
                <a:solidFill>
                  <a:srgbClr val="000000"/>
                </a:solidFill>
                <a:latin typeface="Arial Bold"/>
                <a:ea typeface="Arial Bold"/>
                <a:cs typeface="Arial Bold"/>
                <a:sym typeface="Arial Bold"/>
              </a:rPr>
              <a:t>Y Cyfnod Sylfaen</a:t>
            </a:r>
          </a:p>
          <a:p>
            <a:pPr algn="ctr">
              <a:lnSpc>
                <a:spcPts val="3667"/>
              </a:lnSpc>
            </a:pPr>
            <a:r>
              <a:rPr lang="en-US" sz="3056" b="true">
                <a:solidFill>
                  <a:srgbClr val="000000"/>
                </a:solidFill>
                <a:latin typeface="Arial Bold"/>
                <a:ea typeface="Arial Bold"/>
                <a:cs typeface="Arial Bold"/>
                <a:sym typeface="Arial Bold"/>
              </a:rPr>
              <a:t>The Foundation Phase</a:t>
            </a:r>
          </a:p>
        </p:txBody>
      </p:sp>
      <p:grpSp>
        <p:nvGrpSpPr>
          <p:cNvPr name="Group 3" id="3"/>
          <p:cNvGrpSpPr/>
          <p:nvPr/>
        </p:nvGrpSpPr>
        <p:grpSpPr>
          <a:xfrm rot="0">
            <a:off x="1349163" y="2476209"/>
            <a:ext cx="1226367" cy="64687"/>
            <a:chOff x="0" y="0"/>
            <a:chExt cx="1444626" cy="76200"/>
          </a:xfrm>
        </p:grpSpPr>
        <p:sp>
          <p:nvSpPr>
            <p:cNvPr name="Freeform 4" id="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5" id="5"/>
          <p:cNvGrpSpPr/>
          <p:nvPr/>
        </p:nvGrpSpPr>
        <p:grpSpPr>
          <a:xfrm rot="0">
            <a:off x="2510841" y="2476209"/>
            <a:ext cx="1226365" cy="64687"/>
            <a:chOff x="0" y="0"/>
            <a:chExt cx="1444624" cy="76200"/>
          </a:xfrm>
        </p:grpSpPr>
        <p:sp>
          <p:nvSpPr>
            <p:cNvPr name="Freeform 6" id="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7" id="7"/>
          <p:cNvGrpSpPr/>
          <p:nvPr/>
        </p:nvGrpSpPr>
        <p:grpSpPr>
          <a:xfrm rot="0">
            <a:off x="3610528" y="2476209"/>
            <a:ext cx="1226365" cy="64687"/>
            <a:chOff x="0" y="0"/>
            <a:chExt cx="1444624" cy="76200"/>
          </a:xfrm>
        </p:grpSpPr>
        <p:sp>
          <p:nvSpPr>
            <p:cNvPr name="Freeform 8" id="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9" id="9"/>
          <p:cNvGrpSpPr/>
          <p:nvPr/>
        </p:nvGrpSpPr>
        <p:grpSpPr>
          <a:xfrm rot="0">
            <a:off x="4710214" y="2476209"/>
            <a:ext cx="1226365" cy="64687"/>
            <a:chOff x="0" y="0"/>
            <a:chExt cx="1444624" cy="76200"/>
          </a:xfrm>
        </p:grpSpPr>
        <p:sp>
          <p:nvSpPr>
            <p:cNvPr name="Freeform 10" id="1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1" id="11"/>
          <p:cNvGrpSpPr/>
          <p:nvPr/>
        </p:nvGrpSpPr>
        <p:grpSpPr>
          <a:xfrm rot="0">
            <a:off x="5809901" y="2476209"/>
            <a:ext cx="1226365" cy="64687"/>
            <a:chOff x="0" y="0"/>
            <a:chExt cx="1444624" cy="76200"/>
          </a:xfrm>
        </p:grpSpPr>
        <p:sp>
          <p:nvSpPr>
            <p:cNvPr name="Freeform 12" id="1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3" id="13"/>
          <p:cNvGrpSpPr/>
          <p:nvPr/>
        </p:nvGrpSpPr>
        <p:grpSpPr>
          <a:xfrm rot="0">
            <a:off x="6912284" y="2476209"/>
            <a:ext cx="1226367" cy="64687"/>
            <a:chOff x="0" y="0"/>
            <a:chExt cx="1444626" cy="76200"/>
          </a:xfrm>
        </p:grpSpPr>
        <p:sp>
          <p:nvSpPr>
            <p:cNvPr name="Freeform 14" id="1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5" id="15"/>
          <p:cNvGrpSpPr/>
          <p:nvPr/>
        </p:nvGrpSpPr>
        <p:grpSpPr>
          <a:xfrm rot="0">
            <a:off x="8011971" y="2476209"/>
            <a:ext cx="1226367" cy="64687"/>
            <a:chOff x="0" y="0"/>
            <a:chExt cx="1444626" cy="76200"/>
          </a:xfrm>
        </p:grpSpPr>
        <p:sp>
          <p:nvSpPr>
            <p:cNvPr name="Freeform 16" id="1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7" id="17"/>
          <p:cNvGrpSpPr/>
          <p:nvPr/>
        </p:nvGrpSpPr>
        <p:grpSpPr>
          <a:xfrm rot="0">
            <a:off x="10211344" y="2476209"/>
            <a:ext cx="1226367" cy="64687"/>
            <a:chOff x="0" y="0"/>
            <a:chExt cx="1444626" cy="76200"/>
          </a:xfrm>
        </p:grpSpPr>
        <p:sp>
          <p:nvSpPr>
            <p:cNvPr name="Freeform 18" id="1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9" id="19"/>
          <p:cNvGrpSpPr/>
          <p:nvPr/>
        </p:nvGrpSpPr>
        <p:grpSpPr>
          <a:xfrm rot="0">
            <a:off x="12413411" y="2476209"/>
            <a:ext cx="1226365" cy="64687"/>
            <a:chOff x="0" y="0"/>
            <a:chExt cx="1444624" cy="76200"/>
          </a:xfrm>
        </p:grpSpPr>
        <p:sp>
          <p:nvSpPr>
            <p:cNvPr name="Freeform 20" id="2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1" id="21"/>
          <p:cNvGrpSpPr/>
          <p:nvPr/>
        </p:nvGrpSpPr>
        <p:grpSpPr>
          <a:xfrm rot="0">
            <a:off x="14612785" y="2476209"/>
            <a:ext cx="1226365" cy="64687"/>
            <a:chOff x="0" y="0"/>
            <a:chExt cx="1444624" cy="76200"/>
          </a:xfrm>
        </p:grpSpPr>
        <p:sp>
          <p:nvSpPr>
            <p:cNvPr name="Freeform 22" id="2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3" id="23"/>
          <p:cNvGrpSpPr/>
          <p:nvPr/>
        </p:nvGrpSpPr>
        <p:grpSpPr>
          <a:xfrm rot="0">
            <a:off x="9111657" y="2476209"/>
            <a:ext cx="1226367" cy="64687"/>
            <a:chOff x="0" y="0"/>
            <a:chExt cx="1444626" cy="76200"/>
          </a:xfrm>
        </p:grpSpPr>
        <p:sp>
          <p:nvSpPr>
            <p:cNvPr name="Freeform 24" id="2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5" id="25"/>
          <p:cNvGrpSpPr/>
          <p:nvPr/>
        </p:nvGrpSpPr>
        <p:grpSpPr>
          <a:xfrm rot="0">
            <a:off x="11311030" y="2476209"/>
            <a:ext cx="1226367" cy="64687"/>
            <a:chOff x="0" y="0"/>
            <a:chExt cx="1444626" cy="76200"/>
          </a:xfrm>
        </p:grpSpPr>
        <p:sp>
          <p:nvSpPr>
            <p:cNvPr name="Freeform 26" id="2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7" id="27"/>
          <p:cNvGrpSpPr/>
          <p:nvPr/>
        </p:nvGrpSpPr>
        <p:grpSpPr>
          <a:xfrm rot="0">
            <a:off x="13513098" y="2476209"/>
            <a:ext cx="1226365" cy="64687"/>
            <a:chOff x="0" y="0"/>
            <a:chExt cx="1444624" cy="76200"/>
          </a:xfrm>
        </p:grpSpPr>
        <p:sp>
          <p:nvSpPr>
            <p:cNvPr name="Freeform 28" id="2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9" id="29"/>
          <p:cNvGrpSpPr/>
          <p:nvPr/>
        </p:nvGrpSpPr>
        <p:grpSpPr>
          <a:xfrm rot="0">
            <a:off x="15712471" y="2476209"/>
            <a:ext cx="1226365" cy="64687"/>
            <a:chOff x="0" y="0"/>
            <a:chExt cx="1444624" cy="76200"/>
          </a:xfrm>
        </p:grpSpPr>
        <p:sp>
          <p:nvSpPr>
            <p:cNvPr name="Freeform 30" id="3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31" id="31"/>
          <p:cNvGrpSpPr>
            <a:grpSpLocks noChangeAspect="true"/>
          </p:cNvGrpSpPr>
          <p:nvPr/>
        </p:nvGrpSpPr>
        <p:grpSpPr>
          <a:xfrm rot="0">
            <a:off x="10423993" y="3609315"/>
            <a:ext cx="5886558" cy="4752538"/>
            <a:chOff x="0" y="0"/>
            <a:chExt cx="6934200" cy="5598356"/>
          </a:xfrm>
        </p:grpSpPr>
        <p:sp>
          <p:nvSpPr>
            <p:cNvPr name="Freeform 32" id="32" descr="DSCF1609"/>
            <p:cNvSpPr/>
            <p:nvPr/>
          </p:nvSpPr>
          <p:spPr>
            <a:xfrm flipH="false" flipV="false" rot="0">
              <a:off x="0" y="0"/>
              <a:ext cx="6934200" cy="5598414"/>
            </a:xfrm>
            <a:custGeom>
              <a:avLst/>
              <a:gdLst/>
              <a:ahLst/>
              <a:cxnLst/>
              <a:rect r="r" b="b" t="t" l="l"/>
              <a:pathLst>
                <a:path h="5598414" w="6934200">
                  <a:moveTo>
                    <a:pt x="0" y="0"/>
                  </a:moveTo>
                  <a:lnTo>
                    <a:pt x="6934200" y="0"/>
                  </a:lnTo>
                  <a:lnTo>
                    <a:pt x="6934200" y="5598414"/>
                  </a:lnTo>
                  <a:lnTo>
                    <a:pt x="0" y="5598414"/>
                  </a:lnTo>
                  <a:lnTo>
                    <a:pt x="0" y="0"/>
                  </a:lnTo>
                  <a:close/>
                </a:path>
              </a:pathLst>
            </a:custGeom>
            <a:blipFill>
              <a:blip r:embed="rId3"/>
              <a:stretch>
                <a:fillRect l="-14672" t="-7123" r="-16428" b="-4505"/>
              </a:stretch>
            </a:blipFill>
          </p:spPr>
        </p:sp>
      </p:grpSp>
      <p:sp>
        <p:nvSpPr>
          <p:cNvPr name="TextBox 33" id="33"/>
          <p:cNvSpPr txBox="true"/>
          <p:nvPr/>
        </p:nvSpPr>
        <p:spPr>
          <a:xfrm rot="0">
            <a:off x="2036131" y="9005126"/>
            <a:ext cx="13727755" cy="946237"/>
          </a:xfrm>
          <a:prstGeom prst="rect">
            <a:avLst/>
          </a:prstGeom>
        </p:spPr>
        <p:txBody>
          <a:bodyPr anchor="t" rtlCol="false" tIns="0" lIns="0" bIns="0" rIns="0">
            <a:spAutoFit/>
          </a:bodyPr>
          <a:lstStyle/>
          <a:p>
            <a:pPr algn="ctr">
              <a:lnSpc>
                <a:spcPts val="3667"/>
              </a:lnSpc>
            </a:pPr>
            <a:r>
              <a:rPr lang="en-US" sz="3056">
                <a:solidFill>
                  <a:srgbClr val="000000"/>
                </a:solidFill>
                <a:latin typeface="Arial"/>
                <a:ea typeface="Arial"/>
                <a:cs typeface="Arial"/>
                <a:sym typeface="Arial"/>
              </a:rPr>
              <a:t>  What you provide for children every day within your teaching/ learning context.</a:t>
            </a:r>
          </a:p>
          <a:p>
            <a:pPr algn="ctr">
              <a:lnSpc>
                <a:spcPts val="3667"/>
              </a:lnSpc>
            </a:pPr>
            <a:r>
              <a:rPr lang="en-US" sz="3056">
                <a:solidFill>
                  <a:srgbClr val="000000"/>
                </a:solidFill>
                <a:latin typeface="Arial"/>
                <a:ea typeface="Arial"/>
                <a:cs typeface="Arial"/>
                <a:sym typeface="Arial"/>
              </a:rPr>
              <a:t>Darpariaeth dyddiol mae plant yn ei dderbyn yn yr amgylchedd dysgu.</a:t>
            </a:r>
          </a:p>
        </p:txBody>
      </p:sp>
      <p:sp>
        <p:nvSpPr>
          <p:cNvPr name="TextBox 34" id="34"/>
          <p:cNvSpPr txBox="true"/>
          <p:nvPr/>
        </p:nvSpPr>
        <p:spPr>
          <a:xfrm rot="0">
            <a:off x="2843164" y="2787603"/>
            <a:ext cx="13363887" cy="699380"/>
          </a:xfrm>
          <a:prstGeom prst="rect">
            <a:avLst/>
          </a:prstGeom>
        </p:spPr>
        <p:txBody>
          <a:bodyPr anchor="t" rtlCol="false" tIns="0" lIns="0" bIns="0" rIns="0">
            <a:spAutoFit/>
          </a:bodyPr>
          <a:lstStyle/>
          <a:p>
            <a:pPr algn="ctr">
              <a:lnSpc>
                <a:spcPts val="4889"/>
              </a:lnSpc>
            </a:pPr>
            <a:r>
              <a:rPr lang="en-US" sz="4074" b="true">
                <a:solidFill>
                  <a:srgbClr val="0066FF"/>
                </a:solidFill>
                <a:latin typeface="Arial Bold"/>
                <a:ea typeface="Arial Bold"/>
                <a:cs typeface="Arial Bold"/>
                <a:sym typeface="Arial Bold"/>
              </a:rPr>
              <a:t>Darpariaeth Barhaus   Continuous Provision</a:t>
            </a:r>
          </a:p>
        </p:txBody>
      </p:sp>
      <p:grpSp>
        <p:nvGrpSpPr>
          <p:cNvPr name="Group 35" id="35"/>
          <p:cNvGrpSpPr>
            <a:grpSpLocks noChangeAspect="true"/>
          </p:cNvGrpSpPr>
          <p:nvPr/>
        </p:nvGrpSpPr>
        <p:grpSpPr>
          <a:xfrm rot="0">
            <a:off x="1349163" y="329125"/>
            <a:ext cx="2568632" cy="1741170"/>
            <a:chOff x="0" y="0"/>
            <a:chExt cx="3025776" cy="2051050"/>
          </a:xfrm>
        </p:grpSpPr>
        <p:sp>
          <p:nvSpPr>
            <p:cNvPr name="Freeform 36" id="36"/>
            <p:cNvSpPr/>
            <p:nvPr/>
          </p:nvSpPr>
          <p:spPr>
            <a:xfrm flipH="false" flipV="false" rot="0">
              <a:off x="0" y="0"/>
              <a:ext cx="3025775" cy="2051050"/>
            </a:xfrm>
            <a:custGeom>
              <a:avLst/>
              <a:gdLst/>
              <a:ahLst/>
              <a:cxnLst/>
              <a:rect r="r" b="b" t="t" l="l"/>
              <a:pathLst>
                <a:path h="2051050" w="3025775">
                  <a:moveTo>
                    <a:pt x="0" y="0"/>
                  </a:moveTo>
                  <a:lnTo>
                    <a:pt x="3025775" y="0"/>
                  </a:lnTo>
                  <a:lnTo>
                    <a:pt x="3025775" y="2051050"/>
                  </a:lnTo>
                  <a:lnTo>
                    <a:pt x="0" y="2051050"/>
                  </a:lnTo>
                  <a:lnTo>
                    <a:pt x="0" y="0"/>
                  </a:lnTo>
                  <a:close/>
                </a:path>
              </a:pathLst>
            </a:custGeom>
            <a:blipFill>
              <a:blip r:embed="rId4"/>
              <a:stretch>
                <a:fillRect l="0" t="0" r="0" b="-105"/>
              </a:stretch>
            </a:blipFill>
          </p:spPr>
        </p:sp>
      </p:grpSp>
      <p:grpSp>
        <p:nvGrpSpPr>
          <p:cNvPr name="Group 37" id="37"/>
          <p:cNvGrpSpPr>
            <a:grpSpLocks noChangeAspect="true"/>
          </p:cNvGrpSpPr>
          <p:nvPr/>
        </p:nvGrpSpPr>
        <p:grpSpPr>
          <a:xfrm rot="0">
            <a:off x="14326871" y="188969"/>
            <a:ext cx="2471599" cy="2021483"/>
            <a:chOff x="0" y="0"/>
            <a:chExt cx="2911474" cy="2381250"/>
          </a:xfrm>
        </p:grpSpPr>
        <p:sp>
          <p:nvSpPr>
            <p:cNvPr name="Freeform 38" id="38"/>
            <p:cNvSpPr/>
            <p:nvPr/>
          </p:nvSpPr>
          <p:spPr>
            <a:xfrm flipH="false" flipV="false" rot="0">
              <a:off x="0" y="0"/>
              <a:ext cx="2911475" cy="2381250"/>
            </a:xfrm>
            <a:custGeom>
              <a:avLst/>
              <a:gdLst/>
              <a:ahLst/>
              <a:cxnLst/>
              <a:rect r="r" b="b" t="t" l="l"/>
              <a:pathLst>
                <a:path h="2381250" w="2911475">
                  <a:moveTo>
                    <a:pt x="0" y="0"/>
                  </a:moveTo>
                  <a:lnTo>
                    <a:pt x="2911475" y="0"/>
                  </a:lnTo>
                  <a:lnTo>
                    <a:pt x="2911475" y="2381250"/>
                  </a:lnTo>
                  <a:lnTo>
                    <a:pt x="0" y="2381250"/>
                  </a:lnTo>
                  <a:lnTo>
                    <a:pt x="0" y="0"/>
                  </a:lnTo>
                  <a:close/>
                </a:path>
              </a:pathLst>
            </a:custGeom>
            <a:blipFill>
              <a:blip r:embed="rId5"/>
              <a:stretch>
                <a:fillRect l="0" t="0" r="-26" b="0"/>
              </a:stretch>
            </a:blipFill>
          </p:spPr>
        </p:sp>
      </p:grpSp>
      <p:grpSp>
        <p:nvGrpSpPr>
          <p:cNvPr name="Group 39" id="39"/>
          <p:cNvGrpSpPr>
            <a:grpSpLocks noChangeAspect="true"/>
          </p:cNvGrpSpPr>
          <p:nvPr/>
        </p:nvGrpSpPr>
        <p:grpSpPr>
          <a:xfrm rot="0">
            <a:off x="2618376" y="3612012"/>
            <a:ext cx="5413239" cy="4557300"/>
            <a:chOff x="0" y="0"/>
            <a:chExt cx="6376644" cy="5368372"/>
          </a:xfrm>
        </p:grpSpPr>
        <p:sp>
          <p:nvSpPr>
            <p:cNvPr name="Freeform 40" id="40" descr="cont prov 39"/>
            <p:cNvSpPr/>
            <p:nvPr/>
          </p:nvSpPr>
          <p:spPr>
            <a:xfrm flipH="false" flipV="false" rot="0">
              <a:off x="0" y="0"/>
              <a:ext cx="6376670" cy="5368417"/>
            </a:xfrm>
            <a:custGeom>
              <a:avLst/>
              <a:gdLst/>
              <a:ahLst/>
              <a:cxnLst/>
              <a:rect r="r" b="b" t="t" l="l"/>
              <a:pathLst>
                <a:path h="5368417" w="6376670">
                  <a:moveTo>
                    <a:pt x="0" y="0"/>
                  </a:moveTo>
                  <a:lnTo>
                    <a:pt x="6376670" y="0"/>
                  </a:lnTo>
                  <a:lnTo>
                    <a:pt x="6376670" y="5368417"/>
                  </a:lnTo>
                  <a:lnTo>
                    <a:pt x="0" y="5368417"/>
                  </a:lnTo>
                  <a:lnTo>
                    <a:pt x="0" y="0"/>
                  </a:lnTo>
                  <a:close/>
                </a:path>
              </a:pathLst>
            </a:custGeom>
            <a:blipFill>
              <a:blip r:embed="rId6"/>
              <a:stretch>
                <a:fillRect l="-11711" t="0" r="-20096" b="-336"/>
              </a:stretch>
            </a:blipFill>
          </p:spPr>
        </p:sp>
      </p:grpSp>
      <p:sp>
        <p:nvSpPr>
          <p:cNvPr name="TextBox 41" id="41"/>
          <p:cNvSpPr txBox="true"/>
          <p:nvPr/>
        </p:nvSpPr>
        <p:spPr>
          <a:xfrm rot="0">
            <a:off x="2229336" y="8498581"/>
            <a:ext cx="7617485" cy="367106"/>
          </a:xfrm>
          <a:prstGeom prst="rect">
            <a:avLst/>
          </a:prstGeom>
        </p:spPr>
        <p:txBody>
          <a:bodyPr anchor="t" rtlCol="false" tIns="0" lIns="0" bIns="0" rIns="0">
            <a:spAutoFit/>
          </a:bodyPr>
          <a:lstStyle/>
          <a:p>
            <a:pPr algn="l">
              <a:lnSpc>
                <a:spcPts val="2241"/>
              </a:lnSpc>
            </a:pPr>
            <a:r>
              <a:rPr lang="en-US" sz="1867">
                <a:solidFill>
                  <a:srgbClr val="000000"/>
                </a:solidFill>
                <a:latin typeface="Arial"/>
                <a:ea typeface="Arial"/>
                <a:cs typeface="Arial"/>
                <a:sym typeface="Arial"/>
              </a:rPr>
              <a:t>Wet Sand: Early Excellence Training &amp; Resource Centre (2008)</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4771668" y="784857"/>
            <a:ext cx="9126166" cy="1003435"/>
          </a:xfrm>
          <a:prstGeom prst="rect">
            <a:avLst/>
          </a:prstGeom>
        </p:spPr>
        <p:txBody>
          <a:bodyPr anchor="t" rtlCol="false" tIns="0" lIns="0" bIns="0" rIns="0">
            <a:spAutoFit/>
          </a:bodyPr>
          <a:lstStyle/>
          <a:p>
            <a:pPr algn="ctr">
              <a:lnSpc>
                <a:spcPts val="3893"/>
              </a:lnSpc>
            </a:pPr>
            <a:r>
              <a:rPr lang="en-US" sz="3244" b="true">
                <a:solidFill>
                  <a:srgbClr val="000000"/>
                </a:solidFill>
                <a:latin typeface="Arial Bold"/>
                <a:ea typeface="Arial Bold"/>
                <a:cs typeface="Arial Bold"/>
                <a:sym typeface="Arial Bold"/>
              </a:rPr>
              <a:t>Y Cyfnod Sylfaen</a:t>
            </a:r>
          </a:p>
          <a:p>
            <a:pPr algn="ctr">
              <a:lnSpc>
                <a:spcPts val="3893"/>
              </a:lnSpc>
            </a:pPr>
            <a:r>
              <a:rPr lang="en-US" sz="3244" b="true">
                <a:solidFill>
                  <a:srgbClr val="000000"/>
                </a:solidFill>
                <a:latin typeface="Arial Bold"/>
                <a:ea typeface="Arial Bold"/>
                <a:cs typeface="Arial Bold"/>
                <a:sym typeface="Arial Bold"/>
              </a:rPr>
              <a:t>The Foundation Phase</a:t>
            </a:r>
          </a:p>
        </p:txBody>
      </p:sp>
      <p:grpSp>
        <p:nvGrpSpPr>
          <p:cNvPr name="Group 3" id="3"/>
          <p:cNvGrpSpPr/>
          <p:nvPr/>
        </p:nvGrpSpPr>
        <p:grpSpPr>
          <a:xfrm rot="0">
            <a:off x="868298" y="2671378"/>
            <a:ext cx="1302022" cy="68678"/>
            <a:chOff x="0" y="0"/>
            <a:chExt cx="1444626" cy="76200"/>
          </a:xfrm>
        </p:grpSpPr>
        <p:sp>
          <p:nvSpPr>
            <p:cNvPr name="Freeform 4" id="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5" id="5"/>
          <p:cNvGrpSpPr/>
          <p:nvPr/>
        </p:nvGrpSpPr>
        <p:grpSpPr>
          <a:xfrm rot="0">
            <a:off x="2101640" y="2671378"/>
            <a:ext cx="1302020" cy="68678"/>
            <a:chOff x="0" y="0"/>
            <a:chExt cx="1444624" cy="76200"/>
          </a:xfrm>
        </p:grpSpPr>
        <p:sp>
          <p:nvSpPr>
            <p:cNvPr name="Freeform 6" id="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7" id="7"/>
          <p:cNvGrpSpPr/>
          <p:nvPr/>
        </p:nvGrpSpPr>
        <p:grpSpPr>
          <a:xfrm rot="0">
            <a:off x="3269167" y="2671378"/>
            <a:ext cx="1302020" cy="68678"/>
            <a:chOff x="0" y="0"/>
            <a:chExt cx="1444624" cy="76200"/>
          </a:xfrm>
        </p:grpSpPr>
        <p:sp>
          <p:nvSpPr>
            <p:cNvPr name="Freeform 8" id="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9" id="9"/>
          <p:cNvGrpSpPr/>
          <p:nvPr/>
        </p:nvGrpSpPr>
        <p:grpSpPr>
          <a:xfrm rot="0">
            <a:off x="4436693" y="2671378"/>
            <a:ext cx="1302020" cy="68678"/>
            <a:chOff x="0" y="0"/>
            <a:chExt cx="1444624" cy="76200"/>
          </a:xfrm>
        </p:grpSpPr>
        <p:sp>
          <p:nvSpPr>
            <p:cNvPr name="Freeform 10" id="1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1" id="11"/>
          <p:cNvGrpSpPr/>
          <p:nvPr/>
        </p:nvGrpSpPr>
        <p:grpSpPr>
          <a:xfrm rot="0">
            <a:off x="5604220" y="2671378"/>
            <a:ext cx="1302020" cy="68678"/>
            <a:chOff x="0" y="0"/>
            <a:chExt cx="1444624" cy="76200"/>
          </a:xfrm>
        </p:grpSpPr>
        <p:sp>
          <p:nvSpPr>
            <p:cNvPr name="Freeform 12" id="1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3" id="13"/>
          <p:cNvGrpSpPr/>
          <p:nvPr/>
        </p:nvGrpSpPr>
        <p:grpSpPr>
          <a:xfrm rot="0">
            <a:off x="6774609" y="2671378"/>
            <a:ext cx="1302022" cy="68678"/>
            <a:chOff x="0" y="0"/>
            <a:chExt cx="1444626" cy="76200"/>
          </a:xfrm>
        </p:grpSpPr>
        <p:sp>
          <p:nvSpPr>
            <p:cNvPr name="Freeform 14" id="1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5" id="15"/>
          <p:cNvGrpSpPr/>
          <p:nvPr/>
        </p:nvGrpSpPr>
        <p:grpSpPr>
          <a:xfrm rot="0">
            <a:off x="7942135" y="2671378"/>
            <a:ext cx="1302022" cy="68678"/>
            <a:chOff x="0" y="0"/>
            <a:chExt cx="1444626" cy="76200"/>
          </a:xfrm>
        </p:grpSpPr>
        <p:sp>
          <p:nvSpPr>
            <p:cNvPr name="Freeform 16" id="1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7" id="17"/>
          <p:cNvGrpSpPr/>
          <p:nvPr/>
        </p:nvGrpSpPr>
        <p:grpSpPr>
          <a:xfrm rot="0">
            <a:off x="10277188" y="2671378"/>
            <a:ext cx="1302022" cy="68678"/>
            <a:chOff x="0" y="0"/>
            <a:chExt cx="1444626" cy="76200"/>
          </a:xfrm>
        </p:grpSpPr>
        <p:sp>
          <p:nvSpPr>
            <p:cNvPr name="Freeform 18" id="1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9" id="19"/>
          <p:cNvGrpSpPr/>
          <p:nvPr/>
        </p:nvGrpSpPr>
        <p:grpSpPr>
          <a:xfrm rot="0">
            <a:off x="12615102" y="2671378"/>
            <a:ext cx="1302020" cy="68678"/>
            <a:chOff x="0" y="0"/>
            <a:chExt cx="1444624" cy="76200"/>
          </a:xfrm>
        </p:grpSpPr>
        <p:sp>
          <p:nvSpPr>
            <p:cNvPr name="Freeform 20" id="2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1" id="21"/>
          <p:cNvGrpSpPr/>
          <p:nvPr/>
        </p:nvGrpSpPr>
        <p:grpSpPr>
          <a:xfrm rot="0">
            <a:off x="14950155" y="2671378"/>
            <a:ext cx="1302020" cy="68678"/>
            <a:chOff x="0" y="0"/>
            <a:chExt cx="1444624" cy="76200"/>
          </a:xfrm>
        </p:grpSpPr>
        <p:sp>
          <p:nvSpPr>
            <p:cNvPr name="Freeform 22" id="2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3" id="23"/>
          <p:cNvGrpSpPr/>
          <p:nvPr/>
        </p:nvGrpSpPr>
        <p:grpSpPr>
          <a:xfrm rot="0">
            <a:off x="9109662" y="2671378"/>
            <a:ext cx="1302022" cy="68678"/>
            <a:chOff x="0" y="0"/>
            <a:chExt cx="1444626" cy="76200"/>
          </a:xfrm>
        </p:grpSpPr>
        <p:sp>
          <p:nvSpPr>
            <p:cNvPr name="Freeform 24" id="2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5" id="25"/>
          <p:cNvGrpSpPr/>
          <p:nvPr/>
        </p:nvGrpSpPr>
        <p:grpSpPr>
          <a:xfrm rot="0">
            <a:off x="11444715" y="2671378"/>
            <a:ext cx="1302022" cy="68678"/>
            <a:chOff x="0" y="0"/>
            <a:chExt cx="1444626" cy="76200"/>
          </a:xfrm>
        </p:grpSpPr>
        <p:sp>
          <p:nvSpPr>
            <p:cNvPr name="Freeform 26" id="2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7" id="27"/>
          <p:cNvGrpSpPr/>
          <p:nvPr/>
        </p:nvGrpSpPr>
        <p:grpSpPr>
          <a:xfrm rot="0">
            <a:off x="13782629" y="2671378"/>
            <a:ext cx="1302020" cy="68678"/>
            <a:chOff x="0" y="0"/>
            <a:chExt cx="1444624" cy="76200"/>
          </a:xfrm>
        </p:grpSpPr>
        <p:sp>
          <p:nvSpPr>
            <p:cNvPr name="Freeform 28" id="2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9" id="29"/>
          <p:cNvGrpSpPr/>
          <p:nvPr/>
        </p:nvGrpSpPr>
        <p:grpSpPr>
          <a:xfrm rot="0">
            <a:off x="16117682" y="2671378"/>
            <a:ext cx="1302020" cy="68678"/>
            <a:chOff x="0" y="0"/>
            <a:chExt cx="1444624" cy="76200"/>
          </a:xfrm>
        </p:grpSpPr>
        <p:sp>
          <p:nvSpPr>
            <p:cNvPr name="Freeform 30" id="3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sp>
        <p:nvSpPr>
          <p:cNvPr name="TextBox 31" id="31"/>
          <p:cNvSpPr txBox="true"/>
          <p:nvPr/>
        </p:nvSpPr>
        <p:spPr>
          <a:xfrm rot="0">
            <a:off x="13391046" y="3857257"/>
            <a:ext cx="4595297" cy="4423969"/>
          </a:xfrm>
          <a:prstGeom prst="rect">
            <a:avLst/>
          </a:prstGeom>
        </p:spPr>
        <p:txBody>
          <a:bodyPr anchor="t" rtlCol="false" tIns="0" lIns="0" bIns="0" rIns="0">
            <a:spAutoFit/>
          </a:bodyPr>
          <a:lstStyle/>
          <a:p>
            <a:pPr algn="l">
              <a:lnSpc>
                <a:spcPts val="4326"/>
              </a:lnSpc>
            </a:pPr>
            <a:r>
              <a:rPr lang="en-US" sz="3605" b="true">
                <a:solidFill>
                  <a:srgbClr val="000000"/>
                </a:solidFill>
                <a:latin typeface="Arial Bold"/>
                <a:ea typeface="Arial Bold"/>
                <a:cs typeface="Arial Bold"/>
                <a:sym typeface="Arial Bold"/>
              </a:rPr>
              <a:t> </a:t>
            </a:r>
            <a:r>
              <a:rPr lang="en-US" sz="3605">
                <a:solidFill>
                  <a:srgbClr val="000000"/>
                </a:solidFill>
                <a:latin typeface="Arial"/>
                <a:ea typeface="Arial"/>
                <a:cs typeface="Arial"/>
                <a:sym typeface="Arial"/>
              </a:rPr>
              <a:t>Adult involvement </a:t>
            </a:r>
            <a:r>
              <a:rPr lang="en-US" sz="3605" b="true">
                <a:solidFill>
                  <a:srgbClr val="000000"/>
                </a:solidFill>
                <a:latin typeface="Arial Bold"/>
                <a:ea typeface="Arial Bold"/>
                <a:cs typeface="Arial Bold"/>
                <a:sym typeface="Arial Bold"/>
              </a:rPr>
              <a:t>in</a:t>
            </a:r>
            <a:r>
              <a:rPr lang="en-US" sz="3605">
                <a:solidFill>
                  <a:srgbClr val="000000"/>
                </a:solidFill>
                <a:latin typeface="Arial"/>
                <a:ea typeface="Arial"/>
                <a:cs typeface="Arial"/>
                <a:sym typeface="Arial"/>
              </a:rPr>
              <a:t> the play is crucial – to model, extend, promote the learning. It is not enough to set up the areas and leave the children to play in them.</a:t>
            </a:r>
          </a:p>
        </p:txBody>
      </p:sp>
      <p:grpSp>
        <p:nvGrpSpPr>
          <p:cNvPr name="Group 32" id="32"/>
          <p:cNvGrpSpPr>
            <a:grpSpLocks noChangeAspect="true"/>
          </p:cNvGrpSpPr>
          <p:nvPr/>
        </p:nvGrpSpPr>
        <p:grpSpPr>
          <a:xfrm rot="0">
            <a:off x="4856371" y="3877248"/>
            <a:ext cx="8307181" cy="6166714"/>
            <a:chOff x="0" y="0"/>
            <a:chExt cx="9217026" cy="6842124"/>
          </a:xfrm>
        </p:grpSpPr>
        <p:sp>
          <p:nvSpPr>
            <p:cNvPr name="Freeform 33" id="33" descr="DSCF1731"/>
            <p:cNvSpPr/>
            <p:nvPr/>
          </p:nvSpPr>
          <p:spPr>
            <a:xfrm flipH="false" flipV="false" rot="0">
              <a:off x="0" y="0"/>
              <a:ext cx="9217025" cy="6842125"/>
            </a:xfrm>
            <a:custGeom>
              <a:avLst/>
              <a:gdLst/>
              <a:ahLst/>
              <a:cxnLst/>
              <a:rect r="r" b="b" t="t" l="l"/>
              <a:pathLst>
                <a:path h="6842125" w="9217025">
                  <a:moveTo>
                    <a:pt x="0" y="0"/>
                  </a:moveTo>
                  <a:lnTo>
                    <a:pt x="9217025" y="0"/>
                  </a:lnTo>
                  <a:lnTo>
                    <a:pt x="9217025" y="6842125"/>
                  </a:lnTo>
                  <a:lnTo>
                    <a:pt x="0" y="6842125"/>
                  </a:lnTo>
                  <a:lnTo>
                    <a:pt x="0" y="0"/>
                  </a:lnTo>
                  <a:close/>
                </a:path>
              </a:pathLst>
            </a:custGeom>
            <a:blipFill>
              <a:blip r:embed="rId3"/>
              <a:stretch>
                <a:fillRect l="0" t="0" r="-152" b="0"/>
              </a:stretch>
            </a:blipFill>
          </p:spPr>
        </p:sp>
      </p:grpSp>
      <p:sp>
        <p:nvSpPr>
          <p:cNvPr name="TextBox 34" id="34"/>
          <p:cNvSpPr txBox="true"/>
          <p:nvPr/>
        </p:nvSpPr>
        <p:spPr>
          <a:xfrm rot="0">
            <a:off x="1754126" y="3012684"/>
            <a:ext cx="14412945" cy="731825"/>
          </a:xfrm>
          <a:prstGeom prst="rect">
            <a:avLst/>
          </a:prstGeom>
        </p:spPr>
        <p:txBody>
          <a:bodyPr anchor="t" rtlCol="false" tIns="0" lIns="0" bIns="0" rIns="0">
            <a:spAutoFit/>
          </a:bodyPr>
          <a:lstStyle/>
          <a:p>
            <a:pPr algn="ctr">
              <a:lnSpc>
                <a:spcPts val="5191"/>
              </a:lnSpc>
            </a:pPr>
            <a:r>
              <a:rPr lang="en-US" sz="4326" b="true">
                <a:solidFill>
                  <a:srgbClr val="0066FF"/>
                </a:solidFill>
                <a:latin typeface="Arial Bold"/>
                <a:ea typeface="Arial Bold"/>
                <a:cs typeface="Arial Bold"/>
                <a:sym typeface="Arial Bold"/>
              </a:rPr>
              <a:t>Darpariaeth Barhaus       Continuous Provision</a:t>
            </a:r>
          </a:p>
        </p:txBody>
      </p:sp>
      <p:grpSp>
        <p:nvGrpSpPr>
          <p:cNvPr name="Group 35" id="35"/>
          <p:cNvGrpSpPr>
            <a:grpSpLocks noChangeAspect="true"/>
          </p:cNvGrpSpPr>
          <p:nvPr/>
        </p:nvGrpSpPr>
        <p:grpSpPr>
          <a:xfrm rot="0">
            <a:off x="1611332" y="371808"/>
            <a:ext cx="2727091" cy="1848584"/>
            <a:chOff x="0" y="0"/>
            <a:chExt cx="3025776" cy="2051050"/>
          </a:xfrm>
        </p:grpSpPr>
        <p:sp>
          <p:nvSpPr>
            <p:cNvPr name="Freeform 36" id="36"/>
            <p:cNvSpPr/>
            <p:nvPr/>
          </p:nvSpPr>
          <p:spPr>
            <a:xfrm flipH="false" flipV="false" rot="0">
              <a:off x="0" y="0"/>
              <a:ext cx="3025775" cy="2051050"/>
            </a:xfrm>
            <a:custGeom>
              <a:avLst/>
              <a:gdLst/>
              <a:ahLst/>
              <a:cxnLst/>
              <a:rect r="r" b="b" t="t" l="l"/>
              <a:pathLst>
                <a:path h="2051050" w="3025775">
                  <a:moveTo>
                    <a:pt x="0" y="0"/>
                  </a:moveTo>
                  <a:lnTo>
                    <a:pt x="3025775" y="0"/>
                  </a:lnTo>
                  <a:lnTo>
                    <a:pt x="3025775" y="2051050"/>
                  </a:lnTo>
                  <a:lnTo>
                    <a:pt x="0" y="2051050"/>
                  </a:lnTo>
                  <a:lnTo>
                    <a:pt x="0" y="0"/>
                  </a:lnTo>
                  <a:close/>
                </a:path>
              </a:pathLst>
            </a:custGeom>
            <a:blipFill>
              <a:blip r:embed="rId4"/>
              <a:stretch>
                <a:fillRect l="0" t="0" r="0" b="-105"/>
              </a:stretch>
            </a:blipFill>
          </p:spPr>
        </p:sp>
      </p:grpSp>
      <p:grpSp>
        <p:nvGrpSpPr>
          <p:cNvPr name="Group 37" id="37"/>
          <p:cNvGrpSpPr>
            <a:grpSpLocks noChangeAspect="true"/>
          </p:cNvGrpSpPr>
          <p:nvPr/>
        </p:nvGrpSpPr>
        <p:grpSpPr>
          <a:xfrm rot="0">
            <a:off x="14331079" y="243037"/>
            <a:ext cx="2624072" cy="2146189"/>
            <a:chOff x="0" y="0"/>
            <a:chExt cx="2911474" cy="2381250"/>
          </a:xfrm>
        </p:grpSpPr>
        <p:sp>
          <p:nvSpPr>
            <p:cNvPr name="Freeform 38" id="38"/>
            <p:cNvSpPr/>
            <p:nvPr/>
          </p:nvSpPr>
          <p:spPr>
            <a:xfrm flipH="false" flipV="false" rot="0">
              <a:off x="0" y="0"/>
              <a:ext cx="2911475" cy="2381250"/>
            </a:xfrm>
            <a:custGeom>
              <a:avLst/>
              <a:gdLst/>
              <a:ahLst/>
              <a:cxnLst/>
              <a:rect r="r" b="b" t="t" l="l"/>
              <a:pathLst>
                <a:path h="2381250" w="2911475">
                  <a:moveTo>
                    <a:pt x="0" y="0"/>
                  </a:moveTo>
                  <a:lnTo>
                    <a:pt x="2911475" y="0"/>
                  </a:lnTo>
                  <a:lnTo>
                    <a:pt x="2911475" y="2381250"/>
                  </a:lnTo>
                  <a:lnTo>
                    <a:pt x="0" y="2381250"/>
                  </a:lnTo>
                  <a:lnTo>
                    <a:pt x="0" y="0"/>
                  </a:lnTo>
                  <a:close/>
                </a:path>
              </a:pathLst>
            </a:custGeom>
            <a:blipFill>
              <a:blip r:embed="rId5"/>
              <a:stretch>
                <a:fillRect l="0" t="0" r="-26" b="0"/>
              </a:stretch>
            </a:blipFill>
          </p:spPr>
        </p:sp>
      </p:grpSp>
      <p:sp>
        <p:nvSpPr>
          <p:cNvPr name="TextBox 39" id="39"/>
          <p:cNvSpPr txBox="true"/>
          <p:nvPr/>
        </p:nvSpPr>
        <p:spPr>
          <a:xfrm rot="0">
            <a:off x="301657" y="3756962"/>
            <a:ext cx="4250241" cy="5160378"/>
          </a:xfrm>
          <a:prstGeom prst="rect">
            <a:avLst/>
          </a:prstGeom>
        </p:spPr>
        <p:txBody>
          <a:bodyPr anchor="t" rtlCol="false" tIns="0" lIns="0" bIns="0" rIns="0">
            <a:spAutoFit/>
          </a:bodyPr>
          <a:lstStyle/>
          <a:p>
            <a:pPr algn="l">
              <a:lnSpc>
                <a:spcPts val="4109"/>
              </a:lnSpc>
            </a:pPr>
            <a:r>
              <a:rPr lang="en-US" sz="3424">
                <a:solidFill>
                  <a:srgbClr val="000000"/>
                </a:solidFill>
                <a:latin typeface="Trebuchet MS"/>
                <a:ea typeface="Trebuchet MS"/>
                <a:cs typeface="Trebuchet MS"/>
                <a:sym typeface="Trebuchet MS"/>
              </a:rPr>
              <a:t>Mae angen oedolion i ryngweithio gyda’r plant er mwyn modelu, ymestyn ac ysgogi’r dysgu. Nid yw’n ddigon i osod yr ardal chwarae i fyny ac yna gadael y plant i chwarae ar ben eu hunain</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5114971" y="578579"/>
            <a:ext cx="8028378" cy="885023"/>
          </a:xfrm>
          <a:prstGeom prst="rect">
            <a:avLst/>
          </a:prstGeom>
        </p:spPr>
        <p:txBody>
          <a:bodyPr anchor="t" rtlCol="false" tIns="0" lIns="0" bIns="0" rIns="0">
            <a:spAutoFit/>
          </a:bodyPr>
          <a:lstStyle/>
          <a:p>
            <a:pPr algn="ctr">
              <a:lnSpc>
                <a:spcPts val="3425"/>
              </a:lnSpc>
            </a:pPr>
            <a:r>
              <a:rPr lang="en-US" sz="2854" b="true">
                <a:solidFill>
                  <a:srgbClr val="000000"/>
                </a:solidFill>
                <a:latin typeface="Arial Bold"/>
                <a:ea typeface="Arial Bold"/>
                <a:cs typeface="Arial Bold"/>
                <a:sym typeface="Arial Bold"/>
              </a:rPr>
              <a:t>Y Cyfnod Sylfaen</a:t>
            </a:r>
          </a:p>
          <a:p>
            <a:pPr algn="ctr">
              <a:lnSpc>
                <a:spcPts val="3425"/>
              </a:lnSpc>
            </a:pPr>
            <a:r>
              <a:rPr lang="en-US" sz="2854" b="true">
                <a:solidFill>
                  <a:srgbClr val="000000"/>
                </a:solidFill>
                <a:latin typeface="Arial Bold"/>
                <a:ea typeface="Arial Bold"/>
                <a:cs typeface="Arial Bold"/>
                <a:sym typeface="Arial Bold"/>
              </a:rPr>
              <a:t>The Foundation Phase</a:t>
            </a:r>
          </a:p>
        </p:txBody>
      </p:sp>
      <p:grpSp>
        <p:nvGrpSpPr>
          <p:cNvPr name="Group 3" id="3"/>
          <p:cNvGrpSpPr/>
          <p:nvPr/>
        </p:nvGrpSpPr>
        <p:grpSpPr>
          <a:xfrm rot="0">
            <a:off x="1863784" y="2337378"/>
            <a:ext cx="1145401" cy="60417"/>
            <a:chOff x="0" y="0"/>
            <a:chExt cx="1444626" cy="76200"/>
          </a:xfrm>
        </p:grpSpPr>
        <p:sp>
          <p:nvSpPr>
            <p:cNvPr name="Freeform 4" id="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5" id="5"/>
          <p:cNvGrpSpPr/>
          <p:nvPr/>
        </p:nvGrpSpPr>
        <p:grpSpPr>
          <a:xfrm rot="0">
            <a:off x="2948767" y="2337378"/>
            <a:ext cx="1145400" cy="60417"/>
            <a:chOff x="0" y="0"/>
            <a:chExt cx="1444624" cy="76200"/>
          </a:xfrm>
        </p:grpSpPr>
        <p:sp>
          <p:nvSpPr>
            <p:cNvPr name="Freeform 6" id="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7" id="7"/>
          <p:cNvGrpSpPr/>
          <p:nvPr/>
        </p:nvGrpSpPr>
        <p:grpSpPr>
          <a:xfrm rot="0">
            <a:off x="3975852" y="2337378"/>
            <a:ext cx="1145400" cy="60417"/>
            <a:chOff x="0" y="0"/>
            <a:chExt cx="1444624" cy="76200"/>
          </a:xfrm>
        </p:grpSpPr>
        <p:sp>
          <p:nvSpPr>
            <p:cNvPr name="Freeform 8" id="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9" id="9"/>
          <p:cNvGrpSpPr/>
          <p:nvPr/>
        </p:nvGrpSpPr>
        <p:grpSpPr>
          <a:xfrm rot="0">
            <a:off x="5002936" y="2337378"/>
            <a:ext cx="1145400" cy="60417"/>
            <a:chOff x="0" y="0"/>
            <a:chExt cx="1444624" cy="76200"/>
          </a:xfrm>
        </p:grpSpPr>
        <p:sp>
          <p:nvSpPr>
            <p:cNvPr name="Freeform 10" id="1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1" id="11"/>
          <p:cNvGrpSpPr/>
          <p:nvPr/>
        </p:nvGrpSpPr>
        <p:grpSpPr>
          <a:xfrm rot="0">
            <a:off x="6030021" y="2337378"/>
            <a:ext cx="1145400" cy="60417"/>
            <a:chOff x="0" y="0"/>
            <a:chExt cx="1444624" cy="76200"/>
          </a:xfrm>
        </p:grpSpPr>
        <p:sp>
          <p:nvSpPr>
            <p:cNvPr name="Freeform 12" id="1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3" id="13"/>
          <p:cNvGrpSpPr/>
          <p:nvPr/>
        </p:nvGrpSpPr>
        <p:grpSpPr>
          <a:xfrm rot="0">
            <a:off x="7059623" y="2337378"/>
            <a:ext cx="1145401" cy="60417"/>
            <a:chOff x="0" y="0"/>
            <a:chExt cx="1444626" cy="76200"/>
          </a:xfrm>
        </p:grpSpPr>
        <p:sp>
          <p:nvSpPr>
            <p:cNvPr name="Freeform 14" id="1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5" id="15"/>
          <p:cNvGrpSpPr/>
          <p:nvPr/>
        </p:nvGrpSpPr>
        <p:grpSpPr>
          <a:xfrm rot="0">
            <a:off x="8086708" y="2337378"/>
            <a:ext cx="1145401" cy="60417"/>
            <a:chOff x="0" y="0"/>
            <a:chExt cx="1444626" cy="76200"/>
          </a:xfrm>
        </p:grpSpPr>
        <p:sp>
          <p:nvSpPr>
            <p:cNvPr name="Freeform 16" id="1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7" id="17"/>
          <p:cNvGrpSpPr/>
          <p:nvPr/>
        </p:nvGrpSpPr>
        <p:grpSpPr>
          <a:xfrm rot="0">
            <a:off x="10140877" y="2337378"/>
            <a:ext cx="1145401" cy="60417"/>
            <a:chOff x="0" y="0"/>
            <a:chExt cx="1444626" cy="76200"/>
          </a:xfrm>
        </p:grpSpPr>
        <p:sp>
          <p:nvSpPr>
            <p:cNvPr name="Freeform 18" id="1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9" id="19"/>
          <p:cNvGrpSpPr/>
          <p:nvPr/>
        </p:nvGrpSpPr>
        <p:grpSpPr>
          <a:xfrm rot="0">
            <a:off x="12197563" y="2337378"/>
            <a:ext cx="1145400" cy="60417"/>
            <a:chOff x="0" y="0"/>
            <a:chExt cx="1444624" cy="76200"/>
          </a:xfrm>
        </p:grpSpPr>
        <p:sp>
          <p:nvSpPr>
            <p:cNvPr name="Freeform 20" id="2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1" id="21"/>
          <p:cNvGrpSpPr/>
          <p:nvPr/>
        </p:nvGrpSpPr>
        <p:grpSpPr>
          <a:xfrm rot="0">
            <a:off x="14251732" y="2337378"/>
            <a:ext cx="1145400" cy="60417"/>
            <a:chOff x="0" y="0"/>
            <a:chExt cx="1444624" cy="76200"/>
          </a:xfrm>
        </p:grpSpPr>
        <p:sp>
          <p:nvSpPr>
            <p:cNvPr name="Freeform 22" id="2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3" id="23"/>
          <p:cNvGrpSpPr/>
          <p:nvPr/>
        </p:nvGrpSpPr>
        <p:grpSpPr>
          <a:xfrm rot="0">
            <a:off x="9113792" y="2337378"/>
            <a:ext cx="1145401" cy="60417"/>
            <a:chOff x="0" y="0"/>
            <a:chExt cx="1444626" cy="76200"/>
          </a:xfrm>
        </p:grpSpPr>
        <p:sp>
          <p:nvSpPr>
            <p:cNvPr name="Freeform 24" id="2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5" id="25"/>
          <p:cNvGrpSpPr/>
          <p:nvPr/>
        </p:nvGrpSpPr>
        <p:grpSpPr>
          <a:xfrm rot="0">
            <a:off x="11167962" y="2337378"/>
            <a:ext cx="1145401" cy="60417"/>
            <a:chOff x="0" y="0"/>
            <a:chExt cx="1444626" cy="76200"/>
          </a:xfrm>
        </p:grpSpPr>
        <p:sp>
          <p:nvSpPr>
            <p:cNvPr name="Freeform 26" id="2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7" id="27"/>
          <p:cNvGrpSpPr/>
          <p:nvPr/>
        </p:nvGrpSpPr>
        <p:grpSpPr>
          <a:xfrm rot="0">
            <a:off x="13224647" y="2337378"/>
            <a:ext cx="1145400" cy="60417"/>
            <a:chOff x="0" y="0"/>
            <a:chExt cx="1444624" cy="76200"/>
          </a:xfrm>
        </p:grpSpPr>
        <p:sp>
          <p:nvSpPr>
            <p:cNvPr name="Freeform 28" id="2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9" id="29"/>
          <p:cNvGrpSpPr/>
          <p:nvPr/>
        </p:nvGrpSpPr>
        <p:grpSpPr>
          <a:xfrm rot="0">
            <a:off x="15278816" y="2337378"/>
            <a:ext cx="1145400" cy="60417"/>
            <a:chOff x="0" y="0"/>
            <a:chExt cx="1444624" cy="76200"/>
          </a:xfrm>
        </p:grpSpPr>
        <p:sp>
          <p:nvSpPr>
            <p:cNvPr name="Freeform 30" id="3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31" id="31"/>
          <p:cNvGrpSpPr>
            <a:grpSpLocks noChangeAspect="true"/>
          </p:cNvGrpSpPr>
          <p:nvPr/>
        </p:nvGrpSpPr>
        <p:grpSpPr>
          <a:xfrm rot="0">
            <a:off x="6309382" y="3425502"/>
            <a:ext cx="6160319" cy="4511556"/>
            <a:chOff x="0" y="0"/>
            <a:chExt cx="7769640" cy="5690154"/>
          </a:xfrm>
        </p:grpSpPr>
        <p:sp>
          <p:nvSpPr>
            <p:cNvPr name="Freeform 32" id="32" descr="DSCF1643"/>
            <p:cNvSpPr/>
            <p:nvPr/>
          </p:nvSpPr>
          <p:spPr>
            <a:xfrm flipH="false" flipV="false" rot="0">
              <a:off x="0" y="0"/>
              <a:ext cx="7769606" cy="5690108"/>
            </a:xfrm>
            <a:custGeom>
              <a:avLst/>
              <a:gdLst/>
              <a:ahLst/>
              <a:cxnLst/>
              <a:rect r="r" b="b" t="t" l="l"/>
              <a:pathLst>
                <a:path h="5690108" w="7769606">
                  <a:moveTo>
                    <a:pt x="0" y="0"/>
                  </a:moveTo>
                  <a:lnTo>
                    <a:pt x="7769606" y="0"/>
                  </a:lnTo>
                  <a:lnTo>
                    <a:pt x="7769606" y="5690108"/>
                  </a:lnTo>
                  <a:lnTo>
                    <a:pt x="0" y="5690108"/>
                  </a:lnTo>
                  <a:lnTo>
                    <a:pt x="0" y="0"/>
                  </a:lnTo>
                  <a:close/>
                </a:path>
              </a:pathLst>
            </a:custGeom>
            <a:blipFill>
              <a:blip r:embed="rId3"/>
              <a:stretch>
                <a:fillRect l="-15551" t="-16632" r="-6610" b="-9497"/>
              </a:stretch>
            </a:blipFill>
          </p:spPr>
        </p:sp>
      </p:grpSp>
      <p:sp>
        <p:nvSpPr>
          <p:cNvPr name="TextBox 33" id="33"/>
          <p:cNvSpPr txBox="true"/>
          <p:nvPr/>
        </p:nvSpPr>
        <p:spPr>
          <a:xfrm rot="0">
            <a:off x="1848416" y="8432933"/>
            <a:ext cx="13565280" cy="1767463"/>
          </a:xfrm>
          <a:prstGeom prst="rect">
            <a:avLst/>
          </a:prstGeom>
        </p:spPr>
        <p:txBody>
          <a:bodyPr anchor="t" rtlCol="false" tIns="0" lIns="0" bIns="0" rIns="0">
            <a:spAutoFit/>
          </a:bodyPr>
          <a:lstStyle/>
          <a:p>
            <a:pPr algn="ctr">
              <a:lnSpc>
                <a:spcPts val="3805"/>
              </a:lnSpc>
            </a:pPr>
            <a:r>
              <a:rPr lang="en-US" sz="3171">
                <a:solidFill>
                  <a:srgbClr val="000000"/>
                </a:solidFill>
                <a:latin typeface="Trebuchet MS"/>
                <a:ea typeface="Trebuchet MS"/>
                <a:cs typeface="Trebuchet MS"/>
                <a:sym typeface="Trebuchet MS"/>
              </a:rPr>
              <a:t> What you </a:t>
            </a:r>
            <a:r>
              <a:rPr lang="en-US" sz="3171" b="true">
                <a:solidFill>
                  <a:srgbClr val="000000"/>
                </a:solidFill>
                <a:latin typeface="Trebuchet MS Bold"/>
                <a:ea typeface="Trebuchet MS Bold"/>
                <a:cs typeface="Trebuchet MS Bold"/>
                <a:sym typeface="Trebuchet MS Bold"/>
              </a:rPr>
              <a:t>add</a:t>
            </a:r>
            <a:r>
              <a:rPr lang="en-US" sz="3171">
                <a:solidFill>
                  <a:srgbClr val="000000"/>
                </a:solidFill>
                <a:latin typeface="Trebuchet MS"/>
                <a:ea typeface="Trebuchet MS"/>
                <a:cs typeface="Trebuchet MS"/>
                <a:sym typeface="Trebuchet MS"/>
              </a:rPr>
              <a:t> to the Continuous Provision to create additional/ enhanced learning opportunities.</a:t>
            </a:r>
          </a:p>
          <a:p>
            <a:pPr algn="ctr">
              <a:lnSpc>
                <a:spcPts val="3805"/>
              </a:lnSpc>
            </a:pPr>
            <a:r>
              <a:rPr lang="en-US" sz="3171">
                <a:solidFill>
                  <a:srgbClr val="000000"/>
                </a:solidFill>
                <a:latin typeface="Trebuchet MS"/>
                <a:ea typeface="Trebuchet MS"/>
                <a:cs typeface="Trebuchet MS"/>
                <a:sym typeface="Trebuchet MS"/>
              </a:rPr>
              <a:t>Yr hyn rydych chi’n </a:t>
            </a:r>
            <a:r>
              <a:rPr lang="en-US" sz="3171" b="true">
                <a:solidFill>
                  <a:srgbClr val="000000"/>
                </a:solidFill>
                <a:latin typeface="Trebuchet MS Bold"/>
                <a:ea typeface="Trebuchet MS Bold"/>
                <a:cs typeface="Trebuchet MS Bold"/>
                <a:sym typeface="Trebuchet MS Bold"/>
              </a:rPr>
              <a:t>ychwanegu</a:t>
            </a:r>
            <a:r>
              <a:rPr lang="en-US" sz="3171">
                <a:solidFill>
                  <a:srgbClr val="000000"/>
                </a:solidFill>
                <a:latin typeface="Trebuchet MS"/>
                <a:ea typeface="Trebuchet MS"/>
                <a:cs typeface="Trebuchet MS"/>
                <a:sym typeface="Trebuchet MS"/>
              </a:rPr>
              <a:t> at y ddarpariaeth barhaus</a:t>
            </a:r>
          </a:p>
        </p:txBody>
      </p:sp>
      <p:sp>
        <p:nvSpPr>
          <p:cNvPr name="TextBox 34" id="34"/>
          <p:cNvSpPr txBox="true"/>
          <p:nvPr/>
        </p:nvSpPr>
        <p:spPr>
          <a:xfrm rot="0">
            <a:off x="3541367" y="2578432"/>
            <a:ext cx="11225430" cy="647384"/>
          </a:xfrm>
          <a:prstGeom prst="rect">
            <a:avLst/>
          </a:prstGeom>
        </p:spPr>
        <p:txBody>
          <a:bodyPr anchor="t" rtlCol="false" tIns="0" lIns="0" bIns="0" rIns="0">
            <a:spAutoFit/>
          </a:bodyPr>
          <a:lstStyle/>
          <a:p>
            <a:pPr algn="ctr">
              <a:lnSpc>
                <a:spcPts val="4566"/>
              </a:lnSpc>
            </a:pPr>
            <a:r>
              <a:rPr lang="en-US" sz="3805" b="true">
                <a:solidFill>
                  <a:srgbClr val="0066FF"/>
                </a:solidFill>
                <a:latin typeface="Arial Bold"/>
                <a:ea typeface="Arial Bold"/>
                <a:cs typeface="Arial Bold"/>
                <a:sym typeface="Arial Bold"/>
              </a:rPr>
              <a:t>Darpariaeth Estynedig       Enhanced Provision</a:t>
            </a:r>
          </a:p>
        </p:txBody>
      </p:sp>
      <p:grpSp>
        <p:nvGrpSpPr>
          <p:cNvPr name="Group 35" id="35"/>
          <p:cNvGrpSpPr>
            <a:grpSpLocks noChangeAspect="true"/>
          </p:cNvGrpSpPr>
          <p:nvPr/>
        </p:nvGrpSpPr>
        <p:grpSpPr>
          <a:xfrm rot="0">
            <a:off x="2422900" y="199885"/>
            <a:ext cx="2399049" cy="1626217"/>
            <a:chOff x="0" y="0"/>
            <a:chExt cx="3025776" cy="2051050"/>
          </a:xfrm>
        </p:grpSpPr>
        <p:sp>
          <p:nvSpPr>
            <p:cNvPr name="Freeform 36" id="36"/>
            <p:cNvSpPr/>
            <p:nvPr/>
          </p:nvSpPr>
          <p:spPr>
            <a:xfrm flipH="false" flipV="false" rot="0">
              <a:off x="0" y="0"/>
              <a:ext cx="3025775" cy="2051050"/>
            </a:xfrm>
            <a:custGeom>
              <a:avLst/>
              <a:gdLst/>
              <a:ahLst/>
              <a:cxnLst/>
              <a:rect r="r" b="b" t="t" l="l"/>
              <a:pathLst>
                <a:path h="2051050" w="3025775">
                  <a:moveTo>
                    <a:pt x="0" y="0"/>
                  </a:moveTo>
                  <a:lnTo>
                    <a:pt x="3025775" y="0"/>
                  </a:lnTo>
                  <a:lnTo>
                    <a:pt x="3025775" y="2051050"/>
                  </a:lnTo>
                  <a:lnTo>
                    <a:pt x="0" y="2051050"/>
                  </a:lnTo>
                  <a:lnTo>
                    <a:pt x="0" y="0"/>
                  </a:lnTo>
                  <a:close/>
                </a:path>
              </a:pathLst>
            </a:custGeom>
            <a:blipFill>
              <a:blip r:embed="rId4"/>
              <a:stretch>
                <a:fillRect l="0" t="0" r="0" b="-105"/>
              </a:stretch>
            </a:blipFill>
          </p:spPr>
        </p:sp>
      </p:grpSp>
      <p:grpSp>
        <p:nvGrpSpPr>
          <p:cNvPr name="Group 37" id="37"/>
          <p:cNvGrpSpPr>
            <a:grpSpLocks noChangeAspect="true"/>
          </p:cNvGrpSpPr>
          <p:nvPr/>
        </p:nvGrpSpPr>
        <p:grpSpPr>
          <a:xfrm rot="0">
            <a:off x="13612586" y="86604"/>
            <a:ext cx="2308422" cy="1888023"/>
            <a:chOff x="0" y="0"/>
            <a:chExt cx="2911474" cy="2381250"/>
          </a:xfrm>
        </p:grpSpPr>
        <p:sp>
          <p:nvSpPr>
            <p:cNvPr name="Freeform 38" id="38"/>
            <p:cNvSpPr/>
            <p:nvPr/>
          </p:nvSpPr>
          <p:spPr>
            <a:xfrm flipH="false" flipV="false" rot="0">
              <a:off x="0" y="0"/>
              <a:ext cx="2911475" cy="2381250"/>
            </a:xfrm>
            <a:custGeom>
              <a:avLst/>
              <a:gdLst/>
              <a:ahLst/>
              <a:cxnLst/>
              <a:rect r="r" b="b" t="t" l="l"/>
              <a:pathLst>
                <a:path h="2381250" w="2911475">
                  <a:moveTo>
                    <a:pt x="0" y="0"/>
                  </a:moveTo>
                  <a:lnTo>
                    <a:pt x="2911475" y="0"/>
                  </a:lnTo>
                  <a:lnTo>
                    <a:pt x="2911475" y="2381250"/>
                  </a:lnTo>
                  <a:lnTo>
                    <a:pt x="0" y="2381250"/>
                  </a:lnTo>
                  <a:lnTo>
                    <a:pt x="0" y="0"/>
                  </a:lnTo>
                  <a:close/>
                </a:path>
              </a:pathLst>
            </a:custGeom>
            <a:blipFill>
              <a:blip r:embed="rId5"/>
              <a:stretch>
                <a:fillRect l="0" t="0" r="-26" b="0"/>
              </a:stretch>
            </a:blipFill>
          </p:spPr>
        </p:sp>
      </p:gr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3124930" y="1019175"/>
            <a:ext cx="12037992" cy="1266825"/>
          </a:xfrm>
          <a:prstGeom prst="rect">
            <a:avLst/>
          </a:prstGeom>
        </p:spPr>
        <p:txBody>
          <a:bodyPr anchor="t" rtlCol="false" tIns="0" lIns="0" bIns="0" rIns="0">
            <a:spAutoFit/>
          </a:bodyPr>
          <a:lstStyle/>
          <a:p>
            <a:pPr algn="ctr">
              <a:lnSpc>
                <a:spcPts val="5022"/>
              </a:lnSpc>
            </a:pPr>
            <a:r>
              <a:rPr lang="en-US" sz="4185">
                <a:solidFill>
                  <a:srgbClr val="000000"/>
                </a:solidFill>
                <a:latin typeface="Trebuchet MS"/>
                <a:ea typeface="Trebuchet MS"/>
                <a:cs typeface="Trebuchet MS"/>
                <a:sym typeface="Trebuchet MS"/>
              </a:rPr>
              <a:t>Y symlach yr offer y gorau</a:t>
            </a:r>
          </a:p>
          <a:p>
            <a:pPr algn="ctr">
              <a:lnSpc>
                <a:spcPts val="5022"/>
              </a:lnSpc>
            </a:pPr>
            <a:r>
              <a:rPr lang="en-US" sz="4185">
                <a:solidFill>
                  <a:srgbClr val="000000"/>
                </a:solidFill>
                <a:latin typeface="Trebuchet MS"/>
                <a:ea typeface="Trebuchet MS"/>
                <a:cs typeface="Trebuchet MS"/>
                <a:sym typeface="Trebuchet MS"/>
              </a:rPr>
              <a:t>The simpler the plaything, the more versatile</a:t>
            </a:r>
          </a:p>
        </p:txBody>
      </p:sp>
      <p:grpSp>
        <p:nvGrpSpPr>
          <p:cNvPr name="Group 3" id="3"/>
          <p:cNvGrpSpPr>
            <a:grpSpLocks noChangeAspect="true"/>
          </p:cNvGrpSpPr>
          <p:nvPr/>
        </p:nvGrpSpPr>
        <p:grpSpPr>
          <a:xfrm rot="0">
            <a:off x="5415052" y="3283916"/>
            <a:ext cx="7457896" cy="5840499"/>
            <a:chOff x="0" y="0"/>
            <a:chExt cx="13249276" cy="10375900"/>
          </a:xfrm>
        </p:grpSpPr>
        <p:sp>
          <p:nvSpPr>
            <p:cNvPr name="Freeform 4" id="4" descr="bucket band"/>
            <p:cNvSpPr/>
            <p:nvPr/>
          </p:nvSpPr>
          <p:spPr>
            <a:xfrm flipH="false" flipV="false" rot="0">
              <a:off x="0" y="0"/>
              <a:ext cx="13249275" cy="10375900"/>
            </a:xfrm>
            <a:custGeom>
              <a:avLst/>
              <a:gdLst/>
              <a:ahLst/>
              <a:cxnLst/>
              <a:rect r="r" b="b" t="t" l="l"/>
              <a:pathLst>
                <a:path h="10375900" w="13249275">
                  <a:moveTo>
                    <a:pt x="0" y="0"/>
                  </a:moveTo>
                  <a:lnTo>
                    <a:pt x="13249275" y="0"/>
                  </a:lnTo>
                  <a:lnTo>
                    <a:pt x="13249275" y="10375900"/>
                  </a:lnTo>
                  <a:lnTo>
                    <a:pt x="0" y="10375900"/>
                  </a:lnTo>
                  <a:lnTo>
                    <a:pt x="0" y="0"/>
                  </a:lnTo>
                  <a:close/>
                </a:path>
              </a:pathLst>
            </a:custGeom>
            <a:blipFill>
              <a:blip r:embed="rId3"/>
              <a:stretch>
                <a:fillRect l="-4121" t="-3037" r="-2027" b="-3919"/>
              </a:stretch>
            </a:blipFill>
          </p:spPr>
        </p:sp>
      </p:gr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5155094" y="592573"/>
            <a:ext cx="7733386" cy="853204"/>
          </a:xfrm>
          <a:prstGeom prst="rect">
            <a:avLst/>
          </a:prstGeom>
        </p:spPr>
        <p:txBody>
          <a:bodyPr anchor="t" rtlCol="false" tIns="0" lIns="0" bIns="0" rIns="0">
            <a:spAutoFit/>
          </a:bodyPr>
          <a:lstStyle/>
          <a:p>
            <a:pPr algn="ctr">
              <a:lnSpc>
                <a:spcPts val="3299"/>
              </a:lnSpc>
            </a:pPr>
            <a:r>
              <a:rPr lang="en-US" sz="2749" b="true">
                <a:solidFill>
                  <a:srgbClr val="000000"/>
                </a:solidFill>
                <a:latin typeface="Arial Bold"/>
                <a:ea typeface="Arial Bold"/>
                <a:cs typeface="Arial Bold"/>
                <a:sym typeface="Arial Bold"/>
              </a:rPr>
              <a:t>Y Cyfnod Sylfaen</a:t>
            </a:r>
          </a:p>
          <a:p>
            <a:pPr algn="ctr">
              <a:lnSpc>
                <a:spcPts val="3299"/>
              </a:lnSpc>
            </a:pPr>
            <a:r>
              <a:rPr lang="en-US" sz="2749" b="true">
                <a:solidFill>
                  <a:srgbClr val="000000"/>
                </a:solidFill>
                <a:latin typeface="Arial Bold"/>
                <a:ea typeface="Arial Bold"/>
                <a:cs typeface="Arial Bold"/>
                <a:sym typeface="Arial Bold"/>
              </a:rPr>
              <a:t>The Foundation Phase</a:t>
            </a:r>
          </a:p>
        </p:txBody>
      </p:sp>
      <p:grpSp>
        <p:nvGrpSpPr>
          <p:cNvPr name="Group 3" id="3"/>
          <p:cNvGrpSpPr/>
          <p:nvPr/>
        </p:nvGrpSpPr>
        <p:grpSpPr>
          <a:xfrm rot="0">
            <a:off x="2131286" y="2072249"/>
            <a:ext cx="1103315" cy="58197"/>
            <a:chOff x="0" y="0"/>
            <a:chExt cx="1444626" cy="76200"/>
          </a:xfrm>
        </p:grpSpPr>
        <p:sp>
          <p:nvSpPr>
            <p:cNvPr name="Freeform 4" id="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5" id="5"/>
          <p:cNvGrpSpPr/>
          <p:nvPr/>
        </p:nvGrpSpPr>
        <p:grpSpPr>
          <a:xfrm rot="0">
            <a:off x="3176403" y="2072249"/>
            <a:ext cx="1103314" cy="58197"/>
            <a:chOff x="0" y="0"/>
            <a:chExt cx="1444624" cy="76200"/>
          </a:xfrm>
        </p:grpSpPr>
        <p:sp>
          <p:nvSpPr>
            <p:cNvPr name="Freeform 6" id="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7" id="7"/>
          <p:cNvGrpSpPr/>
          <p:nvPr/>
        </p:nvGrpSpPr>
        <p:grpSpPr>
          <a:xfrm rot="0">
            <a:off x="4165748" y="2072249"/>
            <a:ext cx="1103314" cy="58197"/>
            <a:chOff x="0" y="0"/>
            <a:chExt cx="1444624" cy="76200"/>
          </a:xfrm>
        </p:grpSpPr>
        <p:sp>
          <p:nvSpPr>
            <p:cNvPr name="Freeform 8" id="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9" id="9"/>
          <p:cNvGrpSpPr/>
          <p:nvPr/>
        </p:nvGrpSpPr>
        <p:grpSpPr>
          <a:xfrm rot="0">
            <a:off x="5155094" y="2072249"/>
            <a:ext cx="1103314" cy="58197"/>
            <a:chOff x="0" y="0"/>
            <a:chExt cx="1444624" cy="76200"/>
          </a:xfrm>
        </p:grpSpPr>
        <p:sp>
          <p:nvSpPr>
            <p:cNvPr name="Freeform 10" id="1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1" id="11"/>
          <p:cNvGrpSpPr/>
          <p:nvPr/>
        </p:nvGrpSpPr>
        <p:grpSpPr>
          <a:xfrm rot="0">
            <a:off x="6144440" y="2072249"/>
            <a:ext cx="1103314" cy="58197"/>
            <a:chOff x="0" y="0"/>
            <a:chExt cx="1444624" cy="76200"/>
          </a:xfrm>
        </p:grpSpPr>
        <p:sp>
          <p:nvSpPr>
            <p:cNvPr name="Freeform 12" id="1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3" id="13"/>
          <p:cNvGrpSpPr/>
          <p:nvPr/>
        </p:nvGrpSpPr>
        <p:grpSpPr>
          <a:xfrm rot="0">
            <a:off x="7136211" y="2072249"/>
            <a:ext cx="1103315" cy="58197"/>
            <a:chOff x="0" y="0"/>
            <a:chExt cx="1444626" cy="76200"/>
          </a:xfrm>
        </p:grpSpPr>
        <p:sp>
          <p:nvSpPr>
            <p:cNvPr name="Freeform 14" id="1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5" id="15"/>
          <p:cNvGrpSpPr/>
          <p:nvPr/>
        </p:nvGrpSpPr>
        <p:grpSpPr>
          <a:xfrm rot="0">
            <a:off x="8125557" y="2072249"/>
            <a:ext cx="1103315" cy="58197"/>
            <a:chOff x="0" y="0"/>
            <a:chExt cx="1444626" cy="76200"/>
          </a:xfrm>
        </p:grpSpPr>
        <p:sp>
          <p:nvSpPr>
            <p:cNvPr name="Freeform 16" id="1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7" id="17"/>
          <p:cNvGrpSpPr/>
          <p:nvPr/>
        </p:nvGrpSpPr>
        <p:grpSpPr>
          <a:xfrm rot="0">
            <a:off x="10104248" y="2072249"/>
            <a:ext cx="1103315" cy="58197"/>
            <a:chOff x="0" y="0"/>
            <a:chExt cx="1444626" cy="76200"/>
          </a:xfrm>
        </p:grpSpPr>
        <p:sp>
          <p:nvSpPr>
            <p:cNvPr name="Freeform 18" id="1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9" id="19"/>
          <p:cNvGrpSpPr/>
          <p:nvPr/>
        </p:nvGrpSpPr>
        <p:grpSpPr>
          <a:xfrm rot="0">
            <a:off x="12085364" y="2072249"/>
            <a:ext cx="1103314" cy="58197"/>
            <a:chOff x="0" y="0"/>
            <a:chExt cx="1444624" cy="76200"/>
          </a:xfrm>
        </p:grpSpPr>
        <p:sp>
          <p:nvSpPr>
            <p:cNvPr name="Freeform 20" id="2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1" id="21"/>
          <p:cNvGrpSpPr/>
          <p:nvPr/>
        </p:nvGrpSpPr>
        <p:grpSpPr>
          <a:xfrm rot="0">
            <a:off x="14064055" y="2072249"/>
            <a:ext cx="1103314" cy="58197"/>
            <a:chOff x="0" y="0"/>
            <a:chExt cx="1444624" cy="76200"/>
          </a:xfrm>
        </p:grpSpPr>
        <p:sp>
          <p:nvSpPr>
            <p:cNvPr name="Freeform 22" id="2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3" id="23"/>
          <p:cNvGrpSpPr/>
          <p:nvPr/>
        </p:nvGrpSpPr>
        <p:grpSpPr>
          <a:xfrm rot="0">
            <a:off x="9114902" y="2072249"/>
            <a:ext cx="1103315" cy="58197"/>
            <a:chOff x="0" y="0"/>
            <a:chExt cx="1444626" cy="76200"/>
          </a:xfrm>
        </p:grpSpPr>
        <p:sp>
          <p:nvSpPr>
            <p:cNvPr name="Freeform 24" id="2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5" id="25"/>
          <p:cNvGrpSpPr/>
          <p:nvPr/>
        </p:nvGrpSpPr>
        <p:grpSpPr>
          <a:xfrm rot="0">
            <a:off x="11093594" y="2072249"/>
            <a:ext cx="1103315" cy="58197"/>
            <a:chOff x="0" y="0"/>
            <a:chExt cx="1444626" cy="76200"/>
          </a:xfrm>
        </p:grpSpPr>
        <p:sp>
          <p:nvSpPr>
            <p:cNvPr name="Freeform 26" id="2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7" id="27"/>
          <p:cNvGrpSpPr/>
          <p:nvPr/>
        </p:nvGrpSpPr>
        <p:grpSpPr>
          <a:xfrm rot="0">
            <a:off x="13074709" y="2072249"/>
            <a:ext cx="1103314" cy="58197"/>
            <a:chOff x="0" y="0"/>
            <a:chExt cx="1444624" cy="76200"/>
          </a:xfrm>
        </p:grpSpPr>
        <p:sp>
          <p:nvSpPr>
            <p:cNvPr name="Freeform 28" id="2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9" id="29"/>
          <p:cNvGrpSpPr/>
          <p:nvPr/>
        </p:nvGrpSpPr>
        <p:grpSpPr>
          <a:xfrm rot="0">
            <a:off x="15053401" y="2072249"/>
            <a:ext cx="1103314" cy="58197"/>
            <a:chOff x="0" y="0"/>
            <a:chExt cx="1444624" cy="76200"/>
          </a:xfrm>
        </p:grpSpPr>
        <p:sp>
          <p:nvSpPr>
            <p:cNvPr name="Freeform 30" id="3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31" id="31"/>
          <p:cNvGrpSpPr>
            <a:grpSpLocks noChangeAspect="true"/>
          </p:cNvGrpSpPr>
          <p:nvPr/>
        </p:nvGrpSpPr>
        <p:grpSpPr>
          <a:xfrm rot="0">
            <a:off x="2543513" y="3321055"/>
            <a:ext cx="5940924" cy="4454481"/>
            <a:chOff x="0" y="0"/>
            <a:chExt cx="7778750" cy="5832476"/>
          </a:xfrm>
        </p:grpSpPr>
        <p:sp>
          <p:nvSpPr>
            <p:cNvPr name="Freeform 32" id="32" descr="DSCF0810"/>
            <p:cNvSpPr/>
            <p:nvPr/>
          </p:nvSpPr>
          <p:spPr>
            <a:xfrm flipH="false" flipV="false" rot="0">
              <a:off x="0" y="0"/>
              <a:ext cx="7778750" cy="5832475"/>
            </a:xfrm>
            <a:custGeom>
              <a:avLst/>
              <a:gdLst/>
              <a:ahLst/>
              <a:cxnLst/>
              <a:rect r="r" b="b" t="t" l="l"/>
              <a:pathLst>
                <a:path h="5832475" w="7778750">
                  <a:moveTo>
                    <a:pt x="0" y="0"/>
                  </a:moveTo>
                  <a:lnTo>
                    <a:pt x="7778750" y="0"/>
                  </a:lnTo>
                  <a:lnTo>
                    <a:pt x="7778750" y="5832475"/>
                  </a:lnTo>
                  <a:lnTo>
                    <a:pt x="0" y="5832475"/>
                  </a:lnTo>
                  <a:lnTo>
                    <a:pt x="0" y="0"/>
                  </a:lnTo>
                  <a:close/>
                </a:path>
              </a:pathLst>
            </a:custGeom>
            <a:blipFill>
              <a:blip r:embed="rId3"/>
              <a:stretch>
                <a:fillRect l="0" t="0" r="0" b="-27"/>
              </a:stretch>
            </a:blipFill>
          </p:spPr>
        </p:sp>
      </p:grpSp>
      <p:grpSp>
        <p:nvGrpSpPr>
          <p:cNvPr name="Group 33" id="33"/>
          <p:cNvGrpSpPr>
            <a:grpSpLocks noChangeAspect="true"/>
          </p:cNvGrpSpPr>
          <p:nvPr/>
        </p:nvGrpSpPr>
        <p:grpSpPr>
          <a:xfrm rot="0">
            <a:off x="10024227" y="4960265"/>
            <a:ext cx="4510252" cy="4151372"/>
            <a:chOff x="0" y="0"/>
            <a:chExt cx="5905500" cy="5435600"/>
          </a:xfrm>
        </p:grpSpPr>
        <p:sp>
          <p:nvSpPr>
            <p:cNvPr name="Freeform 34" id="34" descr="DSCF1282"/>
            <p:cNvSpPr/>
            <p:nvPr/>
          </p:nvSpPr>
          <p:spPr>
            <a:xfrm flipH="false" flipV="false" rot="0">
              <a:off x="0" y="0"/>
              <a:ext cx="5905500" cy="5435600"/>
            </a:xfrm>
            <a:custGeom>
              <a:avLst/>
              <a:gdLst/>
              <a:ahLst/>
              <a:cxnLst/>
              <a:rect r="r" b="b" t="t" l="l"/>
              <a:pathLst>
                <a:path h="5435600" w="5905500">
                  <a:moveTo>
                    <a:pt x="0" y="0"/>
                  </a:moveTo>
                  <a:lnTo>
                    <a:pt x="5905500" y="0"/>
                  </a:lnTo>
                  <a:lnTo>
                    <a:pt x="5905500" y="5435600"/>
                  </a:lnTo>
                  <a:lnTo>
                    <a:pt x="0" y="5435600"/>
                  </a:lnTo>
                  <a:lnTo>
                    <a:pt x="0" y="0"/>
                  </a:lnTo>
                  <a:close/>
                </a:path>
              </a:pathLst>
            </a:custGeom>
            <a:blipFill>
              <a:blip r:embed="rId4"/>
              <a:stretch>
                <a:fillRect l="-14299" t="0" r="-11875" b="-58"/>
              </a:stretch>
            </a:blipFill>
          </p:spPr>
        </p:sp>
      </p:grpSp>
      <p:grpSp>
        <p:nvGrpSpPr>
          <p:cNvPr name="Group 35" id="35"/>
          <p:cNvGrpSpPr/>
          <p:nvPr/>
        </p:nvGrpSpPr>
        <p:grpSpPr>
          <a:xfrm rot="-10800000">
            <a:off x="9301616" y="4070339"/>
            <a:ext cx="1333677" cy="453451"/>
            <a:chOff x="0" y="0"/>
            <a:chExt cx="1746250" cy="593726"/>
          </a:xfrm>
        </p:grpSpPr>
        <p:sp>
          <p:nvSpPr>
            <p:cNvPr name="Freeform 36" id="36"/>
            <p:cNvSpPr/>
            <p:nvPr/>
          </p:nvSpPr>
          <p:spPr>
            <a:xfrm flipH="false" flipV="false" rot="0">
              <a:off x="9525" y="9525"/>
              <a:ext cx="1727200" cy="574675"/>
            </a:xfrm>
            <a:custGeom>
              <a:avLst/>
              <a:gdLst/>
              <a:ahLst/>
              <a:cxnLst/>
              <a:rect r="r" b="b" t="t" l="l"/>
              <a:pathLst>
                <a:path h="574675" w="1727200">
                  <a:moveTo>
                    <a:pt x="0" y="143637"/>
                  </a:moveTo>
                  <a:lnTo>
                    <a:pt x="1286002" y="143637"/>
                  </a:lnTo>
                  <a:lnTo>
                    <a:pt x="1286002" y="0"/>
                  </a:lnTo>
                  <a:lnTo>
                    <a:pt x="1727200" y="287401"/>
                  </a:lnTo>
                  <a:lnTo>
                    <a:pt x="1286002" y="574675"/>
                  </a:lnTo>
                  <a:lnTo>
                    <a:pt x="1286002" y="431038"/>
                  </a:lnTo>
                  <a:lnTo>
                    <a:pt x="0" y="431038"/>
                  </a:lnTo>
                  <a:close/>
                </a:path>
              </a:pathLst>
            </a:custGeom>
            <a:solidFill>
              <a:srgbClr val="008000"/>
            </a:solidFill>
          </p:spPr>
        </p:sp>
        <p:sp>
          <p:nvSpPr>
            <p:cNvPr name="Freeform 37" id="37"/>
            <p:cNvSpPr/>
            <p:nvPr/>
          </p:nvSpPr>
          <p:spPr>
            <a:xfrm flipH="false" flipV="false" rot="0">
              <a:off x="0" y="-508"/>
              <a:ext cx="1746250" cy="594741"/>
            </a:xfrm>
            <a:custGeom>
              <a:avLst/>
              <a:gdLst/>
              <a:ahLst/>
              <a:cxnLst/>
              <a:rect r="r" b="b" t="t" l="l"/>
              <a:pathLst>
                <a:path h="594741" w="1746250">
                  <a:moveTo>
                    <a:pt x="9525" y="144145"/>
                  </a:moveTo>
                  <a:lnTo>
                    <a:pt x="1295527" y="144145"/>
                  </a:lnTo>
                  <a:lnTo>
                    <a:pt x="1295527" y="153670"/>
                  </a:lnTo>
                  <a:lnTo>
                    <a:pt x="1286002" y="153670"/>
                  </a:lnTo>
                  <a:lnTo>
                    <a:pt x="1286002" y="10033"/>
                  </a:lnTo>
                  <a:cubicBezTo>
                    <a:pt x="1286002" y="6477"/>
                    <a:pt x="1287907" y="3302"/>
                    <a:pt x="1290955" y="1651"/>
                  </a:cubicBezTo>
                  <a:cubicBezTo>
                    <a:pt x="1294003" y="0"/>
                    <a:pt x="1297813" y="127"/>
                    <a:pt x="1300734" y="2032"/>
                  </a:cubicBezTo>
                  <a:lnTo>
                    <a:pt x="1741932" y="289433"/>
                  </a:lnTo>
                  <a:cubicBezTo>
                    <a:pt x="1744599" y="291211"/>
                    <a:pt x="1746250" y="294132"/>
                    <a:pt x="1746250" y="297434"/>
                  </a:cubicBezTo>
                  <a:cubicBezTo>
                    <a:pt x="1746250" y="300736"/>
                    <a:pt x="1744599" y="303657"/>
                    <a:pt x="1741932" y="305435"/>
                  </a:cubicBezTo>
                  <a:lnTo>
                    <a:pt x="1300734" y="592709"/>
                  </a:lnTo>
                  <a:cubicBezTo>
                    <a:pt x="1297813" y="594614"/>
                    <a:pt x="1294130" y="594741"/>
                    <a:pt x="1290955" y="593090"/>
                  </a:cubicBezTo>
                  <a:cubicBezTo>
                    <a:pt x="1287780" y="591439"/>
                    <a:pt x="1286002" y="588264"/>
                    <a:pt x="1286002" y="584708"/>
                  </a:cubicBezTo>
                  <a:lnTo>
                    <a:pt x="1286002" y="441071"/>
                  </a:lnTo>
                  <a:lnTo>
                    <a:pt x="1295527" y="441071"/>
                  </a:lnTo>
                  <a:lnTo>
                    <a:pt x="1295527" y="450596"/>
                  </a:lnTo>
                  <a:lnTo>
                    <a:pt x="9525" y="450596"/>
                  </a:lnTo>
                  <a:cubicBezTo>
                    <a:pt x="4318" y="450596"/>
                    <a:pt x="0" y="446278"/>
                    <a:pt x="0" y="441071"/>
                  </a:cubicBezTo>
                  <a:lnTo>
                    <a:pt x="0" y="153670"/>
                  </a:lnTo>
                  <a:cubicBezTo>
                    <a:pt x="0" y="148463"/>
                    <a:pt x="4318" y="144145"/>
                    <a:pt x="9525" y="144145"/>
                  </a:cubicBezTo>
                  <a:moveTo>
                    <a:pt x="9525" y="163195"/>
                  </a:moveTo>
                  <a:lnTo>
                    <a:pt x="9525" y="153670"/>
                  </a:lnTo>
                  <a:lnTo>
                    <a:pt x="19050" y="153670"/>
                  </a:lnTo>
                  <a:lnTo>
                    <a:pt x="19050" y="441071"/>
                  </a:lnTo>
                  <a:lnTo>
                    <a:pt x="9525" y="441071"/>
                  </a:lnTo>
                  <a:lnTo>
                    <a:pt x="9525" y="431546"/>
                  </a:lnTo>
                  <a:lnTo>
                    <a:pt x="1295527" y="431546"/>
                  </a:lnTo>
                  <a:cubicBezTo>
                    <a:pt x="1300734" y="431546"/>
                    <a:pt x="1305052" y="435864"/>
                    <a:pt x="1305052" y="441071"/>
                  </a:cubicBezTo>
                  <a:lnTo>
                    <a:pt x="1305052" y="584708"/>
                  </a:lnTo>
                  <a:lnTo>
                    <a:pt x="1295527" y="584708"/>
                  </a:lnTo>
                  <a:lnTo>
                    <a:pt x="1290320" y="576707"/>
                  </a:lnTo>
                  <a:lnTo>
                    <a:pt x="1731518" y="289306"/>
                  </a:lnTo>
                  <a:lnTo>
                    <a:pt x="1736725" y="297307"/>
                  </a:lnTo>
                  <a:lnTo>
                    <a:pt x="1731518" y="305308"/>
                  </a:lnTo>
                  <a:lnTo>
                    <a:pt x="1290320" y="18034"/>
                  </a:lnTo>
                  <a:lnTo>
                    <a:pt x="1295527" y="10033"/>
                  </a:lnTo>
                  <a:lnTo>
                    <a:pt x="1305052" y="10033"/>
                  </a:lnTo>
                  <a:lnTo>
                    <a:pt x="1305052" y="153670"/>
                  </a:lnTo>
                  <a:cubicBezTo>
                    <a:pt x="1305052" y="158877"/>
                    <a:pt x="1300734" y="163195"/>
                    <a:pt x="1295527" y="163195"/>
                  </a:cubicBezTo>
                  <a:lnTo>
                    <a:pt x="9525" y="163195"/>
                  </a:lnTo>
                  <a:close/>
                </a:path>
              </a:pathLst>
            </a:custGeom>
            <a:solidFill>
              <a:srgbClr val="000000"/>
            </a:solidFill>
          </p:spPr>
        </p:sp>
      </p:grpSp>
      <p:sp>
        <p:nvSpPr>
          <p:cNvPr name="TextBox 38" id="38"/>
          <p:cNvSpPr txBox="true"/>
          <p:nvPr/>
        </p:nvSpPr>
        <p:spPr>
          <a:xfrm rot="0">
            <a:off x="2968834" y="7958236"/>
            <a:ext cx="4214903" cy="1928875"/>
          </a:xfrm>
          <a:prstGeom prst="rect">
            <a:avLst/>
          </a:prstGeom>
        </p:spPr>
        <p:txBody>
          <a:bodyPr anchor="t" rtlCol="false" tIns="0" lIns="0" bIns="0" rIns="0">
            <a:spAutoFit/>
          </a:bodyPr>
          <a:lstStyle/>
          <a:p>
            <a:pPr algn="l">
              <a:lnSpc>
                <a:spcPts val="3665"/>
              </a:lnSpc>
            </a:pPr>
            <a:r>
              <a:rPr lang="en-US" sz="3054">
                <a:solidFill>
                  <a:srgbClr val="000000"/>
                </a:solidFill>
                <a:latin typeface="Arial"/>
                <a:ea typeface="Arial"/>
                <a:cs typeface="Arial"/>
                <a:sym typeface="Arial"/>
              </a:rPr>
              <a:t>…enhanced with masking tape, guttering, pipes and buckets –OUTDOORS!</a:t>
            </a:r>
          </a:p>
        </p:txBody>
      </p:sp>
      <p:grpSp>
        <p:nvGrpSpPr>
          <p:cNvPr name="Group 39" id="39"/>
          <p:cNvGrpSpPr/>
          <p:nvPr/>
        </p:nvGrpSpPr>
        <p:grpSpPr>
          <a:xfrm rot="0">
            <a:off x="7487815" y="8692135"/>
            <a:ext cx="1333677" cy="453451"/>
            <a:chOff x="0" y="0"/>
            <a:chExt cx="1746250" cy="593726"/>
          </a:xfrm>
        </p:grpSpPr>
        <p:sp>
          <p:nvSpPr>
            <p:cNvPr name="Freeform 40" id="40"/>
            <p:cNvSpPr/>
            <p:nvPr/>
          </p:nvSpPr>
          <p:spPr>
            <a:xfrm flipH="false" flipV="false" rot="0">
              <a:off x="9525" y="9525"/>
              <a:ext cx="1727200" cy="574675"/>
            </a:xfrm>
            <a:custGeom>
              <a:avLst/>
              <a:gdLst/>
              <a:ahLst/>
              <a:cxnLst/>
              <a:rect r="r" b="b" t="t" l="l"/>
              <a:pathLst>
                <a:path h="574675" w="1727200">
                  <a:moveTo>
                    <a:pt x="0" y="143637"/>
                  </a:moveTo>
                  <a:lnTo>
                    <a:pt x="1286002" y="143637"/>
                  </a:lnTo>
                  <a:lnTo>
                    <a:pt x="1286002" y="0"/>
                  </a:lnTo>
                  <a:lnTo>
                    <a:pt x="1727200" y="287401"/>
                  </a:lnTo>
                  <a:lnTo>
                    <a:pt x="1286002" y="574675"/>
                  </a:lnTo>
                  <a:lnTo>
                    <a:pt x="1286002" y="431038"/>
                  </a:lnTo>
                  <a:lnTo>
                    <a:pt x="0" y="431038"/>
                  </a:lnTo>
                  <a:close/>
                </a:path>
              </a:pathLst>
            </a:custGeom>
            <a:solidFill>
              <a:srgbClr val="008000"/>
            </a:solidFill>
          </p:spPr>
        </p:sp>
        <p:sp>
          <p:nvSpPr>
            <p:cNvPr name="Freeform 41" id="41"/>
            <p:cNvSpPr/>
            <p:nvPr/>
          </p:nvSpPr>
          <p:spPr>
            <a:xfrm flipH="false" flipV="false" rot="0">
              <a:off x="0" y="-508"/>
              <a:ext cx="1746250" cy="594741"/>
            </a:xfrm>
            <a:custGeom>
              <a:avLst/>
              <a:gdLst/>
              <a:ahLst/>
              <a:cxnLst/>
              <a:rect r="r" b="b" t="t" l="l"/>
              <a:pathLst>
                <a:path h="594741" w="1746250">
                  <a:moveTo>
                    <a:pt x="9525" y="144145"/>
                  </a:moveTo>
                  <a:lnTo>
                    <a:pt x="1295527" y="144145"/>
                  </a:lnTo>
                  <a:lnTo>
                    <a:pt x="1295527" y="153670"/>
                  </a:lnTo>
                  <a:lnTo>
                    <a:pt x="1286002" y="153670"/>
                  </a:lnTo>
                  <a:lnTo>
                    <a:pt x="1286002" y="10033"/>
                  </a:lnTo>
                  <a:cubicBezTo>
                    <a:pt x="1286002" y="6477"/>
                    <a:pt x="1287907" y="3302"/>
                    <a:pt x="1290955" y="1651"/>
                  </a:cubicBezTo>
                  <a:cubicBezTo>
                    <a:pt x="1294003" y="0"/>
                    <a:pt x="1297813" y="127"/>
                    <a:pt x="1300734" y="2032"/>
                  </a:cubicBezTo>
                  <a:lnTo>
                    <a:pt x="1741932" y="289433"/>
                  </a:lnTo>
                  <a:cubicBezTo>
                    <a:pt x="1744599" y="291211"/>
                    <a:pt x="1746250" y="294132"/>
                    <a:pt x="1746250" y="297434"/>
                  </a:cubicBezTo>
                  <a:cubicBezTo>
                    <a:pt x="1746250" y="300736"/>
                    <a:pt x="1744599" y="303657"/>
                    <a:pt x="1741932" y="305435"/>
                  </a:cubicBezTo>
                  <a:lnTo>
                    <a:pt x="1300734" y="592709"/>
                  </a:lnTo>
                  <a:cubicBezTo>
                    <a:pt x="1297813" y="594614"/>
                    <a:pt x="1294130" y="594741"/>
                    <a:pt x="1290955" y="593090"/>
                  </a:cubicBezTo>
                  <a:cubicBezTo>
                    <a:pt x="1287780" y="591439"/>
                    <a:pt x="1286002" y="588264"/>
                    <a:pt x="1286002" y="584708"/>
                  </a:cubicBezTo>
                  <a:lnTo>
                    <a:pt x="1286002" y="441071"/>
                  </a:lnTo>
                  <a:lnTo>
                    <a:pt x="1295527" y="441071"/>
                  </a:lnTo>
                  <a:lnTo>
                    <a:pt x="1295527" y="450596"/>
                  </a:lnTo>
                  <a:lnTo>
                    <a:pt x="9525" y="450596"/>
                  </a:lnTo>
                  <a:cubicBezTo>
                    <a:pt x="4318" y="450596"/>
                    <a:pt x="0" y="446278"/>
                    <a:pt x="0" y="441071"/>
                  </a:cubicBezTo>
                  <a:lnTo>
                    <a:pt x="0" y="153670"/>
                  </a:lnTo>
                  <a:cubicBezTo>
                    <a:pt x="0" y="148463"/>
                    <a:pt x="4318" y="144145"/>
                    <a:pt x="9525" y="144145"/>
                  </a:cubicBezTo>
                  <a:moveTo>
                    <a:pt x="9525" y="163195"/>
                  </a:moveTo>
                  <a:lnTo>
                    <a:pt x="9525" y="153670"/>
                  </a:lnTo>
                  <a:lnTo>
                    <a:pt x="19050" y="153670"/>
                  </a:lnTo>
                  <a:lnTo>
                    <a:pt x="19050" y="441071"/>
                  </a:lnTo>
                  <a:lnTo>
                    <a:pt x="9525" y="441071"/>
                  </a:lnTo>
                  <a:lnTo>
                    <a:pt x="9525" y="431546"/>
                  </a:lnTo>
                  <a:lnTo>
                    <a:pt x="1295527" y="431546"/>
                  </a:lnTo>
                  <a:cubicBezTo>
                    <a:pt x="1300734" y="431546"/>
                    <a:pt x="1305052" y="435864"/>
                    <a:pt x="1305052" y="441071"/>
                  </a:cubicBezTo>
                  <a:lnTo>
                    <a:pt x="1305052" y="584708"/>
                  </a:lnTo>
                  <a:lnTo>
                    <a:pt x="1295527" y="584708"/>
                  </a:lnTo>
                  <a:lnTo>
                    <a:pt x="1290320" y="576707"/>
                  </a:lnTo>
                  <a:lnTo>
                    <a:pt x="1731518" y="289306"/>
                  </a:lnTo>
                  <a:lnTo>
                    <a:pt x="1736725" y="297307"/>
                  </a:lnTo>
                  <a:lnTo>
                    <a:pt x="1731518" y="305308"/>
                  </a:lnTo>
                  <a:lnTo>
                    <a:pt x="1290320" y="18034"/>
                  </a:lnTo>
                  <a:lnTo>
                    <a:pt x="1295527" y="10033"/>
                  </a:lnTo>
                  <a:lnTo>
                    <a:pt x="1305052" y="10033"/>
                  </a:lnTo>
                  <a:lnTo>
                    <a:pt x="1305052" y="153670"/>
                  </a:lnTo>
                  <a:cubicBezTo>
                    <a:pt x="1305052" y="158877"/>
                    <a:pt x="1300734" y="163195"/>
                    <a:pt x="1295527" y="163195"/>
                  </a:cubicBezTo>
                  <a:lnTo>
                    <a:pt x="9525" y="163195"/>
                  </a:lnTo>
                  <a:close/>
                </a:path>
              </a:pathLst>
            </a:custGeom>
            <a:solidFill>
              <a:srgbClr val="000000"/>
            </a:solidFill>
          </p:spPr>
        </p:sp>
      </p:grpSp>
      <p:sp>
        <p:nvSpPr>
          <p:cNvPr name="TextBox 42" id="42"/>
          <p:cNvSpPr txBox="true"/>
          <p:nvPr/>
        </p:nvSpPr>
        <p:spPr>
          <a:xfrm rot="0">
            <a:off x="10941798" y="3775340"/>
            <a:ext cx="4433141" cy="997726"/>
          </a:xfrm>
          <a:prstGeom prst="rect">
            <a:avLst/>
          </a:prstGeom>
        </p:spPr>
        <p:txBody>
          <a:bodyPr anchor="t" rtlCol="false" tIns="0" lIns="0" bIns="0" rIns="0">
            <a:spAutoFit/>
          </a:bodyPr>
          <a:lstStyle/>
          <a:p>
            <a:pPr algn="l">
              <a:lnSpc>
                <a:spcPts val="3665"/>
              </a:lnSpc>
            </a:pPr>
            <a:r>
              <a:rPr lang="en-US" sz="3054">
                <a:solidFill>
                  <a:srgbClr val="000000"/>
                </a:solidFill>
                <a:latin typeface="Arial"/>
                <a:ea typeface="Arial"/>
                <a:cs typeface="Arial"/>
                <a:sym typeface="Arial"/>
              </a:rPr>
              <a:t>Continuous Provision –Indoor water area</a:t>
            </a:r>
          </a:p>
        </p:txBody>
      </p:sp>
      <p:grpSp>
        <p:nvGrpSpPr>
          <p:cNvPr name="Group 43" id="43"/>
          <p:cNvGrpSpPr>
            <a:grpSpLocks noChangeAspect="true"/>
          </p:cNvGrpSpPr>
          <p:nvPr/>
        </p:nvGrpSpPr>
        <p:grpSpPr>
          <a:xfrm rot="0">
            <a:off x="2131286" y="137207"/>
            <a:ext cx="2310899" cy="1566464"/>
            <a:chOff x="0" y="0"/>
            <a:chExt cx="3025776" cy="2051050"/>
          </a:xfrm>
        </p:grpSpPr>
        <p:sp>
          <p:nvSpPr>
            <p:cNvPr name="Freeform 44" id="44"/>
            <p:cNvSpPr/>
            <p:nvPr/>
          </p:nvSpPr>
          <p:spPr>
            <a:xfrm flipH="false" flipV="false" rot="0">
              <a:off x="0" y="0"/>
              <a:ext cx="3025775" cy="2051050"/>
            </a:xfrm>
            <a:custGeom>
              <a:avLst/>
              <a:gdLst/>
              <a:ahLst/>
              <a:cxnLst/>
              <a:rect r="r" b="b" t="t" l="l"/>
              <a:pathLst>
                <a:path h="2051050" w="3025775">
                  <a:moveTo>
                    <a:pt x="0" y="0"/>
                  </a:moveTo>
                  <a:lnTo>
                    <a:pt x="3025775" y="0"/>
                  </a:lnTo>
                  <a:lnTo>
                    <a:pt x="3025775" y="2051050"/>
                  </a:lnTo>
                  <a:lnTo>
                    <a:pt x="0" y="2051050"/>
                  </a:lnTo>
                  <a:lnTo>
                    <a:pt x="0" y="0"/>
                  </a:lnTo>
                  <a:close/>
                </a:path>
              </a:pathLst>
            </a:custGeom>
            <a:blipFill>
              <a:blip r:embed="rId5"/>
              <a:stretch>
                <a:fillRect l="0" t="0" r="0" b="-105"/>
              </a:stretch>
            </a:blipFill>
          </p:spPr>
        </p:sp>
      </p:grpSp>
      <p:grpSp>
        <p:nvGrpSpPr>
          <p:cNvPr name="Group 45" id="45"/>
          <p:cNvGrpSpPr>
            <a:grpSpLocks noChangeAspect="true"/>
          </p:cNvGrpSpPr>
          <p:nvPr/>
        </p:nvGrpSpPr>
        <p:grpSpPr>
          <a:xfrm rot="0">
            <a:off x="13933112" y="11114"/>
            <a:ext cx="2223602" cy="1818650"/>
            <a:chOff x="0" y="0"/>
            <a:chExt cx="2911474" cy="2381250"/>
          </a:xfrm>
        </p:grpSpPr>
        <p:sp>
          <p:nvSpPr>
            <p:cNvPr name="Freeform 46" id="46"/>
            <p:cNvSpPr/>
            <p:nvPr/>
          </p:nvSpPr>
          <p:spPr>
            <a:xfrm flipH="false" flipV="false" rot="0">
              <a:off x="0" y="0"/>
              <a:ext cx="2911475" cy="2381250"/>
            </a:xfrm>
            <a:custGeom>
              <a:avLst/>
              <a:gdLst/>
              <a:ahLst/>
              <a:cxnLst/>
              <a:rect r="r" b="b" t="t" l="l"/>
              <a:pathLst>
                <a:path h="2381250" w="2911475">
                  <a:moveTo>
                    <a:pt x="0" y="0"/>
                  </a:moveTo>
                  <a:lnTo>
                    <a:pt x="2911475" y="0"/>
                  </a:lnTo>
                  <a:lnTo>
                    <a:pt x="2911475" y="2381250"/>
                  </a:lnTo>
                  <a:lnTo>
                    <a:pt x="0" y="2381250"/>
                  </a:lnTo>
                  <a:lnTo>
                    <a:pt x="0" y="0"/>
                  </a:lnTo>
                  <a:close/>
                </a:path>
              </a:pathLst>
            </a:custGeom>
            <a:blipFill>
              <a:blip r:embed="rId6"/>
              <a:stretch>
                <a:fillRect l="0" t="0" r="-26" b="0"/>
              </a:stretch>
            </a:blipFill>
          </p:spPr>
        </p:sp>
      </p:grpSp>
      <p:sp>
        <p:nvSpPr>
          <p:cNvPr name="TextBox 47" id="47"/>
          <p:cNvSpPr txBox="true"/>
          <p:nvPr/>
        </p:nvSpPr>
        <p:spPr>
          <a:xfrm rot="0">
            <a:off x="10751510" y="2320501"/>
            <a:ext cx="4103397" cy="1467810"/>
          </a:xfrm>
          <a:prstGeom prst="rect">
            <a:avLst/>
          </a:prstGeom>
        </p:spPr>
        <p:txBody>
          <a:bodyPr anchor="t" rtlCol="false" tIns="0" lIns="0" bIns="0" rIns="0">
            <a:spAutoFit/>
          </a:bodyPr>
          <a:lstStyle/>
          <a:p>
            <a:pPr algn="l">
              <a:lnSpc>
                <a:spcPts val="3665"/>
              </a:lnSpc>
            </a:pPr>
            <a:r>
              <a:rPr lang="en-US" sz="3054">
                <a:solidFill>
                  <a:srgbClr val="000000"/>
                </a:solidFill>
                <a:latin typeface="Trebuchet MS"/>
                <a:ea typeface="Trebuchet MS"/>
                <a:cs typeface="Trebuchet MS"/>
                <a:sym typeface="Trebuchet MS"/>
              </a:rPr>
              <a:t>Darpariaeth barhaus – ardal dŵr yn y dosbarth</a:t>
            </a:r>
          </a:p>
        </p:txBody>
      </p:sp>
      <p:sp>
        <p:nvSpPr>
          <p:cNvPr name="TextBox 48" id="48"/>
          <p:cNvSpPr txBox="true"/>
          <p:nvPr/>
        </p:nvSpPr>
        <p:spPr>
          <a:xfrm rot="0">
            <a:off x="7917059" y="9289312"/>
            <a:ext cx="5863244" cy="997688"/>
          </a:xfrm>
          <a:prstGeom prst="rect">
            <a:avLst/>
          </a:prstGeom>
        </p:spPr>
        <p:txBody>
          <a:bodyPr anchor="t" rtlCol="false" tIns="0" lIns="0" bIns="0" rIns="0">
            <a:spAutoFit/>
          </a:bodyPr>
          <a:lstStyle/>
          <a:p>
            <a:pPr algn="l">
              <a:lnSpc>
                <a:spcPts val="3665"/>
              </a:lnSpc>
            </a:pPr>
            <a:r>
              <a:rPr lang="en-US" sz="3054">
                <a:solidFill>
                  <a:srgbClr val="000000"/>
                </a:solidFill>
                <a:latin typeface="Trebuchet MS"/>
                <a:ea typeface="Trebuchet MS"/>
                <a:cs typeface="Trebuchet MS"/>
                <a:sym typeface="Trebuchet MS"/>
              </a:rPr>
              <a:t>Darpariaeth estynedig yn y tu allan!</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5130167" y="633891"/>
            <a:ext cx="7594282" cy="980123"/>
          </a:xfrm>
          <a:prstGeom prst="rect">
            <a:avLst/>
          </a:prstGeom>
        </p:spPr>
        <p:txBody>
          <a:bodyPr anchor="t" rtlCol="false" tIns="0" lIns="0" bIns="0" rIns="0">
            <a:spAutoFit/>
          </a:bodyPr>
          <a:lstStyle/>
          <a:p>
            <a:pPr algn="ctr">
              <a:lnSpc>
                <a:spcPts val="3240"/>
              </a:lnSpc>
            </a:pPr>
            <a:r>
              <a:rPr lang="en-US" sz="2700" b="true">
                <a:solidFill>
                  <a:srgbClr val="000000"/>
                </a:solidFill>
                <a:latin typeface="Arial Bold"/>
                <a:ea typeface="Arial Bold"/>
                <a:cs typeface="Arial Bold"/>
                <a:sym typeface="Arial Bold"/>
              </a:rPr>
              <a:t>Y Cyfnod Sylfaen                                       The Foundation Phase</a:t>
            </a:r>
          </a:p>
        </p:txBody>
      </p:sp>
      <p:grpSp>
        <p:nvGrpSpPr>
          <p:cNvPr name="Group 3" id="3"/>
          <p:cNvGrpSpPr/>
          <p:nvPr/>
        </p:nvGrpSpPr>
        <p:grpSpPr>
          <a:xfrm rot="0">
            <a:off x="2257426" y="2307432"/>
            <a:ext cx="1083469" cy="57150"/>
            <a:chOff x="0" y="0"/>
            <a:chExt cx="1444626" cy="76200"/>
          </a:xfrm>
        </p:grpSpPr>
        <p:sp>
          <p:nvSpPr>
            <p:cNvPr name="Freeform 4" id="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5" id="5"/>
          <p:cNvGrpSpPr/>
          <p:nvPr/>
        </p:nvGrpSpPr>
        <p:grpSpPr>
          <a:xfrm rot="0">
            <a:off x="3283745" y="2307432"/>
            <a:ext cx="1083468" cy="57150"/>
            <a:chOff x="0" y="0"/>
            <a:chExt cx="1444624" cy="76200"/>
          </a:xfrm>
        </p:grpSpPr>
        <p:sp>
          <p:nvSpPr>
            <p:cNvPr name="Freeform 6" id="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7" id="7"/>
          <p:cNvGrpSpPr/>
          <p:nvPr/>
        </p:nvGrpSpPr>
        <p:grpSpPr>
          <a:xfrm rot="0">
            <a:off x="4255294" y="2307432"/>
            <a:ext cx="1083468" cy="57150"/>
            <a:chOff x="0" y="0"/>
            <a:chExt cx="1444624" cy="76200"/>
          </a:xfrm>
        </p:grpSpPr>
        <p:sp>
          <p:nvSpPr>
            <p:cNvPr name="Freeform 8" id="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9" id="9"/>
          <p:cNvGrpSpPr/>
          <p:nvPr/>
        </p:nvGrpSpPr>
        <p:grpSpPr>
          <a:xfrm rot="0">
            <a:off x="5226844" y="2307432"/>
            <a:ext cx="1083468" cy="57150"/>
            <a:chOff x="0" y="0"/>
            <a:chExt cx="1444624" cy="76200"/>
          </a:xfrm>
        </p:grpSpPr>
        <p:sp>
          <p:nvSpPr>
            <p:cNvPr name="Freeform 10" id="1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1" id="11"/>
          <p:cNvGrpSpPr/>
          <p:nvPr/>
        </p:nvGrpSpPr>
        <p:grpSpPr>
          <a:xfrm rot="0">
            <a:off x="6198394" y="2307432"/>
            <a:ext cx="1083468" cy="57150"/>
            <a:chOff x="0" y="0"/>
            <a:chExt cx="1444624" cy="76200"/>
          </a:xfrm>
        </p:grpSpPr>
        <p:sp>
          <p:nvSpPr>
            <p:cNvPr name="Freeform 12" id="1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3" id="13"/>
          <p:cNvGrpSpPr/>
          <p:nvPr/>
        </p:nvGrpSpPr>
        <p:grpSpPr>
          <a:xfrm rot="0">
            <a:off x="7172327" y="2307432"/>
            <a:ext cx="1083470" cy="57150"/>
            <a:chOff x="0" y="0"/>
            <a:chExt cx="1444626" cy="76200"/>
          </a:xfrm>
        </p:grpSpPr>
        <p:sp>
          <p:nvSpPr>
            <p:cNvPr name="Freeform 14" id="1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5" id="15"/>
          <p:cNvGrpSpPr/>
          <p:nvPr/>
        </p:nvGrpSpPr>
        <p:grpSpPr>
          <a:xfrm rot="0">
            <a:off x="8143877" y="2307432"/>
            <a:ext cx="1083470" cy="57150"/>
            <a:chOff x="0" y="0"/>
            <a:chExt cx="1444626" cy="76200"/>
          </a:xfrm>
        </p:grpSpPr>
        <p:sp>
          <p:nvSpPr>
            <p:cNvPr name="Freeform 16" id="1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7" id="17"/>
          <p:cNvGrpSpPr/>
          <p:nvPr/>
        </p:nvGrpSpPr>
        <p:grpSpPr>
          <a:xfrm rot="0">
            <a:off x="10086976" y="2307432"/>
            <a:ext cx="1083470" cy="57150"/>
            <a:chOff x="0" y="0"/>
            <a:chExt cx="1444626" cy="76200"/>
          </a:xfrm>
        </p:grpSpPr>
        <p:sp>
          <p:nvSpPr>
            <p:cNvPr name="Freeform 18" id="1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9" id="19"/>
          <p:cNvGrpSpPr/>
          <p:nvPr/>
        </p:nvGrpSpPr>
        <p:grpSpPr>
          <a:xfrm rot="0">
            <a:off x="12032457" y="2307432"/>
            <a:ext cx="1083468" cy="57150"/>
            <a:chOff x="0" y="0"/>
            <a:chExt cx="1444624" cy="76200"/>
          </a:xfrm>
        </p:grpSpPr>
        <p:sp>
          <p:nvSpPr>
            <p:cNvPr name="Freeform 20" id="2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1" id="21"/>
          <p:cNvGrpSpPr/>
          <p:nvPr/>
        </p:nvGrpSpPr>
        <p:grpSpPr>
          <a:xfrm rot="0">
            <a:off x="13975557" y="2307432"/>
            <a:ext cx="1083468" cy="57150"/>
            <a:chOff x="0" y="0"/>
            <a:chExt cx="1444624" cy="76200"/>
          </a:xfrm>
        </p:grpSpPr>
        <p:sp>
          <p:nvSpPr>
            <p:cNvPr name="Freeform 22" id="2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3" id="23"/>
          <p:cNvGrpSpPr/>
          <p:nvPr/>
        </p:nvGrpSpPr>
        <p:grpSpPr>
          <a:xfrm rot="0">
            <a:off x="9115426" y="2307432"/>
            <a:ext cx="1083470" cy="57150"/>
            <a:chOff x="0" y="0"/>
            <a:chExt cx="1444626" cy="76200"/>
          </a:xfrm>
        </p:grpSpPr>
        <p:sp>
          <p:nvSpPr>
            <p:cNvPr name="Freeform 24" id="2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5" id="25"/>
          <p:cNvGrpSpPr/>
          <p:nvPr/>
        </p:nvGrpSpPr>
        <p:grpSpPr>
          <a:xfrm rot="0">
            <a:off x="11058526" y="2307432"/>
            <a:ext cx="1083470" cy="57150"/>
            <a:chOff x="0" y="0"/>
            <a:chExt cx="1444626" cy="76200"/>
          </a:xfrm>
        </p:grpSpPr>
        <p:sp>
          <p:nvSpPr>
            <p:cNvPr name="Freeform 26" id="2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7" id="27"/>
          <p:cNvGrpSpPr/>
          <p:nvPr/>
        </p:nvGrpSpPr>
        <p:grpSpPr>
          <a:xfrm rot="0">
            <a:off x="13004007" y="2307432"/>
            <a:ext cx="1083468" cy="57150"/>
            <a:chOff x="0" y="0"/>
            <a:chExt cx="1444624" cy="76200"/>
          </a:xfrm>
        </p:grpSpPr>
        <p:sp>
          <p:nvSpPr>
            <p:cNvPr name="Freeform 28" id="2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9" id="29"/>
          <p:cNvGrpSpPr/>
          <p:nvPr/>
        </p:nvGrpSpPr>
        <p:grpSpPr>
          <a:xfrm rot="0">
            <a:off x="14947107" y="2307432"/>
            <a:ext cx="1083468" cy="57150"/>
            <a:chOff x="0" y="0"/>
            <a:chExt cx="1444624" cy="76200"/>
          </a:xfrm>
        </p:grpSpPr>
        <p:sp>
          <p:nvSpPr>
            <p:cNvPr name="Freeform 30" id="3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sp>
        <p:nvSpPr>
          <p:cNvPr name="TextBox 31" id="31"/>
          <p:cNvSpPr txBox="true"/>
          <p:nvPr/>
        </p:nvSpPr>
        <p:spPr>
          <a:xfrm rot="0">
            <a:off x="3079910" y="7770495"/>
            <a:ext cx="11913870" cy="989439"/>
          </a:xfrm>
          <a:prstGeom prst="rect">
            <a:avLst/>
          </a:prstGeom>
        </p:spPr>
        <p:txBody>
          <a:bodyPr anchor="t" rtlCol="false" tIns="0" lIns="0" bIns="0" rIns="0">
            <a:spAutoFit/>
          </a:bodyPr>
          <a:lstStyle/>
          <a:p>
            <a:pPr algn="ctr">
              <a:lnSpc>
                <a:spcPts val="3600"/>
              </a:lnSpc>
            </a:pPr>
            <a:r>
              <a:rPr lang="en-US" sz="3000">
                <a:solidFill>
                  <a:srgbClr val="000000"/>
                </a:solidFill>
                <a:latin typeface="Arial"/>
                <a:ea typeface="Arial"/>
                <a:cs typeface="Arial"/>
                <a:sym typeface="Arial"/>
              </a:rPr>
              <a:t>The learning environment should provide a wealth of learning possibilities and opportunities.</a:t>
            </a:r>
          </a:p>
        </p:txBody>
      </p:sp>
      <p:grpSp>
        <p:nvGrpSpPr>
          <p:cNvPr name="Group 32" id="32"/>
          <p:cNvGrpSpPr>
            <a:grpSpLocks noChangeAspect="true"/>
          </p:cNvGrpSpPr>
          <p:nvPr/>
        </p:nvGrpSpPr>
        <p:grpSpPr>
          <a:xfrm rot="0">
            <a:off x="6767512" y="3200400"/>
            <a:ext cx="3581400" cy="2917032"/>
            <a:chOff x="0" y="0"/>
            <a:chExt cx="4775200" cy="3889376"/>
          </a:xfrm>
        </p:grpSpPr>
        <p:sp>
          <p:nvSpPr>
            <p:cNvPr name="Freeform 33" id="33" descr="DSCF1697"/>
            <p:cNvSpPr/>
            <p:nvPr/>
          </p:nvSpPr>
          <p:spPr>
            <a:xfrm flipH="false" flipV="false" rot="0">
              <a:off x="0" y="0"/>
              <a:ext cx="4775200" cy="3889375"/>
            </a:xfrm>
            <a:custGeom>
              <a:avLst/>
              <a:gdLst/>
              <a:ahLst/>
              <a:cxnLst/>
              <a:rect r="r" b="b" t="t" l="l"/>
              <a:pathLst>
                <a:path h="3889375" w="4775200">
                  <a:moveTo>
                    <a:pt x="0" y="0"/>
                  </a:moveTo>
                  <a:lnTo>
                    <a:pt x="4775200" y="0"/>
                  </a:lnTo>
                  <a:lnTo>
                    <a:pt x="4775200" y="3889375"/>
                  </a:lnTo>
                  <a:lnTo>
                    <a:pt x="0" y="3889375"/>
                  </a:lnTo>
                  <a:lnTo>
                    <a:pt x="0" y="0"/>
                  </a:lnTo>
                  <a:close/>
                </a:path>
              </a:pathLst>
            </a:custGeom>
            <a:blipFill>
              <a:blip r:embed="rId3"/>
              <a:stretch>
                <a:fillRect l="-10211" t="-24059" r="-17813" b="-4719"/>
              </a:stretch>
            </a:blipFill>
          </p:spPr>
        </p:sp>
      </p:grpSp>
      <p:grpSp>
        <p:nvGrpSpPr>
          <p:cNvPr name="Group 34" id="34"/>
          <p:cNvGrpSpPr>
            <a:grpSpLocks noChangeAspect="true"/>
          </p:cNvGrpSpPr>
          <p:nvPr/>
        </p:nvGrpSpPr>
        <p:grpSpPr>
          <a:xfrm rot="0">
            <a:off x="2771776" y="4495800"/>
            <a:ext cx="3455195" cy="3209925"/>
            <a:chOff x="0" y="0"/>
            <a:chExt cx="4606926" cy="4279900"/>
          </a:xfrm>
        </p:grpSpPr>
        <p:sp>
          <p:nvSpPr>
            <p:cNvPr name="Freeform 35" id="35" descr="DSCF1668"/>
            <p:cNvSpPr/>
            <p:nvPr/>
          </p:nvSpPr>
          <p:spPr>
            <a:xfrm flipH="false" flipV="false" rot="0">
              <a:off x="0" y="0"/>
              <a:ext cx="4606925" cy="4279900"/>
            </a:xfrm>
            <a:custGeom>
              <a:avLst/>
              <a:gdLst/>
              <a:ahLst/>
              <a:cxnLst/>
              <a:rect r="r" b="b" t="t" l="l"/>
              <a:pathLst>
                <a:path h="4279900" w="4606925">
                  <a:moveTo>
                    <a:pt x="0" y="0"/>
                  </a:moveTo>
                  <a:lnTo>
                    <a:pt x="4606925" y="0"/>
                  </a:lnTo>
                  <a:lnTo>
                    <a:pt x="4606925" y="4279900"/>
                  </a:lnTo>
                  <a:lnTo>
                    <a:pt x="0" y="4279900"/>
                  </a:lnTo>
                  <a:lnTo>
                    <a:pt x="0" y="0"/>
                  </a:lnTo>
                  <a:close/>
                </a:path>
              </a:pathLst>
            </a:custGeom>
            <a:blipFill>
              <a:blip r:embed="rId4"/>
              <a:stretch>
                <a:fillRect l="0" t="0" r="0" b="-63"/>
              </a:stretch>
            </a:blipFill>
          </p:spPr>
        </p:sp>
      </p:grpSp>
      <p:grpSp>
        <p:nvGrpSpPr>
          <p:cNvPr name="Group 36" id="36"/>
          <p:cNvGrpSpPr>
            <a:grpSpLocks noChangeAspect="true"/>
          </p:cNvGrpSpPr>
          <p:nvPr/>
        </p:nvGrpSpPr>
        <p:grpSpPr>
          <a:xfrm rot="0">
            <a:off x="10979946" y="4926807"/>
            <a:ext cx="3671888" cy="2817018"/>
            <a:chOff x="0" y="0"/>
            <a:chExt cx="4895850" cy="3756024"/>
          </a:xfrm>
        </p:grpSpPr>
        <p:sp>
          <p:nvSpPr>
            <p:cNvPr name="Freeform 37" id="37" descr="DSCF1636"/>
            <p:cNvSpPr/>
            <p:nvPr/>
          </p:nvSpPr>
          <p:spPr>
            <a:xfrm flipH="false" flipV="false" rot="0">
              <a:off x="0" y="0"/>
              <a:ext cx="4895850" cy="3756025"/>
            </a:xfrm>
            <a:custGeom>
              <a:avLst/>
              <a:gdLst/>
              <a:ahLst/>
              <a:cxnLst/>
              <a:rect r="r" b="b" t="t" l="l"/>
              <a:pathLst>
                <a:path h="3756025" w="4895850">
                  <a:moveTo>
                    <a:pt x="0" y="0"/>
                  </a:moveTo>
                  <a:lnTo>
                    <a:pt x="4895850" y="0"/>
                  </a:lnTo>
                  <a:lnTo>
                    <a:pt x="4895850" y="3756025"/>
                  </a:lnTo>
                  <a:lnTo>
                    <a:pt x="0" y="3756025"/>
                  </a:lnTo>
                  <a:lnTo>
                    <a:pt x="0" y="0"/>
                  </a:lnTo>
                  <a:close/>
                </a:path>
              </a:pathLst>
            </a:custGeom>
            <a:blipFill>
              <a:blip r:embed="rId5"/>
              <a:stretch>
                <a:fillRect l="-13170" t="-12821" r="-10065" b="-21"/>
              </a:stretch>
            </a:blipFill>
          </p:spPr>
        </p:sp>
      </p:grpSp>
      <p:grpSp>
        <p:nvGrpSpPr>
          <p:cNvPr name="Group 38" id="38"/>
          <p:cNvGrpSpPr>
            <a:grpSpLocks noChangeAspect="true"/>
          </p:cNvGrpSpPr>
          <p:nvPr/>
        </p:nvGrpSpPr>
        <p:grpSpPr>
          <a:xfrm rot="0">
            <a:off x="2771775" y="390526"/>
            <a:ext cx="2269332" cy="1538288"/>
            <a:chOff x="0" y="0"/>
            <a:chExt cx="3025776" cy="2051050"/>
          </a:xfrm>
        </p:grpSpPr>
        <p:sp>
          <p:nvSpPr>
            <p:cNvPr name="Freeform 39" id="39"/>
            <p:cNvSpPr/>
            <p:nvPr/>
          </p:nvSpPr>
          <p:spPr>
            <a:xfrm flipH="false" flipV="false" rot="0">
              <a:off x="0" y="0"/>
              <a:ext cx="3025775" cy="2051050"/>
            </a:xfrm>
            <a:custGeom>
              <a:avLst/>
              <a:gdLst/>
              <a:ahLst/>
              <a:cxnLst/>
              <a:rect r="r" b="b" t="t" l="l"/>
              <a:pathLst>
                <a:path h="2051050" w="3025775">
                  <a:moveTo>
                    <a:pt x="0" y="0"/>
                  </a:moveTo>
                  <a:lnTo>
                    <a:pt x="3025775" y="0"/>
                  </a:lnTo>
                  <a:lnTo>
                    <a:pt x="3025775" y="2051050"/>
                  </a:lnTo>
                  <a:lnTo>
                    <a:pt x="0" y="2051050"/>
                  </a:lnTo>
                  <a:lnTo>
                    <a:pt x="0" y="0"/>
                  </a:lnTo>
                  <a:close/>
                </a:path>
              </a:pathLst>
            </a:custGeom>
            <a:blipFill>
              <a:blip r:embed="rId6"/>
              <a:stretch>
                <a:fillRect l="0" t="0" r="0" b="-105"/>
              </a:stretch>
            </a:blipFill>
          </p:spPr>
        </p:sp>
      </p:grpSp>
      <p:grpSp>
        <p:nvGrpSpPr>
          <p:cNvPr name="Group 40" id="40"/>
          <p:cNvGrpSpPr>
            <a:grpSpLocks noChangeAspect="true"/>
          </p:cNvGrpSpPr>
          <p:nvPr/>
        </p:nvGrpSpPr>
        <p:grpSpPr>
          <a:xfrm rot="0">
            <a:off x="13356434" y="283371"/>
            <a:ext cx="2183605" cy="1785938"/>
            <a:chOff x="0" y="0"/>
            <a:chExt cx="2911474" cy="2381250"/>
          </a:xfrm>
        </p:grpSpPr>
        <p:sp>
          <p:nvSpPr>
            <p:cNvPr name="Freeform 41" id="41"/>
            <p:cNvSpPr/>
            <p:nvPr/>
          </p:nvSpPr>
          <p:spPr>
            <a:xfrm flipH="false" flipV="false" rot="0">
              <a:off x="0" y="0"/>
              <a:ext cx="2911475" cy="2381250"/>
            </a:xfrm>
            <a:custGeom>
              <a:avLst/>
              <a:gdLst/>
              <a:ahLst/>
              <a:cxnLst/>
              <a:rect r="r" b="b" t="t" l="l"/>
              <a:pathLst>
                <a:path h="2381250" w="2911475">
                  <a:moveTo>
                    <a:pt x="0" y="0"/>
                  </a:moveTo>
                  <a:lnTo>
                    <a:pt x="2911475" y="0"/>
                  </a:lnTo>
                  <a:lnTo>
                    <a:pt x="2911475" y="2381250"/>
                  </a:lnTo>
                  <a:lnTo>
                    <a:pt x="0" y="2381250"/>
                  </a:lnTo>
                  <a:lnTo>
                    <a:pt x="0" y="0"/>
                  </a:lnTo>
                  <a:close/>
                </a:path>
              </a:pathLst>
            </a:custGeom>
            <a:blipFill>
              <a:blip r:embed="rId7"/>
              <a:stretch>
                <a:fillRect l="0" t="0" r="-26" b="0"/>
              </a:stretch>
            </a:blipFill>
          </p:spPr>
        </p:sp>
      </p:grpSp>
      <p:sp>
        <p:nvSpPr>
          <p:cNvPr name="TextBox 42" id="42"/>
          <p:cNvSpPr txBox="true"/>
          <p:nvPr/>
        </p:nvSpPr>
        <p:spPr>
          <a:xfrm rot="0">
            <a:off x="3026073" y="9017502"/>
            <a:ext cx="10941389" cy="979914"/>
          </a:xfrm>
          <a:prstGeom prst="rect">
            <a:avLst/>
          </a:prstGeom>
        </p:spPr>
        <p:txBody>
          <a:bodyPr anchor="t" rtlCol="false" tIns="0" lIns="0" bIns="0" rIns="0">
            <a:spAutoFit/>
          </a:bodyPr>
          <a:lstStyle/>
          <a:p>
            <a:pPr algn="l">
              <a:lnSpc>
                <a:spcPts val="3600"/>
              </a:lnSpc>
            </a:pPr>
            <a:r>
              <a:rPr lang="en-US" sz="3000">
                <a:solidFill>
                  <a:srgbClr val="000000"/>
                </a:solidFill>
                <a:latin typeface="Trebuchet MS"/>
                <a:ea typeface="Trebuchet MS"/>
                <a:cs typeface="Trebuchet MS"/>
                <a:sym typeface="Trebuchet MS"/>
              </a:rPr>
              <a:t>Dylai'r amgylchedd dysgu  ddarparu cyfoeth o bosibiliadau a chyfleoedd dysgu</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4850008" y="669211"/>
            <a:ext cx="8124348" cy="885850"/>
          </a:xfrm>
          <a:prstGeom prst="rect">
            <a:avLst/>
          </a:prstGeom>
        </p:spPr>
        <p:txBody>
          <a:bodyPr anchor="t" rtlCol="false" tIns="0" lIns="0" bIns="0" rIns="0">
            <a:spAutoFit/>
          </a:bodyPr>
          <a:lstStyle/>
          <a:p>
            <a:pPr algn="ctr">
              <a:lnSpc>
                <a:spcPts val="3466"/>
              </a:lnSpc>
            </a:pPr>
            <a:r>
              <a:rPr lang="en-US" sz="2888" b="true">
                <a:solidFill>
                  <a:srgbClr val="000000"/>
                </a:solidFill>
                <a:latin typeface="Arial Bold"/>
                <a:ea typeface="Arial Bold"/>
                <a:cs typeface="Arial Bold"/>
                <a:sym typeface="Arial Bold"/>
              </a:rPr>
              <a:t>Y Cyfnod Sylfaen</a:t>
            </a:r>
          </a:p>
          <a:p>
            <a:pPr algn="ctr">
              <a:lnSpc>
                <a:spcPts val="3466"/>
              </a:lnSpc>
            </a:pPr>
            <a:r>
              <a:rPr lang="en-US" sz="2888" b="true">
                <a:solidFill>
                  <a:srgbClr val="000000"/>
                </a:solidFill>
                <a:latin typeface="Arial Bold"/>
                <a:ea typeface="Arial Bold"/>
                <a:cs typeface="Arial Bold"/>
                <a:sym typeface="Arial Bold"/>
              </a:rPr>
              <a:t>The Foundation Phase</a:t>
            </a:r>
          </a:p>
        </p:txBody>
      </p:sp>
      <p:grpSp>
        <p:nvGrpSpPr>
          <p:cNvPr name="Group 3" id="3"/>
          <p:cNvGrpSpPr/>
          <p:nvPr/>
        </p:nvGrpSpPr>
        <p:grpSpPr>
          <a:xfrm rot="0">
            <a:off x="1776757" y="2448707"/>
            <a:ext cx="1159093" cy="61139"/>
            <a:chOff x="0" y="0"/>
            <a:chExt cx="1444626" cy="76200"/>
          </a:xfrm>
        </p:grpSpPr>
        <p:sp>
          <p:nvSpPr>
            <p:cNvPr name="Freeform 4" id="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5" id="5"/>
          <p:cNvGrpSpPr/>
          <p:nvPr/>
        </p:nvGrpSpPr>
        <p:grpSpPr>
          <a:xfrm rot="0">
            <a:off x="2874710" y="2448707"/>
            <a:ext cx="1159092" cy="61139"/>
            <a:chOff x="0" y="0"/>
            <a:chExt cx="1444624" cy="76200"/>
          </a:xfrm>
        </p:grpSpPr>
        <p:sp>
          <p:nvSpPr>
            <p:cNvPr name="Freeform 6" id="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7" id="7"/>
          <p:cNvGrpSpPr/>
          <p:nvPr/>
        </p:nvGrpSpPr>
        <p:grpSpPr>
          <a:xfrm rot="0">
            <a:off x="3914072" y="2448707"/>
            <a:ext cx="1159092" cy="61139"/>
            <a:chOff x="0" y="0"/>
            <a:chExt cx="1444624" cy="76200"/>
          </a:xfrm>
        </p:grpSpPr>
        <p:sp>
          <p:nvSpPr>
            <p:cNvPr name="Freeform 8" id="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9" id="9"/>
          <p:cNvGrpSpPr/>
          <p:nvPr/>
        </p:nvGrpSpPr>
        <p:grpSpPr>
          <a:xfrm rot="0">
            <a:off x="4953434" y="2448707"/>
            <a:ext cx="1159092" cy="61139"/>
            <a:chOff x="0" y="0"/>
            <a:chExt cx="1444624" cy="76200"/>
          </a:xfrm>
        </p:grpSpPr>
        <p:sp>
          <p:nvSpPr>
            <p:cNvPr name="Freeform 10" id="1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1" id="11"/>
          <p:cNvGrpSpPr/>
          <p:nvPr/>
        </p:nvGrpSpPr>
        <p:grpSpPr>
          <a:xfrm rot="0">
            <a:off x="5992797" y="2448707"/>
            <a:ext cx="1159092" cy="61139"/>
            <a:chOff x="0" y="0"/>
            <a:chExt cx="1444624" cy="76200"/>
          </a:xfrm>
        </p:grpSpPr>
        <p:sp>
          <p:nvSpPr>
            <p:cNvPr name="Freeform 12" id="1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3" id="13"/>
          <p:cNvGrpSpPr/>
          <p:nvPr/>
        </p:nvGrpSpPr>
        <p:grpSpPr>
          <a:xfrm rot="0">
            <a:off x="7034707" y="2448707"/>
            <a:ext cx="1159093" cy="61139"/>
            <a:chOff x="0" y="0"/>
            <a:chExt cx="1444626" cy="76200"/>
          </a:xfrm>
        </p:grpSpPr>
        <p:sp>
          <p:nvSpPr>
            <p:cNvPr name="Freeform 14" id="1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15" id="15"/>
          <p:cNvGrpSpPr/>
          <p:nvPr/>
        </p:nvGrpSpPr>
        <p:grpSpPr>
          <a:xfrm rot="0">
            <a:off x="8074069" y="2448707"/>
            <a:ext cx="1159093" cy="61139"/>
            <a:chOff x="0" y="0"/>
            <a:chExt cx="1444626" cy="76200"/>
          </a:xfrm>
        </p:grpSpPr>
        <p:sp>
          <p:nvSpPr>
            <p:cNvPr name="Freeform 16" id="1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7" id="17"/>
          <p:cNvGrpSpPr/>
          <p:nvPr/>
        </p:nvGrpSpPr>
        <p:grpSpPr>
          <a:xfrm rot="0">
            <a:off x="10152793" y="2448707"/>
            <a:ext cx="1159093" cy="61139"/>
            <a:chOff x="0" y="0"/>
            <a:chExt cx="1444626" cy="76200"/>
          </a:xfrm>
        </p:grpSpPr>
        <p:sp>
          <p:nvSpPr>
            <p:cNvPr name="Freeform 18" id="1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19" id="19"/>
          <p:cNvGrpSpPr/>
          <p:nvPr/>
        </p:nvGrpSpPr>
        <p:grpSpPr>
          <a:xfrm rot="0">
            <a:off x="12234064" y="2448707"/>
            <a:ext cx="1159092" cy="61139"/>
            <a:chOff x="0" y="0"/>
            <a:chExt cx="1444624" cy="76200"/>
          </a:xfrm>
        </p:grpSpPr>
        <p:sp>
          <p:nvSpPr>
            <p:cNvPr name="Freeform 20" id="2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1" id="21"/>
          <p:cNvGrpSpPr/>
          <p:nvPr/>
        </p:nvGrpSpPr>
        <p:grpSpPr>
          <a:xfrm rot="0">
            <a:off x="14312789" y="2448707"/>
            <a:ext cx="1159092" cy="61139"/>
            <a:chOff x="0" y="0"/>
            <a:chExt cx="1444624" cy="76200"/>
          </a:xfrm>
        </p:grpSpPr>
        <p:sp>
          <p:nvSpPr>
            <p:cNvPr name="Freeform 22" id="22"/>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3366FF"/>
            </a:solidFill>
          </p:spPr>
        </p:sp>
      </p:grpSp>
      <p:grpSp>
        <p:nvGrpSpPr>
          <p:cNvPr name="Group 23" id="23"/>
          <p:cNvGrpSpPr/>
          <p:nvPr/>
        </p:nvGrpSpPr>
        <p:grpSpPr>
          <a:xfrm rot="0">
            <a:off x="9113431" y="2448707"/>
            <a:ext cx="1159093" cy="61139"/>
            <a:chOff x="0" y="0"/>
            <a:chExt cx="1444626" cy="76200"/>
          </a:xfrm>
        </p:grpSpPr>
        <p:sp>
          <p:nvSpPr>
            <p:cNvPr name="Freeform 24" id="24"/>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5" id="25"/>
          <p:cNvGrpSpPr/>
          <p:nvPr/>
        </p:nvGrpSpPr>
        <p:grpSpPr>
          <a:xfrm rot="0">
            <a:off x="11192156" y="2448707"/>
            <a:ext cx="1159093" cy="61139"/>
            <a:chOff x="0" y="0"/>
            <a:chExt cx="1444626" cy="76200"/>
          </a:xfrm>
        </p:grpSpPr>
        <p:sp>
          <p:nvSpPr>
            <p:cNvPr name="Freeform 26" id="26"/>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7" id="27"/>
          <p:cNvGrpSpPr/>
          <p:nvPr/>
        </p:nvGrpSpPr>
        <p:grpSpPr>
          <a:xfrm rot="0">
            <a:off x="13273427" y="2448707"/>
            <a:ext cx="1159092" cy="61139"/>
            <a:chOff x="0" y="0"/>
            <a:chExt cx="1444624" cy="76200"/>
          </a:xfrm>
        </p:grpSpPr>
        <p:sp>
          <p:nvSpPr>
            <p:cNvPr name="Freeform 28" id="28"/>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29" id="29"/>
          <p:cNvGrpSpPr/>
          <p:nvPr/>
        </p:nvGrpSpPr>
        <p:grpSpPr>
          <a:xfrm rot="0">
            <a:off x="15352151" y="2448707"/>
            <a:ext cx="1159092" cy="61139"/>
            <a:chOff x="0" y="0"/>
            <a:chExt cx="1444624" cy="76200"/>
          </a:xfrm>
        </p:grpSpPr>
        <p:sp>
          <p:nvSpPr>
            <p:cNvPr name="Freeform 30" id="30"/>
            <p:cNvSpPr/>
            <p:nvPr/>
          </p:nvSpPr>
          <p:spPr>
            <a:xfrm flipH="false" flipV="false" rot="0">
              <a:off x="38100" y="0"/>
              <a:ext cx="1368425" cy="76200"/>
            </a:xfrm>
            <a:custGeom>
              <a:avLst/>
              <a:gdLst/>
              <a:ahLst/>
              <a:cxnLst/>
              <a:rect r="r" b="b" t="t" l="l"/>
              <a:pathLst>
                <a:path h="76200" w="1368425">
                  <a:moveTo>
                    <a:pt x="0" y="0"/>
                  </a:moveTo>
                  <a:lnTo>
                    <a:pt x="1368425" y="0"/>
                  </a:lnTo>
                  <a:lnTo>
                    <a:pt x="1368425" y="76200"/>
                  </a:lnTo>
                  <a:lnTo>
                    <a:pt x="0" y="76200"/>
                  </a:lnTo>
                  <a:close/>
                </a:path>
              </a:pathLst>
            </a:custGeom>
            <a:solidFill>
              <a:srgbClr val="FF9900"/>
            </a:solidFill>
          </p:spPr>
        </p:sp>
      </p:grpSp>
      <p:grpSp>
        <p:nvGrpSpPr>
          <p:cNvPr name="Group 31" id="31"/>
          <p:cNvGrpSpPr>
            <a:grpSpLocks noChangeAspect="true"/>
          </p:cNvGrpSpPr>
          <p:nvPr/>
        </p:nvGrpSpPr>
        <p:grpSpPr>
          <a:xfrm rot="0">
            <a:off x="2327006" y="398006"/>
            <a:ext cx="2427727" cy="1645657"/>
            <a:chOff x="0" y="0"/>
            <a:chExt cx="3025776" cy="2051050"/>
          </a:xfrm>
        </p:grpSpPr>
        <p:sp>
          <p:nvSpPr>
            <p:cNvPr name="Freeform 32" id="32"/>
            <p:cNvSpPr/>
            <p:nvPr/>
          </p:nvSpPr>
          <p:spPr>
            <a:xfrm flipH="false" flipV="false" rot="0">
              <a:off x="0" y="0"/>
              <a:ext cx="3025775" cy="2051050"/>
            </a:xfrm>
            <a:custGeom>
              <a:avLst/>
              <a:gdLst/>
              <a:ahLst/>
              <a:cxnLst/>
              <a:rect r="r" b="b" t="t" l="l"/>
              <a:pathLst>
                <a:path h="2051050" w="3025775">
                  <a:moveTo>
                    <a:pt x="0" y="0"/>
                  </a:moveTo>
                  <a:lnTo>
                    <a:pt x="3025775" y="0"/>
                  </a:lnTo>
                  <a:lnTo>
                    <a:pt x="3025775" y="2051050"/>
                  </a:lnTo>
                  <a:lnTo>
                    <a:pt x="0" y="2051050"/>
                  </a:lnTo>
                  <a:lnTo>
                    <a:pt x="0" y="0"/>
                  </a:lnTo>
                  <a:close/>
                </a:path>
              </a:pathLst>
            </a:custGeom>
            <a:blipFill>
              <a:blip r:embed="rId3"/>
              <a:stretch>
                <a:fillRect l="0" t="0" r="0" b="-105"/>
              </a:stretch>
            </a:blipFill>
          </p:spPr>
        </p:sp>
      </p:grpSp>
      <p:grpSp>
        <p:nvGrpSpPr>
          <p:cNvPr name="Group 33" id="33"/>
          <p:cNvGrpSpPr>
            <a:grpSpLocks noChangeAspect="true"/>
          </p:cNvGrpSpPr>
          <p:nvPr/>
        </p:nvGrpSpPr>
        <p:grpSpPr>
          <a:xfrm rot="0">
            <a:off x="13650452" y="283371"/>
            <a:ext cx="2336017" cy="1910592"/>
            <a:chOff x="0" y="0"/>
            <a:chExt cx="2911474" cy="2381250"/>
          </a:xfrm>
        </p:grpSpPr>
        <p:sp>
          <p:nvSpPr>
            <p:cNvPr name="Freeform 34" id="34"/>
            <p:cNvSpPr/>
            <p:nvPr/>
          </p:nvSpPr>
          <p:spPr>
            <a:xfrm flipH="false" flipV="false" rot="0">
              <a:off x="0" y="0"/>
              <a:ext cx="2911475" cy="2381250"/>
            </a:xfrm>
            <a:custGeom>
              <a:avLst/>
              <a:gdLst/>
              <a:ahLst/>
              <a:cxnLst/>
              <a:rect r="r" b="b" t="t" l="l"/>
              <a:pathLst>
                <a:path h="2381250" w="2911475">
                  <a:moveTo>
                    <a:pt x="0" y="0"/>
                  </a:moveTo>
                  <a:lnTo>
                    <a:pt x="2911475" y="0"/>
                  </a:lnTo>
                  <a:lnTo>
                    <a:pt x="2911475" y="2381250"/>
                  </a:lnTo>
                  <a:lnTo>
                    <a:pt x="0" y="2381250"/>
                  </a:lnTo>
                  <a:lnTo>
                    <a:pt x="0" y="0"/>
                  </a:lnTo>
                  <a:close/>
                </a:path>
              </a:pathLst>
            </a:custGeom>
            <a:blipFill>
              <a:blip r:embed="rId4"/>
              <a:stretch>
                <a:fillRect l="0" t="0" r="-26" b="0"/>
              </a:stretch>
            </a:blipFill>
          </p:spPr>
        </p:sp>
      </p:grpSp>
      <p:sp>
        <p:nvSpPr>
          <p:cNvPr name="TextBox 35" id="35"/>
          <p:cNvSpPr txBox="true"/>
          <p:nvPr/>
        </p:nvSpPr>
        <p:spPr>
          <a:xfrm rot="0">
            <a:off x="1195871" y="3050382"/>
            <a:ext cx="7202315" cy="6543675"/>
          </a:xfrm>
          <a:prstGeom prst="rect">
            <a:avLst/>
          </a:prstGeom>
        </p:spPr>
        <p:txBody>
          <a:bodyPr anchor="t" rtlCol="false" tIns="0" lIns="0" bIns="0" rIns="0">
            <a:spAutoFit/>
          </a:bodyPr>
          <a:lstStyle/>
          <a:p>
            <a:pPr algn="l" marL="561025" indent="-280512" lvl="1">
              <a:lnSpc>
                <a:spcPts val="3720"/>
              </a:lnSpc>
              <a:buFont typeface="Arial"/>
              <a:buChar char="•"/>
            </a:pPr>
            <a:r>
              <a:rPr lang="en-US" b="true" sz="3100">
                <a:solidFill>
                  <a:srgbClr val="404040"/>
                </a:solidFill>
                <a:latin typeface="Trebuchet MS Bold"/>
                <a:ea typeface="Trebuchet MS Bold"/>
                <a:cs typeface="Trebuchet MS Bold"/>
                <a:sym typeface="Trebuchet MS Bold"/>
              </a:rPr>
              <a:t>Tasgau ffocws</a:t>
            </a:r>
          </a:p>
          <a:p>
            <a:pPr algn="l" marL="561025" indent="-280512" lvl="1">
              <a:lnSpc>
                <a:spcPts val="3720"/>
              </a:lnSpc>
            </a:pPr>
          </a:p>
          <a:p>
            <a:pPr algn="l" marL="561025" indent="-280512" lvl="1">
              <a:lnSpc>
                <a:spcPts val="3720"/>
              </a:lnSpc>
              <a:buFont typeface="Arial"/>
              <a:buChar char="•"/>
            </a:pPr>
            <a:r>
              <a:rPr lang="en-US" sz="3100">
                <a:solidFill>
                  <a:srgbClr val="404040"/>
                </a:solidFill>
                <a:latin typeface="Trebuchet MS"/>
                <a:ea typeface="Trebuchet MS"/>
                <a:cs typeface="Trebuchet MS"/>
                <a:sym typeface="Trebuchet MS"/>
              </a:rPr>
              <a:t>Gweithgareddau penodol sy’n cael eu harwain/modelu gan yr addysgwr – rhyngweithio o safon uchel rhwng yr oedolyn/plentyn</a:t>
            </a:r>
          </a:p>
          <a:p>
            <a:pPr algn="l" marL="561025" indent="-280512" lvl="1">
              <a:lnSpc>
                <a:spcPts val="3720"/>
              </a:lnSpc>
              <a:buFont typeface="Arial"/>
              <a:buChar char="•"/>
            </a:pPr>
            <a:r>
              <a:rPr lang="en-US" b="true" sz="3100">
                <a:solidFill>
                  <a:srgbClr val="404040"/>
                </a:solidFill>
                <a:latin typeface="Trebuchet MS Bold"/>
                <a:ea typeface="Trebuchet MS Bold"/>
                <a:cs typeface="Trebuchet MS Bold"/>
                <a:sym typeface="Trebuchet MS Bold"/>
              </a:rPr>
              <a:t>Nodweddion tasg ffocws</a:t>
            </a:r>
          </a:p>
          <a:p>
            <a:pPr algn="l" marL="561025" indent="-280512" lvl="1">
              <a:lnSpc>
                <a:spcPts val="3720"/>
              </a:lnSpc>
              <a:buFont typeface="Arial"/>
              <a:buChar char="•"/>
            </a:pPr>
            <a:r>
              <a:rPr lang="en-US" sz="3100">
                <a:solidFill>
                  <a:srgbClr val="404040"/>
                </a:solidFill>
                <a:latin typeface="Trebuchet MS"/>
                <a:ea typeface="Trebuchet MS"/>
                <a:cs typeface="Trebuchet MS"/>
                <a:sym typeface="Trebuchet MS"/>
              </a:rPr>
              <a:t>Dysgu uniongyrchol o sgil/cysyniad/gwybodaeth gyda’r oedolyn yn arwain y dysgu</a:t>
            </a:r>
          </a:p>
          <a:p>
            <a:pPr algn="l" marL="561025" indent="-280512" lvl="1">
              <a:lnSpc>
                <a:spcPts val="3720"/>
              </a:lnSpc>
              <a:buFont typeface="Arial"/>
              <a:buChar char="•"/>
            </a:pPr>
            <a:r>
              <a:rPr lang="en-US" sz="3100">
                <a:solidFill>
                  <a:srgbClr val="404040"/>
                </a:solidFill>
                <a:latin typeface="Trebuchet MS"/>
                <a:ea typeface="Trebuchet MS"/>
                <a:cs typeface="Trebuchet MS"/>
                <a:sym typeface="Trebuchet MS"/>
              </a:rPr>
              <a:t>Mae tasgau ffocws yn gallu bod yn grwpiau cyfan/grwpiau bach/parau neu’n unigol ac yn amrywio yn ôl natur y dasg.</a:t>
            </a:r>
          </a:p>
        </p:txBody>
      </p:sp>
      <p:sp>
        <p:nvSpPr>
          <p:cNvPr name="TextBox 36" id="36"/>
          <p:cNvSpPr txBox="true"/>
          <p:nvPr/>
        </p:nvSpPr>
        <p:spPr>
          <a:xfrm rot="0">
            <a:off x="10601358" y="3050382"/>
            <a:ext cx="6748398" cy="6543675"/>
          </a:xfrm>
          <a:prstGeom prst="rect">
            <a:avLst/>
          </a:prstGeom>
        </p:spPr>
        <p:txBody>
          <a:bodyPr anchor="t" rtlCol="false" tIns="0" lIns="0" bIns="0" rIns="0">
            <a:spAutoFit/>
          </a:bodyPr>
          <a:lstStyle/>
          <a:p>
            <a:pPr algn="l" marL="561025" indent="-280512" lvl="1">
              <a:lnSpc>
                <a:spcPts val="3720"/>
              </a:lnSpc>
              <a:buFont typeface="Arial"/>
              <a:buChar char="•"/>
            </a:pPr>
            <a:r>
              <a:rPr lang="en-US" b="true" sz="3100">
                <a:solidFill>
                  <a:srgbClr val="404040"/>
                </a:solidFill>
                <a:latin typeface="Trebuchet MS Bold"/>
                <a:ea typeface="Trebuchet MS Bold"/>
                <a:cs typeface="Trebuchet MS Bold"/>
                <a:sym typeface="Trebuchet MS Bold"/>
              </a:rPr>
              <a:t>Focused tasks</a:t>
            </a:r>
          </a:p>
          <a:p>
            <a:pPr algn="l" marL="561025" indent="-280512" lvl="1">
              <a:lnSpc>
                <a:spcPts val="3720"/>
              </a:lnSpc>
            </a:pPr>
          </a:p>
          <a:p>
            <a:pPr algn="l" marL="561025" indent="-280512" lvl="1">
              <a:lnSpc>
                <a:spcPts val="3720"/>
              </a:lnSpc>
              <a:buFont typeface="Arial"/>
              <a:buChar char="•"/>
            </a:pPr>
            <a:r>
              <a:rPr lang="en-US" sz="3100">
                <a:solidFill>
                  <a:srgbClr val="404040"/>
                </a:solidFill>
                <a:latin typeface="Trebuchet MS"/>
                <a:ea typeface="Trebuchet MS"/>
                <a:cs typeface="Trebuchet MS"/>
                <a:sym typeface="Trebuchet MS"/>
              </a:rPr>
              <a:t>Specific planned activities usually initiated/modelled/led by the practitioner – involving high quality adult/child interaction</a:t>
            </a:r>
          </a:p>
          <a:p>
            <a:pPr algn="l" marL="561025" indent="-280512" lvl="1">
              <a:lnSpc>
                <a:spcPts val="3720"/>
              </a:lnSpc>
              <a:buFont typeface="Arial"/>
              <a:buChar char="•"/>
            </a:pPr>
            <a:r>
              <a:rPr lang="en-US" b="true" sz="3100">
                <a:solidFill>
                  <a:srgbClr val="404040"/>
                </a:solidFill>
                <a:latin typeface="Trebuchet MS Bold"/>
                <a:ea typeface="Trebuchet MS Bold"/>
                <a:cs typeface="Trebuchet MS Bold"/>
                <a:sym typeface="Trebuchet MS Bold"/>
              </a:rPr>
              <a:t>Features of focused tasks</a:t>
            </a:r>
          </a:p>
          <a:p>
            <a:pPr algn="l" marL="561025" indent="-280512" lvl="1">
              <a:lnSpc>
                <a:spcPts val="3720"/>
              </a:lnSpc>
              <a:buFont typeface="Arial"/>
              <a:buChar char="•"/>
            </a:pPr>
            <a:r>
              <a:rPr lang="en-US" sz="3100">
                <a:solidFill>
                  <a:srgbClr val="404040"/>
                </a:solidFill>
                <a:latin typeface="Trebuchet MS"/>
                <a:ea typeface="Trebuchet MS"/>
                <a:cs typeface="Trebuchet MS"/>
                <a:sym typeface="Trebuchet MS"/>
              </a:rPr>
              <a:t>Direct teaching of skills/concepts/knowledge the adult is leading the learning</a:t>
            </a:r>
          </a:p>
          <a:p>
            <a:pPr algn="l" marL="561025" indent="-280512" lvl="1">
              <a:lnSpc>
                <a:spcPts val="3720"/>
              </a:lnSpc>
              <a:buFont typeface="Arial"/>
              <a:buChar char="•"/>
            </a:pPr>
            <a:r>
              <a:rPr lang="en-US" sz="3100">
                <a:solidFill>
                  <a:srgbClr val="404040"/>
                </a:solidFill>
                <a:latin typeface="Trebuchet MS"/>
                <a:ea typeface="Trebuchet MS"/>
                <a:cs typeface="Trebuchet MS"/>
                <a:sym typeface="Trebuchet MS"/>
              </a:rPr>
              <a:t>Focused tasks can be whole group/small group/pairs or individual and will vary according to the nature of the task.</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862732" y="1019175"/>
            <a:ext cx="12562536"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a:t>
            </a:r>
          </a:p>
          <a:p>
            <a:pPr algn="ctr">
              <a:lnSpc>
                <a:spcPts val="6480"/>
              </a:lnSpc>
            </a:pPr>
            <a:r>
              <a:rPr lang="en-US" sz="5400">
                <a:solidFill>
                  <a:srgbClr val="000000"/>
                </a:solidFill>
                <a:latin typeface="Trebuchet MS"/>
                <a:ea typeface="Trebuchet MS"/>
                <a:cs typeface="Trebuchet MS"/>
                <a:sym typeface="Trebuchet MS"/>
              </a:rPr>
              <a:t>Task</a:t>
            </a:r>
          </a:p>
        </p:txBody>
      </p:sp>
      <p:sp>
        <p:nvSpPr>
          <p:cNvPr name="TextBox 3" id="3"/>
          <p:cNvSpPr txBox="true"/>
          <p:nvPr/>
        </p:nvSpPr>
        <p:spPr>
          <a:xfrm rot="0">
            <a:off x="1378321" y="2780288"/>
            <a:ext cx="6189828" cy="3276600"/>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Beth yw nodweddion yr amgylchedd  dysgu ganlynol?</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A allwch chi gysylltu rhain at ddamcaniaethau penodol?</a:t>
            </a:r>
          </a:p>
        </p:txBody>
      </p:sp>
      <p:sp>
        <p:nvSpPr>
          <p:cNvPr name="TextBox 4" id="4"/>
          <p:cNvSpPr txBox="true"/>
          <p:nvPr/>
        </p:nvSpPr>
        <p:spPr>
          <a:xfrm rot="0">
            <a:off x="11080169" y="3051750"/>
            <a:ext cx="5957397" cy="2733675"/>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What are the key features of the following </a:t>
            </a:r>
            <a:r>
              <a:rPr lang="en-US" sz="3599" u="sng">
                <a:solidFill>
                  <a:srgbClr val="3FCDE7"/>
                </a:solidFill>
                <a:latin typeface="Trebuchet MS"/>
                <a:ea typeface="Trebuchet MS"/>
                <a:cs typeface="Trebuchet MS"/>
                <a:sym typeface="Trebuchet MS"/>
                <a:hlinkClick r:id="rId3" tooltip="https://www.youtube.com/watch?v=9dh_XE40mj4"/>
              </a:rPr>
              <a:t>learning environment</a:t>
            </a:r>
            <a:r>
              <a:rPr lang="en-US" sz="3599">
                <a:solidFill>
                  <a:srgbClr val="404040"/>
                </a:solidFill>
                <a:latin typeface="Trebuchet MS"/>
                <a:ea typeface="Trebuchet MS"/>
                <a:cs typeface="Trebuchet MS"/>
                <a:sym typeface="Trebuchet MS"/>
              </a:rPr>
              <a:t>?</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Can you link these to any specific theories?</a:t>
            </a:r>
          </a:p>
        </p:txBody>
      </p:sp>
      <p:grpSp>
        <p:nvGrpSpPr>
          <p:cNvPr name="Group 5" id="5"/>
          <p:cNvGrpSpPr>
            <a:grpSpLocks noChangeAspect="true"/>
          </p:cNvGrpSpPr>
          <p:nvPr/>
        </p:nvGrpSpPr>
        <p:grpSpPr>
          <a:xfrm rot="0">
            <a:off x="14058868" y="6827357"/>
            <a:ext cx="1766411" cy="2957007"/>
            <a:chOff x="0" y="0"/>
            <a:chExt cx="2590598" cy="4336712"/>
          </a:xfrm>
        </p:grpSpPr>
        <p:sp>
          <p:nvSpPr>
            <p:cNvPr name="Freeform 6" id="6" descr="C:\Users\Alison\AppData\Local\Microsoft\Windows\INetCache\IE\TKOVGAX5\jean-piaget-in-ann-arbor[1].png"/>
            <p:cNvSpPr/>
            <p:nvPr/>
          </p:nvSpPr>
          <p:spPr>
            <a:xfrm flipH="false" flipV="false" rot="0">
              <a:off x="0" y="0"/>
              <a:ext cx="2590546" cy="4336669"/>
            </a:xfrm>
            <a:custGeom>
              <a:avLst/>
              <a:gdLst/>
              <a:ahLst/>
              <a:cxnLst/>
              <a:rect r="r" b="b" t="t" l="l"/>
              <a:pathLst>
                <a:path h="4336669" w="2590546">
                  <a:moveTo>
                    <a:pt x="0" y="0"/>
                  </a:moveTo>
                  <a:lnTo>
                    <a:pt x="2590546" y="0"/>
                  </a:lnTo>
                  <a:lnTo>
                    <a:pt x="2590546" y="4336669"/>
                  </a:lnTo>
                  <a:lnTo>
                    <a:pt x="0" y="4336669"/>
                  </a:lnTo>
                  <a:lnTo>
                    <a:pt x="0" y="0"/>
                  </a:lnTo>
                  <a:close/>
                </a:path>
              </a:pathLst>
            </a:custGeom>
            <a:blipFill>
              <a:blip r:embed="rId4"/>
              <a:stretch>
                <a:fillRect l="0" t="0" r="-58" b="0"/>
              </a:stretch>
            </a:blipFill>
          </p:spPr>
        </p:sp>
      </p:grpSp>
      <p:grpSp>
        <p:nvGrpSpPr>
          <p:cNvPr name="Group 7" id="7"/>
          <p:cNvGrpSpPr>
            <a:grpSpLocks noChangeAspect="true"/>
          </p:cNvGrpSpPr>
          <p:nvPr/>
        </p:nvGrpSpPr>
        <p:grpSpPr>
          <a:xfrm rot="0">
            <a:off x="6049150" y="6827357"/>
            <a:ext cx="2150550" cy="2957007"/>
            <a:chOff x="0" y="0"/>
            <a:chExt cx="3106222" cy="4271056"/>
          </a:xfrm>
        </p:grpSpPr>
        <p:sp>
          <p:nvSpPr>
            <p:cNvPr name="Freeform 8" id="8" descr="C:\Users\Alison\AppData\Local\Microsoft\Windows\INetCache\IE\RCJWKXVE\froebel[1].jpg"/>
            <p:cNvSpPr/>
            <p:nvPr/>
          </p:nvSpPr>
          <p:spPr>
            <a:xfrm flipH="false" flipV="false" rot="0">
              <a:off x="0" y="0"/>
              <a:ext cx="3106166" cy="4271010"/>
            </a:xfrm>
            <a:custGeom>
              <a:avLst/>
              <a:gdLst/>
              <a:ahLst/>
              <a:cxnLst/>
              <a:rect r="r" b="b" t="t" l="l"/>
              <a:pathLst>
                <a:path h="4271010" w="3106166">
                  <a:moveTo>
                    <a:pt x="0" y="0"/>
                  </a:moveTo>
                  <a:lnTo>
                    <a:pt x="3106166" y="0"/>
                  </a:lnTo>
                  <a:lnTo>
                    <a:pt x="3106166" y="4271010"/>
                  </a:lnTo>
                  <a:lnTo>
                    <a:pt x="0" y="4271010"/>
                  </a:lnTo>
                  <a:lnTo>
                    <a:pt x="0" y="0"/>
                  </a:lnTo>
                  <a:close/>
                </a:path>
              </a:pathLst>
            </a:custGeom>
            <a:blipFill>
              <a:blip r:embed="rId5"/>
              <a:stretch>
                <a:fillRect l="0" t="0" r="-1" b="-1"/>
              </a:stretch>
            </a:blipFill>
          </p:spPr>
        </p:sp>
      </p:grpSp>
      <p:grpSp>
        <p:nvGrpSpPr>
          <p:cNvPr name="Group 9" id="9"/>
          <p:cNvGrpSpPr>
            <a:grpSpLocks noChangeAspect="true"/>
          </p:cNvGrpSpPr>
          <p:nvPr/>
        </p:nvGrpSpPr>
        <p:grpSpPr>
          <a:xfrm rot="0">
            <a:off x="2034768" y="6827357"/>
            <a:ext cx="2158491" cy="2957007"/>
            <a:chOff x="0" y="0"/>
            <a:chExt cx="2877988" cy="3942676"/>
          </a:xfrm>
        </p:grpSpPr>
        <p:sp>
          <p:nvSpPr>
            <p:cNvPr name="Freeform 10" id="10" descr="C:\Users\Alison\AppData\Local\Microsoft\Windows\INetCache\IE\RCJWKXVE\vygotsky1[1].jpg"/>
            <p:cNvSpPr/>
            <p:nvPr/>
          </p:nvSpPr>
          <p:spPr>
            <a:xfrm flipH="false" flipV="false" rot="0">
              <a:off x="0" y="0"/>
              <a:ext cx="2877947" cy="3942715"/>
            </a:xfrm>
            <a:custGeom>
              <a:avLst/>
              <a:gdLst/>
              <a:ahLst/>
              <a:cxnLst/>
              <a:rect r="r" b="b" t="t" l="l"/>
              <a:pathLst>
                <a:path h="3942715" w="2877947">
                  <a:moveTo>
                    <a:pt x="0" y="0"/>
                  </a:moveTo>
                  <a:lnTo>
                    <a:pt x="2877947" y="0"/>
                  </a:lnTo>
                  <a:lnTo>
                    <a:pt x="2877947" y="3942715"/>
                  </a:lnTo>
                  <a:lnTo>
                    <a:pt x="0" y="3942715"/>
                  </a:lnTo>
                  <a:lnTo>
                    <a:pt x="0" y="0"/>
                  </a:lnTo>
                  <a:close/>
                </a:path>
              </a:pathLst>
            </a:custGeom>
            <a:blipFill>
              <a:blip r:embed="rId6"/>
              <a:stretch>
                <a:fillRect l="0" t="0" r="-1" b="0"/>
              </a:stretch>
            </a:blipFill>
          </p:spPr>
        </p:sp>
      </p:grpSp>
      <p:grpSp>
        <p:nvGrpSpPr>
          <p:cNvPr name="Group 11" id="11"/>
          <p:cNvGrpSpPr>
            <a:grpSpLocks noChangeAspect="true"/>
          </p:cNvGrpSpPr>
          <p:nvPr/>
        </p:nvGrpSpPr>
        <p:grpSpPr>
          <a:xfrm rot="0">
            <a:off x="10052505" y="6827357"/>
            <a:ext cx="2148988" cy="2957007"/>
            <a:chOff x="0" y="0"/>
            <a:chExt cx="2859224" cy="3934292"/>
          </a:xfrm>
        </p:grpSpPr>
        <p:sp>
          <p:nvSpPr>
            <p:cNvPr name="Freeform 12" id="12" descr="C:\Users\Alison\AppData\Local\Microsoft\Windows\INetCache\IE\JR0YRAKC\maria-montessori[1].jpg"/>
            <p:cNvSpPr/>
            <p:nvPr/>
          </p:nvSpPr>
          <p:spPr>
            <a:xfrm flipH="false" flipV="false" rot="0">
              <a:off x="0" y="0"/>
              <a:ext cx="2859278" cy="3934333"/>
            </a:xfrm>
            <a:custGeom>
              <a:avLst/>
              <a:gdLst/>
              <a:ahLst/>
              <a:cxnLst/>
              <a:rect r="r" b="b" t="t" l="l"/>
              <a:pathLst>
                <a:path h="3934333" w="2859278">
                  <a:moveTo>
                    <a:pt x="0" y="0"/>
                  </a:moveTo>
                  <a:lnTo>
                    <a:pt x="2859278" y="0"/>
                  </a:lnTo>
                  <a:lnTo>
                    <a:pt x="2859278" y="3934333"/>
                  </a:lnTo>
                  <a:lnTo>
                    <a:pt x="0" y="3934333"/>
                  </a:lnTo>
                  <a:lnTo>
                    <a:pt x="0" y="0"/>
                  </a:lnTo>
                  <a:close/>
                </a:path>
              </a:pathLst>
            </a:custGeom>
            <a:blipFill>
              <a:blip r:embed="rId7"/>
              <a:stretch>
                <a:fillRect l="0" t="0" r="-70" b="1"/>
              </a:stretch>
            </a:blipFill>
          </p:spPr>
        </p:sp>
      </p:grpSp>
    </p:spTree>
  </p:cSld>
  <p:clrMapOvr>
    <a:masterClrMapping/>
  </p:clrMapOvr>
  <p:transition spd="fast">
    <p:fade/>
  </p:transition>
</p:sld>
</file>

<file path=ppt/slides/slide29.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Cwricwlwm i Gymru 2022</a:t>
            </a:r>
          </a:p>
          <a:p>
            <a:pPr algn="ctr">
              <a:lnSpc>
                <a:spcPts val="6480"/>
              </a:lnSpc>
            </a:pPr>
            <a:r>
              <a:rPr lang="en-US" sz="5400">
                <a:solidFill>
                  <a:srgbClr val="000000"/>
                </a:solidFill>
                <a:latin typeface="Trebuchet MS"/>
                <a:ea typeface="Trebuchet MS"/>
                <a:cs typeface="Trebuchet MS"/>
                <a:sym typeface="Trebuchet MS"/>
              </a:rPr>
              <a:t>Curriculum for Wales 2022</a:t>
            </a:r>
          </a:p>
        </p:txBody>
      </p:sp>
      <p:pic>
        <p:nvPicPr>
          <p:cNvPr name="Picture 3" id="3"/>
          <p:cNvPicPr>
            <a:picLocks noChangeAspect="true"/>
          </p:cNvPicPr>
          <p:nvPr>
            <a:videoFile r:link="rId3"/>
          </p:nvPr>
        </p:nvPicPr>
        <p:blipFill>
          <a:blip r:embed="rId2"/>
          <a:stretch>
            <a:fillRect/>
          </a:stretch>
        </p:blipFill>
        <p:spPr>
          <a:xfrm rot="0">
            <a:off x="3653314" y="3086100"/>
            <a:ext cx="10981372" cy="6172200"/>
          </a:xfrm>
          <a:prstGeom prst="rect">
            <a:avLst/>
          </a:prstGeom>
        </p:spPr>
      </p:pic>
    </p:spTree>
  </p:cSld>
  <p:clrMapOvr>
    <a:masterClrMapping/>
  </p:clrMapOvr>
</p:sld>
</file>

<file path=ppt/slides/slide30.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265680" y="1009650"/>
            <a:ext cx="13756640" cy="1485900"/>
          </a:xfrm>
          <a:prstGeom prst="rect">
            <a:avLst/>
          </a:prstGeom>
        </p:spPr>
        <p:txBody>
          <a:bodyPr anchor="t" rtlCol="false" tIns="0" lIns="0" bIns="0" rIns="0">
            <a:spAutoFit/>
          </a:bodyPr>
          <a:lstStyle/>
          <a:p>
            <a:pPr algn="ctr">
              <a:lnSpc>
                <a:spcPts val="5831"/>
              </a:lnSpc>
            </a:pPr>
            <a:r>
              <a:rPr lang="en-US" sz="4859">
                <a:solidFill>
                  <a:srgbClr val="000000"/>
                </a:solidFill>
                <a:latin typeface="Trebuchet MS"/>
                <a:ea typeface="Trebuchet MS"/>
                <a:cs typeface="Trebuchet MS"/>
                <a:sym typeface="Trebuchet MS"/>
              </a:rPr>
              <a:t>Beth yw rôl arsylwi?</a:t>
            </a:r>
          </a:p>
          <a:p>
            <a:pPr algn="ctr">
              <a:lnSpc>
                <a:spcPts val="5831"/>
              </a:lnSpc>
            </a:pPr>
            <a:r>
              <a:rPr lang="en-US" sz="4859">
                <a:solidFill>
                  <a:srgbClr val="000000"/>
                </a:solidFill>
                <a:latin typeface="Trebuchet MS"/>
                <a:ea typeface="Trebuchet MS"/>
                <a:cs typeface="Trebuchet MS"/>
                <a:sym typeface="Trebuchet MS"/>
              </a:rPr>
              <a:t>What’s the role of observation?</a:t>
            </a:r>
          </a:p>
        </p:txBody>
      </p:sp>
      <p:sp>
        <p:nvSpPr>
          <p:cNvPr name="TextBox 3" id="3"/>
          <p:cNvSpPr txBox="true"/>
          <p:nvPr/>
        </p:nvSpPr>
        <p:spPr>
          <a:xfrm rot="0">
            <a:off x="1484092" y="2833401"/>
            <a:ext cx="6093172" cy="5991225"/>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I weld dealltwriaeth y plentyn</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I gwrdd ag anghenion y plentyn</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I adnabod newidiadau</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I sicrhau ein bod yn darparu profiadau eang ac amrywiol</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I sicrhau bod ein gweithdrefnau yn effeithiol</a:t>
            </a:r>
          </a:p>
        </p:txBody>
      </p:sp>
      <p:sp>
        <p:nvSpPr>
          <p:cNvPr name="TextBox 4" id="4"/>
          <p:cNvSpPr txBox="true"/>
          <p:nvPr/>
        </p:nvSpPr>
        <p:spPr>
          <a:xfrm rot="0">
            <a:off x="10802939" y="2833401"/>
            <a:ext cx="6093171" cy="6534150"/>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To identify where a child is in their understanding.</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To allow us to meet needs.</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To identify changes.</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To ensure we are providing broad and balanced experiences.</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To ensure our routines are effective.</a:t>
            </a:r>
          </a:p>
          <a:p>
            <a:pPr algn="l" marL="651506" indent="-325753" lvl="1">
              <a:lnSpc>
                <a:spcPts val="4319"/>
              </a:lnSpc>
            </a:pPr>
          </a:p>
          <a:p>
            <a:pPr algn="l" marL="651506" indent="-325753" lvl="1">
              <a:lnSpc>
                <a:spcPts val="4319"/>
              </a:lnSpc>
            </a:pPr>
          </a:p>
        </p:txBody>
      </p:sp>
    </p:spTree>
  </p:cSld>
  <p:clrMapOvr>
    <a:masterClrMapping/>
  </p:clrMapOvr>
</p:sld>
</file>

<file path=ppt/slides/slide31.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Pwrpas arsylwi</a:t>
            </a:r>
          </a:p>
          <a:p>
            <a:pPr algn="ctr">
              <a:lnSpc>
                <a:spcPts val="6480"/>
              </a:lnSpc>
            </a:pPr>
            <a:r>
              <a:rPr lang="en-US" sz="5400">
                <a:solidFill>
                  <a:srgbClr val="000000"/>
                </a:solidFill>
                <a:latin typeface="Trebuchet MS"/>
                <a:ea typeface="Trebuchet MS"/>
                <a:cs typeface="Trebuchet MS"/>
                <a:sym typeface="Trebuchet MS"/>
              </a:rPr>
              <a:t>Purpose of observation</a:t>
            </a:r>
          </a:p>
        </p:txBody>
      </p:sp>
      <p:sp>
        <p:nvSpPr>
          <p:cNvPr name="TextBox 3" id="3"/>
          <p:cNvSpPr txBox="true"/>
          <p:nvPr/>
        </p:nvSpPr>
        <p:spPr>
          <a:xfrm rot="0">
            <a:off x="9144000" y="3305175"/>
            <a:ext cx="8115300" cy="5953125"/>
          </a:xfrm>
          <a:prstGeom prst="rect">
            <a:avLst/>
          </a:prstGeom>
        </p:spPr>
        <p:txBody>
          <a:bodyPr anchor="t" rtlCol="false" tIns="0" lIns="0" bIns="0" rIns="0">
            <a:spAutoFit/>
          </a:bodyPr>
          <a:lstStyle/>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To see real (not guessed) ability.  </a:t>
            </a:r>
          </a:p>
          <a:p>
            <a:pPr algn="l">
              <a:lnSpc>
                <a:spcPts val="3600"/>
              </a:lnSpc>
            </a:pP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“The child reveals himself in play”  Isaacs (1954, cited in Pound,  2005, pp.32)</a:t>
            </a:r>
          </a:p>
          <a:p>
            <a:pPr algn="l">
              <a:lnSpc>
                <a:spcPts val="3600"/>
              </a:lnSpc>
            </a:pP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To help the child progress. </a:t>
            </a:r>
          </a:p>
          <a:p>
            <a:pPr algn="l">
              <a:lnSpc>
                <a:spcPts val="3600"/>
              </a:lnSpc>
            </a:pPr>
          </a:p>
          <a:p>
            <a:pPr algn="l" marL="542925" indent="-271462" lvl="1">
              <a:lnSpc>
                <a:spcPts val="3600"/>
              </a:lnSpc>
              <a:buFont typeface="Arial"/>
              <a:buChar char="•"/>
            </a:pPr>
            <a:r>
              <a:rPr lang="en-US" sz="3000">
                <a:solidFill>
                  <a:srgbClr val="404040"/>
                </a:solidFill>
                <a:latin typeface="Trebuchet MS"/>
                <a:ea typeface="Trebuchet MS"/>
                <a:cs typeface="Trebuchet MS"/>
                <a:sym typeface="Trebuchet MS"/>
              </a:rPr>
              <a:t> “…leave room for learning, observe carefully what young children do, and then, if you have understood well, perhaps teaching will be different from before” Malaguzzi (1950, cited in Pound, 2005, pp.52)</a:t>
            </a:r>
          </a:p>
        </p:txBody>
      </p:sp>
      <p:sp>
        <p:nvSpPr>
          <p:cNvPr name="TextBox 4" id="4"/>
          <p:cNvSpPr txBox="true"/>
          <p:nvPr/>
        </p:nvSpPr>
        <p:spPr>
          <a:xfrm rot="0">
            <a:off x="1028700" y="3097530"/>
            <a:ext cx="6904212" cy="6160770"/>
          </a:xfrm>
          <a:prstGeom prst="rect">
            <a:avLst/>
          </a:prstGeom>
        </p:spPr>
        <p:txBody>
          <a:bodyPr anchor="t" rtlCol="false" tIns="0" lIns="0" bIns="0" rIns="0">
            <a:spAutoFit/>
          </a:bodyPr>
          <a:lstStyle/>
          <a:p>
            <a:pPr algn="l" marL="647700" indent="-323850" lvl="1">
              <a:lnSpc>
                <a:spcPts val="3240"/>
              </a:lnSpc>
              <a:buFont typeface="Arial"/>
              <a:buChar char="•"/>
            </a:pPr>
            <a:r>
              <a:rPr lang="en-US" sz="3000">
                <a:solidFill>
                  <a:srgbClr val="000000"/>
                </a:solidFill>
                <a:latin typeface="Trebuchet MS"/>
                <a:ea typeface="Trebuchet MS"/>
                <a:cs typeface="Trebuchet MS"/>
                <a:sym typeface="Trebuchet MS"/>
              </a:rPr>
              <a:t>I weld gallu’r plentyn (nid beth rydym ni’n dyfalu).  </a:t>
            </a:r>
          </a:p>
          <a:p>
            <a:pPr algn="l">
              <a:lnSpc>
                <a:spcPts val="3240"/>
              </a:lnSpc>
            </a:pPr>
          </a:p>
          <a:p>
            <a:pPr algn="l" marL="647700" indent="-323850" lvl="1">
              <a:lnSpc>
                <a:spcPts val="3240"/>
              </a:lnSpc>
              <a:buFont typeface="Arial"/>
              <a:buChar char="•"/>
            </a:pPr>
            <a:r>
              <a:rPr lang="en-US" sz="3000">
                <a:solidFill>
                  <a:srgbClr val="000000"/>
                </a:solidFill>
                <a:latin typeface="Trebuchet MS"/>
                <a:ea typeface="Trebuchet MS"/>
                <a:cs typeface="Trebuchet MS"/>
                <a:sym typeface="Trebuchet MS"/>
              </a:rPr>
              <a:t>“The child reveals himself in play”  Isaacs (1954, cited in Pound,  2005, pp.32)</a:t>
            </a:r>
          </a:p>
          <a:p>
            <a:pPr algn="l">
              <a:lnSpc>
                <a:spcPts val="3240"/>
              </a:lnSpc>
            </a:pPr>
          </a:p>
          <a:p>
            <a:pPr algn="l" marL="647700" indent="-323850" lvl="1">
              <a:lnSpc>
                <a:spcPts val="3240"/>
              </a:lnSpc>
              <a:buFont typeface="Arial"/>
              <a:buChar char="•"/>
            </a:pPr>
            <a:r>
              <a:rPr lang="en-US" sz="3000">
                <a:solidFill>
                  <a:srgbClr val="000000"/>
                </a:solidFill>
                <a:latin typeface="Trebuchet MS"/>
                <a:ea typeface="Trebuchet MS"/>
                <a:cs typeface="Trebuchet MS"/>
                <a:sym typeface="Trebuchet MS"/>
              </a:rPr>
              <a:t>Cynorthwyo’r plentyn i ddatblygu. </a:t>
            </a:r>
          </a:p>
          <a:p>
            <a:pPr algn="l">
              <a:lnSpc>
                <a:spcPts val="3240"/>
              </a:lnSpc>
            </a:pPr>
          </a:p>
          <a:p>
            <a:pPr algn="l" marL="647700" indent="-323850" lvl="1">
              <a:lnSpc>
                <a:spcPts val="3240"/>
              </a:lnSpc>
              <a:buFont typeface="Arial"/>
              <a:buChar char="•"/>
            </a:pPr>
            <a:r>
              <a:rPr lang="en-US" sz="3000">
                <a:solidFill>
                  <a:srgbClr val="000000"/>
                </a:solidFill>
                <a:latin typeface="Trebuchet MS"/>
                <a:ea typeface="Trebuchet MS"/>
                <a:cs typeface="Trebuchet MS"/>
                <a:sym typeface="Trebuchet MS"/>
              </a:rPr>
              <a:t> “…leave room for learning, observe carefully what young children do, and then, if you have understood well, perhaps teaching will be different from before” Malaguzzi (1950, cited in Pound, 2005, pp.52)</a:t>
            </a:r>
          </a:p>
        </p:txBody>
      </p:sp>
    </p:spTree>
  </p:cSld>
  <p:clrMapOvr>
    <a:masterClrMapping/>
  </p:clrMapOvr>
</p:sld>
</file>

<file path=ppt/slides/slide32.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pâr - Pam arsylwi?</a:t>
            </a:r>
          </a:p>
          <a:p>
            <a:pPr algn="ctr">
              <a:lnSpc>
                <a:spcPts val="6480"/>
              </a:lnSpc>
            </a:pPr>
            <a:r>
              <a:rPr lang="en-US" sz="5400">
                <a:solidFill>
                  <a:srgbClr val="000000"/>
                </a:solidFill>
                <a:latin typeface="Trebuchet MS"/>
                <a:ea typeface="Trebuchet MS"/>
                <a:cs typeface="Trebuchet MS"/>
                <a:sym typeface="Trebuchet MS"/>
              </a:rPr>
              <a:t>Paired Task -Why observe?</a:t>
            </a:r>
          </a:p>
        </p:txBody>
      </p:sp>
      <p:sp>
        <p:nvSpPr>
          <p:cNvPr name="TextBox 3" id="3"/>
          <p:cNvSpPr txBox="true"/>
          <p:nvPr/>
        </p:nvSpPr>
        <p:spPr>
          <a:xfrm rot="0">
            <a:off x="2356918" y="3989579"/>
            <a:ext cx="5551170" cy="4905375"/>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Dewiswch unrhyw ddau astudiaeth achos:</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Beth gafodd ei ddysgu wrth arsylwi?</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Pa gamau fydde chi yn gymryd?</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Pa ddamcaniaeth/au sy’n cefnogi hyn?</a:t>
            </a:r>
          </a:p>
          <a:p>
            <a:pPr algn="l" marL="651506" indent="-325753" lvl="1">
              <a:lnSpc>
                <a:spcPts val="4319"/>
              </a:lnSpc>
              <a:buFont typeface="Arial"/>
              <a:buChar char="•"/>
            </a:pPr>
            <a:r>
              <a:rPr lang="en-US" sz="3599" u="sng">
                <a:solidFill>
                  <a:srgbClr val="3FCDE7"/>
                </a:solidFill>
                <a:latin typeface="Trebuchet MS"/>
                <a:ea typeface="Trebuchet MS"/>
                <a:cs typeface="Trebuchet MS"/>
                <a:sym typeface="Trebuchet MS"/>
                <a:hlinkClick r:id="rId2" tooltip="https://hwb.gov.wales/storage/757aa976-7300-4f13-8461-d84b106ddedb/arsylwi-ar-blant.pdf"/>
              </a:rPr>
              <a:t>arsylwi ar blant</a:t>
            </a:r>
          </a:p>
        </p:txBody>
      </p:sp>
      <p:sp>
        <p:nvSpPr>
          <p:cNvPr name="TextBox 4" id="4"/>
          <p:cNvSpPr txBox="true"/>
          <p:nvPr/>
        </p:nvSpPr>
        <p:spPr>
          <a:xfrm rot="0">
            <a:off x="10379911" y="3989580"/>
            <a:ext cx="5551170" cy="5448300"/>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Choose two case studies</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What was learnt during the observation?</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How would you proceed?</a:t>
            </a: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Which theorist/s support that next step?</a:t>
            </a:r>
          </a:p>
          <a:p>
            <a:pPr algn="l" marL="651506" indent="-325753" lvl="1">
              <a:lnSpc>
                <a:spcPts val="4319"/>
              </a:lnSpc>
            </a:pPr>
          </a:p>
          <a:p>
            <a:pPr algn="l" marL="651506" indent="-325753" lvl="1">
              <a:lnSpc>
                <a:spcPts val="4319"/>
              </a:lnSpc>
              <a:buFont typeface="Arial"/>
              <a:buChar char="•"/>
            </a:pPr>
            <a:r>
              <a:rPr lang="en-US" sz="3599" u="sng">
                <a:solidFill>
                  <a:srgbClr val="3FCDE7"/>
                </a:solidFill>
                <a:latin typeface="Trebuchet MS"/>
                <a:ea typeface="Trebuchet MS"/>
                <a:cs typeface="Trebuchet MS"/>
                <a:sym typeface="Trebuchet MS"/>
                <a:hlinkClick r:id="rId3" tooltip="https://hwb.gov.wales/storage/74f7c7cc-d337-4fd0-9604-27b3d1a5746d/observing-children.pdf"/>
              </a:rPr>
              <a:t>observing children</a:t>
            </a:r>
          </a:p>
        </p:txBody>
      </p:sp>
    </p:spTree>
  </p:cSld>
  <p:clrMapOvr>
    <a:masterClrMapping/>
  </p:clrMapOvr>
</p:sld>
</file>

<file path=ppt/slides/slide33.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 Task</a:t>
            </a:r>
          </a:p>
        </p:txBody>
      </p:sp>
      <p:sp>
        <p:nvSpPr>
          <p:cNvPr name="TextBox 3" id="3"/>
          <p:cNvSpPr txBox="true"/>
          <p:nvPr/>
        </p:nvSpPr>
        <p:spPr>
          <a:xfrm rot="0">
            <a:off x="1028700" y="2610389"/>
            <a:ext cx="6195716" cy="65341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Trafodwch os dybiwch chi y byddai arsylwi disgyblion yn cael ei ystyried yn strategaeth effeithiol yn nhermau y fframweithiau damcanaiethol a astudiwyd. Pam?</a:t>
            </a:r>
          </a:p>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Oes ffynonellau credadwy i gefnogi eich pwyntiau?</a:t>
            </a:r>
          </a:p>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Adborth.</a:t>
            </a:r>
          </a:p>
        </p:txBody>
      </p:sp>
      <p:sp>
        <p:nvSpPr>
          <p:cNvPr name="TextBox 4" id="4"/>
          <p:cNvSpPr txBox="true"/>
          <p:nvPr/>
        </p:nvSpPr>
        <p:spPr>
          <a:xfrm rot="0">
            <a:off x="10858563" y="2610389"/>
            <a:ext cx="6155256" cy="6534150"/>
          </a:xfrm>
          <a:prstGeom prst="rect">
            <a:avLst/>
          </a:prstGeom>
        </p:spPr>
        <p:txBody>
          <a:bodyPr anchor="t" rtlCol="false" tIns="0" lIns="0" bIns="0" rIns="0">
            <a:spAutoFit/>
          </a:bodyPr>
          <a:lstStyle/>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Discuss whether you think observing pupils would be considered an effective strategy in terms of the theoretical frameworks that we have studies. Why?</a:t>
            </a:r>
          </a:p>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Are there viable sources to support your points?</a:t>
            </a:r>
          </a:p>
          <a:p>
            <a:pPr algn="l">
              <a:lnSpc>
                <a:spcPts val="4320"/>
              </a:lnSpc>
            </a:pPr>
          </a:p>
          <a:p>
            <a:pPr algn="l" marL="651510" indent="-325755" lvl="1">
              <a:lnSpc>
                <a:spcPts val="4320"/>
              </a:lnSpc>
              <a:buFont typeface="Arial"/>
              <a:buChar char="•"/>
            </a:pPr>
            <a:r>
              <a:rPr lang="en-US" sz="3600">
                <a:solidFill>
                  <a:srgbClr val="404040"/>
                </a:solidFill>
                <a:latin typeface="Trebuchet MS"/>
                <a:ea typeface="Trebuchet MS"/>
                <a:cs typeface="Trebuchet MS"/>
                <a:sym typeface="Trebuchet MS"/>
              </a:rPr>
              <a:t>Feedback.</a:t>
            </a:r>
          </a:p>
        </p:txBody>
      </p:sp>
    </p:spTree>
  </p:cSld>
  <p:clrMapOvr>
    <a:masterClrMapping/>
  </p:clrMapOvr>
</p:sld>
</file>

<file path=ppt/slides/slide34.xml><?xml version="1.0" encoding="utf-8"?>
<p:sld xmlns:p="http://schemas.openxmlformats.org/presentationml/2006/main" xmlns:a="http://schemas.openxmlformats.org/drawingml/2006/main">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82867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Tasg / Task</a:t>
            </a:r>
          </a:p>
        </p:txBody>
      </p:sp>
      <p:sp>
        <p:nvSpPr>
          <p:cNvPr name="TextBox 3" id="3"/>
          <p:cNvSpPr txBox="true"/>
          <p:nvPr/>
        </p:nvSpPr>
        <p:spPr>
          <a:xfrm rot="0">
            <a:off x="824235" y="2181225"/>
            <a:ext cx="7395918" cy="7077075"/>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Cofio eich rhestr o weithgareddau thema Tyfu o wythnos 1?</a:t>
            </a:r>
          </a:p>
          <a:p>
            <a:pPr algn="l">
              <a:lnSpc>
                <a:spcPts val="4319"/>
              </a:lnSpc>
            </a:pP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Ystyriwch y gweithgareddau yn eich rhestr.</a:t>
            </a:r>
          </a:p>
          <a:p>
            <a:pPr algn="l">
              <a:lnSpc>
                <a:spcPts val="4319"/>
              </a:lnSpc>
            </a:pP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Pa fframweithiau/modelau damcaniaethol sy'n gysylltiedig gyda'r gweithgareddau?</a:t>
            </a:r>
          </a:p>
          <a:p>
            <a:pPr algn="l">
              <a:lnSpc>
                <a:spcPts val="4319"/>
              </a:lnSpc>
            </a:pP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A yw rhai yn gysylltiedig gyda mwy na un damcaniaeth/model?</a:t>
            </a:r>
          </a:p>
        </p:txBody>
      </p:sp>
      <p:sp>
        <p:nvSpPr>
          <p:cNvPr name="TextBox 4" id="4"/>
          <p:cNvSpPr txBox="true"/>
          <p:nvPr/>
        </p:nvSpPr>
        <p:spPr>
          <a:xfrm rot="0">
            <a:off x="9901144" y="2724150"/>
            <a:ext cx="7358156" cy="7620000"/>
          </a:xfrm>
          <a:prstGeom prst="rect">
            <a:avLst/>
          </a:prstGeom>
        </p:spPr>
        <p:txBody>
          <a:bodyPr anchor="t" rtlCol="false" tIns="0" lIns="0" bIns="0" rIns="0">
            <a:spAutoFit/>
          </a:bodyPr>
          <a:lstStyle/>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Remember your list of Growth themed activities form week 1?</a:t>
            </a:r>
          </a:p>
          <a:p>
            <a:pPr algn="l">
              <a:lnSpc>
                <a:spcPts val="4319"/>
              </a:lnSpc>
            </a:pP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Consider the activities in your list.</a:t>
            </a:r>
          </a:p>
          <a:p>
            <a:pPr algn="l">
              <a:lnSpc>
                <a:spcPts val="4319"/>
              </a:lnSpc>
            </a:pP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Which theoretical frameworks/ models are linked to these activities?</a:t>
            </a:r>
          </a:p>
          <a:p>
            <a:pPr algn="l">
              <a:lnSpc>
                <a:spcPts val="4319"/>
              </a:lnSpc>
            </a:pPr>
          </a:p>
          <a:p>
            <a:pPr algn="l" marL="651506" indent="-325753" lvl="1">
              <a:lnSpc>
                <a:spcPts val="4319"/>
              </a:lnSpc>
              <a:buFont typeface="Arial"/>
              <a:buChar char="•"/>
            </a:pPr>
            <a:r>
              <a:rPr lang="en-US" sz="3599">
                <a:solidFill>
                  <a:srgbClr val="404040"/>
                </a:solidFill>
                <a:latin typeface="Trebuchet MS"/>
                <a:ea typeface="Trebuchet MS"/>
                <a:cs typeface="Trebuchet MS"/>
                <a:sym typeface="Trebuchet MS"/>
              </a:rPr>
              <a:t>Are some linked to more than one theory/model?</a:t>
            </a:r>
          </a:p>
          <a:p>
            <a:pPr algn="l" marL="651506" indent="-325753" lvl="1">
              <a:lnSpc>
                <a:spcPts val="4319"/>
              </a:lnSpc>
            </a:pPr>
          </a:p>
          <a:p>
            <a:pPr algn="l" marL="651506" indent="-325753" lvl="1">
              <a:lnSpc>
                <a:spcPts val="4319"/>
              </a:lnSpc>
            </a:pPr>
          </a:p>
        </p:txBody>
      </p:sp>
    </p:spTree>
  </p:cSld>
  <p:clrMapOvr>
    <a:masterClrMapping/>
  </p:clrMapOvr>
</p:sld>
</file>

<file path=ppt/slides/slide35.xml><?xml version="1.0" encoding="utf-8"?>
<p:sld xmlns:p="http://schemas.openxmlformats.org/presentationml/2006/main" xmlns:a="http://schemas.openxmlformats.org/drawingml/2006/main" xmlns:r="http://schemas.openxmlformats.org/officeDocument/2006/relationships">
  <p:cSld>
    <p:bg>
      <p:bgPr>
        <a:solidFill>
          <a:srgbClr val="FFF7D7"/>
        </a:solidFill>
      </p:bgPr>
    </p:bg>
    <p:spTree>
      <p:nvGrpSpPr>
        <p:cNvPr id="1" name=""/>
        <p:cNvGrpSpPr/>
        <p:nvPr/>
      </p:nvGrpSpPr>
      <p:grpSpPr>
        <a:xfrm>
          <a:off x="0" y="0"/>
          <a:ext cx="0" cy="0"/>
          <a:chOff x="0" y="0"/>
          <a:chExt cx="0" cy="0"/>
        </a:xfrm>
      </p:grpSpPr>
      <p:sp>
        <p:nvSpPr>
          <p:cNvPr name="TextBox 2" id="2"/>
          <p:cNvSpPr txBox="true"/>
          <p:nvPr/>
        </p:nvSpPr>
        <p:spPr>
          <a:xfrm rot="0">
            <a:off x="2787939" y="1019175"/>
            <a:ext cx="12712122" cy="1647825"/>
          </a:xfrm>
          <a:prstGeom prst="rect">
            <a:avLst/>
          </a:prstGeom>
        </p:spPr>
        <p:txBody>
          <a:bodyPr anchor="t" rtlCol="false" tIns="0" lIns="0" bIns="0" rIns="0">
            <a:spAutoFit/>
          </a:bodyPr>
          <a:lstStyle/>
          <a:p>
            <a:pPr algn="ctr">
              <a:lnSpc>
                <a:spcPts val="6480"/>
              </a:lnSpc>
            </a:pPr>
            <a:r>
              <a:rPr lang="en-US" sz="5400">
                <a:solidFill>
                  <a:srgbClr val="000000"/>
                </a:solidFill>
                <a:latin typeface="Trebuchet MS"/>
                <a:ea typeface="Trebuchet MS"/>
                <a:cs typeface="Trebuchet MS"/>
                <a:sym typeface="Trebuchet MS"/>
              </a:rPr>
              <a:t>Rhestr gyfeirnodi </a:t>
            </a:r>
          </a:p>
          <a:p>
            <a:pPr algn="ctr">
              <a:lnSpc>
                <a:spcPts val="6480"/>
              </a:lnSpc>
            </a:pPr>
            <a:r>
              <a:rPr lang="en-US" sz="5400">
                <a:solidFill>
                  <a:srgbClr val="000000"/>
                </a:solidFill>
                <a:latin typeface="Trebuchet MS"/>
                <a:ea typeface="Trebuchet MS"/>
                <a:cs typeface="Trebuchet MS"/>
                <a:sym typeface="Trebuchet MS"/>
              </a:rPr>
              <a:t>Reference list</a:t>
            </a:r>
          </a:p>
        </p:txBody>
      </p:sp>
      <p:sp>
        <p:nvSpPr>
          <p:cNvPr name="TextBox 3" id="3"/>
          <p:cNvSpPr txBox="true"/>
          <p:nvPr/>
        </p:nvSpPr>
        <p:spPr>
          <a:xfrm rot="0">
            <a:off x="1028700" y="3390900"/>
            <a:ext cx="16230600" cy="5867400"/>
          </a:xfrm>
          <a:prstGeom prst="rect">
            <a:avLst/>
          </a:prstGeom>
        </p:spPr>
        <p:txBody>
          <a:bodyPr anchor="t" rtlCol="false" tIns="0" lIns="0" bIns="0" rIns="0">
            <a:spAutoFit/>
          </a:bodyPr>
          <a:lstStyle/>
          <a:p>
            <a:pPr algn="l" marL="507632" indent="-253816" lvl="1">
              <a:lnSpc>
                <a:spcPts val="3365"/>
              </a:lnSpc>
              <a:buFont typeface="Arial"/>
              <a:buChar char="•"/>
            </a:pPr>
            <a:r>
              <a:rPr lang="en-US" sz="2804">
                <a:solidFill>
                  <a:srgbClr val="404040"/>
                </a:solidFill>
                <a:latin typeface="Trebuchet MS"/>
                <a:ea typeface="Trebuchet MS"/>
                <a:cs typeface="Trebuchet MS"/>
                <a:sym typeface="Trebuchet MS"/>
              </a:rPr>
              <a:t>Pound, L. (2005) How children learn London: Step Forward Publishing Ltd</a:t>
            </a:r>
          </a:p>
          <a:p>
            <a:pPr algn="l" marL="507632" indent="-253816" lvl="1">
              <a:lnSpc>
                <a:spcPts val="3365"/>
              </a:lnSpc>
              <a:buFont typeface="Arial"/>
              <a:buChar char="•"/>
            </a:pPr>
            <a:r>
              <a:rPr lang="en-US" sz="2804">
                <a:solidFill>
                  <a:srgbClr val="404040"/>
                </a:solidFill>
                <a:latin typeface="Trebuchet MS"/>
                <a:ea typeface="Trebuchet MS"/>
                <a:cs typeface="Trebuchet MS"/>
                <a:sym typeface="Trebuchet MS"/>
              </a:rPr>
              <a:t>Bartlett, S., Burton, D.M., &amp; Peim, N. (2012) Introduction to Education Studies, (3rd edition) London: Paul Chapman Publishers.</a:t>
            </a:r>
          </a:p>
          <a:p>
            <a:pPr algn="l" marL="507632" indent="-253816" lvl="1">
              <a:lnSpc>
                <a:spcPts val="3365"/>
              </a:lnSpc>
              <a:buFont typeface="Arial"/>
              <a:buChar char="•"/>
            </a:pPr>
            <a:r>
              <a:rPr lang="en-US" sz="2804">
                <a:solidFill>
                  <a:srgbClr val="404040"/>
                </a:solidFill>
                <a:latin typeface="Trebuchet MS"/>
                <a:ea typeface="Trebuchet MS"/>
                <a:cs typeface="Trebuchet MS"/>
                <a:sym typeface="Trebuchet MS"/>
              </a:rPr>
              <a:t>Lillard, P. (1996). Montessori Today. New York: Schocken Books.</a:t>
            </a:r>
          </a:p>
          <a:p>
            <a:pPr algn="l" marL="507632" indent="-253816" lvl="1">
              <a:lnSpc>
                <a:spcPts val="3365"/>
              </a:lnSpc>
              <a:buFont typeface="Arial"/>
              <a:buChar char="•"/>
            </a:pPr>
            <a:r>
              <a:rPr lang="en-US" sz="2804">
                <a:solidFill>
                  <a:srgbClr val="404040"/>
                </a:solidFill>
                <a:latin typeface="Trebuchet MS"/>
                <a:ea typeface="Trebuchet MS"/>
                <a:cs typeface="Trebuchet MS"/>
                <a:sym typeface="Trebuchet MS"/>
              </a:rPr>
              <a:t>Malaguzzi (1998) Available online within: </a:t>
            </a:r>
            <a:r>
              <a:rPr lang="en-US" sz="2804" u="sng">
                <a:solidFill>
                  <a:srgbClr val="3FCDE7"/>
                </a:solidFill>
                <a:latin typeface="Trebuchet MS"/>
                <a:ea typeface="Trebuchet MS"/>
                <a:cs typeface="Trebuchet MS"/>
                <a:sym typeface="Trebuchet MS"/>
                <a:hlinkClick r:id="rId2" tooltip="https://files.eric.ed.gov/fulltext/EJ1245311.pdf"/>
              </a:rPr>
              <a:t>https://files.eric.ed.gov/fulltext/EJ1245311.pdf</a:t>
            </a:r>
            <a:r>
              <a:rPr lang="en-US" sz="2804">
                <a:solidFill>
                  <a:srgbClr val="404040"/>
                </a:solidFill>
                <a:latin typeface="Trebuchet MS"/>
                <a:ea typeface="Trebuchet MS"/>
                <a:cs typeface="Trebuchet MS"/>
                <a:sym typeface="Trebuchet MS"/>
              </a:rPr>
              <a:t> (Accessed 29.01.2023) Montessori, M. (1995) </a:t>
            </a:r>
            <a:r>
              <a:rPr lang="en-US" sz="2804" i="true">
                <a:solidFill>
                  <a:srgbClr val="404040"/>
                </a:solidFill>
                <a:latin typeface="Trebuchet MS Italics"/>
                <a:ea typeface="Trebuchet MS Italics"/>
                <a:cs typeface="Trebuchet MS Italics"/>
                <a:sym typeface="Trebuchet MS Italics"/>
              </a:rPr>
              <a:t>The Absorbent Mind. </a:t>
            </a:r>
            <a:r>
              <a:rPr lang="en-US" sz="2804">
                <a:solidFill>
                  <a:srgbClr val="404040"/>
                </a:solidFill>
                <a:latin typeface="Trebuchet MS"/>
                <a:ea typeface="Trebuchet MS"/>
                <a:cs typeface="Trebuchet MS"/>
                <a:sym typeface="Trebuchet MS"/>
              </a:rPr>
              <a:t>London: St Martin’s Press</a:t>
            </a:r>
          </a:p>
          <a:p>
            <a:pPr algn="l" marL="507632" indent="-253816" lvl="1">
              <a:lnSpc>
                <a:spcPts val="3365"/>
              </a:lnSpc>
              <a:buFont typeface="Arial"/>
              <a:buChar char="•"/>
            </a:pPr>
            <a:r>
              <a:rPr lang="en-US" sz="2804">
                <a:solidFill>
                  <a:srgbClr val="404040"/>
                </a:solidFill>
                <a:latin typeface="Trebuchet MS"/>
                <a:ea typeface="Trebuchet MS"/>
                <a:cs typeface="Trebuchet MS"/>
                <a:sym typeface="Trebuchet MS"/>
              </a:rPr>
              <a:t>Welsh Government (2008) Observing Children. Available at </a:t>
            </a:r>
            <a:r>
              <a:rPr lang="en-US" sz="2804" u="sng">
                <a:solidFill>
                  <a:srgbClr val="3FCDE7"/>
                </a:solidFill>
                <a:latin typeface="Trebuchet MS"/>
                <a:ea typeface="Trebuchet MS"/>
                <a:cs typeface="Trebuchet MS"/>
                <a:sym typeface="Trebuchet MS"/>
                <a:hlinkClick r:id="rId3" tooltip="https://hwb.gov.wales/storage/74f7c7cc-d337-4fd0-9604-27b3d1a5746d/observing-children.pdf"/>
              </a:rPr>
              <a:t>https://hwb.gov.wales/storage/74f7c7cc-d337-4fd0-9604-27b3d1a5746d/observing-children.pdf</a:t>
            </a:r>
            <a:r>
              <a:rPr lang="en-US" sz="2804">
                <a:solidFill>
                  <a:srgbClr val="404040"/>
                </a:solidFill>
                <a:latin typeface="Trebuchet MS"/>
                <a:ea typeface="Trebuchet MS"/>
                <a:cs typeface="Trebuchet MS"/>
                <a:sym typeface="Trebuchet MS"/>
              </a:rPr>
              <a:t> (Accessed 29.01.2023)</a:t>
            </a:r>
          </a:p>
          <a:p>
            <a:pPr algn="l" marL="507632" indent="-253816" lvl="1">
              <a:lnSpc>
                <a:spcPts val="3365"/>
              </a:lnSpc>
              <a:buFont typeface="Arial"/>
              <a:buChar char="•"/>
            </a:pPr>
            <a:r>
              <a:rPr lang="en-US" sz="2804">
                <a:solidFill>
                  <a:srgbClr val="404040"/>
                </a:solidFill>
                <a:latin typeface="Trebuchet MS"/>
                <a:ea typeface="Trebuchet MS"/>
                <a:cs typeface="Trebuchet MS"/>
                <a:sym typeface="Trebuchet MS"/>
              </a:rPr>
              <a:t>Welsh Government (2014) Independent Stocktake of the Foundation Phase. Available at </a:t>
            </a:r>
            <a:r>
              <a:rPr lang="en-US" sz="2804" u="sng">
                <a:solidFill>
                  <a:srgbClr val="3FCDE7"/>
                </a:solidFill>
                <a:latin typeface="Trebuchet MS"/>
                <a:ea typeface="Trebuchet MS"/>
                <a:cs typeface="Trebuchet MS"/>
                <a:sym typeface="Trebuchet MS"/>
                <a:hlinkClick r:id="rId4" tooltip="https://www.gov.wales/foundation-phase-independent-stocktake"/>
              </a:rPr>
              <a:t>https://www.gov.wales/foundation-phase-independent-stocktake</a:t>
            </a:r>
            <a:r>
              <a:rPr lang="en-US" sz="2804">
                <a:solidFill>
                  <a:srgbClr val="404040"/>
                </a:solidFill>
                <a:latin typeface="Trebuchet MS"/>
                <a:ea typeface="Trebuchet MS"/>
                <a:cs typeface="Trebuchet MS"/>
                <a:sym typeface="Trebuchet MS"/>
              </a:rPr>
              <a:t> (Accessed 29.01.2023)</a:t>
            </a:r>
          </a:p>
          <a:p>
            <a:pPr algn="l" marL="507632" indent="-253816" lvl="1">
              <a:lnSpc>
                <a:spcPts val="3365"/>
              </a:lnSpc>
              <a:buFont typeface="Arial"/>
              <a:buChar char="•"/>
            </a:pPr>
            <a:r>
              <a:rPr lang="en-US" sz="2804">
                <a:solidFill>
                  <a:srgbClr val="404040"/>
                </a:solidFill>
                <a:latin typeface="Trebuchet MS"/>
                <a:ea typeface="Trebuchet MS"/>
                <a:cs typeface="Trebuchet MS"/>
                <a:sym typeface="Trebuchet MS"/>
              </a:rPr>
              <a:t>Welsh Assembly Government (2018) Foundation Phase Framework. Available at </a:t>
            </a:r>
            <a:r>
              <a:rPr lang="en-US" sz="2804" u="sng">
                <a:solidFill>
                  <a:srgbClr val="3FCDE7"/>
                </a:solidFill>
                <a:latin typeface="Trebuchet MS"/>
                <a:ea typeface="Trebuchet MS"/>
                <a:cs typeface="Trebuchet MS"/>
                <a:sym typeface="Trebuchet MS"/>
                <a:hlinkClick r:id="rId5" tooltip="https://www.gov.wales/sites/default/files/publications/2018-02/foundation-phase-framework-revised-2015.pdf"/>
              </a:rPr>
              <a:t>https://www.gov.wales/sites/default/files/publications/2018-02/foundation-phase-framework-revised-2015.pdf</a:t>
            </a:r>
            <a:r>
              <a:rPr lang="en-US" sz="2804">
                <a:solidFill>
                  <a:srgbClr val="404040"/>
                </a:solidFill>
                <a:latin typeface="Trebuchet MS"/>
                <a:ea typeface="Trebuchet MS"/>
                <a:cs typeface="Trebuchet MS"/>
                <a:sym typeface="Trebuchet MS"/>
              </a:rPr>
              <a:t>   (Accessed 29.01.2023)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DAG2C6lnphw</dc:identifier>
  <dcterms:modified xsi:type="dcterms:W3CDTF">2011-08-01T06:04:30Z</dcterms:modified>
  <cp:revision>1</cp:revision>
  <dc:title>Wythnos 2 Sesiwn 7 .pptx</dc:title>
</cp:coreProperties>
</file>