
<file path=[Content_Types].xml><?xml version="1.0" encoding="utf-8"?>
<Types xmlns="http://schemas.openxmlformats.org/package/2006/content-types">
  <Default Extension="rels" ContentType="application/vnd.openxmlformats-package.relationships+xml"/>
  <Override PartName="/ppt/slideLayouts/slideLayout1.xml" ContentType="application/vnd.openxmlformats-officedocument.presentationml.slideLayout+xml"/>
  <Default Extension="png" ContentType="image/png"/>
  <Default Extension="jpeg" ContentType="image/jpeg"/>
  <Default Extension="xml" ContentType="application/xml"/>
  <Override PartName="/ppt/slideLayouts/slideLayout16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8.xml" ContentType="application/vnd.openxmlformats-officedocument.presentationml.slideLayout+xml"/>
  <Override PartName="/ppt/slides/slide7.xml" ContentType="application/vnd.openxmlformats-officedocument.presentationml.slide+xml"/>
  <Override PartName="/ppt/slideLayouts/slideLayout1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5.xml" ContentType="application/vnd.openxmlformats-officedocument.presentationml.slide+xml"/>
  <Override PartName="/ppt/slideLayouts/slideLayout1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s/slide3.xml" ContentType="application/vnd.openxmlformats-officedocument.presentationml.slide+xml"/>
  <Override PartName="/ppt/slideLayouts/slideLayout10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diagrams/quickStyle1.xml" ContentType="application/vnd.openxmlformats-officedocument.drawingml.diagramStyle+xml"/>
  <Override PartName="/ppt/slideLayouts/slideLayout2.xml" ContentType="application/vnd.openxmlformats-officedocument.presentationml.slideLayout+xml"/>
  <Override PartName="/ppt/slides/slide1.xml" ContentType="application/vnd.openxmlformats-officedocument.presentationml.slide+xml"/>
  <Default Extension="bin" ContentType="application/vnd.openxmlformats-officedocument.presentationml.printerSettings"/>
  <Override PartName="/ppt/slideLayouts/slideLayout17.xml" ContentType="application/vnd.openxmlformats-officedocument.presentationml.slideLayout+xml"/>
  <Override PartName="/ppt/diagrams/colors1.xml" ContentType="application/vnd.openxmlformats-officedocument.drawingml.diagramColors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Layouts/slideLayout15.xml" ContentType="application/vnd.openxmlformats-officedocument.presentationml.slideLayout+xml"/>
  <Override PartName="/ppt/presentation.xml" ContentType="application/vnd.openxmlformats-officedocument.presentationml.presentation.main+xml"/>
  <Override PartName="/ppt/diagrams/data1.xml" ContentType="application/vnd.openxmlformats-officedocument.drawingml.diagramData+xml"/>
  <Override PartName="/ppt/diagrams/drawing1.xml" ContentType="application/vnd.ms-office.drawingml.diagramDrawing+xml"/>
  <Override PartName="/ppt/slideLayouts/slideLayout7.xml" ContentType="application/vnd.openxmlformats-officedocument.presentationml.slideLayout+xml"/>
  <Override PartName="/ppt/slides/slide6.xml" ContentType="application/vnd.openxmlformats-officedocument.presentationml.slide+xml"/>
  <Override PartName="/ppt/slideLayouts/slideLayout13.xml" ContentType="application/vnd.openxmlformats-officedocument.presentationml.slideLayout+xml"/>
  <Override PartName="/ppt/diagrams/layout1.xml" ContentType="application/vnd.openxmlformats-officedocument.drawingml.diagramLayout+xml"/>
  <Override PartName="/ppt/slideLayouts/slideLayout5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slideLayouts/slideLayout3.xml" ContentType="application/vnd.openxmlformats-officedocument.presentationml.slideLayout+xml"/>
  <Override PartName="/ppt/slides/slide2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autoCompressPictures="0">
  <p:sldMasterIdLst>
    <p:sldMasterId id="2147483692" r:id="rId1"/>
  </p:sldMasterIdLst>
  <p:sldIdLst>
    <p:sldId id="256" r:id="rId2"/>
    <p:sldId id="257" r:id="rId3"/>
    <p:sldId id="261" r:id="rId4"/>
    <p:sldId id="262" r:id="rId5"/>
    <p:sldId id="263" r:id="rId6"/>
    <p:sldId id="264" r:id="rId7"/>
    <p:sldId id="265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:p="http://schemas.openxmlformats.org/presentationml/2006/main" xmlns:r="http://schemas.openxmlformats.org/officeDocument/2006/relationships" xmlns:a="http://schemas.openxmlformats.org/drawingml/2006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>
          <a:srgbClr val="FF0000"/>
        </p14:laserClr>
      </p:ext>
      <p:ext uri="{2FDB2607-1784-4EEB-B798-7EB5836EED8A}">
        <p14:showMediaCtrls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"/>
      </p:ext>
    </p:extLst>
  </p:showPr>
  <p:extLst>
    <p:ext uri="{E76CE94A-603C-4142-B9EB-6D1370010A27}">
      <p14:discardImageEditData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0"/>
    </p:ext>
    <p:ext uri="{D31A062A-798A-4329-ABDD-BBA856620510}">
      <p14:defaultImageDpi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20"/>
    </p:ext>
    <p:ext uri="{FD5EFAAD-0ECE-453E-9831-46B23BE46B34}">
      <p15:chartTrackingRefBased xmlns:p15="http://schemas.microsoft.com/office/powerpoint/2012/main" xmlns:p="http://schemas.openxmlformats.org/presentationml/2006/main" xmlns:r="http://schemas.openxmlformats.org/officeDocument/2006/relationships" xmlns:a="http://schemas.openxmlformats.org/drawingml/2006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026" autoAdjust="0"/>
    <p:restoredTop sz="96357" autoAdjust="0"/>
  </p:normalViewPr>
  <p:slideViewPr>
    <p:cSldViewPr snapToGrid="0">
      <p:cViewPr varScale="1">
        <p:scale>
          <a:sx n="96" d="100"/>
          <a:sy n="96" d="100"/>
        </p:scale>
        <p:origin x="-96" y="-12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printerSettings" Target="printerSettings/printerSettings1.bin"/><Relationship Id="rId10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05287BC-3558-440C-ADAC-FFB28B22A01B}" type="doc">
      <dgm:prSet loTypeId="urn:microsoft.com/office/officeart/2005/8/layout/default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BA2514B-ACCE-4EE6-A1EB-BD69C97B67E1}">
      <dgm:prSet phldrT="[Text]"/>
      <dgm:spPr/>
      <dgm:t>
        <a:bodyPr/>
        <a:lstStyle/>
        <a:p>
          <a:r>
            <a:rPr lang="cy-GB" noProof="0" dirty="0"/>
            <a:t>Cyfathrebu aneffeithiol ymysg gweithwyr gofal iechyd proffesiynol yw un o brif achosion niwed i gleifion.</a:t>
          </a:r>
        </a:p>
      </dgm:t>
    </dgm:pt>
    <dgm:pt modelId="{258F477D-E67A-4EA7-AA58-EC6692A02A24}" type="parTrans" cxnId="{C3EB2AE8-4040-4DB8-83FE-2ABBA5953B7D}">
      <dgm:prSet/>
      <dgm:spPr/>
      <dgm:t>
        <a:bodyPr/>
        <a:lstStyle/>
        <a:p>
          <a:endParaRPr lang="en-US"/>
        </a:p>
      </dgm:t>
    </dgm:pt>
    <dgm:pt modelId="{5F535F87-6B26-4C9A-BF06-69A78B07B4D1}" type="sibTrans" cxnId="{C3EB2AE8-4040-4DB8-83FE-2ABBA5953B7D}">
      <dgm:prSet/>
      <dgm:spPr/>
      <dgm:t>
        <a:bodyPr/>
        <a:lstStyle/>
        <a:p>
          <a:endParaRPr lang="en-US"/>
        </a:p>
      </dgm:t>
    </dgm:pt>
    <dgm:pt modelId="{D5CDF3A8-9A92-478A-AAC2-1D3956613E06}">
      <dgm:prSet phldrT="[Text]" custT="1"/>
      <dgm:spPr/>
      <dgm:t>
        <a:bodyPr/>
        <a:lstStyle/>
        <a:p>
          <a:r>
            <a:rPr lang="cy-GB" sz="2800" baseline="0" noProof="0" dirty="0"/>
            <a:t>Mae methiant cyfathrebu’n arwain at gynnydd mewn niwed, hyd yr arhosiad, y defnydd o adnoddau, yn ogystal â lleihau morâl staff.</a:t>
          </a:r>
          <a:endParaRPr lang="cy-GB" sz="3600" noProof="0" dirty="0"/>
        </a:p>
      </dgm:t>
    </dgm:pt>
    <dgm:pt modelId="{E780A389-EFC5-4078-BCBD-38FAD738273E}" type="parTrans" cxnId="{33B3F237-64B3-4CE0-9732-F02FEC6DDB74}">
      <dgm:prSet/>
      <dgm:spPr/>
      <dgm:t>
        <a:bodyPr/>
        <a:lstStyle/>
        <a:p>
          <a:endParaRPr lang="en-US"/>
        </a:p>
      </dgm:t>
    </dgm:pt>
    <dgm:pt modelId="{219526EE-3DB4-44F1-ACAD-C3EA728D2483}" type="sibTrans" cxnId="{33B3F237-64B3-4CE0-9732-F02FEC6DDB74}">
      <dgm:prSet/>
      <dgm:spPr/>
      <dgm:t>
        <a:bodyPr/>
        <a:lstStyle/>
        <a:p>
          <a:endParaRPr lang="en-US"/>
        </a:p>
      </dgm:t>
    </dgm:pt>
    <dgm:pt modelId="{62F2AE9A-5EEA-4E97-81BC-CA86B8B82BBC}" type="pres">
      <dgm:prSet presAssocID="{305287BC-3558-440C-ADAC-FFB28B22A01B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BE69035-EE3D-4C15-8601-117A5BE98040}" type="pres">
      <dgm:prSet presAssocID="{1BA2514B-ACCE-4EE6-A1EB-BD69C97B67E1}" presName="node" presStyleLbl="node1" presStyleIdx="0" presStyleCnt="2" custLinFactNeighborX="211" custLinFactNeighborY="-1387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ADF06A6-DDFB-4F09-9780-C12ADECE5757}" type="pres">
      <dgm:prSet presAssocID="{5F535F87-6B26-4C9A-BF06-69A78B07B4D1}" presName="sibTrans" presStyleCnt="0"/>
      <dgm:spPr/>
    </dgm:pt>
    <dgm:pt modelId="{3B41AE2F-D4BE-453A-BFAB-4D662E8997A6}" type="pres">
      <dgm:prSet presAssocID="{D5CDF3A8-9A92-478A-AAC2-1D3956613E06}" presName="node" presStyleLbl="node1" presStyleIdx="1" presStyleCnt="2" custLinFactNeighborX="-2108" custLinFactNeighborY="-1458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090E058-55B5-4A25-9863-5D876386A159}" type="presOf" srcId="{D5CDF3A8-9A92-478A-AAC2-1D3956613E06}" destId="{3B41AE2F-D4BE-453A-BFAB-4D662E8997A6}" srcOrd="0" destOrd="0" presId="urn:microsoft.com/office/officeart/2005/8/layout/default#1"/>
    <dgm:cxn modelId="{C3EB2AE8-4040-4DB8-83FE-2ABBA5953B7D}" srcId="{305287BC-3558-440C-ADAC-FFB28B22A01B}" destId="{1BA2514B-ACCE-4EE6-A1EB-BD69C97B67E1}" srcOrd="0" destOrd="0" parTransId="{258F477D-E67A-4EA7-AA58-EC6692A02A24}" sibTransId="{5F535F87-6B26-4C9A-BF06-69A78B07B4D1}"/>
    <dgm:cxn modelId="{96D15A61-EA28-4739-81DA-1E5AEC6DF5F4}" type="presOf" srcId="{1BA2514B-ACCE-4EE6-A1EB-BD69C97B67E1}" destId="{9BE69035-EE3D-4C15-8601-117A5BE98040}" srcOrd="0" destOrd="0" presId="urn:microsoft.com/office/officeart/2005/8/layout/default#1"/>
    <dgm:cxn modelId="{33B3F237-64B3-4CE0-9732-F02FEC6DDB74}" srcId="{305287BC-3558-440C-ADAC-FFB28B22A01B}" destId="{D5CDF3A8-9A92-478A-AAC2-1D3956613E06}" srcOrd="1" destOrd="0" parTransId="{E780A389-EFC5-4078-BCBD-38FAD738273E}" sibTransId="{219526EE-3DB4-44F1-ACAD-C3EA728D2483}"/>
    <dgm:cxn modelId="{95BA9459-9D05-4C61-A768-8CB0AC3ADA79}" type="presOf" srcId="{305287BC-3558-440C-ADAC-FFB28B22A01B}" destId="{62F2AE9A-5EEA-4E97-81BC-CA86B8B82BBC}" srcOrd="0" destOrd="0" presId="urn:microsoft.com/office/officeart/2005/8/layout/default#1"/>
    <dgm:cxn modelId="{CD947D50-4D7A-4301-A67D-5EBB3292942E}" type="presParOf" srcId="{62F2AE9A-5EEA-4E97-81BC-CA86B8B82BBC}" destId="{9BE69035-EE3D-4C15-8601-117A5BE98040}" srcOrd="0" destOrd="0" presId="urn:microsoft.com/office/officeart/2005/8/layout/default#1"/>
    <dgm:cxn modelId="{611E510D-70CD-4E96-8F24-591B48AC8383}" type="presParOf" srcId="{62F2AE9A-5EEA-4E97-81BC-CA86B8B82BBC}" destId="{EADF06A6-DDFB-4F09-9780-C12ADECE5757}" srcOrd="1" destOrd="0" presId="urn:microsoft.com/office/officeart/2005/8/layout/default#1"/>
    <dgm:cxn modelId="{C6B4FDCA-A136-4B3C-A3FC-FC2E300F5529}" type="presParOf" srcId="{62F2AE9A-5EEA-4E97-81BC-CA86B8B82BBC}" destId="{3B41AE2F-D4BE-453A-BFAB-4D662E8997A6}" srcOrd="2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BE69035-EE3D-4C15-8601-117A5BE98040}">
      <dsp:nvSpPr>
        <dsp:cNvPr id="0" name=""/>
        <dsp:cNvSpPr/>
      </dsp:nvSpPr>
      <dsp:spPr>
        <a:xfrm>
          <a:off x="10738" y="1149108"/>
          <a:ext cx="4537869" cy="272272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y-GB" sz="3000" kern="1200" noProof="0" dirty="0"/>
            <a:t>Cyfathrebu aneffeithiol ymysg gweithwyr gofal iechyd proffesiynol yw un o brif achosion niwed i gleifion.</a:t>
          </a:r>
        </a:p>
      </dsp:txBody>
      <dsp:txXfrm>
        <a:off x="10738" y="1149108"/>
        <a:ext cx="4537869" cy="2722721"/>
      </dsp:txXfrm>
    </dsp:sp>
    <dsp:sp modelId="{3B41AE2F-D4BE-453A-BFAB-4D662E8997A6}">
      <dsp:nvSpPr>
        <dsp:cNvPr id="0" name=""/>
        <dsp:cNvSpPr/>
      </dsp:nvSpPr>
      <dsp:spPr>
        <a:xfrm>
          <a:off x="4897161" y="1129531"/>
          <a:ext cx="4537869" cy="272272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y-GB" sz="2800" kern="1200" baseline="0" noProof="0" dirty="0"/>
            <a:t>Mae methiant cyfathrebu’n arwain at gynnydd mewn niwed, hyd yr arhosiad, y defnydd o adnoddau, yn ogystal â lleihau morâl staff.</a:t>
          </a:r>
          <a:endParaRPr lang="cy-GB" sz="3600" kern="1200" noProof="0" dirty="0"/>
        </a:p>
      </dsp:txBody>
      <dsp:txXfrm>
        <a:off x="4897161" y="1129531"/>
        <a:ext cx="4537869" cy="272272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3F103-BC34-4FE4-A40E-EDDEECFDA5D0}" type="datetimeFigureOut">
              <a:rPr lang="en-US" smtClean="0"/>
              <a:pPr/>
              <a:t>3/10/20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6293083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smtClean="0"/>
              <a:pPr/>
              <a:t>3/10/20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0269217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smtClean="0"/>
              <a:pPr/>
              <a:t>3/10/20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086215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smtClean="0"/>
              <a:pPr/>
              <a:t>3/10/20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5858681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smtClean="0"/>
              <a:pPr/>
              <a:t>3/10/20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2721139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smtClean="0"/>
              <a:pPr/>
              <a:t>3/10/20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8921261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smtClean="0"/>
              <a:pPr/>
              <a:t>3/10/20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9673420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smtClean="0"/>
              <a:pPr/>
              <a:t>3/10/20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3916812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smtClean="0"/>
              <a:pPr/>
              <a:t>3/10/20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4252348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smtClean="0"/>
              <a:pPr/>
              <a:t>3/10/20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6507053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smtClean="0"/>
              <a:pPr/>
              <a:t>3/10/20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4659747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451C3-0FF4-47C4-B829-773ADF60F88C}" type="datetimeFigureOut">
              <a:rPr lang="en-US" smtClean="0"/>
              <a:pPr/>
              <a:t>3/10/20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114240292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smtClean="0"/>
              <a:pPr/>
              <a:t>3/10/20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7602537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smtClean="0"/>
              <a:pPr/>
              <a:t>3/10/20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9065543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smtClean="0"/>
              <a:pPr/>
              <a:t>3/10/20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40630221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6D93-FCAC-47E0-A2EE-787E62CA814C}" type="datetimeFigureOut">
              <a:rPr lang="en-US" smtClean="0"/>
              <a:pPr/>
              <a:t>3/10/20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589361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879A6-0FD0-4734-A311-86BFCA472E6E}" type="datetimeFigureOut">
              <a:rPr lang="en-US" smtClean="0"/>
              <a:pPr/>
              <a:t>3/10/20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2921293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20" Type="http://schemas.openxmlformats.org/officeDocument/2006/relationships/image" Target="../media/image3.png"/><Relationship Id="rId21" Type="http://schemas.openxmlformats.org/officeDocument/2006/relationships/image" Target="../media/image4.png"/><Relationship Id="rId22" Type="http://schemas.openxmlformats.org/officeDocument/2006/relationships/image" Target="../media/image5.png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theme" Target="../theme/theme1.xml"/><Relationship Id="rId19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2BE451C3-0FF4-47C4-B829-773ADF60F88C}" type="datetimeFigureOut">
              <a:rPr lang="en-US" smtClean="0"/>
              <a:pPr/>
              <a:t>3/10/20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63480257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  <p:sldLayoutId id="2147483704" r:id="rId12"/>
    <p:sldLayoutId id="2147483705" r:id="rId13"/>
    <p:sldLayoutId id="2147483706" r:id="rId14"/>
    <p:sldLayoutId id="2147483707" r:id="rId15"/>
    <p:sldLayoutId id="2147483708" r:id="rId16"/>
    <p:sldLayoutId id="214748370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bing.com/videos/search?q=benefits+of+effective+communication+healthcare&amp;&amp;view=detail&amp;mid=7BA92BFD5B1C486D4A4E7BA92BFD5B1C486D4A4E&amp;&amp;FORM=VRDGAR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y-GB" noProof="0" dirty="0"/>
              <a:t>Manteision a   Rhwystrau i Gyfathrebu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y-GB" noProof="0" dirty="0"/>
              <a:t>WYTHNOS 3</a:t>
            </a:r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6184507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5464" y="532234"/>
            <a:ext cx="10027396" cy="706964"/>
          </a:xfrm>
        </p:spPr>
        <p:txBody>
          <a:bodyPr/>
          <a:lstStyle/>
          <a:p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Pam ymdrechu i gyfathrebu'n effeithiol?</a:t>
            </a:r>
          </a:p>
        </p:txBody>
      </p:sp>
      <p:sp>
        <p:nvSpPr>
          <p:cNvPr id="3" name="Rectangle 2"/>
          <p:cNvSpPr/>
          <p:nvPr/>
        </p:nvSpPr>
        <p:spPr>
          <a:xfrm>
            <a:off x="3048000" y="2828836"/>
            <a:ext cx="609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2"/>
              </a:rPr>
              <a:t>https://www.bing.com/videos/search?q=benefits+of+effective+communication+healthcare&amp;&amp;view=detail&amp;mid=7BA92BFD5B1C486D4A4E7BA92BFD5B1C486D4A4E&amp;&amp;FORM=VRDGAR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7605642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2456" y="323193"/>
            <a:ext cx="11456276" cy="1981200"/>
          </a:xfrm>
        </p:spPr>
        <p:txBody>
          <a:bodyPr/>
          <a:lstStyle/>
          <a:p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Pam ymdrechu i gyfathrebu'n effeithiol?
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>
          <a:xfrm>
            <a:off x="672663" y="2406869"/>
            <a:ext cx="6159061" cy="4277710"/>
          </a:xfrm>
        </p:spPr>
        <p:txBody>
          <a:bodyPr>
            <a:normAutofit fontScale="77500" lnSpcReduction="20000"/>
          </a:bodyPr>
          <a:lstStyle/>
          <a:p>
            <a:endParaRPr lang="cy-GB" sz="2800" b="1" noProof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y-GB" sz="2800" noProof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y-GB" sz="2800" noProof="0" dirty="0">
                <a:latin typeface="Arial" panose="020B0604020202020204" pitchFamily="34" charset="0"/>
                <a:cs typeface="Arial" panose="020B0604020202020204" pitchFamily="34" charset="0"/>
              </a:rPr>
              <a:t>Meddyliwch am y pwyntiau canlynol:</a:t>
            </a:r>
          </a:p>
          <a:p>
            <a:endParaRPr lang="cy-GB" sz="2800" noProof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y-GB" sz="2800" noProof="0" dirty="0">
                <a:latin typeface="Arial" panose="020B0604020202020204" pitchFamily="34" charset="0"/>
                <a:cs typeface="Arial" panose="020B0604020202020204" pitchFamily="34" charset="0"/>
              </a:rPr>
              <a:t>-Beth yw manteision cyfathrebu effeithiol mewn lleoliad gofal iechyd?</a:t>
            </a:r>
          </a:p>
          <a:p>
            <a:endParaRPr lang="cy-GB" sz="2800" noProof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y-GB" sz="2800" noProof="0" dirty="0">
                <a:latin typeface="Arial" panose="020B0604020202020204" pitchFamily="34" charset="0"/>
                <a:cs typeface="Arial" panose="020B0604020202020204" pitchFamily="34" charset="0"/>
              </a:rPr>
              <a:t>-Beth yw effeithiau posibl diffyg </a:t>
            </a:r>
            <a:r>
              <a:rPr lang="cy-GB" sz="2800" dirty="0">
                <a:latin typeface="Arial" panose="020B0604020202020204" pitchFamily="34" charset="0"/>
                <a:cs typeface="Arial" panose="020B0604020202020204" pitchFamily="34" charset="0"/>
              </a:rPr>
              <a:t>cyfathrebu effeithiol</a:t>
            </a:r>
            <a:r>
              <a:rPr lang="cy-GB" sz="2800" noProof="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endParaRPr lang="cy-GB" sz="2800" noProof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y-GB" sz="2800" noProof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sz="2800" dirty="0">
                <a:latin typeface="Arial" panose="020B0604020202020204" pitchFamily="34" charset="0"/>
                <a:cs typeface="Arial" panose="020B0604020202020204" pitchFamily="34" charset="0"/>
              </a:rPr>
              <a:t>- Pwy a effeithir gan gyfathrebu aneffeithiol?</a:t>
            </a:r>
            <a:endParaRPr lang="cy-GB" sz="2800" noProof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y-GB" noProof="0" dirty="0"/>
          </a:p>
        </p:txBody>
      </p:sp>
      <p:sp>
        <p:nvSpPr>
          <p:cNvPr id="4" name="TextBox 3"/>
          <p:cNvSpPr txBox="1"/>
          <p:nvPr/>
        </p:nvSpPr>
        <p:spPr>
          <a:xfrm>
            <a:off x="733816" y="1888686"/>
            <a:ext cx="111094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400" b="1" dirty="0">
                <a:latin typeface="Arial" panose="020B0604020202020204" pitchFamily="34" charset="0"/>
                <a:cs typeface="Arial" panose="020B0604020202020204" pitchFamily="34" charset="0"/>
              </a:rPr>
              <a:t>Tasg:  Yn eich grwpiau trafodwch pam mae cyfathrebu effeithiol yn hanfodol mewn lleoliadau gofal iechyd, ac yna fe wnawn ni adrodd yn ôl</a:t>
            </a:r>
            <a:r>
              <a:rPr lang="cy-GB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tretch>
            <a:fillRect/>
          </a:stretch>
        </p:blipFill>
        <p:spPr>
          <a:xfrm>
            <a:off x="6955937" y="3283497"/>
            <a:ext cx="4826160" cy="2524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6178455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noProof="0" dirty="0"/>
              <a:t>Y Dystiolaeth</a:t>
            </a: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214616017"/>
              </p:ext>
            </p:extLst>
          </p:nvPr>
        </p:nvGraphicFramePr>
        <p:xfrm>
          <a:off x="1065007" y="828974"/>
          <a:ext cx="9531853" cy="5776221"/>
        </p:xfrm>
        <a:graphic>
          <a:graphicData uri="http://schemas.openxmlformats.org/drawingml/2006/diagram">
            <a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6540650" y="5346551"/>
            <a:ext cx="68639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Sign Up to Safety, NHS England (2019)</a:t>
            </a:r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41317848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noProof="0" dirty="0">
                <a:latin typeface="Arial" panose="020B0604020202020204" pitchFamily="34" charset="0"/>
                <a:cs typeface="Arial" panose="020B0604020202020204" pitchFamily="34" charset="0"/>
              </a:rPr>
              <a:t>Beth yw’r rhwystrau i gyfathrebu effeithiol?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6111" y="1965434"/>
            <a:ext cx="11545888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y-GB" sz="2000" dirty="0"/>
              <a:t>Amser - Yr amser sydd ar gael ar gyfer ymgynghori, siarad â chleifion a throsglwyddo gwybodaeth mewn pryd er mwyn ei defnyddio'n effeithiol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y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y-GB" sz="2000" dirty="0"/>
              <a:t>Gwaith Tîm – Methu â throsglwyddo gwybodaeth i bob aelod o dîm neu weithwyr iechyd proffesiynol sy'n ymwneud â llwybr gofal
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y-GB" sz="2000" dirty="0"/>
              <a:t>Sgiliau rhyngbersonol gwael sy’n arwain at wybodaeth anghywir a/neu anghyflawn
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y-GB" sz="2000" dirty="0"/>
              <a:t>Rhwystrau iaith</a:t>
            </a:r>
          </a:p>
          <a:p>
            <a:endParaRPr lang="cy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y-GB" sz="2000" dirty="0"/>
              <a:t>Rhwystrau diwylliannol</a:t>
            </a:r>
          </a:p>
          <a:p>
            <a:endParaRPr lang="cy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y-GB" sz="2000" dirty="0"/>
              <a:t>Effeithiau straen, blinder, ymyriadau a tharfu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y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y-GB" sz="2000" dirty="0" err="1"/>
              <a:t>Gorbryder</a:t>
            </a:r>
            <a:r>
              <a:rPr lang="cy-GB" sz="2000" dirty="0"/>
              <a:t> neu bryder cleifion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5542990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z="4400" dirty="0">
                <a:latin typeface="Arial" panose="020B0604020202020204" pitchFamily="34" charset="0"/>
                <a:cs typeface="Arial" panose="020B0604020202020204" pitchFamily="34" charset="0"/>
              </a:rPr>
              <a:t>Sut y </a:t>
            </a:r>
            <a:r>
              <a:rPr lang="es-ES" sz="4400" dirty="0" err="1">
                <a:latin typeface="Arial" panose="020B0604020202020204" pitchFamily="34" charset="0"/>
                <a:cs typeface="Arial" panose="020B0604020202020204" pitchFamily="34" charset="0"/>
              </a:rPr>
              <a:t>gellir</a:t>
            </a:r>
            <a:r>
              <a:rPr lang="es-ES" sz="4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4400" dirty="0" err="1">
                <a:latin typeface="Arial" panose="020B0604020202020204" pitchFamily="34" charset="0"/>
                <a:cs typeface="Arial" panose="020B0604020202020204" pitchFamily="34" charset="0"/>
              </a:rPr>
              <a:t>goresgyn</a:t>
            </a:r>
            <a:r>
              <a:rPr lang="es-ES" sz="4400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s-ES" sz="4400" dirty="0" err="1">
                <a:latin typeface="Arial" panose="020B0604020202020204" pitchFamily="34" charset="0"/>
                <a:cs typeface="Arial" panose="020B0604020202020204" pitchFamily="34" charset="0"/>
              </a:rPr>
              <a:t>rhwystrau</a:t>
            </a:r>
            <a:r>
              <a:rPr lang="es-ES" sz="4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4400" dirty="0" err="1">
                <a:latin typeface="Arial" panose="020B0604020202020204" pitchFamily="34" charset="0"/>
                <a:cs typeface="Arial" panose="020B0604020202020204" pitchFamily="34" charset="0"/>
              </a:rPr>
              <a:t>hyn</a:t>
            </a:r>
            <a:r>
              <a:rPr lang="cy-GB" sz="4400" noProof="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1272" y="2925277"/>
            <a:ext cx="4803502" cy="4195481"/>
          </a:xfrm>
        </p:spPr>
        <p:txBody>
          <a:bodyPr/>
          <a:lstStyle/>
          <a:p>
            <a:pPr marL="0" indent="0">
              <a:buNone/>
            </a:pPr>
            <a:r>
              <a:rPr lang="cy-GB" b="1" noProof="0" dirty="0"/>
              <a:t>TASG</a:t>
            </a:r>
            <a:r>
              <a:rPr lang="cy-GB" dirty="0"/>
              <a:t>: Yn eich grwpiau ystyriwch un o'r rhwystrau i gyfathrebu a meddyliwch am/ymchwiliwch ffyrdd y gellid goresgyn y rhain.  Gallai hyn fod yn ffyrdd rydych chi'n eu defnyddio'n barod yn eich gweithle neu syniadau newydd.
</a:t>
            </a:r>
            <a:endParaRPr lang="cy-GB" noProof="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tretch>
            <a:fillRect/>
          </a:stretch>
        </p:blipFill>
        <p:spPr>
          <a:xfrm>
            <a:off x="6537433" y="2052143"/>
            <a:ext cx="4985845" cy="3323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5073567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/>
              <a:t>Manylion Penodol Cyfathrebu Effeithiol
</a:t>
            </a:r>
            <a:endParaRPr lang="cy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497" y="2052918"/>
            <a:ext cx="11172495" cy="4195481"/>
          </a:xfrm>
        </p:spPr>
        <p:txBody>
          <a:bodyPr/>
          <a:lstStyle/>
          <a:p>
            <a:pPr marL="0" indent="0">
              <a:buNone/>
            </a:pPr>
            <a:r>
              <a:rPr lang="cy-GB" dirty="0"/>
              <a:t>Fel y trafodwyd, mae cyfathrebu effeithiol yn hollbwysig mewn lleoliadau gofal iechyd.</a:t>
            </a:r>
            <a:endParaRPr lang="cy-GB" noProof="0" dirty="0"/>
          </a:p>
          <a:p>
            <a:pPr marL="0" indent="0">
              <a:buNone/>
            </a:pPr>
            <a:endParaRPr lang="cy-GB" noProof="0" dirty="0"/>
          </a:p>
          <a:p>
            <a:pPr marL="0" indent="0">
              <a:buNone/>
            </a:pPr>
            <a:r>
              <a:rPr lang="cy-GB" noProof="0" dirty="0"/>
              <a:t>Rydym yn mynd i edrych  nawr ar fanylion yr hyn sy’n gwneud cyfathrebu effeithiol, gan edrych yn fanylach </a:t>
            </a:r>
            <a:r>
              <a:rPr lang="cy-GB" noProof="0"/>
              <a:t>yng nghyd-destun </a:t>
            </a:r>
            <a:r>
              <a:rPr lang="cy-GB" noProof="0" dirty="0"/>
              <a:t>dulliau cyfathrebu unigol.</a:t>
            </a:r>
          </a:p>
          <a:p>
            <a:pPr marL="0" indent="0">
              <a:buNone/>
            </a:pPr>
            <a:endParaRPr lang="cy-GB" noProof="0" dirty="0"/>
          </a:p>
          <a:p>
            <a:pPr marL="0" indent="0">
              <a:buNone/>
            </a:pPr>
            <a:r>
              <a:rPr lang="cy-GB" noProof="0" dirty="0"/>
              <a:t>I ddechrau rydym yn mynd i edrych ar gyfathrebu wyneb yn wyneb a llafar, rhywbeth a nodwyd gan lawer ohonoch fel y dull yr </a:t>
            </a:r>
            <a:r>
              <a:rPr lang="cy-GB" dirty="0"/>
              <a:t>ydych fwyaf cyfforddus ag ef</a:t>
            </a:r>
            <a:r>
              <a:rPr lang="cy-GB" noProof="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97350090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:a="http://schemas.openxmlformats.org/drawingml/2006/main" xmlns="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217</TotalTime>
  <Words>377</Words>
  <Application>Microsoft Macintosh PowerPoint</Application>
  <PresentationFormat>Custom</PresentationFormat>
  <Paragraphs>43</Paragraphs>
  <Slides>7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Ion</vt:lpstr>
      <vt:lpstr>Manteision a   Rhwystrau i Gyfathrebu</vt:lpstr>
      <vt:lpstr>Pam ymdrechu i gyfathrebu'n effeithiol?</vt:lpstr>
      <vt:lpstr>Pam ymdrechu i gyfathrebu'n effeithiol?
</vt:lpstr>
      <vt:lpstr>Y Dystiolaeth</vt:lpstr>
      <vt:lpstr>Beth yw’r rhwystrau i gyfathrebu effeithiol? </vt:lpstr>
      <vt:lpstr>Sut y gellir goresgyn y rhwystrau hyn?</vt:lpstr>
      <vt:lpstr>Manylion Penodol Cyfathrebu Effeithiol
</vt:lpstr>
    </vt:vector>
  </TitlesOfParts>
  <Company>University of Wales Trinity Saint David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Communication</dc:title>
  <dc:creator>Neil Hapgood</dc:creator>
  <cp:lastModifiedBy>swwcte</cp:lastModifiedBy>
  <cp:revision>25</cp:revision>
  <dcterms:created xsi:type="dcterms:W3CDTF">2020-03-10T17:07:41Z</dcterms:created>
  <dcterms:modified xsi:type="dcterms:W3CDTF">2020-03-10T17:08:14Z</dcterms:modified>
</cp:coreProperties>
</file>