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8" r:id="rId4"/>
    <p:sldId id="272" r:id="rId5"/>
    <p:sldId id="273" r:id="rId6"/>
    <p:sldId id="266" r:id="rId7"/>
    <p:sldId id="274" r:id="rId8"/>
    <p:sldId id="275" r:id="rId9"/>
    <p:sldId id="276" r:id="rId10"/>
    <p:sldId id="263" r:id="rId11"/>
    <p:sldId id="278" r:id="rId12"/>
    <p:sldId id="279" r:id="rId13"/>
    <p:sldId id="277" r:id="rId14"/>
    <p:sldId id="270" r:id="rId15"/>
    <p:sldId id="271" r:id="rId16"/>
    <p:sldId id="26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4" autoAdjust="0"/>
    <p:restoredTop sz="94660"/>
  </p:normalViewPr>
  <p:slideViewPr>
    <p:cSldViewPr snapToGrid="0">
      <p:cViewPr varScale="1">
        <p:scale>
          <a:sx n="72" d="100"/>
          <a:sy n="72" d="100"/>
        </p:scale>
        <p:origin x="53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7CA055-FBFB-4BCF-938D-0B57E6BD529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7CCDA6B-1B18-4C62-85A7-0B5C99B20B33}">
      <dgm:prSet/>
      <dgm:spPr/>
      <dgm:t>
        <a:bodyPr/>
        <a:lstStyle/>
        <a:p>
          <a:r>
            <a:rPr lang="en-US"/>
            <a:t>This research project will investigate why even with the health concerns that are related to specific breeds, do individual’s still carry on purchasing these pets?</a:t>
          </a:r>
        </a:p>
      </dgm:t>
    </dgm:pt>
    <dgm:pt modelId="{C510256C-4A8F-4DBE-B71C-B5947B6C5D7A}" type="parTrans" cxnId="{2059C10A-4360-479C-A2C8-0C197DE1A912}">
      <dgm:prSet/>
      <dgm:spPr/>
      <dgm:t>
        <a:bodyPr/>
        <a:lstStyle/>
        <a:p>
          <a:endParaRPr lang="en-US"/>
        </a:p>
      </dgm:t>
    </dgm:pt>
    <dgm:pt modelId="{B3AA0C53-D608-473F-A83C-B51D348D3FF3}" type="sibTrans" cxnId="{2059C10A-4360-479C-A2C8-0C197DE1A912}">
      <dgm:prSet/>
      <dgm:spPr/>
      <dgm:t>
        <a:bodyPr/>
        <a:lstStyle/>
        <a:p>
          <a:endParaRPr lang="en-US"/>
        </a:p>
      </dgm:t>
    </dgm:pt>
    <dgm:pt modelId="{754F3924-0F6E-41A0-BD8F-0F997341B9CC}">
      <dgm:prSet/>
      <dgm:spPr/>
      <dgm:t>
        <a:bodyPr/>
        <a:lstStyle/>
        <a:p>
          <a:r>
            <a:rPr lang="en-US"/>
            <a:t>Evidence suggests that brachycephalic (BC) (short-muzzled) breeds, such as the Pug, French Bulldog and Bulldog have shown substantial increases in numbers in the UK over the past decade (The Kennel Club 2016a). </a:t>
          </a:r>
        </a:p>
      </dgm:t>
    </dgm:pt>
    <dgm:pt modelId="{AC42886A-8DBD-4366-8DBF-3DBAAC564C5C}" type="parTrans" cxnId="{0E15CB96-61C9-4F72-8040-901F5111A59A}">
      <dgm:prSet/>
      <dgm:spPr/>
      <dgm:t>
        <a:bodyPr/>
        <a:lstStyle/>
        <a:p>
          <a:endParaRPr lang="en-US"/>
        </a:p>
      </dgm:t>
    </dgm:pt>
    <dgm:pt modelId="{296ACDE8-334D-46E9-A419-8186E7B0EDEA}" type="sibTrans" cxnId="{0E15CB96-61C9-4F72-8040-901F5111A59A}">
      <dgm:prSet/>
      <dgm:spPr/>
      <dgm:t>
        <a:bodyPr/>
        <a:lstStyle/>
        <a:p>
          <a:endParaRPr lang="en-US"/>
        </a:p>
      </dgm:t>
    </dgm:pt>
    <dgm:pt modelId="{1A5AF9D2-6D6E-4D3C-90E4-9960C46C906D}">
      <dgm:prSet/>
      <dgm:spPr/>
      <dgm:t>
        <a:bodyPr/>
        <a:lstStyle/>
        <a:p>
          <a:r>
            <a:rPr lang="en-US"/>
            <a:t>Little information exists on how and why prospective companion animal owners make decisions round the purchase of purebred dogs, so this study will aim to investigate whether the media influences dog breed purchases.</a:t>
          </a:r>
        </a:p>
      </dgm:t>
    </dgm:pt>
    <dgm:pt modelId="{94C17C2D-CD95-4233-9507-C68D7E42D1C2}" type="parTrans" cxnId="{78D469BA-24A4-488D-8019-86B3C75B2366}">
      <dgm:prSet/>
      <dgm:spPr/>
      <dgm:t>
        <a:bodyPr/>
        <a:lstStyle/>
        <a:p>
          <a:endParaRPr lang="en-US"/>
        </a:p>
      </dgm:t>
    </dgm:pt>
    <dgm:pt modelId="{A66B6828-E4B3-4C60-9111-A2924E6957D9}" type="sibTrans" cxnId="{78D469BA-24A4-488D-8019-86B3C75B2366}">
      <dgm:prSet/>
      <dgm:spPr/>
      <dgm:t>
        <a:bodyPr/>
        <a:lstStyle/>
        <a:p>
          <a:endParaRPr lang="en-US"/>
        </a:p>
      </dgm:t>
    </dgm:pt>
    <dgm:pt modelId="{987E9647-38F9-430E-A9B2-FEAA3E6648DA}" type="pres">
      <dgm:prSet presAssocID="{6F7CA055-FBFB-4BCF-938D-0B57E6BD5291}" presName="linear" presStyleCnt="0">
        <dgm:presLayoutVars>
          <dgm:animLvl val="lvl"/>
          <dgm:resizeHandles val="exact"/>
        </dgm:presLayoutVars>
      </dgm:prSet>
      <dgm:spPr/>
    </dgm:pt>
    <dgm:pt modelId="{0B5E44EC-44CA-457B-9781-7067A604B05D}" type="pres">
      <dgm:prSet presAssocID="{97CCDA6B-1B18-4C62-85A7-0B5C99B20B33}" presName="parentText" presStyleLbl="node1" presStyleIdx="0" presStyleCnt="3">
        <dgm:presLayoutVars>
          <dgm:chMax val="0"/>
          <dgm:bulletEnabled val="1"/>
        </dgm:presLayoutVars>
      </dgm:prSet>
      <dgm:spPr/>
    </dgm:pt>
    <dgm:pt modelId="{A142E197-19C5-4176-9F79-A728373BA87D}" type="pres">
      <dgm:prSet presAssocID="{B3AA0C53-D608-473F-A83C-B51D348D3FF3}" presName="spacer" presStyleCnt="0"/>
      <dgm:spPr/>
    </dgm:pt>
    <dgm:pt modelId="{AE7C1ED8-B363-43C2-8395-D34F0A61824F}" type="pres">
      <dgm:prSet presAssocID="{754F3924-0F6E-41A0-BD8F-0F997341B9CC}" presName="parentText" presStyleLbl="node1" presStyleIdx="1" presStyleCnt="3">
        <dgm:presLayoutVars>
          <dgm:chMax val="0"/>
          <dgm:bulletEnabled val="1"/>
        </dgm:presLayoutVars>
      </dgm:prSet>
      <dgm:spPr/>
    </dgm:pt>
    <dgm:pt modelId="{7926EFE4-4971-46A3-8678-30F8BEC905B3}" type="pres">
      <dgm:prSet presAssocID="{296ACDE8-334D-46E9-A419-8186E7B0EDEA}" presName="spacer" presStyleCnt="0"/>
      <dgm:spPr/>
    </dgm:pt>
    <dgm:pt modelId="{B732156F-5867-46FD-948E-903198C20AAC}" type="pres">
      <dgm:prSet presAssocID="{1A5AF9D2-6D6E-4D3C-90E4-9960C46C906D}" presName="parentText" presStyleLbl="node1" presStyleIdx="2" presStyleCnt="3">
        <dgm:presLayoutVars>
          <dgm:chMax val="0"/>
          <dgm:bulletEnabled val="1"/>
        </dgm:presLayoutVars>
      </dgm:prSet>
      <dgm:spPr/>
    </dgm:pt>
  </dgm:ptLst>
  <dgm:cxnLst>
    <dgm:cxn modelId="{2059C10A-4360-479C-A2C8-0C197DE1A912}" srcId="{6F7CA055-FBFB-4BCF-938D-0B57E6BD5291}" destId="{97CCDA6B-1B18-4C62-85A7-0B5C99B20B33}" srcOrd="0" destOrd="0" parTransId="{C510256C-4A8F-4DBE-B71C-B5947B6C5D7A}" sibTransId="{B3AA0C53-D608-473F-A83C-B51D348D3FF3}"/>
    <dgm:cxn modelId="{0B080C93-6E09-444D-B037-1A162CC3C022}" type="presOf" srcId="{1A5AF9D2-6D6E-4D3C-90E4-9960C46C906D}" destId="{B732156F-5867-46FD-948E-903198C20AAC}" srcOrd="0" destOrd="0" presId="urn:microsoft.com/office/officeart/2005/8/layout/vList2"/>
    <dgm:cxn modelId="{0E15CB96-61C9-4F72-8040-901F5111A59A}" srcId="{6F7CA055-FBFB-4BCF-938D-0B57E6BD5291}" destId="{754F3924-0F6E-41A0-BD8F-0F997341B9CC}" srcOrd="1" destOrd="0" parTransId="{AC42886A-8DBD-4366-8DBF-3DBAAC564C5C}" sibTransId="{296ACDE8-334D-46E9-A419-8186E7B0EDEA}"/>
    <dgm:cxn modelId="{2770FCA7-445C-4BCA-915A-368D4443697F}" type="presOf" srcId="{97CCDA6B-1B18-4C62-85A7-0B5C99B20B33}" destId="{0B5E44EC-44CA-457B-9781-7067A604B05D}" srcOrd="0" destOrd="0" presId="urn:microsoft.com/office/officeart/2005/8/layout/vList2"/>
    <dgm:cxn modelId="{78D469BA-24A4-488D-8019-86B3C75B2366}" srcId="{6F7CA055-FBFB-4BCF-938D-0B57E6BD5291}" destId="{1A5AF9D2-6D6E-4D3C-90E4-9960C46C906D}" srcOrd="2" destOrd="0" parTransId="{94C17C2D-CD95-4233-9507-C68D7E42D1C2}" sibTransId="{A66B6828-E4B3-4C60-9111-A2924E6957D9}"/>
    <dgm:cxn modelId="{E1E946DF-6E1E-4572-969A-8F0CF748C07B}" type="presOf" srcId="{6F7CA055-FBFB-4BCF-938D-0B57E6BD5291}" destId="{987E9647-38F9-430E-A9B2-FEAA3E6648DA}" srcOrd="0" destOrd="0" presId="urn:microsoft.com/office/officeart/2005/8/layout/vList2"/>
    <dgm:cxn modelId="{8FEA00F4-D900-40C3-8B84-B4B49E95556C}" type="presOf" srcId="{754F3924-0F6E-41A0-BD8F-0F997341B9CC}" destId="{AE7C1ED8-B363-43C2-8395-D34F0A61824F}" srcOrd="0" destOrd="0" presId="urn:microsoft.com/office/officeart/2005/8/layout/vList2"/>
    <dgm:cxn modelId="{5760D35D-515E-4EFD-AA8E-E5E82B113FBE}" type="presParOf" srcId="{987E9647-38F9-430E-A9B2-FEAA3E6648DA}" destId="{0B5E44EC-44CA-457B-9781-7067A604B05D}" srcOrd="0" destOrd="0" presId="urn:microsoft.com/office/officeart/2005/8/layout/vList2"/>
    <dgm:cxn modelId="{7EAD0E59-827A-45B9-A3F6-022ED3F4D0B3}" type="presParOf" srcId="{987E9647-38F9-430E-A9B2-FEAA3E6648DA}" destId="{A142E197-19C5-4176-9F79-A728373BA87D}" srcOrd="1" destOrd="0" presId="urn:microsoft.com/office/officeart/2005/8/layout/vList2"/>
    <dgm:cxn modelId="{23D26CDB-86D5-4B64-AD65-8C26D627E0A4}" type="presParOf" srcId="{987E9647-38F9-430E-A9B2-FEAA3E6648DA}" destId="{AE7C1ED8-B363-43C2-8395-D34F0A61824F}" srcOrd="2" destOrd="0" presId="urn:microsoft.com/office/officeart/2005/8/layout/vList2"/>
    <dgm:cxn modelId="{0473DECF-24EA-4DDD-A00A-76A191DC1A68}" type="presParOf" srcId="{987E9647-38F9-430E-A9B2-FEAA3E6648DA}" destId="{7926EFE4-4971-46A3-8678-30F8BEC905B3}" srcOrd="3" destOrd="0" presId="urn:microsoft.com/office/officeart/2005/8/layout/vList2"/>
    <dgm:cxn modelId="{A0CACCF0-128E-4BA9-8A42-995D83B2347C}" type="presParOf" srcId="{987E9647-38F9-430E-A9B2-FEAA3E6648DA}" destId="{B732156F-5867-46FD-948E-903198C20AA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83F43D-46FC-4F7B-8871-1AD7D630BFE2}" type="doc">
      <dgm:prSet loTypeId="urn:microsoft.com/office/officeart/2005/8/layout/list1" loCatId="list" qsTypeId="urn:microsoft.com/office/officeart/2005/8/quickstyle/simple4" qsCatId="simple" csTypeId="urn:microsoft.com/office/officeart/2005/8/colors/accent1_2" csCatId="accent1"/>
      <dgm:spPr/>
      <dgm:t>
        <a:bodyPr/>
        <a:lstStyle/>
        <a:p>
          <a:endParaRPr lang="en-US"/>
        </a:p>
      </dgm:t>
    </dgm:pt>
    <dgm:pt modelId="{02FB108C-0477-4CC5-9857-E4AF97F9D77C}">
      <dgm:prSet/>
      <dgm:spPr/>
      <dgm:t>
        <a:bodyPr/>
        <a:lstStyle/>
        <a:p>
          <a:r>
            <a:rPr lang="en-US"/>
            <a:t>Iv- dog breed attitude</a:t>
          </a:r>
        </a:p>
      </dgm:t>
    </dgm:pt>
    <dgm:pt modelId="{B2BA8726-7F24-47E8-8F40-6693F1EA35A5}" type="parTrans" cxnId="{8A79A504-D432-4C12-9E6A-717717E3D91C}">
      <dgm:prSet/>
      <dgm:spPr/>
      <dgm:t>
        <a:bodyPr/>
        <a:lstStyle/>
        <a:p>
          <a:endParaRPr lang="en-US"/>
        </a:p>
      </dgm:t>
    </dgm:pt>
    <dgm:pt modelId="{FDBBA260-FFC0-47FD-AF71-1ABE084BD084}" type="sibTrans" cxnId="{8A79A504-D432-4C12-9E6A-717717E3D91C}">
      <dgm:prSet/>
      <dgm:spPr/>
      <dgm:t>
        <a:bodyPr/>
        <a:lstStyle/>
        <a:p>
          <a:endParaRPr lang="en-US"/>
        </a:p>
      </dgm:t>
    </dgm:pt>
    <dgm:pt modelId="{ACE6A3FA-1044-4D82-8C4D-57A9676FF50F}">
      <dgm:prSet/>
      <dgm:spPr/>
      <dgm:t>
        <a:bodyPr/>
        <a:lstStyle/>
        <a:p>
          <a:r>
            <a:rPr lang="en-US"/>
            <a:t>Dv- media influence</a:t>
          </a:r>
        </a:p>
      </dgm:t>
    </dgm:pt>
    <dgm:pt modelId="{D4E2F554-7FCD-4F37-880A-F9A69C5EBB8C}" type="parTrans" cxnId="{CAD52EBC-134F-466D-9EF3-5D369579F947}">
      <dgm:prSet/>
      <dgm:spPr/>
      <dgm:t>
        <a:bodyPr/>
        <a:lstStyle/>
        <a:p>
          <a:endParaRPr lang="en-US"/>
        </a:p>
      </dgm:t>
    </dgm:pt>
    <dgm:pt modelId="{B71D9E97-30E1-4126-B6DE-BD5D649A02A2}" type="sibTrans" cxnId="{CAD52EBC-134F-466D-9EF3-5D369579F947}">
      <dgm:prSet/>
      <dgm:spPr/>
      <dgm:t>
        <a:bodyPr/>
        <a:lstStyle/>
        <a:p>
          <a:endParaRPr lang="en-US"/>
        </a:p>
      </dgm:t>
    </dgm:pt>
    <dgm:pt modelId="{78B054FC-9DCC-4574-9CAE-10D502CF5379}" type="pres">
      <dgm:prSet presAssocID="{0D83F43D-46FC-4F7B-8871-1AD7D630BFE2}" presName="linear" presStyleCnt="0">
        <dgm:presLayoutVars>
          <dgm:dir/>
          <dgm:animLvl val="lvl"/>
          <dgm:resizeHandles val="exact"/>
        </dgm:presLayoutVars>
      </dgm:prSet>
      <dgm:spPr/>
    </dgm:pt>
    <dgm:pt modelId="{C0B36578-C3F8-494C-9423-DC14C2F1079A}" type="pres">
      <dgm:prSet presAssocID="{02FB108C-0477-4CC5-9857-E4AF97F9D77C}" presName="parentLin" presStyleCnt="0"/>
      <dgm:spPr/>
    </dgm:pt>
    <dgm:pt modelId="{E1F9627D-D47C-423B-B6D5-CF5DD0F1DC89}" type="pres">
      <dgm:prSet presAssocID="{02FB108C-0477-4CC5-9857-E4AF97F9D77C}" presName="parentLeftMargin" presStyleLbl="node1" presStyleIdx="0" presStyleCnt="2"/>
      <dgm:spPr/>
    </dgm:pt>
    <dgm:pt modelId="{548239B7-EC68-4F45-8167-7F74FCA9087D}" type="pres">
      <dgm:prSet presAssocID="{02FB108C-0477-4CC5-9857-E4AF97F9D77C}" presName="parentText" presStyleLbl="node1" presStyleIdx="0" presStyleCnt="2">
        <dgm:presLayoutVars>
          <dgm:chMax val="0"/>
          <dgm:bulletEnabled val="1"/>
        </dgm:presLayoutVars>
      </dgm:prSet>
      <dgm:spPr/>
    </dgm:pt>
    <dgm:pt modelId="{E123146E-72F2-468D-A51E-FC501DCE39F7}" type="pres">
      <dgm:prSet presAssocID="{02FB108C-0477-4CC5-9857-E4AF97F9D77C}" presName="negativeSpace" presStyleCnt="0"/>
      <dgm:spPr/>
    </dgm:pt>
    <dgm:pt modelId="{25D9DCB8-939F-491E-9B03-D0E4127B3C5B}" type="pres">
      <dgm:prSet presAssocID="{02FB108C-0477-4CC5-9857-E4AF97F9D77C}" presName="childText" presStyleLbl="conFgAcc1" presStyleIdx="0" presStyleCnt="2">
        <dgm:presLayoutVars>
          <dgm:bulletEnabled val="1"/>
        </dgm:presLayoutVars>
      </dgm:prSet>
      <dgm:spPr/>
    </dgm:pt>
    <dgm:pt modelId="{493B5710-790F-41D8-A337-3A10651362A9}" type="pres">
      <dgm:prSet presAssocID="{FDBBA260-FFC0-47FD-AF71-1ABE084BD084}" presName="spaceBetweenRectangles" presStyleCnt="0"/>
      <dgm:spPr/>
    </dgm:pt>
    <dgm:pt modelId="{A9DE33EA-73F4-43EF-9A08-C09EA8C6F347}" type="pres">
      <dgm:prSet presAssocID="{ACE6A3FA-1044-4D82-8C4D-57A9676FF50F}" presName="parentLin" presStyleCnt="0"/>
      <dgm:spPr/>
    </dgm:pt>
    <dgm:pt modelId="{03185EAC-F889-4FEE-8235-66FC3F23EE58}" type="pres">
      <dgm:prSet presAssocID="{ACE6A3FA-1044-4D82-8C4D-57A9676FF50F}" presName="parentLeftMargin" presStyleLbl="node1" presStyleIdx="0" presStyleCnt="2"/>
      <dgm:spPr/>
    </dgm:pt>
    <dgm:pt modelId="{C4A5C187-553E-4AC0-8CC0-0F1589A6EF87}" type="pres">
      <dgm:prSet presAssocID="{ACE6A3FA-1044-4D82-8C4D-57A9676FF50F}" presName="parentText" presStyleLbl="node1" presStyleIdx="1" presStyleCnt="2">
        <dgm:presLayoutVars>
          <dgm:chMax val="0"/>
          <dgm:bulletEnabled val="1"/>
        </dgm:presLayoutVars>
      </dgm:prSet>
      <dgm:spPr/>
    </dgm:pt>
    <dgm:pt modelId="{4ABE5677-CACF-463C-972B-31BA21157B04}" type="pres">
      <dgm:prSet presAssocID="{ACE6A3FA-1044-4D82-8C4D-57A9676FF50F}" presName="negativeSpace" presStyleCnt="0"/>
      <dgm:spPr/>
    </dgm:pt>
    <dgm:pt modelId="{F6BC969B-56E1-49FA-959C-3EDF59874C33}" type="pres">
      <dgm:prSet presAssocID="{ACE6A3FA-1044-4D82-8C4D-57A9676FF50F}" presName="childText" presStyleLbl="conFgAcc1" presStyleIdx="1" presStyleCnt="2">
        <dgm:presLayoutVars>
          <dgm:bulletEnabled val="1"/>
        </dgm:presLayoutVars>
      </dgm:prSet>
      <dgm:spPr/>
    </dgm:pt>
  </dgm:ptLst>
  <dgm:cxnLst>
    <dgm:cxn modelId="{8A79A504-D432-4C12-9E6A-717717E3D91C}" srcId="{0D83F43D-46FC-4F7B-8871-1AD7D630BFE2}" destId="{02FB108C-0477-4CC5-9857-E4AF97F9D77C}" srcOrd="0" destOrd="0" parTransId="{B2BA8726-7F24-47E8-8F40-6693F1EA35A5}" sibTransId="{FDBBA260-FFC0-47FD-AF71-1ABE084BD084}"/>
    <dgm:cxn modelId="{D87D9018-7536-430D-A61D-15AF63F4AB32}" type="presOf" srcId="{ACE6A3FA-1044-4D82-8C4D-57A9676FF50F}" destId="{C4A5C187-553E-4AC0-8CC0-0F1589A6EF87}" srcOrd="1" destOrd="0" presId="urn:microsoft.com/office/officeart/2005/8/layout/list1"/>
    <dgm:cxn modelId="{8035142C-766F-4634-A5DE-DC981276EFEC}" type="presOf" srcId="{0D83F43D-46FC-4F7B-8871-1AD7D630BFE2}" destId="{78B054FC-9DCC-4574-9CAE-10D502CF5379}" srcOrd="0" destOrd="0" presId="urn:microsoft.com/office/officeart/2005/8/layout/list1"/>
    <dgm:cxn modelId="{6D5FA060-D28C-4ADF-A0A6-1867130335E8}" type="presOf" srcId="{02FB108C-0477-4CC5-9857-E4AF97F9D77C}" destId="{E1F9627D-D47C-423B-B6D5-CF5DD0F1DC89}" srcOrd="0" destOrd="0" presId="urn:microsoft.com/office/officeart/2005/8/layout/list1"/>
    <dgm:cxn modelId="{F0AE667D-3E7C-4DBB-9F70-7ACC9BDEDBBC}" type="presOf" srcId="{ACE6A3FA-1044-4D82-8C4D-57A9676FF50F}" destId="{03185EAC-F889-4FEE-8235-66FC3F23EE58}" srcOrd="0" destOrd="0" presId="urn:microsoft.com/office/officeart/2005/8/layout/list1"/>
    <dgm:cxn modelId="{794B4A9B-E803-47CD-B1F1-B6BA612C217B}" type="presOf" srcId="{02FB108C-0477-4CC5-9857-E4AF97F9D77C}" destId="{548239B7-EC68-4F45-8167-7F74FCA9087D}" srcOrd="1" destOrd="0" presId="urn:microsoft.com/office/officeart/2005/8/layout/list1"/>
    <dgm:cxn modelId="{CAD52EBC-134F-466D-9EF3-5D369579F947}" srcId="{0D83F43D-46FC-4F7B-8871-1AD7D630BFE2}" destId="{ACE6A3FA-1044-4D82-8C4D-57A9676FF50F}" srcOrd="1" destOrd="0" parTransId="{D4E2F554-7FCD-4F37-880A-F9A69C5EBB8C}" sibTransId="{B71D9E97-30E1-4126-B6DE-BD5D649A02A2}"/>
    <dgm:cxn modelId="{A0FA4BB2-DD4B-45D9-B5C9-449C8B4DEF96}" type="presParOf" srcId="{78B054FC-9DCC-4574-9CAE-10D502CF5379}" destId="{C0B36578-C3F8-494C-9423-DC14C2F1079A}" srcOrd="0" destOrd="0" presId="urn:microsoft.com/office/officeart/2005/8/layout/list1"/>
    <dgm:cxn modelId="{88C7A16A-45E3-458D-B8C6-B8CA2B0AAE68}" type="presParOf" srcId="{C0B36578-C3F8-494C-9423-DC14C2F1079A}" destId="{E1F9627D-D47C-423B-B6D5-CF5DD0F1DC89}" srcOrd="0" destOrd="0" presId="urn:microsoft.com/office/officeart/2005/8/layout/list1"/>
    <dgm:cxn modelId="{9BC896AE-2C82-45C2-8CC0-B06E02CC3567}" type="presParOf" srcId="{C0B36578-C3F8-494C-9423-DC14C2F1079A}" destId="{548239B7-EC68-4F45-8167-7F74FCA9087D}" srcOrd="1" destOrd="0" presId="urn:microsoft.com/office/officeart/2005/8/layout/list1"/>
    <dgm:cxn modelId="{D0BAA0BF-857A-471E-A288-DECA0DC4BDE8}" type="presParOf" srcId="{78B054FC-9DCC-4574-9CAE-10D502CF5379}" destId="{E123146E-72F2-468D-A51E-FC501DCE39F7}" srcOrd="1" destOrd="0" presId="urn:microsoft.com/office/officeart/2005/8/layout/list1"/>
    <dgm:cxn modelId="{8BF06BD8-C949-45A0-ADF8-88C1A0A57F01}" type="presParOf" srcId="{78B054FC-9DCC-4574-9CAE-10D502CF5379}" destId="{25D9DCB8-939F-491E-9B03-D0E4127B3C5B}" srcOrd="2" destOrd="0" presId="urn:microsoft.com/office/officeart/2005/8/layout/list1"/>
    <dgm:cxn modelId="{096DE8B0-A10A-4500-AA26-48F087D93319}" type="presParOf" srcId="{78B054FC-9DCC-4574-9CAE-10D502CF5379}" destId="{493B5710-790F-41D8-A337-3A10651362A9}" srcOrd="3" destOrd="0" presId="urn:microsoft.com/office/officeart/2005/8/layout/list1"/>
    <dgm:cxn modelId="{344B6523-B16F-4671-89F4-0C1572A1F8F1}" type="presParOf" srcId="{78B054FC-9DCC-4574-9CAE-10D502CF5379}" destId="{A9DE33EA-73F4-43EF-9A08-C09EA8C6F347}" srcOrd="4" destOrd="0" presId="urn:microsoft.com/office/officeart/2005/8/layout/list1"/>
    <dgm:cxn modelId="{42DFD1DC-C381-4445-A480-F392E1D0DC6D}" type="presParOf" srcId="{A9DE33EA-73F4-43EF-9A08-C09EA8C6F347}" destId="{03185EAC-F889-4FEE-8235-66FC3F23EE58}" srcOrd="0" destOrd="0" presId="urn:microsoft.com/office/officeart/2005/8/layout/list1"/>
    <dgm:cxn modelId="{DEE80A92-671A-4FF5-9057-1B0C7FD9FB65}" type="presParOf" srcId="{A9DE33EA-73F4-43EF-9A08-C09EA8C6F347}" destId="{C4A5C187-553E-4AC0-8CC0-0F1589A6EF87}" srcOrd="1" destOrd="0" presId="urn:microsoft.com/office/officeart/2005/8/layout/list1"/>
    <dgm:cxn modelId="{FA4E6093-35EB-467C-A59B-F8E3C582EF9C}" type="presParOf" srcId="{78B054FC-9DCC-4574-9CAE-10D502CF5379}" destId="{4ABE5677-CACF-463C-972B-31BA21157B04}" srcOrd="5" destOrd="0" presId="urn:microsoft.com/office/officeart/2005/8/layout/list1"/>
    <dgm:cxn modelId="{BC26016F-4295-4854-A705-C82FDED48E58}" type="presParOf" srcId="{78B054FC-9DCC-4574-9CAE-10D502CF5379}" destId="{F6BC969B-56E1-49FA-959C-3EDF59874C33}"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5E44EC-44CA-457B-9781-7067A604B05D}">
      <dsp:nvSpPr>
        <dsp:cNvPr id="0" name=""/>
        <dsp:cNvSpPr/>
      </dsp:nvSpPr>
      <dsp:spPr>
        <a:xfrm>
          <a:off x="0" y="46920"/>
          <a:ext cx="5913437" cy="1479855"/>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research project will investigate why even with the health concerns that are related to specific breeds, do individual’s still carry on purchasing these pets?</a:t>
          </a:r>
        </a:p>
      </dsp:txBody>
      <dsp:txXfrm>
        <a:off x="72241" y="119161"/>
        <a:ext cx="5768955" cy="1335373"/>
      </dsp:txXfrm>
    </dsp:sp>
    <dsp:sp modelId="{AE7C1ED8-B363-43C2-8395-D34F0A61824F}">
      <dsp:nvSpPr>
        <dsp:cNvPr id="0" name=""/>
        <dsp:cNvSpPr/>
      </dsp:nvSpPr>
      <dsp:spPr>
        <a:xfrm>
          <a:off x="0" y="1578616"/>
          <a:ext cx="5913437" cy="1479855"/>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Evidence suggests that brachycephalic (BC) (short-muzzled) breeds, such as the Pug, French Bulldog and Bulldog have shown substantial increases in numbers in the UK over the past decade (The Kennel Club 2016a). </a:t>
          </a:r>
        </a:p>
      </dsp:txBody>
      <dsp:txXfrm>
        <a:off x="72241" y="1650857"/>
        <a:ext cx="5768955" cy="1335373"/>
      </dsp:txXfrm>
    </dsp:sp>
    <dsp:sp modelId="{B732156F-5867-46FD-948E-903198C20AAC}">
      <dsp:nvSpPr>
        <dsp:cNvPr id="0" name=""/>
        <dsp:cNvSpPr/>
      </dsp:nvSpPr>
      <dsp:spPr>
        <a:xfrm>
          <a:off x="0" y="3110311"/>
          <a:ext cx="5913437" cy="1479855"/>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Little information exists on how and why prospective companion animal owners make decisions round the purchase of purebred dogs, so this study will aim to investigate whether the media influences dog breed purchases.</a:t>
          </a:r>
        </a:p>
      </dsp:txBody>
      <dsp:txXfrm>
        <a:off x="72241" y="3182552"/>
        <a:ext cx="5768955" cy="13353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D9DCB8-939F-491E-9B03-D0E4127B3C5B}">
      <dsp:nvSpPr>
        <dsp:cNvPr id="0" name=""/>
        <dsp:cNvSpPr/>
      </dsp:nvSpPr>
      <dsp:spPr>
        <a:xfrm>
          <a:off x="0" y="839843"/>
          <a:ext cx="5913437" cy="13356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548239B7-EC68-4F45-8167-7F74FCA9087D}">
      <dsp:nvSpPr>
        <dsp:cNvPr id="0" name=""/>
        <dsp:cNvSpPr/>
      </dsp:nvSpPr>
      <dsp:spPr>
        <a:xfrm>
          <a:off x="295671" y="57563"/>
          <a:ext cx="4139405" cy="1564560"/>
        </a:xfrm>
        <a:prstGeom prst="round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0" tIns="0" rIns="156460" bIns="0" numCol="1" spcCol="1270" anchor="ctr" anchorCtr="0">
          <a:noAutofit/>
        </a:bodyPr>
        <a:lstStyle/>
        <a:p>
          <a:pPr marL="0" lvl="0" indent="0" algn="l" defTabSz="2355850">
            <a:lnSpc>
              <a:spcPct val="90000"/>
            </a:lnSpc>
            <a:spcBef>
              <a:spcPct val="0"/>
            </a:spcBef>
            <a:spcAft>
              <a:spcPct val="35000"/>
            </a:spcAft>
            <a:buNone/>
          </a:pPr>
          <a:r>
            <a:rPr lang="en-US" sz="5300" kern="1200"/>
            <a:t>Iv- dog breed attitude</a:t>
          </a:r>
        </a:p>
      </dsp:txBody>
      <dsp:txXfrm>
        <a:off x="372047" y="133939"/>
        <a:ext cx="3986653" cy="1411808"/>
      </dsp:txXfrm>
    </dsp:sp>
    <dsp:sp modelId="{F6BC969B-56E1-49FA-959C-3EDF59874C33}">
      <dsp:nvSpPr>
        <dsp:cNvPr id="0" name=""/>
        <dsp:cNvSpPr/>
      </dsp:nvSpPr>
      <dsp:spPr>
        <a:xfrm>
          <a:off x="0" y="3243923"/>
          <a:ext cx="5913437" cy="13356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4A5C187-553E-4AC0-8CC0-0F1589A6EF87}">
      <dsp:nvSpPr>
        <dsp:cNvPr id="0" name=""/>
        <dsp:cNvSpPr/>
      </dsp:nvSpPr>
      <dsp:spPr>
        <a:xfrm>
          <a:off x="295671" y="2461643"/>
          <a:ext cx="4139405" cy="1564560"/>
        </a:xfrm>
        <a:prstGeom prst="round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0" tIns="0" rIns="156460" bIns="0" numCol="1" spcCol="1270" anchor="ctr" anchorCtr="0">
          <a:noAutofit/>
        </a:bodyPr>
        <a:lstStyle/>
        <a:p>
          <a:pPr marL="0" lvl="0" indent="0" algn="l" defTabSz="2355850">
            <a:lnSpc>
              <a:spcPct val="90000"/>
            </a:lnSpc>
            <a:spcBef>
              <a:spcPct val="0"/>
            </a:spcBef>
            <a:spcAft>
              <a:spcPct val="35000"/>
            </a:spcAft>
            <a:buNone/>
          </a:pPr>
          <a:r>
            <a:rPr lang="en-US" sz="5300" kern="1200"/>
            <a:t>Dv- media influence</a:t>
          </a:r>
        </a:p>
      </dsp:txBody>
      <dsp:txXfrm>
        <a:off x="372047" y="2538019"/>
        <a:ext cx="3986653" cy="141180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4/30/2019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4/30/2019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4/30/2019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4/30/2019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4/30/2019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4/30/2019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400" dirty="0"/>
              <a:t>Investigation in to the media influence of dog breed purchases</a:t>
            </a:r>
          </a:p>
        </p:txBody>
      </p:sp>
      <p:sp>
        <p:nvSpPr>
          <p:cNvPr id="3" name="Subtitle 2"/>
          <p:cNvSpPr>
            <a:spLocks noGrp="1"/>
          </p:cNvSpPr>
          <p:nvPr>
            <p:ph type="subTitle" idx="1"/>
          </p:nvPr>
        </p:nvSpPr>
        <p:spPr/>
        <p:txBody>
          <a:bodyPr vert="horz" lIns="91440" tIns="91440" rIns="91440" bIns="91440" rtlCol="0" anchor="t">
            <a:normAutofit/>
          </a:bodyPr>
          <a:lstStyle/>
          <a:p>
            <a:r>
              <a:rPr lang="en-US" dirty="0"/>
              <a:t>Created by </a:t>
            </a:r>
            <a:r>
              <a:rPr lang="en-US" dirty="0" err="1"/>
              <a:t>stacy</a:t>
            </a:r>
            <a:r>
              <a:rPr lang="en-US" dirty="0"/>
              <a:t> </a:t>
            </a:r>
            <a:r>
              <a:rPr lang="en-US" dirty="0" err="1"/>
              <a:t>waldman</a:t>
            </a:r>
            <a:r>
              <a:rPr lang="en-US" dirty="0"/>
              <a:t> 1701928</a:t>
            </a:r>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DE136-86AF-4BA6-BB47-39860337E0C4}"/>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F706E5B6-3808-42C2-9735-CC8D6A9BA14D}"/>
              </a:ext>
            </a:extLst>
          </p:cNvPr>
          <p:cNvSpPr>
            <a:spLocks noGrp="1"/>
          </p:cNvSpPr>
          <p:nvPr>
            <p:ph idx="1"/>
          </p:nvPr>
        </p:nvSpPr>
        <p:spPr/>
        <p:txBody>
          <a:bodyPr>
            <a:normAutofit fontScale="92500" lnSpcReduction="10000"/>
          </a:bodyPr>
          <a:lstStyle/>
          <a:p>
            <a:r>
              <a:rPr lang="en-US" dirty="0"/>
              <a:t>This research report was a small-scale project investigating media influence of an individual’s choice to purchase a certain type of dog breed. </a:t>
            </a:r>
          </a:p>
          <a:p>
            <a:r>
              <a:rPr lang="en-US" dirty="0"/>
              <a:t>Research that was carried out in 2010 by Murray et al, shows that an estimation of the population of the domestic dog (</a:t>
            </a:r>
            <a:r>
              <a:rPr lang="en-US" dirty="0" err="1"/>
              <a:t>Canis</a:t>
            </a:r>
            <a:r>
              <a:rPr lang="en-US" dirty="0"/>
              <a:t> </a:t>
            </a:r>
            <a:r>
              <a:rPr lang="en-US" dirty="0" err="1"/>
              <a:t>familiaris</a:t>
            </a:r>
            <a:r>
              <a:rPr lang="en-US" dirty="0"/>
              <a:t>) within the UK is placed around 10.5 million, 75-80% of those are said to be purebred’s (Asher et al. 2011; O’Neill et al. 2014).</a:t>
            </a:r>
          </a:p>
          <a:p>
            <a:r>
              <a:rPr lang="en-US" dirty="0"/>
              <a:t>The top 50 Kennel Club breeds (Asher et al. 2009) have strong links to inherited diseases and their breed standards, which shows that the process of the selection for certain breed-specific characteristics within those breeds has the potential to reduce the welfare of those purebred animals (Rooney &amp; </a:t>
            </a:r>
            <a:r>
              <a:rPr lang="en-US" dirty="0" err="1"/>
              <a:t>Sargan</a:t>
            </a:r>
            <a:r>
              <a:rPr lang="en-US" dirty="0"/>
              <a:t> 2010).</a:t>
            </a:r>
          </a:p>
          <a:p>
            <a:endParaRPr lang="en-US" dirty="0"/>
          </a:p>
          <a:p>
            <a:endParaRPr lang="en-US" dirty="0"/>
          </a:p>
          <a:p>
            <a:endParaRPr lang="en-US" dirty="0"/>
          </a:p>
        </p:txBody>
      </p:sp>
    </p:spTree>
    <p:extLst>
      <p:ext uri="{BB962C8B-B14F-4D97-AF65-F5344CB8AC3E}">
        <p14:creationId xmlns:p14="http://schemas.microsoft.com/office/powerpoint/2010/main" val="2719755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F1FCE3A-2DDB-466A-AE6B-255D03589E06}"/>
              </a:ext>
            </a:extLst>
          </p:cNvPr>
          <p:cNvSpPr>
            <a:spLocks noGrp="1"/>
          </p:cNvSpPr>
          <p:nvPr>
            <p:ph type="title"/>
          </p:nvPr>
        </p:nvSpPr>
        <p:spPr>
          <a:xfrm>
            <a:off x="1451579" y="2303047"/>
            <a:ext cx="3272093" cy="2674198"/>
          </a:xfrm>
        </p:spPr>
        <p:txBody>
          <a:bodyPr anchor="t">
            <a:normAutofit/>
          </a:bodyPr>
          <a:lstStyle/>
          <a:p>
            <a:r>
              <a:rPr lang="en-US" sz="3000"/>
              <a:t>Introduction continued</a:t>
            </a:r>
          </a:p>
        </p:txBody>
      </p:sp>
      <p:cxnSp>
        <p:nvCxnSpPr>
          <p:cNvPr id="14" name="Straight Connector 13">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8" name="Picture 17">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8E6A3CB-188D-415A-852B-25D081F924D6}"/>
              </a:ext>
            </a:extLst>
          </p:cNvPr>
          <p:cNvGraphicFramePr>
            <a:graphicFrameLocks noGrp="1"/>
          </p:cNvGraphicFramePr>
          <p:nvPr>
            <p:ph idx="1"/>
            <p:extLst>
              <p:ext uri="{D42A27DB-BD31-4B8C-83A1-F6EECF244321}">
                <p14:modId xmlns:p14="http://schemas.microsoft.com/office/powerpoint/2010/main" val="3791931223"/>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2062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6118A-29F9-45CE-AB31-26E320353010}"/>
              </a:ext>
            </a:extLst>
          </p:cNvPr>
          <p:cNvSpPr>
            <a:spLocks noGrp="1"/>
          </p:cNvSpPr>
          <p:nvPr>
            <p:ph type="title"/>
          </p:nvPr>
        </p:nvSpPr>
        <p:spPr>
          <a:xfrm>
            <a:off x="1451579" y="804519"/>
            <a:ext cx="9603275" cy="1049235"/>
          </a:xfrm>
        </p:spPr>
        <p:txBody>
          <a:bodyPr>
            <a:normAutofit/>
          </a:bodyPr>
          <a:lstStyle/>
          <a:p>
            <a:r>
              <a:rPr lang="en-GB" dirty="0"/>
              <a:t>Theories</a:t>
            </a:r>
          </a:p>
        </p:txBody>
      </p:sp>
      <p:sp>
        <p:nvSpPr>
          <p:cNvPr id="3" name="Content Placeholder 2">
            <a:extLst>
              <a:ext uri="{FF2B5EF4-FFF2-40B4-BE49-F238E27FC236}">
                <a16:creationId xmlns:a16="http://schemas.microsoft.com/office/drawing/2014/main" id="{2161169B-DDB4-4414-BBA1-2BED6E89A6C6}"/>
              </a:ext>
            </a:extLst>
          </p:cNvPr>
          <p:cNvSpPr>
            <a:spLocks noGrp="1"/>
          </p:cNvSpPr>
          <p:nvPr>
            <p:ph idx="1"/>
          </p:nvPr>
        </p:nvSpPr>
        <p:spPr>
          <a:xfrm>
            <a:off x="1451579" y="2015732"/>
            <a:ext cx="9603275" cy="3450613"/>
          </a:xfrm>
        </p:spPr>
        <p:txBody>
          <a:bodyPr>
            <a:normAutofit/>
          </a:bodyPr>
          <a:lstStyle/>
          <a:p>
            <a:pPr marL="0" indent="0">
              <a:lnSpc>
                <a:spcPct val="110000"/>
              </a:lnSpc>
              <a:buNone/>
            </a:pPr>
            <a:r>
              <a:rPr lang="en-GB" sz="1600" dirty="0"/>
              <a:t>Previous research has investigated various potential reasons for why dog owners choose particular dogs, even though the amount of difference described is frequently minor and the results inconclusive. For example, at a cultural and societal level, it has been proposed that specific dog breeds become popular as part of fashion and that this is due to the media serving to amplify these developments. Herzog (2004) studied changes in preferences of some types of dogs, and proposed that social inclusion is a major factor determining dog breed preferences. An illustration of this is the fad that is celebrity driven for extra-small varieties of dogs such as Chihuahuas (</a:t>
            </a:r>
            <a:r>
              <a:rPr lang="en-GB" sz="1600" dirty="0" err="1"/>
              <a:t>Redmalm</a:t>
            </a:r>
            <a:r>
              <a:rPr lang="en-GB" sz="1600" dirty="0"/>
              <a:t> 2003). Individuals may also use specific dog breeds to express features of their own individual preferences and personality (</a:t>
            </a:r>
            <a:r>
              <a:rPr lang="en-GB" sz="1600" dirty="0" err="1"/>
              <a:t>Sandøe</a:t>
            </a:r>
            <a:r>
              <a:rPr lang="en-GB" sz="1600" dirty="0"/>
              <a:t> et al 2014). Studies have shown a similarity in facial features between dogs and their owners, and resemblance in overall physical features between owner and dog (</a:t>
            </a:r>
            <a:r>
              <a:rPr lang="en-GB" sz="1600" dirty="0" err="1"/>
              <a:t>Veevers</a:t>
            </a:r>
            <a:r>
              <a:rPr lang="en-GB" sz="1600" dirty="0"/>
              <a:t> 2004). Humanlike attributes and other infantile facial features in dogs have also been shown to attract people (Archer and </a:t>
            </a:r>
            <a:r>
              <a:rPr lang="en-GB" sz="1600" dirty="0" err="1"/>
              <a:t>Monton</a:t>
            </a:r>
            <a:r>
              <a:rPr lang="en-GB" sz="1600" dirty="0"/>
              <a:t> 2004). Lastly, a dog’s physical appearance may influence social acknowledgment from other people.</a:t>
            </a:r>
          </a:p>
        </p:txBody>
      </p:sp>
    </p:spTree>
    <p:extLst>
      <p:ext uri="{BB962C8B-B14F-4D97-AF65-F5344CB8AC3E}">
        <p14:creationId xmlns:p14="http://schemas.microsoft.com/office/powerpoint/2010/main" val="264091087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02C6CC-292E-40FE-A0EF-6D4E63A16F44}"/>
              </a:ext>
            </a:extLst>
          </p:cNvPr>
          <p:cNvSpPr>
            <a:spLocks noGrp="1"/>
          </p:cNvSpPr>
          <p:nvPr>
            <p:ph type="title"/>
          </p:nvPr>
        </p:nvSpPr>
        <p:spPr>
          <a:xfrm>
            <a:off x="849683" y="1240076"/>
            <a:ext cx="2727813" cy="4584527"/>
          </a:xfrm>
        </p:spPr>
        <p:txBody>
          <a:bodyPr>
            <a:normAutofit/>
          </a:bodyPr>
          <a:lstStyle/>
          <a:p>
            <a:r>
              <a:rPr lang="en-GB">
                <a:solidFill>
                  <a:srgbClr val="FFFFFF"/>
                </a:solidFill>
              </a:rPr>
              <a:t>Theories</a:t>
            </a:r>
          </a:p>
        </p:txBody>
      </p:sp>
      <p:sp>
        <p:nvSpPr>
          <p:cNvPr id="3" name="Content Placeholder 2">
            <a:extLst>
              <a:ext uri="{FF2B5EF4-FFF2-40B4-BE49-F238E27FC236}">
                <a16:creationId xmlns:a16="http://schemas.microsoft.com/office/drawing/2014/main" id="{BD12A415-8BD0-4478-A8F1-1CA6046BAEC1}"/>
              </a:ext>
            </a:extLst>
          </p:cNvPr>
          <p:cNvSpPr>
            <a:spLocks noGrp="1"/>
          </p:cNvSpPr>
          <p:nvPr>
            <p:ph idx="1"/>
          </p:nvPr>
        </p:nvSpPr>
        <p:spPr>
          <a:xfrm>
            <a:off x="4705594" y="1240077"/>
            <a:ext cx="6034827" cy="4916465"/>
          </a:xfrm>
        </p:spPr>
        <p:txBody>
          <a:bodyPr anchor="t">
            <a:normAutofit/>
          </a:bodyPr>
          <a:lstStyle/>
          <a:p>
            <a:pPr>
              <a:lnSpc>
                <a:spcPct val="110000"/>
              </a:lnSpc>
            </a:pPr>
            <a:r>
              <a:rPr lang="en-GB" sz="1900" dirty="0"/>
              <a:t>Social influence has been stated as being the primary influence of the popularity of companion dog breeds, which are often connected to exposure via media (Herzog 2006, </a:t>
            </a:r>
            <a:r>
              <a:rPr lang="en-GB" sz="1900" dirty="0" err="1"/>
              <a:t>Ghirlanda</a:t>
            </a:r>
            <a:r>
              <a:rPr lang="en-GB" sz="1900" dirty="0"/>
              <a:t> et al. 2014). Breed popularity in both the United States of America (USA) and the UK, appears to lack direct associations with health and trainability which are functional traits  (Herzog 2006, </a:t>
            </a:r>
            <a:r>
              <a:rPr lang="en-GB" sz="1900" dirty="0" err="1"/>
              <a:t>Ghirlanda</a:t>
            </a:r>
            <a:r>
              <a:rPr lang="en-GB" sz="1900" dirty="0"/>
              <a:t> et al. 2013) whilst exhibiting a concerning predisposition for more popular breeds to have higher volumes of inherited disorders (</a:t>
            </a:r>
            <a:r>
              <a:rPr lang="en-GB" sz="1900" dirty="0" err="1"/>
              <a:t>Ghirlanda</a:t>
            </a:r>
            <a:r>
              <a:rPr lang="en-GB" sz="1900" dirty="0"/>
              <a:t> et al. 2013). Increased demand may, therefore, be perceived to place pressure on breeders to provide more individuals from a genetically limited and controlled breeding population, rather than ensuring their animals are healthy.</a:t>
            </a:r>
          </a:p>
        </p:txBody>
      </p:sp>
    </p:spTree>
    <p:extLst>
      <p:ext uri="{BB962C8B-B14F-4D97-AF65-F5344CB8AC3E}">
        <p14:creationId xmlns:p14="http://schemas.microsoft.com/office/powerpoint/2010/main" val="1884393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C61ED8E-0B5C-459F-A774-BFA5FC559270}"/>
              </a:ext>
            </a:extLst>
          </p:cNvPr>
          <p:cNvSpPr>
            <a:spLocks noGrp="1"/>
          </p:cNvSpPr>
          <p:nvPr>
            <p:ph type="title"/>
          </p:nvPr>
        </p:nvSpPr>
        <p:spPr>
          <a:xfrm>
            <a:off x="1451579" y="2303047"/>
            <a:ext cx="3272093" cy="2674198"/>
          </a:xfrm>
        </p:spPr>
        <p:txBody>
          <a:bodyPr anchor="t">
            <a:normAutofit/>
          </a:bodyPr>
          <a:lstStyle/>
          <a:p>
            <a:r>
              <a:rPr lang="en-US" dirty="0"/>
              <a:t>variables</a:t>
            </a:r>
          </a:p>
        </p:txBody>
      </p:sp>
      <p:cxnSp>
        <p:nvCxnSpPr>
          <p:cNvPr id="14" name="Straight Connector 13">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8" name="Picture 17">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F71B5EB-B7CB-4FCF-BB3F-83C394EBA79F}"/>
              </a:ext>
            </a:extLst>
          </p:cNvPr>
          <p:cNvGraphicFramePr>
            <a:graphicFrameLocks noGrp="1"/>
          </p:cNvGraphicFramePr>
          <p:nvPr>
            <p:ph idx="1"/>
            <p:extLst>
              <p:ext uri="{D42A27DB-BD31-4B8C-83A1-F6EECF244321}">
                <p14:modId xmlns:p14="http://schemas.microsoft.com/office/powerpoint/2010/main" val="156598872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9930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B35F-CFE7-449F-A144-D71A9126FA5E}"/>
              </a:ext>
            </a:extLst>
          </p:cNvPr>
          <p:cNvSpPr>
            <a:spLocks noGrp="1"/>
          </p:cNvSpPr>
          <p:nvPr>
            <p:ph type="title"/>
          </p:nvPr>
        </p:nvSpPr>
        <p:spPr/>
        <p:txBody>
          <a:bodyPr/>
          <a:lstStyle/>
          <a:p>
            <a:r>
              <a:rPr lang="en-GB" dirty="0"/>
              <a:t>methodology</a:t>
            </a:r>
          </a:p>
        </p:txBody>
      </p:sp>
      <p:sp>
        <p:nvSpPr>
          <p:cNvPr id="3" name="Text Placeholder 2">
            <a:extLst>
              <a:ext uri="{FF2B5EF4-FFF2-40B4-BE49-F238E27FC236}">
                <a16:creationId xmlns:a16="http://schemas.microsoft.com/office/drawing/2014/main" id="{9289B5F4-8C1A-4CB1-AD70-68C259320826}"/>
              </a:ext>
            </a:extLst>
          </p:cNvPr>
          <p:cNvSpPr>
            <a:spLocks noGrp="1"/>
          </p:cNvSpPr>
          <p:nvPr>
            <p:ph type="body" idx="1"/>
          </p:nvPr>
        </p:nvSpPr>
        <p:spPr/>
        <p:txBody>
          <a:bodyPr/>
          <a:lstStyle/>
          <a:p>
            <a:r>
              <a:rPr lang="en-GB" dirty="0"/>
              <a:t>rationale</a:t>
            </a:r>
          </a:p>
        </p:txBody>
      </p:sp>
      <p:sp>
        <p:nvSpPr>
          <p:cNvPr id="4" name="Content Placeholder 3">
            <a:extLst>
              <a:ext uri="{FF2B5EF4-FFF2-40B4-BE49-F238E27FC236}">
                <a16:creationId xmlns:a16="http://schemas.microsoft.com/office/drawing/2014/main" id="{628DF5BC-7ABA-43AC-8CB3-669DC268AF46}"/>
              </a:ext>
            </a:extLst>
          </p:cNvPr>
          <p:cNvSpPr>
            <a:spLocks noGrp="1"/>
          </p:cNvSpPr>
          <p:nvPr>
            <p:ph sz="half" idx="2"/>
          </p:nvPr>
        </p:nvSpPr>
        <p:spPr/>
        <p:txBody>
          <a:bodyPr>
            <a:normAutofit fontScale="92500" lnSpcReduction="20000"/>
          </a:bodyPr>
          <a:lstStyle/>
          <a:p>
            <a:r>
              <a:rPr lang="en-GB" dirty="0"/>
              <a:t>The Social influence theory (fashion) has been stated as being the primary influence on the popularity of companion dog breeds, which is often related to media exposure e.g. featuring in movies (Herzog 2006, </a:t>
            </a:r>
            <a:r>
              <a:rPr lang="en-GB" dirty="0" err="1"/>
              <a:t>Ghirlanda</a:t>
            </a:r>
            <a:r>
              <a:rPr lang="en-GB" dirty="0"/>
              <a:t> et al. 2014). </a:t>
            </a:r>
          </a:p>
        </p:txBody>
      </p:sp>
      <p:sp>
        <p:nvSpPr>
          <p:cNvPr id="5" name="Text Placeholder 4">
            <a:extLst>
              <a:ext uri="{FF2B5EF4-FFF2-40B4-BE49-F238E27FC236}">
                <a16:creationId xmlns:a16="http://schemas.microsoft.com/office/drawing/2014/main" id="{4F37401C-3909-4506-9FF2-1FFC7EE9B1EB}"/>
              </a:ext>
            </a:extLst>
          </p:cNvPr>
          <p:cNvSpPr>
            <a:spLocks noGrp="1"/>
          </p:cNvSpPr>
          <p:nvPr>
            <p:ph type="body" sz="quarter" idx="3"/>
          </p:nvPr>
        </p:nvSpPr>
        <p:spPr/>
        <p:txBody>
          <a:bodyPr/>
          <a:lstStyle/>
          <a:p>
            <a:r>
              <a:rPr lang="en-GB" dirty="0"/>
              <a:t>aims</a:t>
            </a:r>
          </a:p>
        </p:txBody>
      </p:sp>
      <p:sp>
        <p:nvSpPr>
          <p:cNvPr id="6" name="Content Placeholder 5">
            <a:extLst>
              <a:ext uri="{FF2B5EF4-FFF2-40B4-BE49-F238E27FC236}">
                <a16:creationId xmlns:a16="http://schemas.microsoft.com/office/drawing/2014/main" id="{4124E9C7-159F-414F-BA84-181F93E8E566}"/>
              </a:ext>
            </a:extLst>
          </p:cNvPr>
          <p:cNvSpPr>
            <a:spLocks noGrp="1"/>
          </p:cNvSpPr>
          <p:nvPr>
            <p:ph sz="quarter" idx="4"/>
          </p:nvPr>
        </p:nvSpPr>
        <p:spPr/>
        <p:txBody>
          <a:bodyPr>
            <a:normAutofit fontScale="92500" lnSpcReduction="20000"/>
          </a:bodyPr>
          <a:lstStyle/>
          <a:p>
            <a:r>
              <a:rPr lang="en-US" dirty="0"/>
              <a:t>The aim of this study is to research the attitude of individual's on their pet purchase. An attitude test was created in the form of a questionnaire on google forms to investigate their pet purchases.  A link was provided for participants to follow to be able to complete the relevant questionnaire.</a:t>
            </a:r>
          </a:p>
          <a:p>
            <a:endParaRPr lang="en-GB" dirty="0"/>
          </a:p>
        </p:txBody>
      </p:sp>
    </p:spTree>
    <p:extLst>
      <p:ext uri="{BB962C8B-B14F-4D97-AF65-F5344CB8AC3E}">
        <p14:creationId xmlns:p14="http://schemas.microsoft.com/office/powerpoint/2010/main" val="1217051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8E548-7D46-41F5-AE20-D5571FF7ACD7}"/>
              </a:ext>
            </a:extLst>
          </p:cNvPr>
          <p:cNvSpPr>
            <a:spLocks noGrp="1"/>
          </p:cNvSpPr>
          <p:nvPr>
            <p:ph type="title"/>
          </p:nvPr>
        </p:nvSpPr>
        <p:spPr/>
        <p:txBody>
          <a:bodyPr/>
          <a:lstStyle/>
          <a:p>
            <a:r>
              <a:rPr lang="en-GB" dirty="0"/>
              <a:t>methodology</a:t>
            </a:r>
          </a:p>
        </p:txBody>
      </p:sp>
      <p:sp>
        <p:nvSpPr>
          <p:cNvPr id="3" name="Text Placeholder 2">
            <a:extLst>
              <a:ext uri="{FF2B5EF4-FFF2-40B4-BE49-F238E27FC236}">
                <a16:creationId xmlns:a16="http://schemas.microsoft.com/office/drawing/2014/main" id="{B9D08C1A-3D61-4076-A93E-A5219AB3F199}"/>
              </a:ext>
            </a:extLst>
          </p:cNvPr>
          <p:cNvSpPr>
            <a:spLocks noGrp="1"/>
          </p:cNvSpPr>
          <p:nvPr>
            <p:ph type="body" idx="1"/>
          </p:nvPr>
        </p:nvSpPr>
        <p:spPr/>
        <p:txBody>
          <a:bodyPr/>
          <a:lstStyle/>
          <a:p>
            <a:r>
              <a:rPr lang="en-GB" dirty="0"/>
              <a:t>Design</a:t>
            </a:r>
          </a:p>
        </p:txBody>
      </p:sp>
      <p:sp>
        <p:nvSpPr>
          <p:cNvPr id="4" name="Content Placeholder 3">
            <a:extLst>
              <a:ext uri="{FF2B5EF4-FFF2-40B4-BE49-F238E27FC236}">
                <a16:creationId xmlns:a16="http://schemas.microsoft.com/office/drawing/2014/main" id="{49EFD21D-9B33-4614-A1D1-2C87DF247D9B}"/>
              </a:ext>
            </a:extLst>
          </p:cNvPr>
          <p:cNvSpPr>
            <a:spLocks noGrp="1"/>
          </p:cNvSpPr>
          <p:nvPr>
            <p:ph sz="half" idx="2"/>
          </p:nvPr>
        </p:nvSpPr>
        <p:spPr/>
        <p:txBody>
          <a:bodyPr>
            <a:normAutofit fontScale="62500" lnSpcReduction="20000"/>
          </a:bodyPr>
          <a:lstStyle/>
          <a:p>
            <a:r>
              <a:rPr lang="en-GB" dirty="0"/>
              <a:t>This study was a partial replication of Packer et </a:t>
            </a:r>
            <a:r>
              <a:rPr lang="en-GB" dirty="0" err="1"/>
              <a:t>als</a:t>
            </a:r>
            <a:r>
              <a:rPr lang="en-GB" dirty="0"/>
              <a:t> (2017) study where questionnaires were used to gain answers for a report on an investigation into the influence of breed-type on the pre-purchase motivations and behaviour of dog owners .</a:t>
            </a:r>
          </a:p>
          <a:p>
            <a:r>
              <a:rPr lang="en-GB" dirty="0"/>
              <a:t>The scale used to score the participants answers was a 5-point Likert scale.</a:t>
            </a:r>
          </a:p>
          <a:p>
            <a:r>
              <a:rPr lang="en-GB" dirty="0"/>
              <a:t>This survey was carried out to test the significance of answers received from individuals who participated within this research project, to test the attitudes of individual’s pet purchases due to media influence.</a:t>
            </a:r>
          </a:p>
        </p:txBody>
      </p:sp>
      <p:sp>
        <p:nvSpPr>
          <p:cNvPr id="5" name="Text Placeholder 4">
            <a:extLst>
              <a:ext uri="{FF2B5EF4-FFF2-40B4-BE49-F238E27FC236}">
                <a16:creationId xmlns:a16="http://schemas.microsoft.com/office/drawing/2014/main" id="{027A8B96-2D78-44FB-AF7C-3F0A000DE447}"/>
              </a:ext>
            </a:extLst>
          </p:cNvPr>
          <p:cNvSpPr>
            <a:spLocks noGrp="1"/>
          </p:cNvSpPr>
          <p:nvPr>
            <p:ph type="body" sz="quarter" idx="3"/>
          </p:nvPr>
        </p:nvSpPr>
        <p:spPr/>
        <p:txBody>
          <a:bodyPr/>
          <a:lstStyle/>
          <a:p>
            <a:r>
              <a:rPr lang="en-GB" dirty="0"/>
              <a:t>participants</a:t>
            </a:r>
          </a:p>
        </p:txBody>
      </p:sp>
      <p:sp>
        <p:nvSpPr>
          <p:cNvPr id="6" name="Content Placeholder 5">
            <a:extLst>
              <a:ext uri="{FF2B5EF4-FFF2-40B4-BE49-F238E27FC236}">
                <a16:creationId xmlns:a16="http://schemas.microsoft.com/office/drawing/2014/main" id="{C7994026-28A6-42A4-94E4-2D2BCB5EE4F3}"/>
              </a:ext>
            </a:extLst>
          </p:cNvPr>
          <p:cNvSpPr>
            <a:spLocks noGrp="1"/>
          </p:cNvSpPr>
          <p:nvPr>
            <p:ph sz="quarter" idx="4"/>
          </p:nvPr>
        </p:nvSpPr>
        <p:spPr/>
        <p:txBody>
          <a:bodyPr>
            <a:normAutofit fontScale="62500" lnSpcReduction="20000"/>
          </a:bodyPr>
          <a:lstStyle/>
          <a:p>
            <a:r>
              <a:rPr lang="en-US" dirty="0"/>
              <a:t>96 participants completed attitude tests to test their perspectives on their dog breed purchases.</a:t>
            </a:r>
          </a:p>
          <a:p>
            <a:r>
              <a:rPr lang="en-US" dirty="0"/>
              <a:t>Each participant was randomly sought to participate within the research.</a:t>
            </a:r>
          </a:p>
          <a:p>
            <a:r>
              <a:rPr lang="en-GB" dirty="0"/>
              <a:t>Consent was presumptive for each participant, due to participants freely completing the questionnaire via a link.</a:t>
            </a:r>
          </a:p>
          <a:p>
            <a:r>
              <a:rPr lang="en-GB" dirty="0"/>
              <a:t>All participants were local to the Swansea area.</a:t>
            </a:r>
            <a:endParaRPr lang="en-US" dirty="0"/>
          </a:p>
          <a:p>
            <a:endParaRPr lang="en-US" dirty="0"/>
          </a:p>
          <a:p>
            <a:endParaRPr lang="en-US" dirty="0"/>
          </a:p>
          <a:p>
            <a:endParaRPr lang="en-GB" dirty="0"/>
          </a:p>
        </p:txBody>
      </p:sp>
    </p:spTree>
    <p:extLst>
      <p:ext uri="{BB962C8B-B14F-4D97-AF65-F5344CB8AC3E}">
        <p14:creationId xmlns:p14="http://schemas.microsoft.com/office/powerpoint/2010/main" val="2243607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C18FD-5E0C-4A73-A8CC-58FA0E70F54D}"/>
              </a:ext>
            </a:extLst>
          </p:cNvPr>
          <p:cNvSpPr>
            <a:spLocks noGrp="1"/>
          </p:cNvSpPr>
          <p:nvPr>
            <p:ph type="title"/>
          </p:nvPr>
        </p:nvSpPr>
        <p:spPr/>
        <p:txBody>
          <a:bodyPr/>
          <a:lstStyle/>
          <a:p>
            <a:r>
              <a:rPr lang="en-GB" dirty="0"/>
              <a:t>Methodology continued:</a:t>
            </a:r>
          </a:p>
        </p:txBody>
      </p:sp>
      <p:sp>
        <p:nvSpPr>
          <p:cNvPr id="3" name="Text Placeholder 2">
            <a:extLst>
              <a:ext uri="{FF2B5EF4-FFF2-40B4-BE49-F238E27FC236}">
                <a16:creationId xmlns:a16="http://schemas.microsoft.com/office/drawing/2014/main" id="{F269CB19-B8E1-4DD7-AFA3-FE69EE0AED52}"/>
              </a:ext>
            </a:extLst>
          </p:cNvPr>
          <p:cNvSpPr>
            <a:spLocks noGrp="1"/>
          </p:cNvSpPr>
          <p:nvPr>
            <p:ph type="body" idx="1"/>
          </p:nvPr>
        </p:nvSpPr>
        <p:spPr/>
        <p:txBody>
          <a:bodyPr/>
          <a:lstStyle/>
          <a:p>
            <a:r>
              <a:rPr lang="en-GB" dirty="0"/>
              <a:t>materials</a:t>
            </a:r>
          </a:p>
        </p:txBody>
      </p:sp>
      <p:sp>
        <p:nvSpPr>
          <p:cNvPr id="4" name="Content Placeholder 3">
            <a:extLst>
              <a:ext uri="{FF2B5EF4-FFF2-40B4-BE49-F238E27FC236}">
                <a16:creationId xmlns:a16="http://schemas.microsoft.com/office/drawing/2014/main" id="{937024CA-4DBB-4130-8D8F-BB584FAED886}"/>
              </a:ext>
            </a:extLst>
          </p:cNvPr>
          <p:cNvSpPr>
            <a:spLocks noGrp="1"/>
          </p:cNvSpPr>
          <p:nvPr>
            <p:ph sz="half" idx="2"/>
          </p:nvPr>
        </p:nvSpPr>
        <p:spPr/>
        <p:txBody>
          <a:bodyPr>
            <a:normAutofit/>
          </a:bodyPr>
          <a:lstStyle/>
          <a:p>
            <a:r>
              <a:rPr lang="en-US" dirty="0"/>
              <a:t>A questionnaire was created on google forms.</a:t>
            </a:r>
          </a:p>
          <a:p>
            <a:r>
              <a:rPr lang="en-US" dirty="0"/>
              <a:t>The questionnaire was presented via a link on social media.</a:t>
            </a:r>
          </a:p>
          <a:p>
            <a:endParaRPr lang="en-GB" dirty="0"/>
          </a:p>
        </p:txBody>
      </p:sp>
      <p:sp>
        <p:nvSpPr>
          <p:cNvPr id="5" name="Text Placeholder 4">
            <a:extLst>
              <a:ext uri="{FF2B5EF4-FFF2-40B4-BE49-F238E27FC236}">
                <a16:creationId xmlns:a16="http://schemas.microsoft.com/office/drawing/2014/main" id="{BB602A23-2709-4172-A1E0-7108025698C0}"/>
              </a:ext>
            </a:extLst>
          </p:cNvPr>
          <p:cNvSpPr>
            <a:spLocks noGrp="1"/>
          </p:cNvSpPr>
          <p:nvPr>
            <p:ph type="body" sz="quarter" idx="3"/>
          </p:nvPr>
        </p:nvSpPr>
        <p:spPr/>
        <p:txBody>
          <a:bodyPr/>
          <a:lstStyle/>
          <a:p>
            <a:r>
              <a:rPr lang="en-GB" dirty="0"/>
              <a:t>procedure</a:t>
            </a:r>
          </a:p>
        </p:txBody>
      </p:sp>
      <p:sp>
        <p:nvSpPr>
          <p:cNvPr id="6" name="Content Placeholder 5">
            <a:extLst>
              <a:ext uri="{FF2B5EF4-FFF2-40B4-BE49-F238E27FC236}">
                <a16:creationId xmlns:a16="http://schemas.microsoft.com/office/drawing/2014/main" id="{65F2A90D-30FE-4E57-BD8F-D367D8421E74}"/>
              </a:ext>
            </a:extLst>
          </p:cNvPr>
          <p:cNvSpPr>
            <a:spLocks noGrp="1"/>
          </p:cNvSpPr>
          <p:nvPr>
            <p:ph sz="quarter" idx="4"/>
          </p:nvPr>
        </p:nvSpPr>
        <p:spPr/>
        <p:txBody>
          <a:bodyPr>
            <a:normAutofit/>
          </a:bodyPr>
          <a:lstStyle/>
          <a:p>
            <a:r>
              <a:rPr lang="en-GB" dirty="0"/>
              <a:t>Participants were informed of the aims of the project and that submission of the survey would implicitly consent to the usage of their data for research purposes.</a:t>
            </a:r>
          </a:p>
          <a:p>
            <a:pPr marL="0" indent="0">
              <a:buNone/>
            </a:pPr>
            <a:endParaRPr lang="en-GB" dirty="0"/>
          </a:p>
        </p:txBody>
      </p:sp>
    </p:spTree>
    <p:extLst>
      <p:ext uri="{BB962C8B-B14F-4D97-AF65-F5344CB8AC3E}">
        <p14:creationId xmlns:p14="http://schemas.microsoft.com/office/powerpoint/2010/main" val="147303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36" name="Rectangle 78">
            <a:extLst>
              <a:ext uri="{FF2B5EF4-FFF2-40B4-BE49-F238E27FC236}">
                <a16:creationId xmlns:a16="http://schemas.microsoft.com/office/drawing/2014/main" id="{EA14D9CB-B358-4C6A-A2E3-0C7307ABA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F3C265DE-E702-41A3-84EF-32D1FF01E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cxnSp>
        <p:nvCxnSpPr>
          <p:cNvPr id="83" name="Straight Connector 82">
            <a:extLst>
              <a:ext uri="{FF2B5EF4-FFF2-40B4-BE49-F238E27FC236}">
                <a16:creationId xmlns:a16="http://schemas.microsoft.com/office/drawing/2014/main" id="{599DD166-32F7-484D-916B-B0DAF468A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7219" y="4196142"/>
            <a:ext cx="32638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269194D8-9C9D-4131-82AE-5E86F39266B2}"/>
              </a:ext>
            </a:extLst>
          </p:cNvPr>
          <p:cNvSpPr>
            <a:spLocks noGrp="1"/>
          </p:cNvSpPr>
          <p:nvPr>
            <p:ph type="title"/>
          </p:nvPr>
        </p:nvSpPr>
        <p:spPr>
          <a:xfrm>
            <a:off x="1451579" y="2082167"/>
            <a:ext cx="3259513" cy="2104154"/>
          </a:xfrm>
        </p:spPr>
        <p:txBody>
          <a:bodyPr anchor="b">
            <a:normAutofit/>
          </a:bodyPr>
          <a:lstStyle/>
          <a:p>
            <a:r>
              <a:rPr lang="en-US" dirty="0"/>
              <a:t>results</a:t>
            </a:r>
          </a:p>
        </p:txBody>
      </p:sp>
      <p:pic>
        <p:nvPicPr>
          <p:cNvPr id="1026" name="Picture 2" descr="Forms response chart. Question title: Do you own a dog?. Number of responses: 97 responses.">
            <a:extLst>
              <a:ext uri="{FF2B5EF4-FFF2-40B4-BE49-F238E27FC236}">
                <a16:creationId xmlns:a16="http://schemas.microsoft.com/office/drawing/2014/main" id="{CAC518DA-286E-4014-BBDE-572E6D746D2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79342" y="510366"/>
            <a:ext cx="3259513" cy="295618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Forms response chart. Question title: How many dogs do you have or have had in the past?. Number of responses: 97 responses.">
            <a:extLst>
              <a:ext uri="{FF2B5EF4-FFF2-40B4-BE49-F238E27FC236}">
                <a16:creationId xmlns:a16="http://schemas.microsoft.com/office/drawing/2014/main" id="{3FD15B7E-C9ED-476E-8A8E-3789CC7C823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11092" y="510366"/>
            <a:ext cx="3172148" cy="295618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orms response chart. Question title: What age were you when you had your first dog?. Number of responses: 97 responses.">
            <a:extLst>
              <a:ext uri="{FF2B5EF4-FFF2-40B4-BE49-F238E27FC236}">
                <a16:creationId xmlns:a16="http://schemas.microsoft.com/office/drawing/2014/main" id="{E175E619-8BC7-4D78-B236-153E73769AA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055478" y="510366"/>
            <a:ext cx="3172148" cy="291863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B842272-3EDD-4E2E-88A7-AE22D072D26C}"/>
              </a:ext>
            </a:extLst>
          </p:cNvPr>
          <p:cNvSpPr>
            <a:spLocks noGrp="1"/>
          </p:cNvSpPr>
          <p:nvPr>
            <p:ph idx="1"/>
          </p:nvPr>
        </p:nvSpPr>
        <p:spPr>
          <a:xfrm>
            <a:off x="5045152" y="3639782"/>
            <a:ext cx="6005764" cy="1824118"/>
          </a:xfrm>
        </p:spPr>
        <p:txBody>
          <a:bodyPr>
            <a:normAutofit/>
          </a:bodyPr>
          <a:lstStyle/>
          <a:p>
            <a:pPr marL="0" indent="0">
              <a:buNone/>
            </a:pPr>
            <a:endParaRPr lang="en-US"/>
          </a:p>
          <a:p>
            <a:endParaRPr lang="en-US"/>
          </a:p>
          <a:p>
            <a:endParaRPr lang="en-US"/>
          </a:p>
          <a:p>
            <a:endParaRPr lang="en-US"/>
          </a:p>
          <a:p>
            <a:endParaRPr lang="en-US"/>
          </a:p>
        </p:txBody>
      </p:sp>
      <p:pic>
        <p:nvPicPr>
          <p:cNvPr id="85" name="Picture 84">
            <a:extLst>
              <a:ext uri="{FF2B5EF4-FFF2-40B4-BE49-F238E27FC236}">
                <a16:creationId xmlns:a16="http://schemas.microsoft.com/office/drawing/2014/main" id="{609C09C4-6542-4212-AF2B-5060781E28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7" name="Straight Connector 86">
            <a:extLst>
              <a:ext uri="{FF2B5EF4-FFF2-40B4-BE49-F238E27FC236}">
                <a16:creationId xmlns:a16="http://schemas.microsoft.com/office/drawing/2014/main" id="{89B76673-2076-4526-BE60-55A578EDD3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4072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E724B9E8-02C8-4B2E-8770-A00A67760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93" name="Picture 192">
            <a:extLst>
              <a:ext uri="{FF2B5EF4-FFF2-40B4-BE49-F238E27FC236}">
                <a16:creationId xmlns:a16="http://schemas.microsoft.com/office/drawing/2014/main" id="{7B8AE548-0BFA-4792-9962-3375923C76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4" name="Straight Connector 193">
            <a:extLst>
              <a:ext uri="{FF2B5EF4-FFF2-40B4-BE49-F238E27FC236}">
                <a16:creationId xmlns:a16="http://schemas.microsoft.com/office/drawing/2014/main" id="{67639EF4-FA83-4D85-90FE-B831AF283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CC87E76A-8F50-413D-9BFC-C5A1525BD9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6" name="Rectangle 195">
            <a:extLst>
              <a:ext uri="{FF2B5EF4-FFF2-40B4-BE49-F238E27FC236}">
                <a16:creationId xmlns:a16="http://schemas.microsoft.com/office/drawing/2014/main" id="{0F28EA84-13B4-4494-A4D3-8DE462FF0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 name="Rectangle 196">
            <a:extLst>
              <a:ext uri="{FF2B5EF4-FFF2-40B4-BE49-F238E27FC236}">
                <a16:creationId xmlns:a16="http://schemas.microsoft.com/office/drawing/2014/main" id="{6BEB1B24-66CE-4D63-A39D-2D1B481DF9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F734B91-EDF6-4F51-A4EB-8C86E54503B1}"/>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300"/>
              <a:t>Results continued</a:t>
            </a:r>
          </a:p>
        </p:txBody>
      </p:sp>
      <p:cxnSp>
        <p:nvCxnSpPr>
          <p:cNvPr id="198" name="Straight Connector 197">
            <a:extLst>
              <a:ext uri="{FF2B5EF4-FFF2-40B4-BE49-F238E27FC236}">
                <a16:creationId xmlns:a16="http://schemas.microsoft.com/office/drawing/2014/main" id="{78DE337D-1DBA-4536-8145-B43EE65C74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054" name="Picture 6" descr="Forms response chart. Question title: Did you research the breed before acquiring your dog?. Number of responses: 97 responses.">
            <a:extLst>
              <a:ext uri="{FF2B5EF4-FFF2-40B4-BE49-F238E27FC236}">
                <a16:creationId xmlns:a16="http://schemas.microsoft.com/office/drawing/2014/main" id="{FCA29811-E731-4908-A22E-B9236159F4B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989479" y="1578491"/>
            <a:ext cx="3693150" cy="295451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orms response chart. Question title: Have you bought pet themed merchandise in the past year?. Number of responses: 97 responses.">
            <a:extLst>
              <a:ext uri="{FF2B5EF4-FFF2-40B4-BE49-F238E27FC236}">
                <a16:creationId xmlns:a16="http://schemas.microsoft.com/office/drawing/2014/main" id="{280A5168-5FD9-492B-8298-B5A26A5FADC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32496" y="481108"/>
            <a:ext cx="3114884" cy="249190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Forms response chart. Question title: Have your dogs been pure breeds?. Number of responses: 97 responses.">
            <a:extLst>
              <a:ext uri="{FF2B5EF4-FFF2-40B4-BE49-F238E27FC236}">
                <a16:creationId xmlns:a16="http://schemas.microsoft.com/office/drawing/2014/main" id="{DED35AC0-1C5B-43E5-BEC5-777376B61C7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000206" y="3138486"/>
            <a:ext cx="3378857" cy="2491907"/>
          </a:xfrm>
          <a:prstGeom prst="rect">
            <a:avLst/>
          </a:prstGeom>
          <a:noFill/>
          <a:extLst>
            <a:ext uri="{909E8E84-426E-40DD-AFC4-6F175D3DCCD1}">
              <a14:hiddenFill xmlns:a14="http://schemas.microsoft.com/office/drawing/2010/main">
                <a:solidFill>
                  <a:srgbClr val="FFFFFF"/>
                </a:solidFill>
              </a14:hiddenFill>
            </a:ext>
          </a:extLst>
        </p:spPr>
      </p:pic>
      <p:pic>
        <p:nvPicPr>
          <p:cNvPr id="199" name="Picture 198">
            <a:extLst>
              <a:ext uri="{FF2B5EF4-FFF2-40B4-BE49-F238E27FC236}">
                <a16:creationId xmlns:a16="http://schemas.microsoft.com/office/drawing/2014/main" id="{E7233926-059A-41AD-A9F2-56552CF4FF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0" name="Straight Connector 199">
            <a:extLst>
              <a:ext uri="{FF2B5EF4-FFF2-40B4-BE49-F238E27FC236}">
                <a16:creationId xmlns:a16="http://schemas.microsoft.com/office/drawing/2014/main" id="{C13C145E-93D4-481E-92DC-736D9EBA3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2662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46" name="Rectangle 145">
            <a:extLst>
              <a:ext uri="{FF2B5EF4-FFF2-40B4-BE49-F238E27FC236}">
                <a16:creationId xmlns:a16="http://schemas.microsoft.com/office/drawing/2014/main" id="{E724B9E8-02C8-4B2E-8770-A00A67760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8" name="Picture 147">
            <a:extLst>
              <a:ext uri="{FF2B5EF4-FFF2-40B4-BE49-F238E27FC236}">
                <a16:creationId xmlns:a16="http://schemas.microsoft.com/office/drawing/2014/main" id="{7B8AE548-0BFA-4792-9962-3375923C76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0" name="Straight Connector 149">
            <a:extLst>
              <a:ext uri="{FF2B5EF4-FFF2-40B4-BE49-F238E27FC236}">
                <a16:creationId xmlns:a16="http://schemas.microsoft.com/office/drawing/2014/main" id="{67639EF4-FA83-4D85-90FE-B831AF283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CC87E76A-8F50-413D-9BFC-C5A1525BD9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4" name="Rectangle 153">
            <a:extLst>
              <a:ext uri="{FF2B5EF4-FFF2-40B4-BE49-F238E27FC236}">
                <a16:creationId xmlns:a16="http://schemas.microsoft.com/office/drawing/2014/main" id="{773E595B-9F61-4FDD-9E17-2C1099059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27BC3662-B476-4E80-9DB8-92244082F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EB58E30-C8B2-4008-9A47-697B93BBCF57}"/>
              </a:ext>
            </a:extLst>
          </p:cNvPr>
          <p:cNvSpPr>
            <a:spLocks noGrp="1"/>
          </p:cNvSpPr>
          <p:nvPr>
            <p:ph type="title"/>
          </p:nvPr>
        </p:nvSpPr>
        <p:spPr>
          <a:xfrm>
            <a:off x="8673476" y="1468464"/>
            <a:ext cx="2858835" cy="1873219"/>
          </a:xfrm>
        </p:spPr>
        <p:txBody>
          <a:bodyPr vert="horz" lIns="91440" tIns="45720" rIns="91440" bIns="0" rtlCol="0" anchor="b">
            <a:normAutofit/>
          </a:bodyPr>
          <a:lstStyle/>
          <a:p>
            <a:r>
              <a:rPr lang="en-US" sz="3300"/>
              <a:t>Results continued:</a:t>
            </a:r>
          </a:p>
        </p:txBody>
      </p:sp>
      <p:pic>
        <p:nvPicPr>
          <p:cNvPr id="3074" name="Picture 2" descr="Forms response chart. Question title: Does your breed have hereditary health concerns?. Number of responses: 97 responses.">
            <a:extLst>
              <a:ext uri="{FF2B5EF4-FFF2-40B4-BE49-F238E27FC236}">
                <a16:creationId xmlns:a16="http://schemas.microsoft.com/office/drawing/2014/main" id="{B7A0B681-E37F-497F-8130-142BD01AD44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18078" y="481108"/>
            <a:ext cx="3114884" cy="249190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Forms response chart. Question title: Have you seen adverts/programmes showing your dog's breed?. Number of responses: 97 responses.">
            <a:extLst>
              <a:ext uri="{FF2B5EF4-FFF2-40B4-BE49-F238E27FC236}">
                <a16:creationId xmlns:a16="http://schemas.microsoft.com/office/drawing/2014/main" id="{5A3B5BAB-026D-4C09-A1B1-B3E4BA0ADBF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488508" y="1578491"/>
            <a:ext cx="3693150" cy="295451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Forms response chart. Question title: Would you get the same breed again?. Number of responses: 97 responses.">
            <a:extLst>
              <a:ext uri="{FF2B5EF4-FFF2-40B4-BE49-F238E27FC236}">
                <a16:creationId xmlns:a16="http://schemas.microsoft.com/office/drawing/2014/main" id="{838C1027-2D07-46B6-8340-5755616DAAD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85788" y="3138486"/>
            <a:ext cx="3378857" cy="2491907"/>
          </a:xfrm>
          <a:prstGeom prst="rect">
            <a:avLst/>
          </a:prstGeom>
          <a:noFill/>
          <a:extLst>
            <a:ext uri="{909E8E84-426E-40DD-AFC4-6F175D3DCCD1}">
              <a14:hiddenFill xmlns:a14="http://schemas.microsoft.com/office/drawing/2010/main">
                <a:solidFill>
                  <a:srgbClr val="FFFFFF"/>
                </a:solidFill>
              </a14:hiddenFill>
            </a:ext>
          </a:extLst>
        </p:spPr>
      </p:pic>
      <p:cxnSp>
        <p:nvCxnSpPr>
          <p:cNvPr id="158" name="Straight Connector 157">
            <a:extLst>
              <a:ext uri="{FF2B5EF4-FFF2-40B4-BE49-F238E27FC236}">
                <a16:creationId xmlns:a16="http://schemas.microsoft.com/office/drawing/2014/main" id="{9F824A54-888E-4305-AAC0-F58D136F21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0960" y="3526496"/>
            <a:ext cx="2844424"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60" name="Picture 159">
            <a:extLst>
              <a:ext uri="{FF2B5EF4-FFF2-40B4-BE49-F238E27FC236}">
                <a16:creationId xmlns:a16="http://schemas.microsoft.com/office/drawing/2014/main" id="{63C4FC2C-673A-4C7E-B73D-41007CF383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62" name="Straight Connector 161">
            <a:extLst>
              <a:ext uri="{FF2B5EF4-FFF2-40B4-BE49-F238E27FC236}">
                <a16:creationId xmlns:a16="http://schemas.microsoft.com/office/drawing/2014/main" id="{717C0D9D-2585-4972-BB3E-A26585F1F8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1245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C525-C979-4B16-8613-304698CE6256}"/>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0D24149F-207C-4939-82E5-2A5584A7F8E6}"/>
              </a:ext>
            </a:extLst>
          </p:cNvPr>
          <p:cNvSpPr>
            <a:spLocks noGrp="1"/>
          </p:cNvSpPr>
          <p:nvPr>
            <p:ph idx="1"/>
          </p:nvPr>
        </p:nvSpPr>
        <p:spPr/>
        <p:txBody>
          <a:bodyPr/>
          <a:lstStyle/>
          <a:p>
            <a:r>
              <a:rPr lang="en-GB" dirty="0"/>
              <a:t>This study showed that </a:t>
            </a:r>
            <a:r>
              <a:rPr lang="en-US" dirty="0"/>
              <a:t>over half of participants had bought pet themed merchandise. The social inclusion theory would suggest that this is due to individual’s using their dog breed choice as a fashion accessory within society (Herzog, 2004).</a:t>
            </a:r>
          </a:p>
          <a:p>
            <a:r>
              <a:rPr lang="en-US" dirty="0"/>
              <a:t>Only 55.6% of the participants researched their chosen breed of dog before purchase, with 58.8% of participants knowing that their dogs were healthy individuals, ultimately showing that there are a higher number of individuals ensuring the health of their chosen pet (Rooney &amp; </a:t>
            </a:r>
            <a:r>
              <a:rPr lang="en-US" dirty="0" err="1"/>
              <a:t>Sargan</a:t>
            </a:r>
            <a:r>
              <a:rPr lang="en-US" dirty="0"/>
              <a:t> 2010).</a:t>
            </a:r>
          </a:p>
        </p:txBody>
      </p:sp>
    </p:spTree>
    <p:extLst>
      <p:ext uri="{BB962C8B-B14F-4D97-AF65-F5344CB8AC3E}">
        <p14:creationId xmlns:p14="http://schemas.microsoft.com/office/powerpoint/2010/main" val="2599196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BEEB0-1009-47CD-9CAA-C90DE5D9825A}"/>
              </a:ext>
            </a:extLst>
          </p:cNvPr>
          <p:cNvSpPr>
            <a:spLocks noGrp="1"/>
          </p:cNvSpPr>
          <p:nvPr>
            <p:ph type="title"/>
          </p:nvPr>
        </p:nvSpPr>
        <p:spPr/>
        <p:txBody>
          <a:bodyPr/>
          <a:lstStyle/>
          <a:p>
            <a:r>
              <a:rPr lang="en-US" dirty="0"/>
              <a:t>conclusion</a:t>
            </a:r>
          </a:p>
        </p:txBody>
      </p:sp>
      <p:sp>
        <p:nvSpPr>
          <p:cNvPr id="3" name="Text Placeholder 2">
            <a:extLst>
              <a:ext uri="{FF2B5EF4-FFF2-40B4-BE49-F238E27FC236}">
                <a16:creationId xmlns:a16="http://schemas.microsoft.com/office/drawing/2014/main" id="{4FA16E6B-6698-45E7-9751-D104393FD5E2}"/>
              </a:ext>
            </a:extLst>
          </p:cNvPr>
          <p:cNvSpPr>
            <a:spLocks noGrp="1"/>
          </p:cNvSpPr>
          <p:nvPr>
            <p:ph type="body" idx="1"/>
          </p:nvPr>
        </p:nvSpPr>
        <p:spPr/>
        <p:txBody>
          <a:bodyPr/>
          <a:lstStyle/>
          <a:p>
            <a:r>
              <a:rPr lang="en-US" dirty="0"/>
              <a:t>What were the limitations to the study?</a:t>
            </a:r>
          </a:p>
        </p:txBody>
      </p:sp>
      <p:sp>
        <p:nvSpPr>
          <p:cNvPr id="4" name="Content Placeholder 3">
            <a:extLst>
              <a:ext uri="{FF2B5EF4-FFF2-40B4-BE49-F238E27FC236}">
                <a16:creationId xmlns:a16="http://schemas.microsoft.com/office/drawing/2014/main" id="{B0B5F880-67C7-4AAD-A45F-BBEF50D105E7}"/>
              </a:ext>
            </a:extLst>
          </p:cNvPr>
          <p:cNvSpPr>
            <a:spLocks noGrp="1"/>
          </p:cNvSpPr>
          <p:nvPr>
            <p:ph sz="half" idx="2"/>
          </p:nvPr>
        </p:nvSpPr>
        <p:spPr>
          <a:xfrm>
            <a:off x="1447191" y="2824269"/>
            <a:ext cx="4645152" cy="3162041"/>
          </a:xfrm>
        </p:spPr>
        <p:txBody>
          <a:bodyPr vert="horz" lIns="91440" tIns="45720" rIns="91440" bIns="45720" rtlCol="0" anchor="t">
            <a:normAutofit lnSpcReduction="10000"/>
          </a:bodyPr>
          <a:lstStyle/>
          <a:p>
            <a:r>
              <a:rPr lang="en-US" dirty="0"/>
              <a:t>There were limitations to this study, due to this study being a small scale study.</a:t>
            </a:r>
          </a:p>
          <a:p>
            <a:r>
              <a:rPr lang="en-US" dirty="0"/>
              <a:t>Most participants were female.</a:t>
            </a:r>
          </a:p>
          <a:p>
            <a:r>
              <a:rPr lang="en-US" dirty="0"/>
              <a:t> Participants were not asked what type of accommodation they live in.</a:t>
            </a:r>
          </a:p>
          <a:p>
            <a:r>
              <a:rPr lang="en-US" dirty="0"/>
              <a:t>The results were not analyzed via SPSS to determine whether there was a significant difference.</a:t>
            </a:r>
          </a:p>
          <a:p>
            <a:endParaRPr lang="en-US" dirty="0"/>
          </a:p>
          <a:p>
            <a:endParaRPr lang="en-US" dirty="0"/>
          </a:p>
        </p:txBody>
      </p:sp>
      <p:sp>
        <p:nvSpPr>
          <p:cNvPr id="5" name="Text Placeholder 4">
            <a:extLst>
              <a:ext uri="{FF2B5EF4-FFF2-40B4-BE49-F238E27FC236}">
                <a16:creationId xmlns:a16="http://schemas.microsoft.com/office/drawing/2014/main" id="{F63F5806-C86B-4900-9FEC-8DCF452A5774}"/>
              </a:ext>
            </a:extLst>
          </p:cNvPr>
          <p:cNvSpPr>
            <a:spLocks noGrp="1"/>
          </p:cNvSpPr>
          <p:nvPr>
            <p:ph type="body" sz="quarter" idx="3"/>
          </p:nvPr>
        </p:nvSpPr>
        <p:spPr/>
        <p:txBody>
          <a:bodyPr/>
          <a:lstStyle/>
          <a:p>
            <a:r>
              <a:rPr lang="en-US" dirty="0"/>
              <a:t>What were the implications? </a:t>
            </a:r>
          </a:p>
        </p:txBody>
      </p:sp>
      <p:sp>
        <p:nvSpPr>
          <p:cNvPr id="6" name="Content Placeholder 5">
            <a:extLst>
              <a:ext uri="{FF2B5EF4-FFF2-40B4-BE49-F238E27FC236}">
                <a16:creationId xmlns:a16="http://schemas.microsoft.com/office/drawing/2014/main" id="{2EEEE728-08C3-4709-B7DC-D8C4825AF4E4}"/>
              </a:ext>
            </a:extLst>
          </p:cNvPr>
          <p:cNvSpPr>
            <a:spLocks noGrp="1"/>
          </p:cNvSpPr>
          <p:nvPr>
            <p:ph sz="quarter" idx="4"/>
          </p:nvPr>
        </p:nvSpPr>
        <p:spPr>
          <a:xfrm>
            <a:off x="6412362" y="2821491"/>
            <a:ext cx="4645152" cy="3154955"/>
          </a:xfrm>
        </p:spPr>
        <p:txBody>
          <a:bodyPr vert="horz" lIns="91440" tIns="45720" rIns="91440" bIns="45720" rtlCol="0" anchor="t">
            <a:normAutofit lnSpcReduction="10000"/>
          </a:bodyPr>
          <a:lstStyle/>
          <a:p>
            <a:r>
              <a:rPr lang="en-US" dirty="0"/>
              <a:t>There was only a limited amount of research that was able to be compiled which created the results.</a:t>
            </a:r>
          </a:p>
          <a:p>
            <a:r>
              <a:rPr lang="en-US" dirty="0"/>
              <a:t>A true gender representation of society was not attained creating a female bias. </a:t>
            </a:r>
          </a:p>
          <a:p>
            <a:r>
              <a:rPr lang="en-US" dirty="0"/>
              <a:t>as this could offer an explanation of why individual's purchased their preferred type of breed. </a:t>
            </a:r>
          </a:p>
        </p:txBody>
      </p:sp>
    </p:spTree>
    <p:extLst>
      <p:ext uri="{BB962C8B-B14F-4D97-AF65-F5344CB8AC3E}">
        <p14:creationId xmlns:p14="http://schemas.microsoft.com/office/powerpoint/2010/main" val="3232101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7A947-B7DD-4357-A07F-27B0D98AE38F}"/>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FC8679AC-4C11-4201-AE3A-314609614218}"/>
              </a:ext>
            </a:extLst>
          </p:cNvPr>
          <p:cNvSpPr>
            <a:spLocks noGrp="1"/>
          </p:cNvSpPr>
          <p:nvPr>
            <p:ph idx="1"/>
          </p:nvPr>
        </p:nvSpPr>
        <p:spPr/>
        <p:txBody>
          <a:bodyPr/>
          <a:lstStyle/>
          <a:p>
            <a:pPr marL="0" indent="0">
              <a:buNone/>
            </a:pPr>
            <a:r>
              <a:rPr lang="en-US" dirty="0"/>
              <a:t>More longitudinal studies are needed within this topic to show whether certain breeds are able to be deemed as 'fashionable' during certain times. This would show a true representation of whether media influences the purchase of dog breeds. Societal representations as well as media influence need to be closely examined to determine their influence of breed purchases and whether they are linked or separate influences on certain dog breed purchases. Location of participants could influence the results, as well as home type, those living in flats may purchase small dog breed types due to space availability compared to those who live in rural areas, individual’s employment should be taken into account during future research as this could effect their dog breed purchase.</a:t>
            </a:r>
          </a:p>
          <a:p>
            <a:endParaRPr lang="en-US" dirty="0"/>
          </a:p>
        </p:txBody>
      </p:sp>
    </p:spTree>
    <p:extLst>
      <p:ext uri="{BB962C8B-B14F-4D97-AF65-F5344CB8AC3E}">
        <p14:creationId xmlns:p14="http://schemas.microsoft.com/office/powerpoint/2010/main" val="848073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EF322-C998-42EF-941F-53F15A40262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33AC787-EA9A-48A5-9277-BA7BD9010443}"/>
              </a:ext>
            </a:extLst>
          </p:cNvPr>
          <p:cNvSpPr>
            <a:spLocks noGrp="1"/>
          </p:cNvSpPr>
          <p:nvPr>
            <p:ph idx="1"/>
          </p:nvPr>
        </p:nvSpPr>
        <p:spPr/>
        <p:txBody>
          <a:bodyPr>
            <a:normAutofit fontScale="70000" lnSpcReduction="20000"/>
          </a:bodyPr>
          <a:lstStyle/>
          <a:p>
            <a:r>
              <a:rPr lang="en-GB" dirty="0"/>
              <a:t>Herzog H. Forty-two thousand and one Dalmatians: Fads, social contagion, and dog breed popularity. Soc Anim. 2006; 1(2006): 383–397.</a:t>
            </a:r>
          </a:p>
          <a:p>
            <a:r>
              <a:rPr lang="en-GB" dirty="0"/>
              <a:t>Packer, R. M. A., Murphy, D., &amp; Farnworth, M. J. (2017). Purchasing popular purebreds: investigating the influence of breed-type on the pre-purchase motivations and behaviour of dog owners.</a:t>
            </a:r>
          </a:p>
          <a:p>
            <a:r>
              <a:rPr lang="en-GB" dirty="0" err="1"/>
              <a:t>Redmalm</a:t>
            </a:r>
            <a:r>
              <a:rPr lang="en-GB" dirty="0"/>
              <a:t> D. Holy bonsai wolves: Chihuahuas and the Paris Hilton syndrome. Int J Cult Stud. 2013; 17 (1): 93–109.</a:t>
            </a:r>
          </a:p>
          <a:p>
            <a:r>
              <a:rPr lang="en-GB" dirty="0"/>
              <a:t>Roy MM, </a:t>
            </a:r>
            <a:r>
              <a:rPr lang="en-GB" dirty="0" err="1"/>
              <a:t>Christenfeld</a:t>
            </a:r>
            <a:r>
              <a:rPr lang="en-GB" dirty="0"/>
              <a:t> NJ. Do dogs resemble their owners? </a:t>
            </a:r>
            <a:r>
              <a:rPr lang="en-GB" dirty="0" err="1"/>
              <a:t>Psychol</a:t>
            </a:r>
            <a:r>
              <a:rPr lang="en-GB" dirty="0"/>
              <a:t> Sci. 2004: 361–363.</a:t>
            </a:r>
          </a:p>
          <a:p>
            <a:r>
              <a:rPr lang="en-GB" dirty="0" err="1"/>
              <a:t>Sandøe</a:t>
            </a:r>
            <a:r>
              <a:rPr lang="en-GB" dirty="0"/>
              <a:t>, P., </a:t>
            </a:r>
            <a:r>
              <a:rPr lang="en-GB" dirty="0" err="1"/>
              <a:t>Kondrup</a:t>
            </a:r>
            <a:r>
              <a:rPr lang="en-GB" dirty="0"/>
              <a:t>, S. V., Bennett, P. C., </a:t>
            </a:r>
            <a:r>
              <a:rPr lang="en-GB" dirty="0" err="1"/>
              <a:t>Forkman</a:t>
            </a:r>
            <a:r>
              <a:rPr lang="en-GB" dirty="0"/>
              <a:t>, B., Meyer, I., </a:t>
            </a:r>
            <a:r>
              <a:rPr lang="en-GB" dirty="0" err="1"/>
              <a:t>Proschowsky</a:t>
            </a:r>
            <a:r>
              <a:rPr lang="en-GB" dirty="0"/>
              <a:t>, H. F., ... &amp; Lund, T. B. (2017). Why do people buy dogs with potential welfare problems related to extreme conformation and inherited disease? A representative study of Danish owners of four small dog breeds. </a:t>
            </a:r>
            <a:r>
              <a:rPr lang="en-GB" i="1" dirty="0" err="1"/>
              <a:t>PLoS</a:t>
            </a:r>
            <a:r>
              <a:rPr lang="en-GB" i="1" dirty="0"/>
              <a:t> One</a:t>
            </a:r>
            <a:r>
              <a:rPr lang="en-GB" dirty="0"/>
              <a:t>, </a:t>
            </a:r>
            <a:r>
              <a:rPr lang="en-GB" i="1" dirty="0"/>
              <a:t>12</a:t>
            </a:r>
            <a:r>
              <a:rPr lang="en-GB" dirty="0"/>
              <a:t>(2), e0172091.</a:t>
            </a:r>
          </a:p>
          <a:p>
            <a:r>
              <a:rPr lang="en-GB" dirty="0" err="1"/>
              <a:t>Veevers</a:t>
            </a:r>
            <a:r>
              <a:rPr lang="en-GB" dirty="0"/>
              <a:t> JE. The social meaning of pets: Alternative roles for companion animals. Marriage Fam Rev. 1985; 8(3–4): 11–30.</a:t>
            </a:r>
          </a:p>
          <a:p>
            <a:endParaRPr lang="en-US" dirty="0"/>
          </a:p>
          <a:p>
            <a:endParaRPr lang="en-US" dirty="0"/>
          </a:p>
        </p:txBody>
      </p:sp>
    </p:spTree>
    <p:extLst>
      <p:ext uri="{BB962C8B-B14F-4D97-AF65-F5344CB8AC3E}">
        <p14:creationId xmlns:p14="http://schemas.microsoft.com/office/powerpoint/2010/main" val="161132954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18</TotalTime>
  <Words>1175</Words>
  <Application>Microsoft Office PowerPoint</Application>
  <PresentationFormat>Widescreen</PresentationFormat>
  <Paragraphs>68</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Gill Sans MT</vt:lpstr>
      <vt:lpstr>Gallery</vt:lpstr>
      <vt:lpstr>Investigation in to the media influence of dog breed purchases</vt:lpstr>
      <vt:lpstr>introduction</vt:lpstr>
      <vt:lpstr>Introduction continued</vt:lpstr>
      <vt:lpstr>Theories</vt:lpstr>
      <vt:lpstr>Theories</vt:lpstr>
      <vt:lpstr>variables</vt:lpstr>
      <vt:lpstr>methodology</vt:lpstr>
      <vt:lpstr>methodology</vt:lpstr>
      <vt:lpstr>Methodology continued:</vt:lpstr>
      <vt:lpstr>results</vt:lpstr>
      <vt:lpstr>Results continued</vt:lpstr>
      <vt:lpstr>Results continued:</vt:lpstr>
      <vt:lpstr>discussion</vt:lpstr>
      <vt:lpstr>conclusion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Investigation in to the media influence of dog breed purchases</dc:title>
  <dc:creator>Stacy Waldman</dc:creator>
  <cp:lastModifiedBy>Stacy Waldman</cp:lastModifiedBy>
  <cp:revision>3</cp:revision>
  <dcterms:created xsi:type="dcterms:W3CDTF">2019-05-01T22:09:20Z</dcterms:created>
  <dcterms:modified xsi:type="dcterms:W3CDTF">2019-05-01T22:29:04Z</dcterms:modified>
</cp:coreProperties>
</file>