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7" r:id="rId1"/>
    <p:sldMasterId id="2147483854" r:id="rId2"/>
  </p:sldMasterIdLst>
  <p:sldIdLst>
    <p:sldId id="272" r:id="rId3"/>
    <p:sldId id="273" r:id="rId4"/>
    <p:sldId id="270" r:id="rId5"/>
    <p:sldId id="274" r:id="rId6"/>
    <p:sldId id="275"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eth Tearle" initials="BT" lastIdx="1" clrIdx="0">
    <p:extLst>
      <p:ext uri="{19B8F6BF-5375-455C-9EA6-DF929625EA0E}">
        <p15:presenceInfo xmlns:p15="http://schemas.microsoft.com/office/powerpoint/2012/main" userId="Beth Tearl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111" autoAdjust="0"/>
    <p:restoredTop sz="94660"/>
  </p:normalViewPr>
  <p:slideViewPr>
    <p:cSldViewPr snapToGrid="0">
      <p:cViewPr varScale="1">
        <p:scale>
          <a:sx n="124" d="100"/>
          <a:sy n="124" d="100"/>
        </p:scale>
        <p:origin x="184"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518C2D-5102-48F2-A859-5366198EAF86}"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505432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518C2D-5102-48F2-A859-5366198EAF86}"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374853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25086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518C2D-5102-48F2-A859-5366198EAF86}" type="datetimeFigureOut">
              <a:rPr lang="en-GB" smtClean="0"/>
              <a:t>08/02/2021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062042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518C2D-5102-48F2-A859-5366198EAF86}" type="datetimeFigureOut">
              <a:rPr lang="en-GB" smtClean="0"/>
              <a:t>08/02/2021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90533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518C2D-5102-48F2-A859-5366198EAF86}" type="datetimeFigureOut">
              <a:rPr lang="en-GB" smtClean="0"/>
              <a:t>08/02/2021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4077343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518C2D-5102-48F2-A859-5366198EAF86}" type="datetimeFigureOut">
              <a:rPr lang="en-GB" smtClean="0"/>
              <a:t>08/02/2021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2825178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0518C2D-5102-48F2-A859-5366198EAF86}" type="datetimeFigureOut">
              <a:rPr lang="en-GB" smtClean="0"/>
              <a:t>08/02/2021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949877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518C2D-5102-48F2-A859-5366198EAF86}" type="datetimeFigureOut">
              <a:rPr lang="en-GB" smtClean="0"/>
              <a:t>08/02/2021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126539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589002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154233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2642713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089101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40241093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518C2D-5102-48F2-A859-5366198EAF86}"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21631122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518C2D-5102-48F2-A859-5366198EAF86}"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6699565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609600" y="3699804"/>
            <a:ext cx="110744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Title 27"/>
          <p:cNvSpPr>
            <a:spLocks noGrp="1"/>
          </p:cNvSpPr>
          <p:nvPr>
            <p:ph type="ctrTitle"/>
          </p:nvPr>
        </p:nvSpPr>
        <p:spPr>
          <a:xfrm>
            <a:off x="609600" y="1433732"/>
            <a:ext cx="110744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US"/>
              <a:t>Click to edit Master title style</a:t>
            </a:r>
          </a:p>
        </p:txBody>
      </p:sp>
      <p:cxnSp>
        <p:nvCxnSpPr>
          <p:cNvPr id="8" name="Straight Connector 7"/>
          <p:cNvCxnSpPr/>
          <p:nvPr/>
        </p:nvCxnSpPr>
        <p:spPr>
          <a:xfrm>
            <a:off x="1951501" y="3550126"/>
            <a:ext cx="39624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278099" y="3550126"/>
            <a:ext cx="39624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6053797" y="3526302"/>
            <a:ext cx="6096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sz="1800"/>
          </a:p>
        </p:txBody>
      </p:sp>
      <p:sp>
        <p:nvSpPr>
          <p:cNvPr id="15" name="Date Placeholder 14"/>
          <p:cNvSpPr>
            <a:spLocks noGrp="1"/>
          </p:cNvSpPr>
          <p:nvPr>
            <p:ph type="dt" sz="half" idx="10"/>
          </p:nvPr>
        </p:nvSpPr>
        <p:spPr/>
        <p:txBody>
          <a:bodyPr/>
          <a:lstStyle/>
          <a:p>
            <a:fld id="{3DFDAC6C-0303-4693-864E-61C6583C0F7A}" type="datetimeFigureOut">
              <a:rPr lang="en-GB" smtClean="0"/>
              <a:pPr/>
              <a:t>08/02/2021</a:t>
            </a:fld>
            <a:endParaRPr lang="en-GB"/>
          </a:p>
        </p:txBody>
      </p:sp>
      <p:sp>
        <p:nvSpPr>
          <p:cNvPr id="16" name="Slide Number Placeholder 15"/>
          <p:cNvSpPr>
            <a:spLocks noGrp="1"/>
          </p:cNvSpPr>
          <p:nvPr>
            <p:ph type="sldNum" sz="quarter" idx="11"/>
          </p:nvPr>
        </p:nvSpPr>
        <p:spPr/>
        <p:txBody>
          <a:bodyPr/>
          <a:lstStyle/>
          <a:p>
            <a:fld id="{1439907F-EA58-4FF4-889C-6B552DE65E18}" type="slidenum">
              <a:rPr lang="en-GB" smtClean="0"/>
              <a:pPr/>
              <a:t>‹#›</a:t>
            </a:fld>
            <a:endParaRPr lang="en-GB"/>
          </a:p>
        </p:txBody>
      </p:sp>
      <p:sp>
        <p:nvSpPr>
          <p:cNvPr id="17" name="Footer Placeholder 16"/>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17699052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609600" y="1524000"/>
            <a:ext cx="109728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4" name="Date Placeholder 13"/>
          <p:cNvSpPr>
            <a:spLocks noGrp="1"/>
          </p:cNvSpPr>
          <p:nvPr>
            <p:ph type="dt" sz="half" idx="14"/>
          </p:nvPr>
        </p:nvSpPr>
        <p:spPr/>
        <p:txBody>
          <a:bodyPr/>
          <a:lstStyle/>
          <a:p>
            <a:fld id="{3DFDAC6C-0303-4693-864E-61C6583C0F7A}" type="datetimeFigureOut">
              <a:rPr lang="en-GB" smtClean="0"/>
              <a:pPr/>
              <a:t>08/02/2021</a:t>
            </a:fld>
            <a:endParaRPr lang="en-GB"/>
          </a:p>
        </p:txBody>
      </p:sp>
      <p:sp>
        <p:nvSpPr>
          <p:cNvPr id="15" name="Slide Number Placeholder 14"/>
          <p:cNvSpPr>
            <a:spLocks noGrp="1"/>
          </p:cNvSpPr>
          <p:nvPr>
            <p:ph type="sldNum" sz="quarter" idx="15"/>
          </p:nvPr>
        </p:nvSpPr>
        <p:spPr/>
        <p:txBody>
          <a:bodyPr/>
          <a:lstStyle>
            <a:lvl1pPr algn="ctr">
              <a:defRPr/>
            </a:lvl1pPr>
          </a:lstStyle>
          <a:p>
            <a:fld id="{1439907F-EA58-4FF4-889C-6B552DE65E18}" type="slidenum">
              <a:rPr lang="en-GB" smtClean="0"/>
              <a:pPr/>
              <a:t>‹#›</a:t>
            </a:fld>
            <a:endParaRPr lang="en-GB"/>
          </a:p>
        </p:txBody>
      </p:sp>
      <p:sp>
        <p:nvSpPr>
          <p:cNvPr id="16" name="Footer Placeholder 15"/>
          <p:cNvSpPr>
            <a:spLocks noGrp="1"/>
          </p:cNvSpPr>
          <p:nvPr>
            <p:ph type="ftr" sz="quarter" idx="16"/>
          </p:nvPr>
        </p:nvSpPr>
        <p:spPr/>
        <p:txBody>
          <a:bodyPr/>
          <a:lstStyle/>
          <a:p>
            <a:endParaRPr lang="en-GB"/>
          </a:p>
        </p:txBody>
      </p:sp>
      <p:sp>
        <p:nvSpPr>
          <p:cNvPr id="17" name="Title 16"/>
          <p:cNvSpPr>
            <a:spLocks noGrp="1"/>
          </p:cNvSpPr>
          <p:nvPr>
            <p:ph type="title"/>
          </p:nvPr>
        </p:nvSpPr>
        <p:spPr/>
        <p:txBody>
          <a:bodyPr rtlCol="0" anchor="b" anchorCtr="0"/>
          <a:lstStyle/>
          <a:p>
            <a:r>
              <a:rPr kumimoji="0" lang="en-US"/>
              <a:t>Click to edit Master title style</a:t>
            </a:r>
          </a:p>
        </p:txBody>
      </p:sp>
    </p:spTree>
    <p:extLst>
      <p:ext uri="{BB962C8B-B14F-4D97-AF65-F5344CB8AC3E}">
        <p14:creationId xmlns:p14="http://schemas.microsoft.com/office/powerpoint/2010/main" val="13595987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DFDAC6C-0303-4693-864E-61C6583C0F7A}" type="datetimeFigureOut">
              <a:rPr lang="en-GB" smtClean="0"/>
              <a:pPr/>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9907F-EA58-4FF4-889C-6B552DE65E18}" type="slidenum">
              <a:rPr lang="en-GB" smtClean="0"/>
              <a:pPr/>
              <a:t>‹#›</a:t>
            </a:fld>
            <a:endParaRPr lang="en-GB"/>
          </a:p>
        </p:txBody>
      </p:sp>
      <p:sp>
        <p:nvSpPr>
          <p:cNvPr id="2" name="Title 1"/>
          <p:cNvSpPr>
            <a:spLocks noGrp="1"/>
          </p:cNvSpPr>
          <p:nvPr>
            <p:ph type="title"/>
          </p:nvPr>
        </p:nvSpPr>
        <p:spPr>
          <a:xfrm>
            <a:off x="914400" y="3505200"/>
            <a:ext cx="105664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US"/>
              <a:t>Click to edit Master title style</a:t>
            </a:r>
          </a:p>
        </p:txBody>
      </p:sp>
      <p:sp>
        <p:nvSpPr>
          <p:cNvPr id="3" name="Text Placeholder 2"/>
          <p:cNvSpPr>
            <a:spLocks noGrp="1"/>
          </p:cNvSpPr>
          <p:nvPr>
            <p:ph type="body" idx="1"/>
          </p:nvPr>
        </p:nvSpPr>
        <p:spPr>
          <a:xfrm>
            <a:off x="914400" y="4958864"/>
            <a:ext cx="105664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cxnSp>
        <p:nvCxnSpPr>
          <p:cNvPr id="7" name="Straight Connector 6"/>
          <p:cNvCxnSpPr/>
          <p:nvPr/>
        </p:nvCxnSpPr>
        <p:spPr>
          <a:xfrm>
            <a:off x="914400" y="4916993"/>
            <a:ext cx="105664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42043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DFDAC6C-0303-4693-864E-61C6583C0F7A}" type="datetimeFigureOut">
              <a:rPr lang="en-GB" smtClean="0"/>
              <a:pPr/>
              <a:t>08/02/2021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39907F-EA58-4FF4-889C-6B552DE65E18}" type="slidenum">
              <a:rPr lang="en-GB" smtClean="0"/>
              <a:pPr/>
              <a:t>‹#›</a:t>
            </a:fld>
            <a:endParaRPr lang="en-GB"/>
          </a:p>
        </p:txBody>
      </p:sp>
      <p:sp>
        <p:nvSpPr>
          <p:cNvPr id="2" name="Title 1"/>
          <p:cNvSpPr>
            <a:spLocks noGrp="1"/>
          </p:cNvSpPr>
          <p:nvPr>
            <p:ph type="title"/>
          </p:nvPr>
        </p:nvSpPr>
        <p:spPr/>
        <p:txBody>
          <a:bodyPr/>
          <a:lstStyle/>
          <a:p>
            <a:r>
              <a:rPr kumimoji="0" lang="en-US"/>
              <a:t>Click to edit Master title style</a:t>
            </a:r>
          </a:p>
        </p:txBody>
      </p:sp>
      <p:sp>
        <p:nvSpPr>
          <p:cNvPr id="11" name="Content Placeholder 10"/>
          <p:cNvSpPr>
            <a:spLocks noGrp="1"/>
          </p:cNvSpPr>
          <p:nvPr>
            <p:ph sz="half" idx="1"/>
          </p:nvPr>
        </p:nvSpPr>
        <p:spPr>
          <a:xfrm>
            <a:off x="609600" y="1524000"/>
            <a:ext cx="5413248"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6197600" y="1524000"/>
            <a:ext cx="5413248"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0263679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1439907F-EA58-4FF4-889C-6B552DE65E18}" type="slidenum">
              <a:rPr lang="en-GB" smtClean="0"/>
              <a:pPr/>
              <a:t>‹#›</a:t>
            </a:fld>
            <a:endParaRPr lang="en-GB"/>
          </a:p>
        </p:txBody>
      </p:sp>
      <p:sp>
        <p:nvSpPr>
          <p:cNvPr id="8" name="Footer Placeholder 7"/>
          <p:cNvSpPr>
            <a:spLocks noGrp="1"/>
          </p:cNvSpPr>
          <p:nvPr>
            <p:ph type="ftr" sz="quarter" idx="11"/>
          </p:nvPr>
        </p:nvSpPr>
        <p:spPr/>
        <p:txBody>
          <a:bodyPr/>
          <a:lstStyle/>
          <a:p>
            <a:endParaRPr lang="en-GB"/>
          </a:p>
        </p:txBody>
      </p:sp>
      <p:sp>
        <p:nvSpPr>
          <p:cNvPr id="7" name="Date Placeholder 6"/>
          <p:cNvSpPr>
            <a:spLocks noGrp="1"/>
          </p:cNvSpPr>
          <p:nvPr>
            <p:ph type="dt" sz="half" idx="10"/>
          </p:nvPr>
        </p:nvSpPr>
        <p:spPr/>
        <p:txBody>
          <a:bodyPr/>
          <a:lstStyle/>
          <a:p>
            <a:fld id="{3DFDAC6C-0303-4693-864E-61C6583C0F7A}" type="datetimeFigureOut">
              <a:rPr lang="en-GB" smtClean="0"/>
              <a:pPr/>
              <a:t>08/02/2021</a:t>
            </a:fld>
            <a:endParaRPr lang="en-GB"/>
          </a:p>
        </p:txBody>
      </p:sp>
      <p:sp>
        <p:nvSpPr>
          <p:cNvPr id="3" name="Text Placeholder 2"/>
          <p:cNvSpPr>
            <a:spLocks noGrp="1"/>
          </p:cNvSpPr>
          <p:nvPr>
            <p:ph type="body" idx="1"/>
          </p:nvPr>
        </p:nvSpPr>
        <p:spPr>
          <a:xfrm>
            <a:off x="609600" y="1399593"/>
            <a:ext cx="5386917"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32" name="Content Placeholder 31"/>
          <p:cNvSpPr>
            <a:spLocks noGrp="1"/>
          </p:cNvSpPr>
          <p:nvPr>
            <p:ph sz="half" idx="2"/>
          </p:nvPr>
        </p:nvSpPr>
        <p:spPr>
          <a:xfrm>
            <a:off x="609600" y="2201896"/>
            <a:ext cx="53848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4" name="Content Placeholder 33"/>
          <p:cNvSpPr>
            <a:spLocks noGrp="1"/>
          </p:cNvSpPr>
          <p:nvPr>
            <p:ph sz="quarter" idx="4"/>
          </p:nvPr>
        </p:nvSpPr>
        <p:spPr>
          <a:xfrm>
            <a:off x="6199717" y="2201896"/>
            <a:ext cx="53848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 name="Title 1"/>
          <p:cNvSpPr>
            <a:spLocks noGrp="1"/>
          </p:cNvSpPr>
          <p:nvPr>
            <p:ph type="title"/>
          </p:nvPr>
        </p:nvSpPr>
        <p:spPr>
          <a:xfrm>
            <a:off x="609600" y="155448"/>
            <a:ext cx="10972800" cy="1143000"/>
          </a:xfrm>
        </p:spPr>
        <p:txBody>
          <a:bodyPr anchor="b" anchorCtr="0"/>
          <a:lstStyle>
            <a:lvl1pPr>
              <a:defRPr/>
            </a:lvl1pPr>
          </a:lstStyle>
          <a:p>
            <a:r>
              <a:rPr kumimoji="0" lang="en-US"/>
              <a:t>Click to edit Master title style</a:t>
            </a:r>
          </a:p>
        </p:txBody>
      </p:sp>
      <p:sp>
        <p:nvSpPr>
          <p:cNvPr id="12" name="Text Placeholder 11"/>
          <p:cNvSpPr>
            <a:spLocks noGrp="1"/>
          </p:cNvSpPr>
          <p:nvPr>
            <p:ph type="body" idx="3"/>
          </p:nvPr>
        </p:nvSpPr>
        <p:spPr>
          <a:xfrm>
            <a:off x="6197600" y="1399593"/>
            <a:ext cx="5386917"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cxnSp>
        <p:nvCxnSpPr>
          <p:cNvPr id="10" name="Straight Connector 9"/>
          <p:cNvCxnSpPr/>
          <p:nvPr/>
        </p:nvCxnSpPr>
        <p:spPr>
          <a:xfrm>
            <a:off x="750593" y="2180219"/>
            <a:ext cx="499872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6339840" y="2180219"/>
            <a:ext cx="499872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06399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DFDAC6C-0303-4693-864E-61C6583C0F7A}" type="datetimeFigureOut">
              <a:rPr lang="en-GB" smtClean="0"/>
              <a:pPr/>
              <a:t>08/02/2021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39907F-EA58-4FF4-889C-6B552DE65E18}" type="slidenum">
              <a:rPr lang="en-GB" smtClean="0"/>
              <a:pPr/>
              <a:t>‹#›</a:t>
            </a:fld>
            <a:endParaRPr lang="en-GB"/>
          </a:p>
        </p:txBody>
      </p:sp>
      <p:sp>
        <p:nvSpPr>
          <p:cNvPr id="2" name="Title 1"/>
          <p:cNvSpPr>
            <a:spLocks noGrp="1"/>
          </p:cNvSpPr>
          <p:nvPr>
            <p:ph type="title"/>
          </p:nvPr>
        </p:nvSpPr>
        <p:spPr/>
        <p:txBody>
          <a:bodyPr/>
          <a:lstStyle/>
          <a:p>
            <a:r>
              <a:rPr kumimoji="0" lang="en-US"/>
              <a:t>Click to edit Master title style</a:t>
            </a:r>
          </a:p>
        </p:txBody>
      </p:sp>
    </p:spTree>
    <p:extLst>
      <p:ext uri="{BB962C8B-B14F-4D97-AF65-F5344CB8AC3E}">
        <p14:creationId xmlns:p14="http://schemas.microsoft.com/office/powerpoint/2010/main" val="14587885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FDAC6C-0303-4693-864E-61C6583C0F7A}" type="datetimeFigureOut">
              <a:rPr lang="en-GB" smtClean="0"/>
              <a:pPr/>
              <a:t>08/02/2021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39907F-EA58-4FF4-889C-6B552DE65E18}" type="slidenum">
              <a:rPr lang="en-GB" smtClean="0"/>
              <a:pPr/>
              <a:t>‹#›</a:t>
            </a:fld>
            <a:endParaRPr lang="en-GB"/>
          </a:p>
        </p:txBody>
      </p:sp>
    </p:spTree>
    <p:extLst>
      <p:ext uri="{BB962C8B-B14F-4D97-AF65-F5344CB8AC3E}">
        <p14:creationId xmlns:p14="http://schemas.microsoft.com/office/powerpoint/2010/main" val="29594975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609600" y="457200"/>
            <a:ext cx="83312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9042400" y="1600200"/>
            <a:ext cx="2645664"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31" name="Title 30"/>
          <p:cNvSpPr>
            <a:spLocks noGrp="1"/>
          </p:cNvSpPr>
          <p:nvPr>
            <p:ph type="title"/>
          </p:nvPr>
        </p:nvSpPr>
        <p:spPr>
          <a:xfrm>
            <a:off x="9042400" y="457200"/>
            <a:ext cx="26416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8" name="Date Placeholder 7"/>
          <p:cNvSpPr>
            <a:spLocks noGrp="1"/>
          </p:cNvSpPr>
          <p:nvPr>
            <p:ph type="dt" sz="half" idx="14"/>
          </p:nvPr>
        </p:nvSpPr>
        <p:spPr/>
        <p:txBody>
          <a:bodyPr/>
          <a:lstStyle/>
          <a:p>
            <a:fld id="{3DFDAC6C-0303-4693-864E-61C6583C0F7A}" type="datetimeFigureOut">
              <a:rPr lang="en-GB" smtClean="0"/>
              <a:pPr/>
              <a:t>08/02/2021</a:t>
            </a:fld>
            <a:endParaRPr lang="en-GB"/>
          </a:p>
        </p:txBody>
      </p:sp>
      <p:sp>
        <p:nvSpPr>
          <p:cNvPr id="9" name="Slide Number Placeholder 8"/>
          <p:cNvSpPr>
            <a:spLocks noGrp="1"/>
          </p:cNvSpPr>
          <p:nvPr>
            <p:ph type="sldNum" sz="quarter" idx="15"/>
          </p:nvPr>
        </p:nvSpPr>
        <p:spPr/>
        <p:txBody>
          <a:bodyPr/>
          <a:lstStyle/>
          <a:p>
            <a:fld id="{1439907F-EA58-4FF4-889C-6B552DE65E18}" type="slidenum">
              <a:rPr lang="en-GB" smtClean="0"/>
              <a:pPr/>
              <a:t>‹#›</a:t>
            </a:fld>
            <a:endParaRPr lang="en-GB"/>
          </a:p>
        </p:txBody>
      </p:sp>
      <p:sp>
        <p:nvSpPr>
          <p:cNvPr id="10" name="Footer Placeholder 9"/>
          <p:cNvSpPr>
            <a:spLocks noGrp="1"/>
          </p:cNvSpPr>
          <p:nvPr>
            <p:ph type="ftr" sz="quarter" idx="16"/>
          </p:nvPr>
        </p:nvSpPr>
        <p:spPr/>
        <p:txBody>
          <a:bodyPr/>
          <a:lstStyle/>
          <a:p>
            <a:endParaRPr lang="en-GB"/>
          </a:p>
        </p:txBody>
      </p:sp>
    </p:spTree>
    <p:extLst>
      <p:ext uri="{BB962C8B-B14F-4D97-AF65-F5344CB8AC3E}">
        <p14:creationId xmlns:p14="http://schemas.microsoft.com/office/powerpoint/2010/main" val="357338001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9200" y="457200"/>
            <a:ext cx="2743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3" name="Picture Placeholder 2"/>
          <p:cNvSpPr>
            <a:spLocks noGrp="1"/>
          </p:cNvSpPr>
          <p:nvPr>
            <p:ph type="pic" idx="1"/>
          </p:nvPr>
        </p:nvSpPr>
        <p:spPr>
          <a:xfrm>
            <a:off x="609600" y="457200"/>
            <a:ext cx="80264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US"/>
              <a:t>Click icon to add picture</a:t>
            </a:r>
          </a:p>
        </p:txBody>
      </p:sp>
      <p:sp>
        <p:nvSpPr>
          <p:cNvPr id="4" name="Text Placeholder 3"/>
          <p:cNvSpPr>
            <a:spLocks noGrp="1"/>
          </p:cNvSpPr>
          <p:nvPr>
            <p:ph type="body" sz="half" idx="2"/>
          </p:nvPr>
        </p:nvSpPr>
        <p:spPr>
          <a:xfrm>
            <a:off x="8839200" y="1600200"/>
            <a:ext cx="27432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8" name="Date Placeholder 7"/>
          <p:cNvSpPr>
            <a:spLocks noGrp="1"/>
          </p:cNvSpPr>
          <p:nvPr>
            <p:ph type="dt" sz="half" idx="10"/>
          </p:nvPr>
        </p:nvSpPr>
        <p:spPr/>
        <p:txBody>
          <a:bodyPr/>
          <a:lstStyle/>
          <a:p>
            <a:fld id="{3DFDAC6C-0303-4693-864E-61C6583C0F7A}" type="datetimeFigureOut">
              <a:rPr lang="en-GB" smtClean="0"/>
              <a:pPr/>
              <a:t>08/02/2021</a:t>
            </a:fld>
            <a:endParaRPr lang="en-GB"/>
          </a:p>
        </p:txBody>
      </p:sp>
      <p:sp>
        <p:nvSpPr>
          <p:cNvPr id="9" name="Slide Number Placeholder 8"/>
          <p:cNvSpPr>
            <a:spLocks noGrp="1"/>
          </p:cNvSpPr>
          <p:nvPr>
            <p:ph type="sldNum" sz="quarter" idx="11"/>
          </p:nvPr>
        </p:nvSpPr>
        <p:spPr/>
        <p:txBody>
          <a:bodyPr/>
          <a:lstStyle/>
          <a:p>
            <a:fld id="{1439907F-EA58-4FF4-889C-6B552DE65E18}" type="slidenum">
              <a:rPr lang="en-GB" smtClean="0"/>
              <a:pPr/>
              <a:t>‹#›</a:t>
            </a:fld>
            <a:endParaRPr lang="en-GB"/>
          </a:p>
        </p:txBody>
      </p:sp>
      <p:sp>
        <p:nvSpPr>
          <p:cNvPr id="10" name="Footer Placeholder 9"/>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22193466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DFDAC6C-0303-4693-864E-61C6583C0F7A}" type="datetimeFigureOut">
              <a:rPr lang="en-GB" smtClean="0"/>
              <a:pPr/>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9907F-EA58-4FF4-889C-6B552DE65E18}" type="slidenum">
              <a:rPr lang="en-GB" smtClean="0"/>
              <a:pPr/>
              <a:t>‹#›</a:t>
            </a:fld>
            <a:endParaRPr lang="en-GB"/>
          </a:p>
        </p:txBody>
      </p:sp>
    </p:spTree>
    <p:extLst>
      <p:ext uri="{BB962C8B-B14F-4D97-AF65-F5344CB8AC3E}">
        <p14:creationId xmlns:p14="http://schemas.microsoft.com/office/powerpoint/2010/main" val="24836883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DFDAC6C-0303-4693-864E-61C6583C0F7A}" type="datetimeFigureOut">
              <a:rPr lang="en-GB" smtClean="0"/>
              <a:pPr/>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9907F-EA58-4FF4-889C-6B552DE65E18}" type="slidenum">
              <a:rPr lang="en-GB" smtClean="0"/>
              <a:pPr/>
              <a:t>‹#›</a:t>
            </a:fld>
            <a:endParaRPr lang="en-GB"/>
          </a:p>
        </p:txBody>
      </p:sp>
    </p:spTree>
    <p:extLst>
      <p:ext uri="{BB962C8B-B14F-4D97-AF65-F5344CB8AC3E}">
        <p14:creationId xmlns:p14="http://schemas.microsoft.com/office/powerpoint/2010/main" val="2830686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0518C2D-5102-48F2-A859-5366198EAF86}" type="datetimeFigureOut">
              <a:rPr lang="en-GB" smtClean="0"/>
              <a:t>08/02/2021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16770B8-A6B1-4CEF-AECB-E2ECB1633102}" type="slidenum">
              <a:rPr lang="en-GB" smtClean="0"/>
              <a:t>‹#›</a:t>
            </a:fld>
            <a:endParaRPr lang="en-GB"/>
          </a:p>
        </p:txBody>
      </p:sp>
    </p:spTree>
    <p:extLst>
      <p:ext uri="{BB962C8B-B14F-4D97-AF65-F5344CB8AC3E}">
        <p14:creationId xmlns:p14="http://schemas.microsoft.com/office/powerpoint/2010/main" val="1631522216"/>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 id="2147483849" r:id="rId12"/>
    <p:sldLayoutId id="2147483850" r:id="rId13"/>
    <p:sldLayoutId id="2147483851" r:id="rId14"/>
    <p:sldLayoutId id="2147483852" r:id="rId15"/>
    <p:sldLayoutId id="214748385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609600" y="1447800"/>
            <a:ext cx="10972800" cy="46783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7721600" y="6203667"/>
            <a:ext cx="3454400" cy="384048"/>
          </a:xfrm>
          <a:prstGeom prst="rect">
            <a:avLst/>
          </a:prstGeom>
        </p:spPr>
        <p:txBody>
          <a:bodyPr vert="horz" anchor="ctr" anchorCtr="0"/>
          <a:lstStyle>
            <a:lvl1pPr algn="l" eaLnBrk="1" latinLnBrk="0" hangingPunct="1">
              <a:defRPr kumimoji="0" sz="1200">
                <a:solidFill>
                  <a:schemeClr val="tx2"/>
                </a:solidFill>
              </a:defRPr>
            </a:lvl1pPr>
          </a:lstStyle>
          <a:p>
            <a:fld id="{3DFDAC6C-0303-4693-864E-61C6583C0F7A}" type="datetimeFigureOut">
              <a:rPr lang="en-GB" smtClean="0"/>
              <a:pPr/>
              <a:t>08/02/2021</a:t>
            </a:fld>
            <a:endParaRPr lang="en-GB"/>
          </a:p>
        </p:txBody>
      </p:sp>
      <p:sp>
        <p:nvSpPr>
          <p:cNvPr id="10" name="Footer Placeholder 9"/>
          <p:cNvSpPr>
            <a:spLocks noGrp="1"/>
          </p:cNvSpPr>
          <p:nvPr>
            <p:ph type="ftr" sz="quarter" idx="3"/>
          </p:nvPr>
        </p:nvSpPr>
        <p:spPr>
          <a:xfrm>
            <a:off x="2844800" y="6203667"/>
            <a:ext cx="4775200" cy="384048"/>
          </a:xfrm>
          <a:prstGeom prst="rect">
            <a:avLst/>
          </a:prstGeom>
        </p:spPr>
        <p:txBody>
          <a:bodyPr vert="horz" anchor="ctr" anchorCtr="0"/>
          <a:lstStyle>
            <a:lvl1pPr algn="r" eaLnBrk="1" latinLnBrk="0" hangingPunct="1">
              <a:defRPr kumimoji="0" sz="1200">
                <a:solidFill>
                  <a:schemeClr val="tx2"/>
                </a:solidFill>
              </a:defRPr>
            </a:lvl1pPr>
          </a:lstStyle>
          <a:p>
            <a:endParaRPr lang="en-GB"/>
          </a:p>
        </p:txBody>
      </p:sp>
      <p:sp>
        <p:nvSpPr>
          <p:cNvPr id="22" name="Slide Number Placeholder 21"/>
          <p:cNvSpPr>
            <a:spLocks noGrp="1"/>
          </p:cNvSpPr>
          <p:nvPr>
            <p:ph type="sldNum" sz="quarter" idx="4"/>
          </p:nvPr>
        </p:nvSpPr>
        <p:spPr>
          <a:xfrm>
            <a:off x="11214100" y="6181531"/>
            <a:ext cx="8128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1439907F-EA58-4FF4-889C-6B552DE65E18}" type="slidenum">
              <a:rPr lang="en-GB" smtClean="0"/>
              <a:pPr/>
              <a:t>‹#›</a:t>
            </a:fld>
            <a:endParaRPr lang="en-GB"/>
          </a:p>
        </p:txBody>
      </p:sp>
      <p:sp>
        <p:nvSpPr>
          <p:cNvPr id="5" name="Title Placeholder 4"/>
          <p:cNvSpPr>
            <a:spLocks noGrp="1"/>
          </p:cNvSpPr>
          <p:nvPr>
            <p:ph type="title"/>
          </p:nvPr>
        </p:nvSpPr>
        <p:spPr>
          <a:xfrm>
            <a:off x="609600" y="152400"/>
            <a:ext cx="10972800" cy="1219200"/>
          </a:xfrm>
          <a:prstGeom prst="rect">
            <a:avLst/>
          </a:prstGeom>
          <a:ln w="6350" cap="rnd">
            <a:noFill/>
          </a:ln>
        </p:spPr>
        <p:txBody>
          <a:bodyPr vert="horz" anchor="b" anchorCtr="0">
            <a:normAutofit/>
          </a:bodyPr>
          <a:lstStyle/>
          <a:p>
            <a:r>
              <a:rPr kumimoji="0" lang="en-US"/>
              <a:t>Click to edit Master title style</a:t>
            </a:r>
          </a:p>
        </p:txBody>
      </p:sp>
    </p:spTree>
    <p:extLst>
      <p:ext uri="{BB962C8B-B14F-4D97-AF65-F5344CB8AC3E}">
        <p14:creationId xmlns:p14="http://schemas.microsoft.com/office/powerpoint/2010/main" val="2251895707"/>
      </p:ext>
    </p:extLst>
  </p:cSld>
  <p:clrMap bg1="dk1" tx1="lt1" bg2="dk2" tx2="lt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18.xml"/><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2.jpeg"/><Relationship Id="rId1" Type="http://schemas.openxmlformats.org/officeDocument/2006/relationships/slideLayout" Target="../slideLayouts/slideLayout18.xml"/><Relationship Id="rId4" Type="http://schemas.openxmlformats.org/officeDocument/2006/relationships/image" Target="../media/image7.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duotone>
              <a:schemeClr val="bg2">
                <a:shade val="12000"/>
                <a:satMod val="240000"/>
              </a:schemeClr>
              <a:schemeClr val="bg2">
                <a:tint val="65000"/>
              </a:schemeClr>
            </a:duotone>
            <a:lum/>
          </a:blip>
          <a:srcRect/>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53A5B67-712C-4893-AC37-42A73B4AD522}"/>
              </a:ext>
            </a:extLst>
          </p:cNvPr>
          <p:cNvSpPr/>
          <p:nvPr/>
        </p:nvSpPr>
        <p:spPr>
          <a:xfrm>
            <a:off x="398826" y="136479"/>
            <a:ext cx="11263087" cy="5970865"/>
          </a:xfrm>
          <a:prstGeom prst="rect">
            <a:avLst/>
          </a:prstGeom>
        </p:spPr>
        <p:txBody>
          <a:bodyPr wrap="square">
            <a:spAutoFit/>
          </a:bodyPr>
          <a:lstStyle/>
          <a:p>
            <a:pPr lvl="0"/>
            <a:r>
              <a:rPr lang="en-GB" b="1" u="sng" dirty="0">
                <a:solidFill>
                  <a:prstClr val="black"/>
                </a:solidFill>
                <a:latin typeface="Calibri" panose="020F0502020204030204" pitchFamily="34" charset="0"/>
                <a:cs typeface="Calibri" panose="020F0502020204030204" pitchFamily="34" charset="0"/>
              </a:rPr>
              <a:t>The Influences of Expressionism in Cinema: Metropolis Two</a:t>
            </a:r>
          </a:p>
          <a:p>
            <a:pPr lvl="0"/>
            <a:r>
              <a:rPr lang="en-GB" sz="3600" b="1" u="sng" dirty="0">
                <a:solidFill>
                  <a:prstClr val="black"/>
                </a:solidFill>
                <a:latin typeface="Calibri" panose="020F0502020204030204" pitchFamily="34" charset="0"/>
                <a:cs typeface="Calibri" panose="020F0502020204030204" pitchFamily="34" charset="0"/>
              </a:rPr>
              <a:t>METROPOLIS</a:t>
            </a:r>
          </a:p>
          <a:p>
            <a:pPr lvl="0" algn="ctr"/>
            <a:endParaRPr lang="en-GB" sz="800" b="1" u="sng" dirty="0">
              <a:solidFill>
                <a:prstClr val="black"/>
              </a:solidFill>
              <a:latin typeface="Calibri" panose="020F0502020204030204" pitchFamily="34" charset="0"/>
              <a:cs typeface="Calibri" panose="020F0502020204030204" pitchFamily="34" charset="0"/>
            </a:endParaRPr>
          </a:p>
          <a:p>
            <a:pPr lvl="0"/>
            <a:r>
              <a:rPr lang="en-GB" sz="2000" b="1" dirty="0">
                <a:solidFill>
                  <a:prstClr val="black"/>
                </a:solidFill>
                <a:latin typeface="Calibri" panose="020F0502020204030204" pitchFamily="34" charset="0"/>
                <a:cs typeface="Calibri" panose="020F0502020204030204" pitchFamily="34" charset="0"/>
              </a:rPr>
              <a:t>The sheer scale of the sets is impressive. Lang based the central image of </a:t>
            </a:r>
            <a:r>
              <a:rPr lang="en-GB" sz="2000" b="1" i="1" dirty="0">
                <a:solidFill>
                  <a:prstClr val="black"/>
                </a:solidFill>
                <a:latin typeface="Calibri" panose="020F0502020204030204" pitchFamily="34" charset="0"/>
                <a:cs typeface="Calibri" panose="020F0502020204030204" pitchFamily="34" charset="0"/>
              </a:rPr>
              <a:t>Metropolis</a:t>
            </a:r>
            <a:r>
              <a:rPr lang="en-GB" sz="2000" b="1" dirty="0">
                <a:solidFill>
                  <a:prstClr val="black"/>
                </a:solidFill>
                <a:latin typeface="Calibri" panose="020F0502020204030204" pitchFamily="34" charset="0"/>
                <a:cs typeface="Calibri" panose="020F0502020204030204" pitchFamily="34" charset="0"/>
              </a:rPr>
              <a:t>, apparently, on the Manhattan skyline as viewed across the water from the Statue of Liberty.</a:t>
            </a: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r>
              <a:rPr lang="en-GB" sz="2000" b="1" dirty="0">
                <a:solidFill>
                  <a:prstClr val="black"/>
                </a:solidFill>
                <a:latin typeface="Calibri" panose="020F0502020204030204" pitchFamily="34" charset="0"/>
                <a:cs typeface="Calibri" panose="020F0502020204030204" pitchFamily="34" charset="0"/>
              </a:rPr>
              <a:t>  </a:t>
            </a: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r>
              <a:rPr lang="en-GB" sz="2000" b="1" dirty="0">
                <a:solidFill>
                  <a:prstClr val="black"/>
                </a:solidFill>
                <a:latin typeface="Calibri" panose="020F0502020204030204" pitchFamily="34" charset="0"/>
                <a:cs typeface="Calibri" panose="020F0502020204030204" pitchFamily="34" charset="0"/>
              </a:rPr>
              <a:t>*The ‘glory’ of technology in the opening credits. The Expressionists enormously admired technology as much as they were horrified by it!</a:t>
            </a:r>
            <a:endParaRPr lang="en-GB" sz="800" b="1" dirty="0">
              <a:solidFill>
                <a:prstClr val="black"/>
              </a:solidFill>
              <a:latin typeface="Calibri" panose="020F0502020204030204" pitchFamily="34" charset="0"/>
              <a:cs typeface="Calibri" panose="020F0502020204030204" pitchFamily="34" charset="0"/>
            </a:endParaRPr>
          </a:p>
          <a:p>
            <a:pPr lvl="0"/>
            <a:endParaRPr lang="en-GB" sz="2000" b="1" dirty="0">
              <a:solidFill>
                <a:prstClr val="black"/>
              </a:solidFill>
              <a:latin typeface="Calibri" panose="020F0502020204030204" pitchFamily="34" charset="0"/>
              <a:cs typeface="Calibri" panose="020F0502020204030204" pitchFamily="34" charset="0"/>
            </a:endParaRPr>
          </a:p>
          <a:p>
            <a:pPr lvl="0"/>
            <a:r>
              <a:rPr lang="en-GB" sz="2000" b="1" dirty="0">
                <a:solidFill>
                  <a:prstClr val="black"/>
                </a:solidFill>
                <a:latin typeface="Calibri" panose="020F0502020204030204" pitchFamily="34" charset="0"/>
                <a:cs typeface="Calibri" panose="020F0502020204030204" pitchFamily="34" charset="0"/>
              </a:rPr>
              <a:t>The ‘disaster movie’ feel of the crowds. The crowds are anonymous. There is a sense of the masses on the streets, of class violence, of a mob which hates what it endures in </a:t>
            </a:r>
            <a:r>
              <a:rPr lang="en-GB" sz="2000" b="1" i="1" dirty="0">
                <a:solidFill>
                  <a:prstClr val="black"/>
                </a:solidFill>
                <a:latin typeface="Calibri" panose="020F0502020204030204" pitchFamily="34" charset="0"/>
                <a:cs typeface="Calibri" panose="020F0502020204030204" pitchFamily="34" charset="0"/>
              </a:rPr>
              <a:t>Metropolis</a:t>
            </a:r>
            <a:r>
              <a:rPr lang="en-GB" sz="2000" b="1" dirty="0">
                <a:solidFill>
                  <a:prstClr val="black"/>
                </a:solidFill>
                <a:latin typeface="Calibri" panose="020F0502020204030204" pitchFamily="34" charset="0"/>
                <a:cs typeface="Calibri" panose="020F0502020204030204" pitchFamily="34" charset="0"/>
              </a:rPr>
              <a:t>.</a:t>
            </a:r>
          </a:p>
        </p:txBody>
      </p:sp>
      <p:pic>
        <p:nvPicPr>
          <p:cNvPr id="5" name="Picture 4">
            <a:extLst>
              <a:ext uri="{FF2B5EF4-FFF2-40B4-BE49-F238E27FC236}">
                <a16:creationId xmlns:a16="http://schemas.microsoft.com/office/drawing/2014/main" id="{1ED6E7E0-81D8-4963-85F5-32838092E4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42514" y="2771203"/>
            <a:ext cx="3392557" cy="2276783"/>
          </a:xfrm>
          <a:prstGeom prst="rect">
            <a:avLst/>
          </a:prstGeom>
          <a:effectLst>
            <a:softEdge rad="31750"/>
          </a:effectLst>
        </p:spPr>
      </p:pic>
      <p:pic>
        <p:nvPicPr>
          <p:cNvPr id="12" name="Picture 11">
            <a:extLst>
              <a:ext uri="{FF2B5EF4-FFF2-40B4-BE49-F238E27FC236}">
                <a16:creationId xmlns:a16="http://schemas.microsoft.com/office/drawing/2014/main" id="{A42EDBCC-54E5-4675-9C29-A9E9B9E119FD}"/>
              </a:ext>
            </a:extLst>
          </p:cNvPr>
          <p:cNvPicPr>
            <a:picLocks noChangeAspect="1"/>
          </p:cNvPicPr>
          <p:nvPr/>
        </p:nvPicPr>
        <p:blipFill rotWithShape="1">
          <a:blip r:embed="rId4">
            <a:extLst>
              <a:ext uri="{28A0092B-C50C-407E-A947-70E740481C1C}">
                <a14:useLocalDpi xmlns:a14="http://schemas.microsoft.com/office/drawing/2010/main" val="0"/>
              </a:ext>
            </a:extLst>
          </a:blip>
          <a:srcRect r="4271"/>
          <a:stretch/>
        </p:blipFill>
        <p:spPr>
          <a:xfrm>
            <a:off x="333918" y="2771203"/>
            <a:ext cx="4165166" cy="2320549"/>
          </a:xfrm>
          <a:prstGeom prst="rect">
            <a:avLst/>
          </a:prstGeom>
          <a:effectLst>
            <a:softEdge rad="31750"/>
          </a:effectLst>
        </p:spPr>
      </p:pic>
      <p:pic>
        <p:nvPicPr>
          <p:cNvPr id="14" name="Picture 13">
            <a:extLst>
              <a:ext uri="{FF2B5EF4-FFF2-40B4-BE49-F238E27FC236}">
                <a16:creationId xmlns:a16="http://schemas.microsoft.com/office/drawing/2014/main" id="{3B3E8089-1603-4A3D-8E48-C322A80EF052}"/>
              </a:ext>
            </a:extLst>
          </p:cNvPr>
          <p:cNvPicPr>
            <a:picLocks noChangeAspect="1"/>
          </p:cNvPicPr>
          <p:nvPr/>
        </p:nvPicPr>
        <p:blipFill rotWithShape="1">
          <a:blip r:embed="rId5">
            <a:extLst>
              <a:ext uri="{28A0092B-C50C-407E-A947-70E740481C1C}">
                <a14:useLocalDpi xmlns:a14="http://schemas.microsoft.com/office/drawing/2010/main" val="0"/>
              </a:ext>
            </a:extLst>
          </a:blip>
          <a:srcRect t="1938"/>
          <a:stretch/>
        </p:blipFill>
        <p:spPr>
          <a:xfrm rot="10800000" flipV="1">
            <a:off x="4559393" y="2402006"/>
            <a:ext cx="3709161" cy="2762494"/>
          </a:xfrm>
          <a:prstGeom prst="rect">
            <a:avLst/>
          </a:prstGeom>
          <a:effectLst>
            <a:softEdge rad="12700"/>
          </a:effectLst>
        </p:spPr>
      </p:pic>
    </p:spTree>
    <p:extLst>
      <p:ext uri="{BB962C8B-B14F-4D97-AF65-F5344CB8AC3E}">
        <p14:creationId xmlns:p14="http://schemas.microsoft.com/office/powerpoint/2010/main" val="41550078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duotone>
              <a:schemeClr val="bg2">
                <a:shade val="12000"/>
                <a:satMod val="240000"/>
              </a:schemeClr>
              <a:schemeClr val="bg2">
                <a:tint val="65000"/>
              </a:schemeClr>
            </a:duotone>
            <a:lum/>
          </a:blip>
          <a:srcRect/>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53A5B67-712C-4893-AC37-42A73B4AD522}"/>
              </a:ext>
            </a:extLst>
          </p:cNvPr>
          <p:cNvSpPr/>
          <p:nvPr/>
        </p:nvSpPr>
        <p:spPr>
          <a:xfrm>
            <a:off x="398827" y="232497"/>
            <a:ext cx="11263086" cy="7817525"/>
          </a:xfrm>
          <a:prstGeom prst="rect">
            <a:avLst/>
          </a:prstGeom>
        </p:spPr>
        <p:txBody>
          <a:bodyPr wrap="square">
            <a:spAutoFit/>
          </a:bodyPr>
          <a:lstStyle/>
          <a:p>
            <a:pPr lvl="0"/>
            <a:endParaRPr lang="en-GB" sz="2000" b="1" dirty="0">
              <a:solidFill>
                <a:prstClr val="black"/>
              </a:solidFill>
              <a:latin typeface="Calibri" panose="020F0502020204030204" pitchFamily="34" charset="0"/>
              <a:cs typeface="Calibri" panose="020F0502020204030204" pitchFamily="34" charset="0"/>
            </a:endParaRPr>
          </a:p>
          <a:p>
            <a:pPr lvl="0"/>
            <a:r>
              <a:rPr lang="en-GB" sz="2000" b="1" dirty="0">
                <a:solidFill>
                  <a:prstClr val="black"/>
                </a:solidFill>
                <a:latin typeface="Calibri" panose="020F0502020204030204" pitchFamily="34" charset="0"/>
                <a:cs typeface="Calibri" panose="020F0502020204030204" pitchFamily="34" charset="0"/>
              </a:rPr>
              <a:t>Very Expressionist is the destruction of the city by fire and flood. It suggests the ways in which Expressionist drama drew upon the Bible for imagery and ideas. Another example in the film is: </a:t>
            </a:r>
            <a:r>
              <a:rPr lang="en-GB" sz="2000" b="1" i="1" dirty="0">
                <a:solidFill>
                  <a:prstClr val="black"/>
                </a:solidFill>
                <a:latin typeface="Calibri" panose="020F0502020204030204" pitchFamily="34" charset="0"/>
                <a:cs typeface="Calibri" panose="020F0502020204030204" pitchFamily="34" charset="0"/>
              </a:rPr>
              <a:t>Maria’s</a:t>
            </a:r>
            <a:r>
              <a:rPr lang="en-GB" sz="2000" b="1" dirty="0">
                <a:solidFill>
                  <a:prstClr val="black"/>
                </a:solidFill>
                <a:latin typeface="Calibri" panose="020F0502020204030204" pitchFamily="34" charset="0"/>
                <a:cs typeface="Calibri" panose="020F0502020204030204" pitchFamily="34" charset="0"/>
              </a:rPr>
              <a:t> recounting of the fable ‘The Tower of Babel’ which highlights the discord between the Intellectuals &amp; the Workers.</a:t>
            </a: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r>
              <a:rPr lang="en-GB" sz="2000" b="1" dirty="0">
                <a:solidFill>
                  <a:prstClr val="black"/>
                </a:solidFill>
                <a:latin typeface="Calibri" panose="020F0502020204030204" pitchFamily="34" charset="0"/>
                <a:cs typeface="Calibri" panose="020F0502020204030204" pitchFamily="34" charset="0"/>
              </a:rPr>
              <a:t>In Metropolis, Man is dwarfed by technology and diminished by social oppression which this technology demands. Hence, Freder’s visionary realisation that the technology which runs </a:t>
            </a:r>
            <a:r>
              <a:rPr lang="en-GB" sz="2000" b="1" i="1" dirty="0">
                <a:solidFill>
                  <a:prstClr val="black"/>
                </a:solidFill>
                <a:latin typeface="Calibri" panose="020F0502020204030204" pitchFamily="34" charset="0"/>
                <a:cs typeface="Calibri" panose="020F0502020204030204" pitchFamily="34" charset="0"/>
              </a:rPr>
              <a:t>Metropolis</a:t>
            </a:r>
            <a:r>
              <a:rPr lang="en-GB" sz="2000" b="1" dirty="0">
                <a:solidFill>
                  <a:prstClr val="black"/>
                </a:solidFill>
                <a:latin typeface="Calibri" panose="020F0502020204030204" pitchFamily="34" charset="0"/>
                <a:cs typeface="Calibri" panose="020F0502020204030204" pitchFamily="34" charset="0"/>
              </a:rPr>
              <a:t> is a monster which devours the population. Think of The Matrix.</a:t>
            </a:r>
          </a:p>
          <a:p>
            <a:pPr lvl="0"/>
            <a:r>
              <a:rPr lang="en-GB" sz="2000" b="1" dirty="0">
                <a:solidFill>
                  <a:prstClr val="black"/>
                </a:solidFill>
                <a:latin typeface="Calibri" panose="020F0502020204030204" pitchFamily="34" charset="0"/>
                <a:cs typeface="Calibri" panose="020F0502020204030204" pitchFamily="34" charset="0"/>
              </a:rPr>
              <a:t>This can be viewed as the essential point of the film. </a:t>
            </a:r>
            <a:r>
              <a:rPr lang="en-GB" sz="2200" b="1" dirty="0">
                <a:solidFill>
                  <a:prstClr val="black"/>
                </a:solidFill>
                <a:latin typeface="Calibri" panose="020F0502020204030204" pitchFamily="34" charset="0"/>
                <a:cs typeface="Calibri" panose="020F0502020204030204" pitchFamily="34" charset="0"/>
              </a:rPr>
              <a:t>A cry not to let the future be like this.</a:t>
            </a:r>
          </a:p>
          <a:p>
            <a:pPr lvl="0"/>
            <a:endParaRPr lang="en-GB" sz="2000" b="1" dirty="0">
              <a:solidFill>
                <a:prstClr val="black"/>
              </a:solidFill>
              <a:latin typeface="Calibri" panose="020F0502020204030204" pitchFamily="34" charset="0"/>
              <a:cs typeface="Calibri" panose="020F0502020204030204" pitchFamily="34" charset="0"/>
            </a:endParaRPr>
          </a:p>
          <a:p>
            <a:pPr lvl="0"/>
            <a:endParaRPr lang="en-GB" sz="2000" b="1" dirty="0">
              <a:solidFill>
                <a:prstClr val="black"/>
              </a:solidFill>
              <a:latin typeface="Calibri" panose="020F0502020204030204" pitchFamily="34" charset="0"/>
              <a:cs typeface="Calibri" panose="020F0502020204030204" pitchFamily="34" charset="0"/>
            </a:endParaRPr>
          </a:p>
          <a:p>
            <a:pPr lvl="0"/>
            <a:endParaRPr lang="en-GB" sz="2000" b="1" dirty="0">
              <a:solidFill>
                <a:prstClr val="black"/>
              </a:solidFill>
              <a:latin typeface="Calibri" panose="020F0502020204030204" pitchFamily="34" charset="0"/>
              <a:cs typeface="Calibri" panose="020F0502020204030204" pitchFamily="34" charset="0"/>
            </a:endParaRPr>
          </a:p>
          <a:p>
            <a:pPr lvl="0"/>
            <a:r>
              <a:rPr lang="en-GB" sz="2000" b="1" dirty="0">
                <a:solidFill>
                  <a:prstClr val="black"/>
                </a:solidFill>
                <a:latin typeface="Calibri" panose="020F0502020204030204" pitchFamily="34" charset="0"/>
                <a:cs typeface="Calibri" panose="020F0502020204030204" pitchFamily="34" charset="0"/>
              </a:rPr>
              <a:t>  </a:t>
            </a:r>
          </a:p>
          <a:p>
            <a:pPr lvl="0"/>
            <a:endParaRPr lang="en-GB" sz="2000" b="1" dirty="0">
              <a:solidFill>
                <a:prstClr val="black"/>
              </a:solidFill>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A18F6033-98D6-48FF-9A27-B3E095A171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1357" y="1827083"/>
            <a:ext cx="5346187" cy="3203834"/>
          </a:xfrm>
          <a:prstGeom prst="rect">
            <a:avLst/>
          </a:prstGeom>
          <a:effectLst>
            <a:softEdge rad="12700"/>
          </a:effectLst>
        </p:spPr>
      </p:pic>
      <p:pic>
        <p:nvPicPr>
          <p:cNvPr id="4" name="Picture 3">
            <a:extLst>
              <a:ext uri="{FF2B5EF4-FFF2-40B4-BE49-F238E27FC236}">
                <a16:creationId xmlns:a16="http://schemas.microsoft.com/office/drawing/2014/main" id="{2745AAB3-6385-4FD3-A33B-8C545520996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62937" y="1827083"/>
            <a:ext cx="4271778" cy="3203834"/>
          </a:xfrm>
          <a:prstGeom prst="rect">
            <a:avLst/>
          </a:prstGeom>
          <a:effectLst>
            <a:softEdge rad="31750"/>
          </a:effectLst>
        </p:spPr>
      </p:pic>
    </p:spTree>
    <p:extLst>
      <p:ext uri="{BB962C8B-B14F-4D97-AF65-F5344CB8AC3E}">
        <p14:creationId xmlns:p14="http://schemas.microsoft.com/office/powerpoint/2010/main" val="269088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05189B-721B-42E5-8081-E92AF62878CF}"/>
              </a:ext>
            </a:extLst>
          </p:cNvPr>
          <p:cNvSpPr txBox="1"/>
          <p:nvPr/>
        </p:nvSpPr>
        <p:spPr>
          <a:xfrm>
            <a:off x="259307" y="371061"/>
            <a:ext cx="11682484" cy="646331"/>
          </a:xfrm>
          <a:prstGeom prst="rect">
            <a:avLst/>
          </a:prstGeom>
          <a:noFill/>
        </p:spPr>
        <p:txBody>
          <a:bodyPr wrap="square" rtlCol="0">
            <a:spAutoFit/>
          </a:bodyPr>
          <a:lstStyle/>
          <a:p>
            <a:pPr lvl="1"/>
            <a:endParaRPr lang="en-GB" dirty="0">
              <a:cs typeface="Arial" panose="020B0604020202020204" pitchFamily="34" charset="0"/>
            </a:endParaRPr>
          </a:p>
          <a:p>
            <a:pPr fontAlgn="base"/>
            <a:endParaRPr lang="en-GB" dirty="0"/>
          </a:p>
        </p:txBody>
      </p:sp>
      <p:sp>
        <p:nvSpPr>
          <p:cNvPr id="2" name="Rectangle 1">
            <a:extLst>
              <a:ext uri="{FF2B5EF4-FFF2-40B4-BE49-F238E27FC236}">
                <a16:creationId xmlns:a16="http://schemas.microsoft.com/office/drawing/2014/main" id="{2CDAE9C6-DF99-46F0-AB3F-98F9B8E5F226}"/>
              </a:ext>
            </a:extLst>
          </p:cNvPr>
          <p:cNvSpPr/>
          <p:nvPr/>
        </p:nvSpPr>
        <p:spPr>
          <a:xfrm>
            <a:off x="250209" y="191069"/>
            <a:ext cx="11682484" cy="6463308"/>
          </a:xfrm>
          <a:prstGeom prst="rect">
            <a:avLst/>
          </a:prstGeom>
        </p:spPr>
        <p:txBody>
          <a:bodyPr wrap="square">
            <a:spAutoFit/>
          </a:bodyPr>
          <a:lstStyle/>
          <a:p>
            <a:pPr hangingPunct="0">
              <a:spcAft>
                <a:spcPts val="0"/>
              </a:spcAft>
            </a:pPr>
            <a:endParaRPr lang="en-US" b="1" kern="1400" dirty="0">
              <a:latin typeface="Times New Roman" panose="02020603050405020304" pitchFamily="18" charset="0"/>
              <a:ea typeface="Times New Roman" panose="02020603050405020304" pitchFamily="18" charset="0"/>
            </a:endParaRPr>
          </a:p>
          <a:p>
            <a:pPr hangingPunct="0">
              <a:spcAft>
                <a:spcPts val="0"/>
              </a:spcAft>
            </a:pPr>
            <a:r>
              <a:rPr lang="en-US" b="1" kern="1400" dirty="0">
                <a:latin typeface="Calibri" panose="020F0502020204030204" pitchFamily="34" charset="0"/>
                <a:ea typeface="Times New Roman" panose="02020603050405020304" pitchFamily="18" charset="0"/>
                <a:cs typeface="Calibri" panose="020F0502020204030204" pitchFamily="34" charset="0"/>
              </a:rPr>
              <a:t>What fuels the machines of Metropolis?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228600" hangingPunct="0">
              <a:spcAft>
                <a:spcPts val="0"/>
              </a:spcAft>
            </a:pPr>
            <a:r>
              <a:rPr lang="en-US"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kern="1400" dirty="0">
                <a:latin typeface="Calibri" panose="020F0502020204030204" pitchFamily="34" charset="0"/>
                <a:ea typeface="Times New Roman" panose="02020603050405020304" pitchFamily="18" charset="0"/>
                <a:cs typeface="Calibri" panose="020F0502020204030204" pitchFamily="34" charset="0"/>
              </a:rPr>
              <a:t>The Workers: They are enslaved by their class and enslaved by their spiritual condition.</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228600" hangingPunct="0">
              <a:spcAft>
                <a:spcPts val="0"/>
              </a:spcAft>
            </a:pPr>
            <a:r>
              <a:rPr lang="en-GB" kern="1400" dirty="0">
                <a:latin typeface="Calibri" panose="020F0502020204030204" pitchFamily="34" charset="0"/>
                <a:ea typeface="Times New Roman" panose="02020603050405020304" pitchFamily="18" charset="0"/>
                <a:cs typeface="Calibri" panose="020F0502020204030204" pitchFamily="34" charset="0"/>
              </a:rPr>
              <a:t> </a:t>
            </a:r>
          </a:p>
          <a:p>
            <a:pPr hangingPunct="0">
              <a:spcAft>
                <a:spcPts val="0"/>
              </a:spcAft>
            </a:pPr>
            <a:r>
              <a:rPr lang="en-US" b="1" kern="1400" dirty="0">
                <a:latin typeface="Calibri" panose="020F0502020204030204" pitchFamily="34" charset="0"/>
                <a:ea typeface="Times New Roman" panose="02020603050405020304" pitchFamily="18" charset="0"/>
                <a:cs typeface="Calibri" panose="020F0502020204030204" pitchFamily="34" charset="0"/>
              </a:rPr>
              <a:t>What brings about </a:t>
            </a:r>
            <a:r>
              <a:rPr lang="en-US" b="1" i="1" kern="1400" dirty="0">
                <a:latin typeface="Calibri" panose="020F0502020204030204" pitchFamily="34" charset="0"/>
                <a:ea typeface="Times New Roman" panose="02020603050405020304" pitchFamily="18" charset="0"/>
                <a:cs typeface="Calibri" panose="020F0502020204030204" pitchFamily="34" charset="0"/>
              </a:rPr>
              <a:t>Freder’s</a:t>
            </a:r>
            <a:r>
              <a:rPr lang="en-US" b="1" kern="1400" dirty="0">
                <a:latin typeface="Calibri" panose="020F0502020204030204" pitchFamily="34" charset="0"/>
                <a:ea typeface="Times New Roman" panose="02020603050405020304" pitchFamily="18" charset="0"/>
                <a:cs typeface="Calibri" panose="020F0502020204030204" pitchFamily="34" charset="0"/>
              </a:rPr>
              <a:t> rejection of the system that his father controls?</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b="1"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kern="1400" dirty="0">
                <a:latin typeface="Calibri" panose="020F0502020204030204" pitchFamily="34" charset="0"/>
                <a:ea typeface="Times New Roman" panose="02020603050405020304" pitchFamily="18" charset="0"/>
                <a:cs typeface="Calibri" panose="020F0502020204030204" pitchFamily="34" charset="0"/>
              </a:rPr>
              <a:t>His journey into the ‘Lower City’ of the workers, he witnesses a machine explosion which claims the lives of several workers. </a:t>
            </a:r>
            <a:r>
              <a:rPr lang="en-US" i="1" kern="1400" dirty="0">
                <a:latin typeface="Calibri" panose="020F0502020204030204" pitchFamily="34" charset="0"/>
                <a:ea typeface="Times New Roman" panose="02020603050405020304" pitchFamily="18" charset="0"/>
                <a:cs typeface="Calibri" panose="020F0502020204030204" pitchFamily="34" charset="0"/>
              </a:rPr>
              <a:t>Freder</a:t>
            </a:r>
            <a:r>
              <a:rPr lang="en-US" kern="1400" dirty="0">
                <a:latin typeface="Calibri" panose="020F0502020204030204" pitchFamily="34" charset="0"/>
                <a:ea typeface="Times New Roman" panose="02020603050405020304" pitchFamily="18" charset="0"/>
                <a:cs typeface="Calibri" panose="020F0502020204030204" pitchFamily="34" charset="0"/>
              </a:rPr>
              <a:t> has a vision: the machine is a fire-breathing Moloch.</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b="1" kern="1400" dirty="0">
                <a:latin typeface="Calibri" panose="020F0502020204030204" pitchFamily="34" charset="0"/>
                <a:ea typeface="Times New Roman" panose="02020603050405020304" pitchFamily="18" charset="0"/>
                <a:cs typeface="Calibri" panose="020F0502020204030204" pitchFamily="34" charset="0"/>
              </a:rPr>
              <a:t>What are </a:t>
            </a:r>
            <a:r>
              <a:rPr lang="en-US" b="1" i="1" kern="1400" dirty="0" err="1">
                <a:latin typeface="Calibri" panose="020F0502020204030204" pitchFamily="34" charset="0"/>
                <a:ea typeface="Times New Roman" panose="02020603050405020304" pitchFamily="18" charset="0"/>
                <a:cs typeface="Calibri" panose="020F0502020204030204" pitchFamily="34" charset="0"/>
              </a:rPr>
              <a:t>Freder’s</a:t>
            </a:r>
            <a:r>
              <a:rPr lang="en-US" b="1" kern="1400" dirty="0">
                <a:latin typeface="Calibri" panose="020F0502020204030204" pitchFamily="34" charset="0"/>
                <a:ea typeface="Times New Roman" panose="02020603050405020304" pitchFamily="18" charset="0"/>
                <a:cs typeface="Calibri" panose="020F0502020204030204" pitchFamily="34" charset="0"/>
              </a:rPr>
              <a:t> initial actions and how are they Expressionistic?</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kern="1400" dirty="0">
                <a:latin typeface="Calibri" panose="020F0502020204030204" pitchFamily="34" charset="0"/>
                <a:ea typeface="Times New Roman" panose="02020603050405020304" pitchFamily="18" charset="0"/>
                <a:cs typeface="Calibri" panose="020F0502020204030204" pitchFamily="34" charset="0"/>
              </a:rPr>
              <a:t>First, he asks his father the question: Why? He does this because Freder is to inherit Metropolis. Father/Son relations are often found in Expressionism and indicate, symbolically, the clash of generations and the struggle of the New Man to re-make the world.</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228600" hangingPunct="0">
              <a:spcAft>
                <a:spcPts val="0"/>
              </a:spcAft>
            </a:pPr>
            <a:r>
              <a:rPr lang="en-US"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kern="1400" dirty="0">
                <a:latin typeface="Calibri" panose="020F0502020204030204" pitchFamily="34" charset="0"/>
                <a:ea typeface="Times New Roman" panose="02020603050405020304" pitchFamily="18" charset="0"/>
                <a:cs typeface="Calibri" panose="020F0502020204030204" pitchFamily="34" charset="0"/>
              </a:rPr>
              <a:t>He then attempts to alter the system from within by relieving one of the workers from his post. Of course, this only results in </a:t>
            </a:r>
            <a:r>
              <a:rPr lang="en-US" i="1" kern="1400" dirty="0">
                <a:latin typeface="Calibri" panose="020F0502020204030204" pitchFamily="34" charset="0"/>
                <a:ea typeface="Times New Roman" panose="02020603050405020304" pitchFamily="18" charset="0"/>
                <a:cs typeface="Calibri" panose="020F0502020204030204" pitchFamily="34" charset="0"/>
              </a:rPr>
              <a:t>Freder’s</a:t>
            </a:r>
            <a:r>
              <a:rPr lang="en-US" kern="1400" dirty="0">
                <a:latin typeface="Calibri" panose="020F0502020204030204" pitchFamily="34" charset="0"/>
                <a:ea typeface="Times New Roman" panose="02020603050405020304" pitchFamily="18" charset="0"/>
                <a:cs typeface="Calibri" panose="020F0502020204030204" pitchFamily="34" charset="0"/>
              </a:rPr>
              <a:t> near ‘crucifixion’ at the machine and the worker No.11811, known as </a:t>
            </a:r>
            <a:r>
              <a:rPr lang="en-US" i="1" kern="1400" dirty="0">
                <a:latin typeface="Calibri" panose="020F0502020204030204" pitchFamily="34" charset="0"/>
                <a:ea typeface="Times New Roman" panose="02020603050405020304" pitchFamily="18" charset="0"/>
                <a:cs typeface="Calibri" panose="020F0502020204030204" pitchFamily="34" charset="0"/>
              </a:rPr>
              <a:t>Gregory</a:t>
            </a:r>
            <a:r>
              <a:rPr lang="en-US" kern="1400" dirty="0">
                <a:latin typeface="Calibri" panose="020F0502020204030204" pitchFamily="34" charset="0"/>
                <a:ea typeface="Times New Roman" panose="02020603050405020304" pitchFamily="18" charset="0"/>
                <a:cs typeface="Calibri" panose="020F0502020204030204" pitchFamily="34" charset="0"/>
              </a:rPr>
              <a:t> who was freed goes directly to the Upper City to Yoshiwara’s House of ill repute. The system cannot be changed from within. This depiction of ‘the masses’ as being a mindless mob is very Expressionistic (and echoed again at the film’s ending). To the Expressionists, regeneration had to come from </a:t>
            </a:r>
            <a:r>
              <a:rPr lang="en-US" i="1" kern="1400" dirty="0">
                <a:latin typeface="Calibri" panose="020F0502020204030204" pitchFamily="34" charset="0"/>
                <a:ea typeface="Times New Roman" panose="02020603050405020304" pitchFamily="18" charset="0"/>
                <a:cs typeface="Calibri" panose="020F0502020204030204" pitchFamily="34" charset="0"/>
              </a:rPr>
              <a:t>The Individual’s Rebirth.</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kern="1400" dirty="0">
                <a:latin typeface="Times New Roman" panose="02020603050405020304" pitchFamily="18" charset="0"/>
                <a:ea typeface="Times New Roman" panose="02020603050405020304" pitchFamily="18" charset="0"/>
              </a:rPr>
              <a:t> </a:t>
            </a:r>
            <a:endParaRPr lang="en-GB" sz="1200" kern="1400" dirty="0">
              <a:latin typeface="Times New Roman" panose="02020603050405020304" pitchFamily="18" charset="0"/>
              <a:ea typeface="Times New Roman" panose="02020603050405020304" pitchFamily="18" charset="0"/>
            </a:endParaRPr>
          </a:p>
          <a:p>
            <a:pPr hangingPunct="0">
              <a:spcAft>
                <a:spcPts val="0"/>
              </a:spcAft>
            </a:pPr>
            <a:r>
              <a:rPr lang="en-GB" dirty="0">
                <a:solidFill>
                  <a:prstClr val="black"/>
                </a:solidFill>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7968084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05189B-721B-42E5-8081-E92AF62878CF}"/>
              </a:ext>
            </a:extLst>
          </p:cNvPr>
          <p:cNvSpPr txBox="1"/>
          <p:nvPr/>
        </p:nvSpPr>
        <p:spPr>
          <a:xfrm>
            <a:off x="259307" y="371061"/>
            <a:ext cx="11682484" cy="646331"/>
          </a:xfrm>
          <a:prstGeom prst="rect">
            <a:avLst/>
          </a:prstGeom>
          <a:noFill/>
        </p:spPr>
        <p:txBody>
          <a:bodyPr wrap="square" rtlCol="0">
            <a:spAutoFit/>
          </a:bodyPr>
          <a:lstStyle/>
          <a:p>
            <a:pPr lvl="1"/>
            <a:endParaRPr lang="en-GB" dirty="0">
              <a:cs typeface="Arial" panose="020B0604020202020204" pitchFamily="34" charset="0"/>
            </a:endParaRPr>
          </a:p>
          <a:p>
            <a:pPr fontAlgn="base"/>
            <a:endParaRPr lang="en-GB" dirty="0"/>
          </a:p>
        </p:txBody>
      </p:sp>
      <p:sp>
        <p:nvSpPr>
          <p:cNvPr id="2" name="Rectangle 1">
            <a:extLst>
              <a:ext uri="{FF2B5EF4-FFF2-40B4-BE49-F238E27FC236}">
                <a16:creationId xmlns:a16="http://schemas.microsoft.com/office/drawing/2014/main" id="{2CDAE9C6-DF99-46F0-AB3F-98F9B8E5F226}"/>
              </a:ext>
            </a:extLst>
          </p:cNvPr>
          <p:cNvSpPr/>
          <p:nvPr/>
        </p:nvSpPr>
        <p:spPr>
          <a:xfrm>
            <a:off x="106017" y="0"/>
            <a:ext cx="11835774" cy="5909310"/>
          </a:xfrm>
          <a:prstGeom prst="rect">
            <a:avLst/>
          </a:prstGeom>
        </p:spPr>
        <p:txBody>
          <a:bodyPr wrap="square">
            <a:spAutoFit/>
          </a:bodyPr>
          <a:lstStyle/>
          <a:p>
            <a:pPr lvl="1"/>
            <a:endParaRPr lang="en-US"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kern="1400" dirty="0">
                <a:latin typeface="Calibri" panose="020F0502020204030204" pitchFamily="34" charset="0"/>
                <a:ea typeface="Times New Roman" panose="02020603050405020304" pitchFamily="18" charset="0"/>
                <a:cs typeface="Calibri" panose="020F0502020204030204" pitchFamily="34" charset="0"/>
              </a:rPr>
              <a:t>After his failure to alter the system from within, </a:t>
            </a:r>
            <a:r>
              <a:rPr lang="en-US" i="1" kern="1400" dirty="0">
                <a:latin typeface="Calibri" panose="020F0502020204030204" pitchFamily="34" charset="0"/>
                <a:ea typeface="Times New Roman" panose="02020603050405020304" pitchFamily="18" charset="0"/>
                <a:cs typeface="Calibri" panose="020F0502020204030204" pitchFamily="34" charset="0"/>
              </a:rPr>
              <a:t>Freder</a:t>
            </a:r>
            <a:r>
              <a:rPr lang="en-US" kern="1400" dirty="0">
                <a:latin typeface="Calibri" panose="020F0502020204030204" pitchFamily="34" charset="0"/>
                <a:ea typeface="Times New Roman" panose="02020603050405020304" pitchFamily="18" charset="0"/>
                <a:cs typeface="Calibri" panose="020F0502020204030204" pitchFamily="34" charset="0"/>
              </a:rPr>
              <a:t> breaks with his father and becomes a rebel of sorts. He joins the cause of the Workers, who are led by </a:t>
            </a:r>
            <a:r>
              <a:rPr lang="en-US" i="1" kern="1400" dirty="0">
                <a:latin typeface="Calibri" panose="020F0502020204030204" pitchFamily="34" charset="0"/>
                <a:ea typeface="Times New Roman" panose="02020603050405020304" pitchFamily="18" charset="0"/>
                <a:cs typeface="Calibri" panose="020F0502020204030204" pitchFamily="34" charset="0"/>
              </a:rPr>
              <a:t>Maria</a:t>
            </a:r>
            <a:r>
              <a:rPr lang="en-US" kern="1400" dirty="0">
                <a:latin typeface="Calibri" panose="020F0502020204030204" pitchFamily="34" charset="0"/>
                <a:ea typeface="Times New Roman" panose="02020603050405020304" pitchFamily="18" charset="0"/>
                <a:cs typeface="Calibri" panose="020F0502020204030204" pitchFamily="34" charset="0"/>
              </a:rPr>
              <a:t>. A new reality must be created, and we find in </a:t>
            </a:r>
            <a:r>
              <a:rPr lang="en-US" i="1" kern="1400" dirty="0">
                <a:latin typeface="Calibri" panose="020F0502020204030204" pitchFamily="34" charset="0"/>
                <a:ea typeface="Times New Roman" panose="02020603050405020304" pitchFamily="18" charset="0"/>
                <a:cs typeface="Calibri" panose="020F0502020204030204" pitchFamily="34" charset="0"/>
              </a:rPr>
              <a:t>Maria</a:t>
            </a:r>
            <a:r>
              <a:rPr lang="en-US" kern="1400" dirty="0">
                <a:latin typeface="Calibri" panose="020F0502020204030204" pitchFamily="34" charset="0"/>
                <a:ea typeface="Times New Roman" panose="02020603050405020304" pitchFamily="18" charset="0"/>
                <a:cs typeface="Calibri" panose="020F0502020204030204" pitchFamily="34" charset="0"/>
              </a:rPr>
              <a:t> an Apostle of Peace, who urges the Workers to wait for the arrival of he who will mediate between the heart and the mind. The violence lying beneath the surface of the workers is evident. An uprising is inevitable because Man’s soul, having been rendered false, will inevitably rebel against the social oppression that has diminished it.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b="1" u="sng" kern="1400" dirty="0">
                <a:latin typeface="Calibri" panose="020F0502020204030204" pitchFamily="34" charset="0"/>
                <a:ea typeface="Times New Roman" panose="02020603050405020304" pitchFamily="18" charset="0"/>
                <a:cs typeface="Calibri" panose="020F0502020204030204" pitchFamily="34" charset="0"/>
              </a:rPr>
              <a:t>What is the link between Science (</a:t>
            </a:r>
            <a:r>
              <a:rPr lang="en-US" b="1" u="sng" kern="1400" dirty="0" err="1">
                <a:latin typeface="Calibri" panose="020F0502020204030204" pitchFamily="34" charset="0"/>
                <a:ea typeface="Times New Roman" panose="02020603050405020304" pitchFamily="18" charset="0"/>
                <a:cs typeface="Calibri" panose="020F0502020204030204" pitchFamily="34" charset="0"/>
              </a:rPr>
              <a:t>Rotwang</a:t>
            </a:r>
            <a:r>
              <a:rPr lang="en-US" b="1" u="sng" kern="1400" dirty="0">
                <a:latin typeface="Calibri" panose="020F0502020204030204" pitchFamily="34" charset="0"/>
                <a:ea typeface="Times New Roman" panose="02020603050405020304" pitchFamily="18" charset="0"/>
                <a:cs typeface="Calibri" panose="020F0502020204030204" pitchFamily="34" charset="0"/>
              </a:rPr>
              <a:t>) and Authority (Joh </a:t>
            </a:r>
            <a:r>
              <a:rPr lang="en-US" b="1" u="sng" kern="1400" dirty="0" err="1">
                <a:latin typeface="Calibri" panose="020F0502020204030204" pitchFamily="34" charset="0"/>
                <a:ea typeface="Times New Roman" panose="02020603050405020304" pitchFamily="18" charset="0"/>
                <a:cs typeface="Calibri" panose="020F0502020204030204" pitchFamily="34" charset="0"/>
              </a:rPr>
              <a:t>Frederson</a:t>
            </a:r>
            <a:r>
              <a:rPr lang="en-US" b="1" u="sng" kern="1400" dirty="0">
                <a:latin typeface="Calibri" panose="020F0502020204030204" pitchFamily="34" charset="0"/>
                <a:ea typeface="Times New Roman" panose="02020603050405020304" pitchFamily="18" charset="0"/>
                <a:cs typeface="Calibri" panose="020F0502020204030204" pitchFamily="34" charset="0"/>
              </a:rPr>
              <a:t>)?</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b="1"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kern="1400" dirty="0">
                <a:latin typeface="Calibri" panose="020F0502020204030204" pitchFamily="34" charset="0"/>
                <a:ea typeface="Times New Roman" panose="02020603050405020304" pitchFamily="18" charset="0"/>
                <a:cs typeface="Calibri" panose="020F0502020204030204" pitchFamily="34" charset="0"/>
              </a:rPr>
              <a:t>It is important to note how the film portrays Science as being deceived and manipulated by </a:t>
            </a:r>
            <a:r>
              <a:rPr lang="en-US" u="sng" kern="1400" dirty="0">
                <a:latin typeface="Calibri" panose="020F0502020204030204" pitchFamily="34" charset="0"/>
                <a:ea typeface="Times New Roman" panose="02020603050405020304" pitchFamily="18" charset="0"/>
                <a:cs typeface="Calibri" panose="020F0502020204030204" pitchFamily="34" charset="0"/>
              </a:rPr>
              <a:t>Authority</a:t>
            </a:r>
            <a:r>
              <a:rPr lang="en-US" kern="1400" dirty="0">
                <a:latin typeface="Calibri" panose="020F0502020204030204" pitchFamily="34" charset="0"/>
                <a:ea typeface="Times New Roman" panose="02020603050405020304" pitchFamily="18" charset="0"/>
                <a:cs typeface="Calibri" panose="020F0502020204030204" pitchFamily="34" charset="0"/>
              </a:rPr>
              <a:t>. </a:t>
            </a:r>
            <a:r>
              <a:rPr lang="en-US" i="1" kern="1400" dirty="0" err="1">
                <a:latin typeface="Calibri" panose="020F0502020204030204" pitchFamily="34" charset="0"/>
                <a:ea typeface="Times New Roman" panose="02020603050405020304" pitchFamily="18" charset="0"/>
                <a:cs typeface="Calibri" panose="020F0502020204030204" pitchFamily="34" charset="0"/>
              </a:rPr>
              <a:t>Rotwang</a:t>
            </a:r>
            <a:r>
              <a:rPr lang="en-US" kern="1400" dirty="0">
                <a:latin typeface="Calibri" panose="020F0502020204030204" pitchFamily="34" charset="0"/>
                <a:ea typeface="Times New Roman" panose="02020603050405020304" pitchFamily="18" charset="0"/>
                <a:cs typeface="Calibri" panose="020F0502020204030204" pitchFamily="34" charset="0"/>
              </a:rPr>
              <a:t> believes he is working to re-create his lost love, </a:t>
            </a:r>
            <a:r>
              <a:rPr lang="en-US" i="1" kern="1400" dirty="0">
                <a:latin typeface="Calibri" panose="020F0502020204030204" pitchFamily="34" charset="0"/>
                <a:ea typeface="Times New Roman" panose="02020603050405020304" pitchFamily="18" charset="0"/>
                <a:cs typeface="Calibri" panose="020F0502020204030204" pitchFamily="34" charset="0"/>
              </a:rPr>
              <a:t>Hel</a:t>
            </a:r>
            <a:r>
              <a:rPr lang="en-US" kern="1400" dirty="0">
                <a:latin typeface="Calibri" panose="020F0502020204030204" pitchFamily="34" charset="0"/>
                <a:ea typeface="Times New Roman" panose="02020603050405020304" pitchFamily="18" charset="0"/>
                <a:cs typeface="Calibri" panose="020F0502020204030204" pitchFamily="34" charset="0"/>
              </a:rPr>
              <a:t>. Interestingly, she is </a:t>
            </a:r>
            <a:r>
              <a:rPr lang="en-US" i="1" kern="1400" dirty="0" err="1">
                <a:latin typeface="Calibri" panose="020F0502020204030204" pitchFamily="34" charset="0"/>
                <a:ea typeface="Times New Roman" panose="02020603050405020304" pitchFamily="18" charset="0"/>
                <a:cs typeface="Calibri" panose="020F0502020204030204" pitchFamily="34" charset="0"/>
              </a:rPr>
              <a:t>Freder’s</a:t>
            </a:r>
            <a:r>
              <a:rPr lang="en-US" kern="1400" dirty="0">
                <a:latin typeface="Calibri" panose="020F0502020204030204" pitchFamily="34" charset="0"/>
                <a:ea typeface="Times New Roman" panose="02020603050405020304" pitchFamily="18" charset="0"/>
                <a:cs typeface="Calibri" panose="020F0502020204030204" pitchFamily="34" charset="0"/>
              </a:rPr>
              <a:t> mother who died giving birth to him. </a:t>
            </a:r>
            <a:r>
              <a:rPr lang="en-US" i="1" kern="1400" dirty="0" err="1">
                <a:latin typeface="Calibri" panose="020F0502020204030204" pitchFamily="34" charset="0"/>
                <a:ea typeface="Times New Roman" panose="02020603050405020304" pitchFamily="18" charset="0"/>
                <a:cs typeface="Calibri" panose="020F0502020204030204" pitchFamily="34" charset="0"/>
              </a:rPr>
              <a:t>Rotwang</a:t>
            </a:r>
            <a:r>
              <a:rPr lang="en-US" kern="1400" dirty="0">
                <a:latin typeface="Calibri" panose="020F0502020204030204" pitchFamily="34" charset="0"/>
                <a:ea typeface="Times New Roman" panose="02020603050405020304" pitchFamily="18" charset="0"/>
                <a:cs typeface="Calibri" panose="020F0502020204030204" pitchFamily="34" charset="0"/>
              </a:rPr>
              <a:t> and </a:t>
            </a:r>
            <a:r>
              <a:rPr lang="en-US" i="1" kern="1400" dirty="0" err="1">
                <a:latin typeface="Calibri" panose="020F0502020204030204" pitchFamily="34" charset="0"/>
                <a:ea typeface="Times New Roman" panose="02020603050405020304" pitchFamily="18" charset="0"/>
                <a:cs typeface="Calibri" panose="020F0502020204030204" pitchFamily="34" charset="0"/>
              </a:rPr>
              <a:t>Frederson</a:t>
            </a:r>
            <a:r>
              <a:rPr lang="en-US" kern="1400" dirty="0">
                <a:latin typeface="Calibri" panose="020F0502020204030204" pitchFamily="34" charset="0"/>
                <a:ea typeface="Times New Roman" panose="02020603050405020304" pitchFamily="18" charset="0"/>
                <a:cs typeface="Calibri" panose="020F0502020204030204" pitchFamily="34" charset="0"/>
              </a:rPr>
              <a:t> are rivals because they were in love with the same women. </a:t>
            </a:r>
            <a:r>
              <a:rPr lang="en-US" i="1" kern="1400" dirty="0" err="1">
                <a:latin typeface="Calibri" panose="020F0502020204030204" pitchFamily="34" charset="0"/>
                <a:ea typeface="Times New Roman" panose="02020603050405020304" pitchFamily="18" charset="0"/>
                <a:cs typeface="Calibri" panose="020F0502020204030204" pitchFamily="34" charset="0"/>
              </a:rPr>
              <a:t>Frederson</a:t>
            </a:r>
            <a:r>
              <a:rPr lang="en-US" kern="1400" dirty="0">
                <a:latin typeface="Calibri" panose="020F0502020204030204" pitchFamily="34" charset="0"/>
                <a:ea typeface="Times New Roman" panose="02020603050405020304" pitchFamily="18" charset="0"/>
                <a:cs typeface="Calibri" panose="020F0502020204030204" pitchFamily="34" charset="0"/>
              </a:rPr>
              <a:t> subverts </a:t>
            </a:r>
            <a:r>
              <a:rPr lang="en-US" i="1" kern="1400" dirty="0" err="1">
                <a:latin typeface="Calibri" panose="020F0502020204030204" pitchFamily="34" charset="0"/>
                <a:ea typeface="Times New Roman" panose="02020603050405020304" pitchFamily="18" charset="0"/>
                <a:cs typeface="Calibri" panose="020F0502020204030204" pitchFamily="34" charset="0"/>
              </a:rPr>
              <a:t>Rotwang’s</a:t>
            </a:r>
            <a:r>
              <a:rPr lang="en-US" kern="1400" dirty="0">
                <a:latin typeface="Calibri" panose="020F0502020204030204" pitchFamily="34" charset="0"/>
                <a:ea typeface="Times New Roman" panose="02020603050405020304" pitchFamily="18" charset="0"/>
                <a:cs typeface="Calibri" panose="020F0502020204030204" pitchFamily="34" charset="0"/>
              </a:rPr>
              <a:t> intention for the robot and uses the machine to attempt suppression on the Worker’s movement. </a:t>
            </a:r>
            <a:r>
              <a:rPr lang="en-US" u="sng" kern="1400" dirty="0">
                <a:latin typeface="Calibri" panose="020F0502020204030204" pitchFamily="34" charset="0"/>
                <a:ea typeface="Times New Roman" panose="02020603050405020304" pitchFamily="18" charset="0"/>
                <a:cs typeface="Calibri" panose="020F0502020204030204" pitchFamily="34" charset="0"/>
              </a:rPr>
              <a:t>Authority</a:t>
            </a:r>
            <a:r>
              <a:rPr lang="en-US" kern="1400" dirty="0">
                <a:latin typeface="Calibri" panose="020F0502020204030204" pitchFamily="34" charset="0"/>
                <a:ea typeface="Times New Roman" panose="02020603050405020304" pitchFamily="18" charset="0"/>
                <a:cs typeface="Calibri" panose="020F0502020204030204" pitchFamily="34" charset="0"/>
              </a:rPr>
              <a:t> uses it for power, profit, control and injustice. </a:t>
            </a:r>
            <a:r>
              <a:rPr lang="en-US" i="1" kern="1400" dirty="0" err="1">
                <a:latin typeface="Calibri" panose="020F0502020204030204" pitchFamily="34" charset="0"/>
                <a:ea typeface="Times New Roman" panose="02020603050405020304" pitchFamily="18" charset="0"/>
                <a:cs typeface="Calibri" panose="020F0502020204030204" pitchFamily="34" charset="0"/>
              </a:rPr>
              <a:t>Rotwang</a:t>
            </a:r>
            <a:r>
              <a:rPr lang="en-US" kern="1400" dirty="0">
                <a:latin typeface="Calibri" panose="020F0502020204030204" pitchFamily="34" charset="0"/>
                <a:ea typeface="Times New Roman" panose="02020603050405020304" pitchFamily="18" charset="0"/>
                <a:cs typeface="Calibri" panose="020F0502020204030204" pitchFamily="34" charset="0"/>
              </a:rPr>
              <a:t> admits, like Dr Frankenstein, that he has lost control of his work and it wreaks havoc in the world!</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b="1"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b="1" u="sng" kern="1400" dirty="0">
                <a:latin typeface="Calibri" panose="020F0502020204030204" pitchFamily="34" charset="0"/>
                <a:ea typeface="Times New Roman" panose="02020603050405020304" pitchFamily="18" charset="0"/>
                <a:cs typeface="Calibri" panose="020F0502020204030204" pitchFamily="34" charset="0"/>
              </a:rPr>
              <a:t>Why does the Master (Joh </a:t>
            </a:r>
            <a:r>
              <a:rPr lang="en-US" b="1" u="sng" kern="1400" dirty="0" err="1">
                <a:latin typeface="Calibri" panose="020F0502020204030204" pitchFamily="34" charset="0"/>
                <a:ea typeface="Times New Roman" panose="02020603050405020304" pitchFamily="18" charset="0"/>
                <a:cs typeface="Calibri" panose="020F0502020204030204" pitchFamily="34" charset="0"/>
              </a:rPr>
              <a:t>Frederson</a:t>
            </a:r>
            <a:r>
              <a:rPr lang="en-US" b="1" u="sng" kern="1400" dirty="0">
                <a:latin typeface="Calibri" panose="020F0502020204030204" pitchFamily="34" charset="0"/>
                <a:ea typeface="Times New Roman" panose="02020603050405020304" pitchFamily="18" charset="0"/>
                <a:cs typeface="Calibri" panose="020F0502020204030204" pitchFamily="34" charset="0"/>
              </a:rPr>
              <a:t>) decide to use Maria’s likeness?</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228600" hangingPunct="0">
              <a:spcAft>
                <a:spcPts val="0"/>
              </a:spcAft>
            </a:pPr>
            <a:r>
              <a:rPr lang="en-US" b="1"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kern="1400" dirty="0">
                <a:latin typeface="Calibri" panose="020F0502020204030204" pitchFamily="34" charset="0"/>
                <a:ea typeface="Times New Roman" panose="02020603050405020304" pitchFamily="18" charset="0"/>
                <a:cs typeface="Calibri" panose="020F0502020204030204" pitchFamily="34" charset="0"/>
              </a:rPr>
              <a:t>To mislead the workers and suppress their justice-driven rebellion. Remove </a:t>
            </a:r>
            <a:r>
              <a:rPr lang="en-US" i="1" kern="1400" dirty="0">
                <a:latin typeface="Calibri" panose="020F0502020204030204" pitchFamily="34" charset="0"/>
                <a:ea typeface="Times New Roman" panose="02020603050405020304" pitchFamily="18" charset="0"/>
                <a:cs typeface="Calibri" panose="020F0502020204030204" pitchFamily="34" charset="0"/>
              </a:rPr>
              <a:t>Maria</a:t>
            </a:r>
            <a:r>
              <a:rPr lang="en-US" kern="1400" dirty="0">
                <a:latin typeface="Calibri" panose="020F0502020204030204" pitchFamily="34" charset="0"/>
                <a:ea typeface="Times New Roman" panose="02020603050405020304" pitchFamily="18" charset="0"/>
                <a:cs typeface="Calibri" panose="020F0502020204030204" pitchFamily="34" charset="0"/>
              </a:rPr>
              <a:t> as the voice of liberty and brotherhood and all will be convinced that they are happy with the life of </a:t>
            </a:r>
            <a:r>
              <a:rPr lang="en-US" i="1" kern="1400" dirty="0">
                <a:latin typeface="Calibri" panose="020F0502020204030204" pitchFamily="34" charset="0"/>
                <a:ea typeface="Times New Roman" panose="02020603050405020304" pitchFamily="18" charset="0"/>
                <a:cs typeface="Calibri" panose="020F0502020204030204" pitchFamily="34" charset="0"/>
              </a:rPr>
              <a:t>Metropolis</a:t>
            </a:r>
            <a:r>
              <a:rPr lang="en-US" kern="1400" dirty="0">
                <a:latin typeface="Calibri" panose="020F0502020204030204" pitchFamily="34" charset="0"/>
                <a:ea typeface="Times New Roman" panose="02020603050405020304" pitchFamily="18" charset="0"/>
                <a:cs typeface="Calibri" panose="020F0502020204030204" pitchFamily="34" charset="0"/>
              </a:rPr>
              <a:t>.</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b="1" kern="1400" dirty="0">
                <a:latin typeface="Calibri" panose="020F0502020204030204" pitchFamily="34" charset="0"/>
                <a:ea typeface="Times New Roman" panose="02020603050405020304" pitchFamily="18" charset="0"/>
                <a:cs typeface="Calibri" panose="020F0502020204030204" pitchFamily="34" charset="0"/>
              </a:rPr>
              <a:t> </a:t>
            </a:r>
            <a:endParaRPr lang="en-GB" sz="1200" kern="1400" dirty="0">
              <a:latin typeface="Calibri" panose="020F0502020204030204" pitchFamily="34" charset="0"/>
              <a:ea typeface="Times New Roman" panose="02020603050405020304" pitchFamily="18" charset="0"/>
              <a:cs typeface="Calibri" panose="020F0502020204030204" pitchFamily="34" charset="0"/>
            </a:endParaRPr>
          </a:p>
        </p:txBody>
      </p:sp>
    </p:spTree>
    <p:extLst>
      <p:ext uri="{BB962C8B-B14F-4D97-AF65-F5344CB8AC3E}">
        <p14:creationId xmlns:p14="http://schemas.microsoft.com/office/powerpoint/2010/main" val="2993550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05189B-721B-42E5-8081-E92AF62878CF}"/>
              </a:ext>
            </a:extLst>
          </p:cNvPr>
          <p:cNvSpPr txBox="1"/>
          <p:nvPr/>
        </p:nvSpPr>
        <p:spPr>
          <a:xfrm>
            <a:off x="259307" y="371061"/>
            <a:ext cx="11682484" cy="646331"/>
          </a:xfrm>
          <a:prstGeom prst="rect">
            <a:avLst/>
          </a:prstGeom>
          <a:noFill/>
        </p:spPr>
        <p:txBody>
          <a:bodyPr wrap="square" rtlCol="0">
            <a:spAutoFit/>
          </a:bodyPr>
          <a:lstStyle/>
          <a:p>
            <a:pPr lvl="1"/>
            <a:endParaRPr lang="en-GB" dirty="0">
              <a:cs typeface="Arial" panose="020B0604020202020204" pitchFamily="34" charset="0"/>
            </a:endParaRPr>
          </a:p>
          <a:p>
            <a:pPr fontAlgn="base"/>
            <a:endParaRPr lang="en-GB" dirty="0"/>
          </a:p>
        </p:txBody>
      </p:sp>
      <p:sp>
        <p:nvSpPr>
          <p:cNvPr id="2" name="Rectangle 1">
            <a:extLst>
              <a:ext uri="{FF2B5EF4-FFF2-40B4-BE49-F238E27FC236}">
                <a16:creationId xmlns:a16="http://schemas.microsoft.com/office/drawing/2014/main" id="{2CDAE9C6-DF99-46F0-AB3F-98F9B8E5F226}"/>
              </a:ext>
            </a:extLst>
          </p:cNvPr>
          <p:cNvSpPr/>
          <p:nvPr/>
        </p:nvSpPr>
        <p:spPr>
          <a:xfrm>
            <a:off x="84221" y="84221"/>
            <a:ext cx="11994048" cy="7263527"/>
          </a:xfrm>
          <a:prstGeom prst="rect">
            <a:avLst/>
          </a:prstGeom>
        </p:spPr>
        <p:txBody>
          <a:bodyPr wrap="square">
            <a:spAutoFit/>
          </a:bodyPr>
          <a:lstStyle/>
          <a:p>
            <a:pPr lvl="1"/>
            <a:r>
              <a:rPr lang="en-US" b="1" u="sng" kern="1400" dirty="0">
                <a:latin typeface="Calibri" panose="020F0502020204030204" pitchFamily="34" charset="0"/>
                <a:ea typeface="Times New Roman" panose="02020603050405020304" pitchFamily="18" charset="0"/>
                <a:cs typeface="Calibri" panose="020F0502020204030204" pitchFamily="34" charset="0"/>
              </a:rPr>
              <a:t>Is the end convincing in terms of the film’s own analysis? Or is it merely sentimental and of great appeal to Joseph Goebbels, Hitler’s Minister of Propaganda</a:t>
            </a:r>
            <a:endParaRPr lang="en-GB" sz="800" b="1" u="sng" kern="1400" dirty="0">
              <a:latin typeface="Calibri" panose="020F0502020204030204" pitchFamily="34" charset="0"/>
              <a:ea typeface="Times New Roman" panose="02020603050405020304" pitchFamily="18" charset="0"/>
              <a:cs typeface="Calibri" panose="020F0502020204030204" pitchFamily="34" charset="0"/>
            </a:endParaRPr>
          </a:p>
          <a:p>
            <a:pPr lvl="1"/>
            <a:endParaRPr lang="en-GB" sz="800"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Joseph Goebbels, Hitler’s Minister of Propaganda, loved </a:t>
            </a:r>
            <a:r>
              <a:rPr lang="en-US" sz="1600" i="1" kern="1400" dirty="0">
                <a:latin typeface="Calibri" panose="020F0502020204030204" pitchFamily="34" charset="0"/>
                <a:ea typeface="Times New Roman" panose="02020603050405020304" pitchFamily="18" charset="0"/>
                <a:cs typeface="Calibri" panose="020F0502020204030204" pitchFamily="34" charset="0"/>
              </a:rPr>
              <a:t>Metropolis</a:t>
            </a:r>
            <a:r>
              <a:rPr lang="en-US" sz="1600" kern="1400" dirty="0">
                <a:latin typeface="Calibri" panose="020F0502020204030204" pitchFamily="34" charset="0"/>
                <a:ea typeface="Times New Roman" panose="02020603050405020304" pitchFamily="18" charset="0"/>
                <a:cs typeface="Calibri" panose="020F0502020204030204" pitchFamily="34" charset="0"/>
              </a:rPr>
              <a:t>, primarily because it shows how a totalitarian system can be </a:t>
            </a:r>
            <a:r>
              <a:rPr lang="en-US" sz="1600" i="1" kern="1400" dirty="0">
                <a:latin typeface="Calibri" panose="020F0502020204030204" pitchFamily="34" charset="0"/>
                <a:ea typeface="Times New Roman" panose="02020603050405020304" pitchFamily="18" charset="0"/>
                <a:cs typeface="Calibri" panose="020F0502020204030204" pitchFamily="34" charset="0"/>
              </a:rPr>
              <a:t>strengthened</a:t>
            </a:r>
            <a:r>
              <a:rPr lang="en-US" sz="1600" kern="1400" dirty="0">
                <a:latin typeface="Calibri" panose="020F0502020204030204" pitchFamily="34" charset="0"/>
                <a:ea typeface="Times New Roman" panose="02020603050405020304" pitchFamily="18" charset="0"/>
                <a:cs typeface="Calibri" panose="020F0502020204030204" pitchFamily="34" charset="0"/>
              </a:rPr>
              <a:t> by a serious challenge from its citizens. The film would like us to believe that ‘The Mediator’ has arrived and life for the workers will improve</a:t>
            </a:r>
            <a:r>
              <a:rPr lang="en-US" sz="1600" kern="1400">
                <a:latin typeface="Calibri" panose="020F0502020204030204" pitchFamily="34" charset="0"/>
                <a:ea typeface="Times New Roman" panose="02020603050405020304" pitchFamily="18" charset="0"/>
                <a:cs typeface="Calibri" panose="020F0502020204030204" pitchFamily="34" charset="0"/>
              </a:rPr>
              <a:t>. </a:t>
            </a:r>
          </a:p>
          <a:p>
            <a:pPr marL="342900" lvl="0" indent="-342900" hangingPunct="0">
              <a:spcAft>
                <a:spcPts val="0"/>
              </a:spcAft>
              <a:buFont typeface="Symbol" panose="05050102010706020507" pitchFamily="18" charset="2"/>
              <a:buChar char=""/>
              <a:tabLst>
                <a:tab pos="457200" algn="l"/>
              </a:tabLst>
            </a:pPr>
            <a:endParaRPr lang="en-US" sz="1600" kern="1400" dirty="0">
              <a:latin typeface="Calibri" panose="020F0502020204030204" pitchFamily="34" charset="0"/>
              <a:ea typeface="Times New Roman" panose="02020603050405020304" pitchFamily="18" charset="0"/>
              <a:cs typeface="Calibri" panose="020F0502020204030204" pitchFamily="34" charset="0"/>
            </a:endParaRP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In reality, </a:t>
            </a:r>
            <a:r>
              <a:rPr lang="en-US" sz="1600" i="1" kern="1400" dirty="0">
                <a:latin typeface="Calibri" panose="020F0502020204030204" pitchFamily="34" charset="0"/>
                <a:ea typeface="Times New Roman" panose="02020603050405020304" pitchFamily="18" charset="0"/>
                <a:cs typeface="Calibri" panose="020F0502020204030204" pitchFamily="34" charset="0"/>
              </a:rPr>
              <a:t>Joh </a:t>
            </a:r>
            <a:r>
              <a:rPr lang="en-US" sz="1600" i="1" kern="1400" dirty="0" err="1">
                <a:latin typeface="Calibri" panose="020F0502020204030204" pitchFamily="34" charset="0"/>
                <a:ea typeface="Times New Roman" panose="02020603050405020304" pitchFamily="18" charset="0"/>
                <a:cs typeface="Calibri" panose="020F0502020204030204" pitchFamily="34" charset="0"/>
              </a:rPr>
              <a:t>Frederson</a:t>
            </a:r>
            <a:r>
              <a:rPr lang="en-US" sz="1600" i="1" kern="1400" dirty="0">
                <a:latin typeface="Calibri" panose="020F0502020204030204" pitchFamily="34" charset="0"/>
                <a:ea typeface="Times New Roman" panose="02020603050405020304" pitchFamily="18" charset="0"/>
                <a:cs typeface="Calibri" panose="020F0502020204030204" pitchFamily="34" charset="0"/>
              </a:rPr>
              <a:t> </a:t>
            </a:r>
            <a:r>
              <a:rPr lang="en-US" sz="1600" kern="1400" dirty="0">
                <a:latin typeface="Calibri" panose="020F0502020204030204" pitchFamily="34" charset="0"/>
                <a:ea typeface="Times New Roman" panose="02020603050405020304" pitchFamily="18" charset="0"/>
                <a:cs typeface="Calibri" panose="020F0502020204030204" pitchFamily="34" charset="0"/>
              </a:rPr>
              <a:t>has regained control of his workforce and been given no impetus to change the social structure of  </a:t>
            </a: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his city. The problem for Lang – who hated the film’s ending – was that his wife had written the screenplay for </a:t>
            </a:r>
            <a:r>
              <a:rPr lang="en-US" sz="1600" i="1" kern="1400" dirty="0">
                <a:latin typeface="Calibri" panose="020F0502020204030204" pitchFamily="34" charset="0"/>
                <a:ea typeface="Times New Roman" panose="02020603050405020304" pitchFamily="18" charset="0"/>
                <a:cs typeface="Calibri" panose="020F0502020204030204" pitchFamily="34" charset="0"/>
              </a:rPr>
              <a:t>Metropolis </a:t>
            </a: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and she was, in effect, a Nazi. </a:t>
            </a:r>
            <a:r>
              <a:rPr lang="en-US" sz="1600" u="sng" kern="1400" dirty="0">
                <a:latin typeface="Calibri" panose="020F0502020204030204" pitchFamily="34" charset="0"/>
                <a:ea typeface="Times New Roman" panose="02020603050405020304" pitchFamily="18" charset="0"/>
                <a:cs typeface="Calibri" panose="020F0502020204030204" pitchFamily="34" charset="0"/>
              </a:rPr>
              <a:t>The ending reflected her views</a:t>
            </a:r>
            <a:r>
              <a:rPr lang="en-US" sz="1600" kern="1400" dirty="0">
                <a:latin typeface="Calibri" panose="020F0502020204030204" pitchFamily="34" charset="0"/>
                <a:ea typeface="Times New Roman" panose="02020603050405020304" pitchFamily="18" charset="0"/>
                <a:cs typeface="Calibri" panose="020F0502020204030204" pitchFamily="34" charset="0"/>
              </a:rPr>
              <a:t>. Therefore we get a feeling of unity, the masses and the </a:t>
            </a: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Master (</a:t>
            </a:r>
            <a:r>
              <a:rPr lang="en-US" sz="1600" i="1" kern="1400" dirty="0">
                <a:latin typeface="Calibri" panose="020F0502020204030204" pitchFamily="34" charset="0"/>
                <a:ea typeface="Times New Roman" panose="02020603050405020304" pitchFamily="18" charset="0"/>
                <a:cs typeface="Calibri" panose="020F0502020204030204" pitchFamily="34" charset="0"/>
              </a:rPr>
              <a:t>Joh </a:t>
            </a:r>
            <a:r>
              <a:rPr lang="en-US" sz="1600" i="1" kern="1400" dirty="0" err="1">
                <a:latin typeface="Calibri" panose="020F0502020204030204" pitchFamily="34" charset="0"/>
                <a:ea typeface="Times New Roman" panose="02020603050405020304" pitchFamily="18" charset="0"/>
                <a:cs typeface="Calibri" panose="020F0502020204030204" pitchFamily="34" charset="0"/>
              </a:rPr>
              <a:t>Frederson</a:t>
            </a:r>
            <a:r>
              <a:rPr lang="en-US" sz="1600" kern="1400" dirty="0">
                <a:latin typeface="Calibri" panose="020F0502020204030204" pitchFamily="34" charset="0"/>
                <a:ea typeface="Times New Roman" panose="02020603050405020304" pitchFamily="18" charset="0"/>
                <a:cs typeface="Calibri" panose="020F0502020204030204" pitchFamily="34" charset="0"/>
              </a:rPr>
              <a:t>) shaking hands aided by the Mediator. This is </a:t>
            </a:r>
            <a:r>
              <a:rPr lang="en-US" sz="1600" i="1" kern="1400" dirty="0">
                <a:latin typeface="Calibri" panose="020F0502020204030204" pitchFamily="34" charset="0"/>
                <a:ea typeface="Times New Roman" panose="02020603050405020304" pitchFamily="18" charset="0"/>
                <a:cs typeface="Calibri" panose="020F0502020204030204" pitchFamily="34" charset="0"/>
              </a:rPr>
              <a:t>Freder</a:t>
            </a:r>
            <a:r>
              <a:rPr lang="en-US" sz="1600" kern="1400" dirty="0">
                <a:latin typeface="Calibri" panose="020F0502020204030204" pitchFamily="34" charset="0"/>
                <a:ea typeface="Times New Roman" panose="02020603050405020304" pitchFamily="18" charset="0"/>
                <a:cs typeface="Calibri" panose="020F0502020204030204" pitchFamily="34" charset="0"/>
              </a:rPr>
              <a:t> in the film, but the implication is that the </a:t>
            </a: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mediator is the Leader who mediates the class struggle and emphasizes the idea of ‘the people’, all united in pursuit of </a:t>
            </a: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some common good. The ending is grossly sentimental and dangerous because it suggests that irreconcilable social and </a:t>
            </a: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political differences can be solved with a handshake. So the film cops out and ignores all the issues it has so brilliantly, </a:t>
            </a: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logically and truthfully explored.</a:t>
            </a:r>
          </a:p>
          <a:p>
            <a:pPr lvl="0" hangingPunct="0">
              <a:spcAft>
                <a:spcPts val="0"/>
              </a:spcAft>
              <a:tabLst>
                <a:tab pos="457200" algn="l"/>
              </a:tabLst>
            </a:pPr>
            <a:endParaRPr lang="en-US" sz="800" kern="1400" dirty="0">
              <a:solidFill>
                <a:prstClr val="black"/>
              </a:solidFill>
              <a:latin typeface="Calibri" panose="020F0502020204030204" pitchFamily="34" charset="0"/>
              <a:cs typeface="Calibri" panose="020F0502020204030204" pitchFamily="34" charset="0"/>
            </a:endParaRPr>
          </a:p>
          <a:p>
            <a:pPr lvl="0" hangingPunct="0">
              <a:spcAft>
                <a:spcPts val="0"/>
              </a:spcAft>
              <a:tabLst>
                <a:tab pos="457200" algn="l"/>
              </a:tabLst>
            </a:pPr>
            <a:r>
              <a:rPr lang="en-GB" sz="800" dirty="0">
                <a:solidFill>
                  <a:prstClr val="black"/>
                </a:solidFill>
                <a:latin typeface="Calibri" panose="020F0502020204030204" pitchFamily="34" charset="0"/>
                <a:cs typeface="Calibri" panose="020F0502020204030204" pitchFamily="34" charset="0"/>
              </a:rPr>
              <a:t> </a:t>
            </a:r>
          </a:p>
          <a:p>
            <a:pPr lvl="0" hangingPunct="0">
              <a:spcAft>
                <a:spcPts val="0"/>
              </a:spcAft>
              <a:tabLst>
                <a:tab pos="457200" algn="l"/>
              </a:tabLst>
            </a:pPr>
            <a:r>
              <a:rPr lang="en-GB" dirty="0">
                <a:latin typeface="Calibri" panose="020F0502020204030204" pitchFamily="34" charset="0"/>
                <a:cs typeface="Calibri" panose="020F0502020204030204" pitchFamily="34" charset="0"/>
              </a:rPr>
              <a:t>Having now watched both </a:t>
            </a:r>
            <a:r>
              <a:rPr lang="en-GB" i="1" dirty="0">
                <a:latin typeface="Calibri" panose="020F0502020204030204" pitchFamily="34" charset="0"/>
                <a:cs typeface="Calibri" panose="020F0502020204030204" pitchFamily="34" charset="0"/>
              </a:rPr>
              <a:t>Metropolis</a:t>
            </a:r>
            <a:r>
              <a:rPr lang="en-GB" dirty="0">
                <a:latin typeface="Calibri" panose="020F0502020204030204" pitchFamily="34" charset="0"/>
                <a:cs typeface="Calibri" panose="020F0502020204030204" pitchFamily="34" charset="0"/>
              </a:rPr>
              <a:t> &amp; </a:t>
            </a:r>
            <a:r>
              <a:rPr lang="en-GB" i="1" dirty="0">
                <a:latin typeface="Calibri" panose="020F0502020204030204" pitchFamily="34" charset="0"/>
                <a:cs typeface="Calibri" panose="020F0502020204030204" pitchFamily="34" charset="0"/>
              </a:rPr>
              <a:t>The Cabinet of </a:t>
            </a:r>
            <a:r>
              <a:rPr lang="en-GB" i="1" dirty="0" err="1">
                <a:latin typeface="Calibri" panose="020F0502020204030204" pitchFamily="34" charset="0"/>
                <a:cs typeface="Calibri" panose="020F0502020204030204" pitchFamily="34" charset="0"/>
              </a:rPr>
              <a:t>Dr.</a:t>
            </a:r>
            <a:r>
              <a:rPr lang="en-GB" i="1" dirty="0">
                <a:latin typeface="Calibri" panose="020F0502020204030204" pitchFamily="34" charset="0"/>
                <a:cs typeface="Calibri" panose="020F0502020204030204" pitchFamily="34" charset="0"/>
              </a:rPr>
              <a:t> Caligari </a:t>
            </a:r>
            <a:r>
              <a:rPr lang="en-GB" dirty="0">
                <a:latin typeface="Calibri" panose="020F0502020204030204" pitchFamily="34" charset="0"/>
                <a:cs typeface="Calibri" panose="020F0502020204030204" pitchFamily="34" charset="0"/>
              </a:rPr>
              <a:t>I’m sure you will agree that they both have</a:t>
            </a:r>
            <a:r>
              <a:rPr lang="en-GB" i="1" dirty="0">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rPr>
              <a:t>stunning examples of film architecture. Can you see a direct tie between cinema &amp; architecture of the time? This will be a good point at which to make a start on the next research task. </a:t>
            </a:r>
          </a:p>
          <a:p>
            <a:pPr lvl="0" hangingPunct="0">
              <a:spcAft>
                <a:spcPts val="0"/>
              </a:spcAft>
              <a:tabLst>
                <a:tab pos="457200" algn="l"/>
              </a:tabLst>
            </a:pPr>
            <a:endParaRPr lang="en-US" sz="800" b="1" u="sng" dirty="0">
              <a:latin typeface="Calibri" panose="020F0502020204030204" pitchFamily="34" charset="0"/>
              <a:cs typeface="Calibri" panose="020F0502020204030204" pitchFamily="34" charset="0"/>
            </a:endParaRPr>
          </a:p>
          <a:p>
            <a:pPr algn="just">
              <a:spcAft>
                <a:spcPts val="0"/>
              </a:spcAft>
            </a:pPr>
            <a:r>
              <a:rPr lang="en-US" b="1" dirty="0">
                <a:latin typeface="Calibri" panose="020F0502020204030204" pitchFamily="34" charset="0"/>
                <a:cs typeface="Calibri" panose="020F0502020204030204" pitchFamily="34" charset="0"/>
              </a:rPr>
              <a:t>Other films to watch:</a:t>
            </a:r>
          </a:p>
          <a:p>
            <a:pPr algn="just">
              <a:spcAft>
                <a:spcPts val="0"/>
              </a:spcAft>
            </a:pPr>
            <a:endParaRPr lang="en-US" b="1" dirty="0">
              <a:latin typeface="Calibri" panose="020F0502020204030204" pitchFamily="34" charset="0"/>
              <a:cs typeface="Calibri" panose="020F0502020204030204" pitchFamily="34" charset="0"/>
            </a:endParaRPr>
          </a:p>
          <a:p>
            <a:pPr algn="just">
              <a:spcAft>
                <a:spcPts val="0"/>
              </a:spcAft>
            </a:pPr>
            <a:r>
              <a:rPr lang="en-US" dirty="0">
                <a:latin typeface="Calibri" panose="020F0502020204030204" pitchFamily="34" charset="0"/>
                <a:cs typeface="Calibri" panose="020F0502020204030204" pitchFamily="34" charset="0"/>
              </a:rPr>
              <a:t>Yes, Other examples of films connected to Expressionism include: </a:t>
            </a:r>
            <a:r>
              <a:rPr lang="en-US" i="1" dirty="0">
                <a:latin typeface="Calibri" panose="020F0502020204030204" pitchFamily="34" charset="0"/>
                <a:cs typeface="Calibri" panose="020F0502020204030204" pitchFamily="34" charset="0"/>
              </a:rPr>
              <a:t>Nosferatu</a:t>
            </a:r>
            <a:r>
              <a:rPr lang="en-US" dirty="0">
                <a:latin typeface="Calibri" panose="020F0502020204030204" pitchFamily="34" charset="0"/>
                <a:cs typeface="Calibri" panose="020F0502020204030204" pitchFamily="34" charset="0"/>
              </a:rPr>
              <a:t> (1922), </a:t>
            </a:r>
            <a:r>
              <a:rPr lang="en-US" i="1" dirty="0">
                <a:latin typeface="Calibri" panose="020F0502020204030204" pitchFamily="34" charset="0"/>
                <a:cs typeface="Calibri" panose="020F0502020204030204" pitchFamily="34" charset="0"/>
              </a:rPr>
              <a:t>From Morn to Midnight </a:t>
            </a:r>
            <a:r>
              <a:rPr lang="en-US" dirty="0">
                <a:latin typeface="Calibri" panose="020F0502020204030204" pitchFamily="34" charset="0"/>
                <a:cs typeface="Calibri" panose="020F0502020204030204" pitchFamily="34" charset="0"/>
              </a:rPr>
              <a:t>(1920), </a:t>
            </a:r>
            <a:r>
              <a:rPr lang="en-US" i="1" dirty="0">
                <a:latin typeface="Calibri" panose="020F0502020204030204" pitchFamily="34" charset="0"/>
                <a:cs typeface="Calibri" panose="020F0502020204030204" pitchFamily="34" charset="0"/>
              </a:rPr>
              <a:t>The Student of Prague</a:t>
            </a:r>
            <a:r>
              <a:rPr lang="en-US" dirty="0">
                <a:latin typeface="Calibri" panose="020F0502020204030204" pitchFamily="34" charset="0"/>
                <a:cs typeface="Calibri" panose="020F0502020204030204" pitchFamily="34" charset="0"/>
              </a:rPr>
              <a:t> and </a:t>
            </a:r>
            <a:r>
              <a:rPr lang="en-US" i="1" dirty="0">
                <a:latin typeface="Calibri" panose="020F0502020204030204" pitchFamily="34" charset="0"/>
                <a:cs typeface="Calibri" panose="020F0502020204030204" pitchFamily="34" charset="0"/>
              </a:rPr>
              <a:t>Fritz Lang’s M</a:t>
            </a:r>
            <a:r>
              <a:rPr lang="en-US" dirty="0">
                <a:latin typeface="Calibri" panose="020F0502020204030204" pitchFamily="34" charset="0"/>
                <a:cs typeface="Calibri" panose="020F0502020204030204" pitchFamily="34" charset="0"/>
              </a:rPr>
              <a:t>.</a:t>
            </a:r>
          </a:p>
          <a:p>
            <a:pPr lvl="0" defTabSz="914400"/>
            <a:endParaRPr lang="en-GB" sz="800" b="1" dirty="0">
              <a:solidFill>
                <a:prstClr val="black"/>
              </a:solidFill>
              <a:latin typeface="Calibri" panose="020F0502020204030204"/>
            </a:endParaRPr>
          </a:p>
          <a:p>
            <a:pPr lvl="0" hangingPunct="0">
              <a:spcAft>
                <a:spcPts val="0"/>
              </a:spcAft>
              <a:tabLst>
                <a:tab pos="457200" algn="l"/>
              </a:tabLst>
            </a:pPr>
            <a:endParaRPr lang="en-GB" dirty="0">
              <a:solidFill>
                <a:prstClr val="black"/>
              </a:solidFill>
              <a:latin typeface="Calibri" panose="020F0502020204030204" pitchFamily="34" charset="0"/>
              <a:cs typeface="Calibri" panose="020F0502020204030204" pitchFamily="34" charset="0"/>
            </a:endParaRPr>
          </a:p>
          <a:p>
            <a:pPr lvl="0" hangingPunct="0">
              <a:spcAft>
                <a:spcPts val="0"/>
              </a:spcAft>
              <a:tabLst>
                <a:tab pos="457200" algn="l"/>
              </a:tabLst>
            </a:pPr>
            <a:endParaRPr lang="en-GB" dirty="0">
              <a:solidFill>
                <a:prstClr val="black"/>
              </a:solidFill>
              <a:latin typeface="Calibri" panose="020F0502020204030204" pitchFamily="34" charset="0"/>
              <a:cs typeface="Calibri" panose="020F0502020204030204" pitchFamily="34" charset="0"/>
            </a:endParaRPr>
          </a:p>
          <a:p>
            <a:pPr lvl="0" hangingPunct="0">
              <a:spcAft>
                <a:spcPts val="0"/>
              </a:spcAft>
              <a:tabLst>
                <a:tab pos="457200" algn="l"/>
              </a:tabLst>
            </a:pPr>
            <a:endParaRPr lang="en-GB" dirty="0">
              <a:solidFill>
                <a:prstClr val="black"/>
              </a:solidFill>
              <a:latin typeface="Calibri" panose="020F0502020204030204" pitchFamily="34" charset="0"/>
              <a:cs typeface="Calibri" panose="020F0502020204030204" pitchFamily="34" charset="0"/>
            </a:endParaRPr>
          </a:p>
          <a:p>
            <a:pPr lvl="0" hangingPunct="0">
              <a:spcAft>
                <a:spcPts val="0"/>
              </a:spcAft>
              <a:tabLst>
                <a:tab pos="457200" algn="l"/>
              </a:tabLst>
            </a:pPr>
            <a:endParaRPr lang="en-GB" dirty="0">
              <a:solidFill>
                <a:prstClr val="black"/>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70529657"/>
      </p:ext>
    </p:extLst>
  </p:cSld>
  <p:clrMapOvr>
    <a:masterClrMapping/>
  </p:clrMapOvr>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Facet">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Pap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Pape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2446</TotalTime>
  <Words>1131</Words>
  <Application>Microsoft Macintosh PowerPoint</Application>
  <PresentationFormat>Widescreen</PresentationFormat>
  <Paragraphs>84</Paragraphs>
  <Slides>5</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5</vt:i4>
      </vt:variant>
    </vt:vector>
  </HeadingPairs>
  <TitlesOfParts>
    <vt:vector size="15" baseType="lpstr">
      <vt:lpstr>Arial</vt:lpstr>
      <vt:lpstr>Calibri</vt:lpstr>
      <vt:lpstr>Constantia</vt:lpstr>
      <vt:lpstr>Symbol</vt:lpstr>
      <vt:lpstr>Times New Roman</vt:lpstr>
      <vt:lpstr>Trebuchet MS</vt:lpstr>
      <vt:lpstr>Wingdings 2</vt:lpstr>
      <vt:lpstr>Wingdings 3</vt:lpstr>
      <vt:lpstr>Facet</vt:lpstr>
      <vt:lpstr>Paper</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 Tearle</dc:creator>
  <cp:lastModifiedBy>John Hill</cp:lastModifiedBy>
  <cp:revision>233</cp:revision>
  <dcterms:created xsi:type="dcterms:W3CDTF">2020-03-19T21:03:25Z</dcterms:created>
  <dcterms:modified xsi:type="dcterms:W3CDTF">2021-02-08T09:52:02Z</dcterms:modified>
</cp:coreProperties>
</file>