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5"/>
  </p:notesMasterIdLst>
  <p:sldIdLst>
    <p:sldId id="256" r:id="rId2"/>
    <p:sldId id="257" r:id="rId3"/>
    <p:sldId id="258" r:id="rId4"/>
    <p:sldId id="259" r:id="rId5"/>
    <p:sldId id="262" r:id="rId6"/>
    <p:sldId id="263" r:id="rId7"/>
    <p:sldId id="264" r:id="rId8"/>
    <p:sldId id="267" r:id="rId9"/>
    <p:sldId id="265" r:id="rId10"/>
    <p:sldId id="266" r:id="rId11"/>
    <p:sldId id="268" r:id="rId12"/>
    <p:sldId id="269"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C4C0E0-C237-42F5-BA25-40D4E8023343}" v="10" dt="2022-03-01T18:19:23.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6230" autoAdjust="0"/>
  </p:normalViewPr>
  <p:slideViewPr>
    <p:cSldViewPr snapToGrid="0">
      <p:cViewPr varScale="1">
        <p:scale>
          <a:sx n="52" d="100"/>
          <a:sy n="52" d="100"/>
        </p:scale>
        <p:origin x="129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tache Ana-Maria" userId="61d7e0bcd9b49435" providerId="LiveId" clId="{4AC4C0E0-C237-42F5-BA25-40D4E8023343}"/>
    <pc:docChg chg="custSel modSld">
      <pc:chgData name="Costache Ana-Maria" userId="61d7e0bcd9b49435" providerId="LiveId" clId="{4AC4C0E0-C237-42F5-BA25-40D4E8023343}" dt="2022-03-01T18:20:55.636" v="339" actId="1076"/>
      <pc:docMkLst>
        <pc:docMk/>
      </pc:docMkLst>
      <pc:sldChg chg="addSp delSp modSp mod modClrScheme chgLayout">
        <pc:chgData name="Costache Ana-Maria" userId="61d7e0bcd9b49435" providerId="LiveId" clId="{4AC4C0E0-C237-42F5-BA25-40D4E8023343}" dt="2022-03-01T18:20:55.636" v="339" actId="1076"/>
        <pc:sldMkLst>
          <pc:docMk/>
          <pc:sldMk cId="4249250753" sldId="256"/>
        </pc:sldMkLst>
        <pc:spChg chg="add del mod">
          <ac:chgData name="Costache Ana-Maria" userId="61d7e0bcd9b49435" providerId="LiveId" clId="{4AC4C0E0-C237-42F5-BA25-40D4E8023343}" dt="2022-03-01T17:55:57.873" v="22"/>
          <ac:spMkLst>
            <pc:docMk/>
            <pc:sldMk cId="4249250753" sldId="256"/>
            <ac:spMk id="3" creationId="{50F41490-6B67-4499-9D92-AA2ED650E7AB}"/>
          </ac:spMkLst>
        </pc:spChg>
        <pc:spChg chg="del mod">
          <ac:chgData name="Costache Ana-Maria" userId="61d7e0bcd9b49435" providerId="LiveId" clId="{4AC4C0E0-C237-42F5-BA25-40D4E8023343}" dt="2022-03-01T17:54:28.313" v="4" actId="478"/>
          <ac:spMkLst>
            <pc:docMk/>
            <pc:sldMk cId="4249250753" sldId="256"/>
            <ac:spMk id="4" creationId="{00000000-0000-0000-0000-000000000000}"/>
          </ac:spMkLst>
        </pc:spChg>
        <pc:spChg chg="add mod">
          <ac:chgData name="Costache Ana-Maria" userId="61d7e0bcd9b49435" providerId="LiveId" clId="{4AC4C0E0-C237-42F5-BA25-40D4E8023343}" dt="2022-03-01T18:18:38.802" v="306" actId="255"/>
          <ac:spMkLst>
            <pc:docMk/>
            <pc:sldMk cId="4249250753" sldId="256"/>
            <ac:spMk id="5" creationId="{215E635D-B812-4A82-9160-8C8B7428B08B}"/>
          </ac:spMkLst>
        </pc:spChg>
        <pc:spChg chg="add mod">
          <ac:chgData name="Costache Ana-Maria" userId="61d7e0bcd9b49435" providerId="LiveId" clId="{4AC4C0E0-C237-42F5-BA25-40D4E8023343}" dt="2022-03-01T18:20:52.081" v="338" actId="1076"/>
          <ac:spMkLst>
            <pc:docMk/>
            <pc:sldMk cId="4249250753" sldId="256"/>
            <ac:spMk id="6" creationId="{BAA1D50C-F310-4466-95CE-0E9BFC46B50C}"/>
          </ac:spMkLst>
        </pc:spChg>
        <pc:spChg chg="add del mod">
          <ac:chgData name="Costache Ana-Maria" userId="61d7e0bcd9b49435" providerId="LiveId" clId="{4AC4C0E0-C237-42F5-BA25-40D4E8023343}" dt="2022-03-01T18:05:31.846" v="142"/>
          <ac:spMkLst>
            <pc:docMk/>
            <pc:sldMk cId="4249250753" sldId="256"/>
            <ac:spMk id="7" creationId="{98EA5555-339F-4F9D-86AD-E4B562A93AED}"/>
          </ac:spMkLst>
        </pc:spChg>
        <pc:spChg chg="add del mod">
          <ac:chgData name="Costache Ana-Maria" userId="61d7e0bcd9b49435" providerId="LiveId" clId="{4AC4C0E0-C237-42F5-BA25-40D4E8023343}" dt="2022-03-01T18:15:04.360" v="237" actId="478"/>
          <ac:spMkLst>
            <pc:docMk/>
            <pc:sldMk cId="4249250753" sldId="256"/>
            <ac:spMk id="8" creationId="{742FE661-E185-4C94-8D26-4B82A8CB9085}"/>
          </ac:spMkLst>
        </pc:spChg>
        <pc:spChg chg="add mod">
          <ac:chgData name="Costache Ana-Maria" userId="61d7e0bcd9b49435" providerId="LiveId" clId="{4AC4C0E0-C237-42F5-BA25-40D4E8023343}" dt="2022-03-01T18:20:55.636" v="339" actId="1076"/>
          <ac:spMkLst>
            <pc:docMk/>
            <pc:sldMk cId="4249250753" sldId="256"/>
            <ac:spMk id="9" creationId="{7959071D-7A38-4CD0-B9D0-B2B448AFFA36}"/>
          </ac:spMkLst>
        </pc:spChg>
        <pc:spChg chg="add del mod">
          <ac:chgData name="Costache Ana-Maria" userId="61d7e0bcd9b49435" providerId="LiveId" clId="{4AC4C0E0-C237-42F5-BA25-40D4E8023343}" dt="2022-03-01T18:10:03.853" v="182" actId="478"/>
          <ac:spMkLst>
            <pc:docMk/>
            <pc:sldMk cId="4249250753" sldId="256"/>
            <ac:spMk id="10" creationId="{93B6DC43-22D3-4F3D-997B-97002AECF0B0}"/>
          </ac:spMkLst>
        </pc:spChg>
        <pc:spChg chg="add mod">
          <ac:chgData name="Costache Ana-Maria" userId="61d7e0bcd9b49435" providerId="LiveId" clId="{4AC4C0E0-C237-42F5-BA25-40D4E8023343}" dt="2022-03-01T18:20:39.860" v="337" actId="1076"/>
          <ac:spMkLst>
            <pc:docMk/>
            <pc:sldMk cId="4249250753" sldId="256"/>
            <ac:spMk id="11" creationId="{EE8152B8-0059-4472-85A0-41441DCAC415}"/>
          </ac:spMkLst>
        </pc:spChg>
        <pc:spChg chg="add mod">
          <ac:chgData name="Costache Ana-Maria" userId="61d7e0bcd9b49435" providerId="LiveId" clId="{4AC4C0E0-C237-42F5-BA25-40D4E8023343}" dt="2022-03-01T18:18:18.817" v="304" actId="255"/>
          <ac:spMkLst>
            <pc:docMk/>
            <pc:sldMk cId="4249250753" sldId="256"/>
            <ac:spMk id="12" creationId="{81AA7733-1195-4428-A7D7-8C2A0607DF46}"/>
          </ac:spMkLst>
        </pc:spChg>
        <pc:spChg chg="add mod">
          <ac:chgData name="Costache Ana-Maria" userId="61d7e0bcd9b49435" providerId="LiveId" clId="{4AC4C0E0-C237-42F5-BA25-40D4E8023343}" dt="2022-03-01T18:20:29.607" v="336" actId="255"/>
          <ac:spMkLst>
            <pc:docMk/>
            <pc:sldMk cId="4249250753" sldId="256"/>
            <ac:spMk id="13" creationId="{216F8546-BDC9-40FB-A1E9-D6BA86AE6C07}"/>
          </ac:spMkLst>
        </pc:spChg>
        <pc:picChg chg="del">
          <ac:chgData name="Costache Ana-Maria" userId="61d7e0bcd9b49435" providerId="LiveId" clId="{4AC4C0E0-C237-42F5-BA25-40D4E8023343}" dt="2022-03-01T17:53:55.880" v="0" actId="478"/>
          <ac:picMkLst>
            <pc:docMk/>
            <pc:sldMk cId="4249250753" sldId="256"/>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BA46C-9DF1-4FCD-8D5F-EFAABBEB0407}" type="datetimeFigureOut">
              <a:rPr lang="en-IN" smtClean="0"/>
              <a:pPr/>
              <a:t>01-03-2022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F6E20-0654-40FD-B2CC-82F09267A86C}" type="slidenum">
              <a:rPr lang="en-IN" smtClean="0"/>
              <a:pPr/>
              <a:t>‹#›</a:t>
            </a:fld>
            <a:endParaRPr lang="en-IN"/>
          </a:p>
        </p:txBody>
      </p:sp>
    </p:spTree>
    <p:extLst>
      <p:ext uri="{BB962C8B-B14F-4D97-AF65-F5344CB8AC3E}">
        <p14:creationId xmlns:p14="http://schemas.microsoft.com/office/powerpoint/2010/main" val="289470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latin typeface="+mn-lt"/>
                <a:ea typeface="+mn-ea"/>
                <a:cs typeface="+mn-cs"/>
              </a:rPr>
              <a:t>The presentation has tried to focus upon the above-stated aspects in a concrete manner so that a report on the issue of staff absenteeism in the concerned General Hospital could be addressed in a logical way illustrating the major causes and effects of the concerned issue.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2</a:t>
            </a:fld>
            <a:endParaRPr lang="en-IN"/>
          </a:p>
        </p:txBody>
      </p:sp>
    </p:spTree>
    <p:extLst>
      <p:ext uri="{BB962C8B-B14F-4D97-AF65-F5344CB8AC3E}">
        <p14:creationId xmlns:p14="http://schemas.microsoft.com/office/powerpoint/2010/main" val="42865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latin typeface="+mn-lt"/>
                <a:ea typeface="+mn-ea"/>
                <a:cs typeface="+mn-cs"/>
              </a:rPr>
              <a:t>The concerning issue of discussion is an employee and management-oriented problem because it is due to the improper principles of management being followed at the Human Resource Department of the concert General Hospital that has eventually led the staff of the concerned institution to remain absent from their work responsibilities especially in times of need to deliver quality care service. Regards the fact that staff absenteeism has a critical impact on the work productivity of the concerned organization’s output determines the complex nature of the problem.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3</a:t>
            </a:fld>
            <a:endParaRPr lang="en-IN"/>
          </a:p>
        </p:txBody>
      </p:sp>
    </p:spTree>
    <p:extLst>
      <p:ext uri="{BB962C8B-B14F-4D97-AF65-F5344CB8AC3E}">
        <p14:creationId xmlns:p14="http://schemas.microsoft.com/office/powerpoint/2010/main" val="3951591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latin typeface="+mn-lt"/>
                <a:ea typeface="+mn-ea"/>
                <a:cs typeface="+mn-cs"/>
              </a:rPr>
              <a:t>Staff absenteeism in MCHT creates an imbalance in the over on work distribution and responsibilities of the said organizational institution because the absence of a particular staff leads to the overall responsibility to be given to another star a distributed among a group of stars which eventually increases their additional work pressure and leads to increased work stress at the end of the day. Therefore the impact of the problem on employees could be observed in terms of work distribution and work-related pressures as the overall management is not able to have a substitute of the concerned individual or absent staff resulting in poor productivity.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4</a:t>
            </a:fld>
            <a:endParaRPr lang="en-IN"/>
          </a:p>
        </p:txBody>
      </p:sp>
    </p:spTree>
    <p:extLst>
      <p:ext uri="{BB962C8B-B14F-4D97-AF65-F5344CB8AC3E}">
        <p14:creationId xmlns:p14="http://schemas.microsoft.com/office/powerpoint/2010/main" val="53109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Organizational and the impact of the problem could be observed in the context of the quality of care services that are being provided to the patients at the compound General Hospital which is found to be degraded because of the increasing rate of staff absence. This is because the absence of the staff leads to deprivation of the number of people that would be handling the duties in the general hospital’s different departments which negatively affects the overall quality of service being rendered.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above stated are some of the Macro environmental factors that have turned out to be a contributing agent in the overall staff absenteeism in the concert General Hospital. Due to the poor governance from the district level management system towards employee well-being management and recruitments, it is quite certain that there is limited scope for the employees to have their own share of benefits associated with their workplace which eventually leads to understaffing and the complexity of the job.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There is some lack of technological equipment that has eventually led to staffing employees in certain areas that could have been done without any power as well which has also eventually contributed to the staff absenteeism in the said organization. Following this, the macro-environmental factor regarding health and safety regulations at an employee has not been properly oriented in development towards an effective organizational environment which has eventually led to this problem.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accordance with the cause and effect analysis of the above-stated complex problems it has been determined that the aforementioned are some of the major causative agents behind the development of the staff absenteeism issue in the organization of MCHT</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order to mitigate the work-related stress due to which the Staff absenteeism is occurring in the concerned organization above stated are some of the alternative solutions that could be adopted. Under the organizational absenteeism policies, the hospital could easily implement into the regulatory mechanism to outline disciplinary policies for absence which would bring in change in organizational culture. Followed by this in an evaluative context the work's multifaceted regulatory mechanism would provide the organization’s management the scope to improve work environments. Lastly by effective financial incentive mechanism along with an introduction to health intervention, mechanisms have the ability to bring in reduction to staff absence.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Among all the solutions the most appropriate among all will be the work multifaceted regulatory mechanism because it has the ability to target the major contributing factors of the issue in a coherent and logical manner. In addition to this, it would also lead to creating a balance between work-related pressure and stress that is created due to long hours of work in the organization through </a:t>
            </a:r>
            <a:r>
              <a:rPr lang="en-US" sz="1200" b="0" i="0" u="none" strike="noStrike" kern="1200" dirty="0" err="1">
                <a:solidFill>
                  <a:schemeClr val="tx1"/>
                </a:solidFill>
                <a:latin typeface="+mn-lt"/>
                <a:ea typeface="+mn-ea"/>
                <a:cs typeface="+mn-cs"/>
              </a:rPr>
              <a:t>nonpunitive</a:t>
            </a:r>
            <a:r>
              <a:rPr lang="en-US" sz="1200" b="0" i="0" u="none" strike="noStrike" kern="1200" dirty="0">
                <a:solidFill>
                  <a:schemeClr val="tx1"/>
                </a:solidFill>
                <a:latin typeface="+mn-lt"/>
                <a:ea typeface="+mn-ea"/>
                <a:cs typeface="+mn-cs"/>
              </a:rPr>
              <a:t> control.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On drawing conclusion to the above-stated factor it could be determined that the study has provided the scope to understand the complexity that is associated with staff absence in a general hospital and the kind of factors that contribute to this. </a:t>
            </a:r>
            <a:endParaRPr lang="en-US" b="0" dirty="0"/>
          </a:p>
          <a:p>
            <a:br>
              <a:rPr lang="en-US" dirty="0"/>
            </a:b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6FF6E20-0654-40FD-B2CC-82F09267A86C}"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4E1B0595-6B9A-4A2C-9BBE-6A897B68A5B9}" type="slidenum">
              <a:rPr lang="en-IN" smtClean="0"/>
              <a:pPr/>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798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3993100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6579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1127055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E1B0595-6B9A-4A2C-9BBE-6A897B68A5B9}" type="slidenum">
              <a:rPr lang="en-IN" smtClean="0"/>
              <a:pPr/>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3816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E1B0595-6B9A-4A2C-9BBE-6A897B68A5B9}"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4973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3976196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7532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4070857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2657762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021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4814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Tree>
    <p:extLst>
      <p:ext uri="{BB962C8B-B14F-4D97-AF65-F5344CB8AC3E}">
        <p14:creationId xmlns:p14="http://schemas.microsoft.com/office/powerpoint/2010/main" val="3830924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4389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7586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07087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E2C9CB-953B-4233-837D-1CF2922D50FE}" type="datetimeFigureOut">
              <a:rPr lang="en-IN" smtClean="0"/>
              <a:pPr/>
              <a:t>01-03-2022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1B0595-6B9A-4A2C-9BBE-6A897B68A5B9}" type="slidenum">
              <a:rPr lang="en-IN" smtClean="0"/>
              <a:pPr/>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0490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E2C9CB-953B-4233-837D-1CF2922D50FE}" type="datetimeFigureOut">
              <a:rPr lang="en-IN" smtClean="0"/>
              <a:pPr/>
              <a:t>01-03-2022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1B0595-6B9A-4A2C-9BBE-6A897B68A5B9}" type="slidenum">
              <a:rPr lang="en-IN" smtClean="0"/>
              <a:pPr/>
              <a:t>‹#›</a:t>
            </a:fld>
            <a:endParaRPr lang="en-IN"/>
          </a:p>
        </p:txBody>
      </p:sp>
    </p:spTree>
    <p:extLst>
      <p:ext uri="{BB962C8B-B14F-4D97-AF65-F5344CB8AC3E}">
        <p14:creationId xmlns:p14="http://schemas.microsoft.com/office/powerpoint/2010/main" val="332131855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5E635D-B812-4A82-9160-8C8B7428B08B}"/>
              </a:ext>
            </a:extLst>
          </p:cNvPr>
          <p:cNvSpPr txBox="1"/>
          <p:nvPr/>
        </p:nvSpPr>
        <p:spPr>
          <a:xfrm>
            <a:off x="1281404" y="1026367"/>
            <a:ext cx="6183086" cy="523220"/>
          </a:xfrm>
          <a:prstGeom prst="rect">
            <a:avLst/>
          </a:prstGeom>
          <a:noFill/>
        </p:spPr>
        <p:txBody>
          <a:bodyPr wrap="square" rtlCol="0">
            <a:spAutoFit/>
          </a:bodyPr>
          <a:lstStyle/>
          <a:p>
            <a:r>
              <a:rPr lang="en-GB" sz="2800" b="1" dirty="0"/>
              <a:t>Name of student: </a:t>
            </a:r>
            <a:r>
              <a:rPr lang="en-GB" sz="2800" dirty="0"/>
              <a:t>Ana-Maria</a:t>
            </a:r>
            <a:r>
              <a:rPr lang="en-GB" sz="2400" dirty="0"/>
              <a:t> </a:t>
            </a:r>
            <a:r>
              <a:rPr lang="en-GB" sz="2800" dirty="0"/>
              <a:t>Costache </a:t>
            </a:r>
          </a:p>
        </p:txBody>
      </p:sp>
      <p:sp>
        <p:nvSpPr>
          <p:cNvPr id="6" name="TextBox 5">
            <a:extLst>
              <a:ext uri="{FF2B5EF4-FFF2-40B4-BE49-F238E27FC236}">
                <a16:creationId xmlns:a16="http://schemas.microsoft.com/office/drawing/2014/main" id="{BAA1D50C-F310-4466-95CE-0E9BFC46B50C}"/>
              </a:ext>
            </a:extLst>
          </p:cNvPr>
          <p:cNvSpPr txBox="1"/>
          <p:nvPr/>
        </p:nvSpPr>
        <p:spPr>
          <a:xfrm>
            <a:off x="2862941" y="1866299"/>
            <a:ext cx="5673013" cy="523220"/>
          </a:xfrm>
          <a:prstGeom prst="rect">
            <a:avLst/>
          </a:prstGeom>
          <a:noFill/>
        </p:spPr>
        <p:txBody>
          <a:bodyPr wrap="square" rtlCol="0">
            <a:spAutoFit/>
          </a:bodyPr>
          <a:lstStyle/>
          <a:p>
            <a:r>
              <a:rPr lang="en-GB" sz="2800" b="1" dirty="0"/>
              <a:t>Student ID:</a:t>
            </a:r>
            <a:r>
              <a:rPr lang="en-GB" sz="2400" b="1" dirty="0"/>
              <a:t> </a:t>
            </a:r>
            <a:r>
              <a:rPr lang="en-GB" sz="2400" dirty="0"/>
              <a:t>2108826</a:t>
            </a:r>
          </a:p>
        </p:txBody>
      </p:sp>
      <p:sp>
        <p:nvSpPr>
          <p:cNvPr id="9" name="TextBox 8">
            <a:extLst>
              <a:ext uri="{FF2B5EF4-FFF2-40B4-BE49-F238E27FC236}">
                <a16:creationId xmlns:a16="http://schemas.microsoft.com/office/drawing/2014/main" id="{7959071D-7A38-4CD0-B9D0-B2B448AFFA36}"/>
              </a:ext>
            </a:extLst>
          </p:cNvPr>
          <p:cNvSpPr txBox="1"/>
          <p:nvPr/>
        </p:nvSpPr>
        <p:spPr>
          <a:xfrm>
            <a:off x="2814733" y="3605398"/>
            <a:ext cx="5243804" cy="523220"/>
          </a:xfrm>
          <a:prstGeom prst="rect">
            <a:avLst/>
          </a:prstGeom>
          <a:noFill/>
        </p:spPr>
        <p:txBody>
          <a:bodyPr wrap="square" rtlCol="0">
            <a:spAutoFit/>
          </a:bodyPr>
          <a:lstStyle/>
          <a:p>
            <a:r>
              <a:rPr lang="en-GB" sz="2800" b="1" dirty="0"/>
              <a:t>Lecturer Name:</a:t>
            </a:r>
            <a:r>
              <a:rPr lang="en-GB" sz="2800" dirty="0"/>
              <a:t> </a:t>
            </a:r>
            <a:r>
              <a:rPr lang="en-GB" sz="2800" dirty="0" err="1"/>
              <a:t>Chijioke</a:t>
            </a:r>
            <a:r>
              <a:rPr lang="en-GB" sz="2800" dirty="0"/>
              <a:t> Uba</a:t>
            </a:r>
          </a:p>
        </p:txBody>
      </p:sp>
      <p:sp>
        <p:nvSpPr>
          <p:cNvPr id="11" name="TextBox 10">
            <a:extLst>
              <a:ext uri="{FF2B5EF4-FFF2-40B4-BE49-F238E27FC236}">
                <a16:creationId xmlns:a16="http://schemas.microsoft.com/office/drawing/2014/main" id="{EE8152B8-0059-4472-85A0-41441DCAC415}"/>
              </a:ext>
            </a:extLst>
          </p:cNvPr>
          <p:cNvSpPr txBox="1"/>
          <p:nvPr/>
        </p:nvSpPr>
        <p:spPr>
          <a:xfrm>
            <a:off x="2074506" y="4449645"/>
            <a:ext cx="8042988" cy="523220"/>
          </a:xfrm>
          <a:prstGeom prst="rect">
            <a:avLst/>
          </a:prstGeom>
          <a:noFill/>
        </p:spPr>
        <p:txBody>
          <a:bodyPr wrap="square" rtlCol="0">
            <a:spAutoFit/>
          </a:bodyPr>
          <a:lstStyle/>
          <a:p>
            <a:r>
              <a:rPr lang="en-GB" sz="2800" b="1" dirty="0"/>
              <a:t>Module Name:</a:t>
            </a:r>
            <a:r>
              <a:rPr lang="en-GB" sz="2800" dirty="0"/>
              <a:t> Problem Solving and Decision Making</a:t>
            </a:r>
          </a:p>
        </p:txBody>
      </p:sp>
      <p:sp>
        <p:nvSpPr>
          <p:cNvPr id="12" name="TextBox 11">
            <a:extLst>
              <a:ext uri="{FF2B5EF4-FFF2-40B4-BE49-F238E27FC236}">
                <a16:creationId xmlns:a16="http://schemas.microsoft.com/office/drawing/2014/main" id="{81AA7733-1195-4428-A7D7-8C2A0607DF46}"/>
              </a:ext>
            </a:extLst>
          </p:cNvPr>
          <p:cNvSpPr txBox="1"/>
          <p:nvPr/>
        </p:nvSpPr>
        <p:spPr>
          <a:xfrm>
            <a:off x="1281403" y="2585283"/>
            <a:ext cx="8310465" cy="523220"/>
          </a:xfrm>
          <a:prstGeom prst="rect">
            <a:avLst/>
          </a:prstGeom>
          <a:noFill/>
        </p:spPr>
        <p:txBody>
          <a:bodyPr wrap="square" rtlCol="0">
            <a:spAutoFit/>
          </a:bodyPr>
          <a:lstStyle/>
          <a:p>
            <a:r>
              <a:rPr lang="en-GB" sz="2800" b="1" dirty="0"/>
              <a:t>Assignment Title: </a:t>
            </a:r>
            <a:r>
              <a:rPr lang="en-GB" sz="2800" dirty="0"/>
              <a:t>Problem Solving and Decision making</a:t>
            </a:r>
          </a:p>
        </p:txBody>
      </p:sp>
      <p:sp>
        <p:nvSpPr>
          <p:cNvPr id="13" name="TextBox 12">
            <a:extLst>
              <a:ext uri="{FF2B5EF4-FFF2-40B4-BE49-F238E27FC236}">
                <a16:creationId xmlns:a16="http://schemas.microsoft.com/office/drawing/2014/main" id="{216F8546-BDC9-40FB-A1E9-D6BA86AE6C07}"/>
              </a:ext>
            </a:extLst>
          </p:cNvPr>
          <p:cNvSpPr txBox="1"/>
          <p:nvPr/>
        </p:nvSpPr>
        <p:spPr>
          <a:xfrm>
            <a:off x="1281403" y="5355771"/>
            <a:ext cx="8836091" cy="523220"/>
          </a:xfrm>
          <a:prstGeom prst="rect">
            <a:avLst/>
          </a:prstGeom>
          <a:noFill/>
        </p:spPr>
        <p:txBody>
          <a:bodyPr wrap="square" rtlCol="0">
            <a:spAutoFit/>
          </a:bodyPr>
          <a:lstStyle/>
          <a:p>
            <a:r>
              <a:rPr lang="en-GB" sz="2800" b="1" dirty="0"/>
              <a:t>Module Code: </a:t>
            </a:r>
            <a:r>
              <a:rPr lang="en-GB" sz="2800" dirty="0"/>
              <a:t>BMSW 4004</a:t>
            </a:r>
          </a:p>
        </p:txBody>
      </p:sp>
    </p:spTree>
    <p:extLst>
      <p:ext uri="{BB962C8B-B14F-4D97-AF65-F5344CB8AC3E}">
        <p14:creationId xmlns:p14="http://schemas.microsoft.com/office/powerpoint/2010/main" val="4249250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b="1" dirty="0"/>
              <a:t>Introduction </a:t>
            </a:r>
            <a:endParaRPr lang="en-IN" dirty="0"/>
          </a:p>
        </p:txBody>
      </p:sp>
      <p:sp>
        <p:nvSpPr>
          <p:cNvPr id="4" name="Content Placeholder 3"/>
          <p:cNvSpPr>
            <a:spLocks noGrp="1"/>
          </p:cNvSpPr>
          <p:nvPr>
            <p:ph idx="1"/>
          </p:nvPr>
        </p:nvSpPr>
        <p:spPr/>
        <p:txBody>
          <a:bodyPr/>
          <a:lstStyle/>
          <a:p>
            <a:pPr fontAlgn="base"/>
            <a:r>
              <a:rPr lang="en-US" dirty="0"/>
              <a:t>Staff absenteeism in Mid Cheshire Hospitals NHS Foundation Trust (MCHT), is the major issue of discussion </a:t>
            </a:r>
          </a:p>
          <a:p>
            <a:pPr fontAlgn="base"/>
            <a:r>
              <a:rPr lang="en-US" dirty="0"/>
              <a:t>The nature, scope, and impact of the complex problem is being illustrated </a:t>
            </a:r>
          </a:p>
          <a:p>
            <a:pPr fontAlgn="base"/>
            <a:r>
              <a:rPr lang="en-US" dirty="0"/>
              <a:t>Evaluation of alternative solutions to the complex problem would be conducted  </a:t>
            </a:r>
          </a:p>
        </p:txBody>
      </p:sp>
    </p:spTree>
    <p:extLst>
      <p:ext uri="{BB962C8B-B14F-4D97-AF65-F5344CB8AC3E}">
        <p14:creationId xmlns:p14="http://schemas.microsoft.com/office/powerpoint/2010/main" val="646766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730588"/>
          </a:xfrm>
        </p:spPr>
        <p:txBody>
          <a:bodyPr>
            <a:normAutofit fontScale="90000"/>
          </a:bodyPr>
          <a:lstStyle/>
          <a:p>
            <a:r>
              <a:rPr lang="en-US" b="1" dirty="0"/>
              <a:t>Nature of the problem </a:t>
            </a:r>
            <a:br>
              <a:rPr lang="en-US" dirty="0"/>
            </a:br>
            <a:br>
              <a:rPr lang="en-US" dirty="0"/>
            </a:br>
            <a:endParaRPr lang="en-US" dirty="0"/>
          </a:p>
        </p:txBody>
      </p:sp>
      <p:sp>
        <p:nvSpPr>
          <p:cNvPr id="3" name="Content Placeholder 2"/>
          <p:cNvSpPr>
            <a:spLocks noGrp="1"/>
          </p:cNvSpPr>
          <p:nvPr>
            <p:ph idx="1"/>
          </p:nvPr>
        </p:nvSpPr>
        <p:spPr>
          <a:xfrm>
            <a:off x="1295400" y="2556932"/>
            <a:ext cx="9436767" cy="3318936"/>
          </a:xfrm>
        </p:spPr>
        <p:txBody>
          <a:bodyPr/>
          <a:lstStyle/>
          <a:p>
            <a:pPr fontAlgn="base"/>
            <a:r>
              <a:rPr lang="en-US" dirty="0"/>
              <a:t>Staff absenteeism in MCHT is an employee and management-oriented problem </a:t>
            </a:r>
          </a:p>
          <a:p>
            <a:pPr fontAlgn="base"/>
            <a:r>
              <a:rPr lang="en-US" dirty="0"/>
              <a:t>Complex in nature </a:t>
            </a:r>
          </a:p>
        </p:txBody>
      </p:sp>
      <p:pic>
        <p:nvPicPr>
          <p:cNvPr id="4" name="Picture 2"/>
          <p:cNvPicPr>
            <a:picLocks noChangeAspect="1" noChangeArrowheads="1"/>
          </p:cNvPicPr>
          <p:nvPr/>
        </p:nvPicPr>
        <p:blipFill>
          <a:blip r:embed="rId3"/>
          <a:srcRect/>
          <a:stretch>
            <a:fillRect/>
          </a:stretch>
        </p:blipFill>
        <p:spPr bwMode="auto">
          <a:xfrm>
            <a:off x="6038850" y="4122821"/>
            <a:ext cx="4686300" cy="1981200"/>
          </a:xfrm>
          <a:prstGeom prst="rect">
            <a:avLst/>
          </a:prstGeom>
          <a:noFill/>
          <a:ln w="9525">
            <a:noFill/>
            <a:miter lim="800000"/>
            <a:headEnd/>
            <a:tailEnd/>
          </a:ln>
          <a:effectLst/>
        </p:spPr>
      </p:pic>
    </p:spTree>
    <p:extLst>
      <p:ext uri="{BB962C8B-B14F-4D97-AF65-F5344CB8AC3E}">
        <p14:creationId xmlns:p14="http://schemas.microsoft.com/office/powerpoint/2010/main" val="115785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974428"/>
          </a:xfrm>
        </p:spPr>
        <p:txBody>
          <a:bodyPr>
            <a:normAutofit fontScale="90000"/>
          </a:bodyPr>
          <a:lstStyle/>
          <a:p>
            <a:r>
              <a:rPr lang="en-US" b="1" dirty="0"/>
              <a:t>Impact of the problem on employees </a:t>
            </a:r>
            <a:br>
              <a:rPr lang="en-US" dirty="0"/>
            </a:br>
            <a:br>
              <a:rPr lang="en-US" dirty="0"/>
            </a:br>
            <a:endParaRPr lang="en-IN" dirty="0"/>
          </a:p>
        </p:txBody>
      </p:sp>
      <p:sp>
        <p:nvSpPr>
          <p:cNvPr id="3" name="Content Placeholder 2"/>
          <p:cNvSpPr>
            <a:spLocks noGrp="1"/>
          </p:cNvSpPr>
          <p:nvPr>
            <p:ph idx="1"/>
          </p:nvPr>
        </p:nvSpPr>
        <p:spPr/>
        <p:txBody>
          <a:bodyPr/>
          <a:lstStyle/>
          <a:p>
            <a:pPr fontAlgn="base"/>
            <a:r>
              <a:rPr lang="en-US" dirty="0"/>
              <a:t>Imbalance of work distributions and responsibilities at the concerned general hospital  </a:t>
            </a:r>
          </a:p>
          <a:p>
            <a:pPr fontAlgn="base"/>
            <a:r>
              <a:rPr lang="en-US" dirty="0"/>
              <a:t>Creation of additional work pressure and stress (Kang</a:t>
            </a:r>
            <a:r>
              <a:rPr lang="en-US" i="1" dirty="0"/>
              <a:t> et al.</a:t>
            </a:r>
            <a:r>
              <a:rPr lang="en-US" dirty="0"/>
              <a:t> 2019)</a:t>
            </a:r>
          </a:p>
        </p:txBody>
      </p:sp>
    </p:spTree>
    <p:extLst>
      <p:ext uri="{BB962C8B-B14F-4D97-AF65-F5344CB8AC3E}">
        <p14:creationId xmlns:p14="http://schemas.microsoft.com/office/powerpoint/2010/main" val="461210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913468"/>
          </a:xfrm>
        </p:spPr>
        <p:txBody>
          <a:bodyPr>
            <a:normAutofit fontScale="90000"/>
          </a:bodyPr>
          <a:lstStyle/>
          <a:p>
            <a:r>
              <a:rPr lang="en-US" b="1" dirty="0"/>
              <a:t>Impact of the problem on organization </a:t>
            </a:r>
            <a:br>
              <a:rPr lang="en-US" dirty="0"/>
            </a:br>
            <a:br>
              <a:rPr lang="en-US" dirty="0"/>
            </a:br>
            <a:endParaRPr lang="en-US" dirty="0"/>
          </a:p>
        </p:txBody>
      </p:sp>
      <p:sp>
        <p:nvSpPr>
          <p:cNvPr id="3" name="Content Placeholder 2"/>
          <p:cNvSpPr>
            <a:spLocks noGrp="1"/>
          </p:cNvSpPr>
          <p:nvPr>
            <p:ph idx="1"/>
          </p:nvPr>
        </p:nvSpPr>
        <p:spPr/>
        <p:txBody>
          <a:bodyPr/>
          <a:lstStyle/>
          <a:p>
            <a:pPr fontAlgn="base"/>
            <a:r>
              <a:rPr lang="en-US" dirty="0"/>
              <a:t>Quality of care services is compromised </a:t>
            </a:r>
          </a:p>
          <a:p>
            <a:pPr fontAlgn="base"/>
            <a:r>
              <a:rPr lang="en-US" dirty="0"/>
              <a:t>Increase in overall HRM cost </a:t>
            </a:r>
          </a:p>
        </p:txBody>
      </p:sp>
      <p:pic>
        <p:nvPicPr>
          <p:cNvPr id="4" name="Picture 2"/>
          <p:cNvPicPr>
            <a:picLocks noChangeAspect="1" noChangeArrowheads="1"/>
          </p:cNvPicPr>
          <p:nvPr/>
        </p:nvPicPr>
        <p:blipFill>
          <a:blip r:embed="rId3"/>
          <a:srcRect/>
          <a:stretch>
            <a:fillRect/>
          </a:stretch>
        </p:blipFill>
        <p:spPr bwMode="auto">
          <a:xfrm>
            <a:off x="6346658" y="3681663"/>
            <a:ext cx="4648200" cy="2117809"/>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2004908"/>
          </a:xfrm>
        </p:spPr>
        <p:txBody>
          <a:bodyPr>
            <a:normAutofit fontScale="90000"/>
          </a:bodyPr>
          <a:lstStyle/>
          <a:p>
            <a:r>
              <a:rPr lang="en-US" b="1" dirty="0"/>
              <a:t>PESTLE analysis</a:t>
            </a:r>
            <a:br>
              <a:rPr lang="en-US" dirty="0"/>
            </a:br>
            <a:br>
              <a:rPr lang="en-US" dirty="0"/>
            </a:br>
            <a:endParaRPr lang="en-US" dirty="0"/>
          </a:p>
        </p:txBody>
      </p:sp>
      <p:sp>
        <p:nvSpPr>
          <p:cNvPr id="3" name="Content Placeholder 2"/>
          <p:cNvSpPr>
            <a:spLocks noGrp="1"/>
          </p:cNvSpPr>
          <p:nvPr>
            <p:ph idx="1"/>
          </p:nvPr>
        </p:nvSpPr>
        <p:spPr>
          <a:xfrm>
            <a:off x="1295401" y="3048000"/>
            <a:ext cx="9601196" cy="2827868"/>
          </a:xfrm>
        </p:spPr>
        <p:txBody>
          <a:bodyPr/>
          <a:lstStyle/>
          <a:p>
            <a:pPr fontAlgn="base"/>
            <a:r>
              <a:rPr lang="en-US" dirty="0"/>
              <a:t>Political: Poor Governance from the district level management system towards employee management and recruitments (</a:t>
            </a:r>
            <a:r>
              <a:rPr lang="en-US" dirty="0" err="1"/>
              <a:t>Mollazadeh</a:t>
            </a:r>
            <a:r>
              <a:rPr lang="en-US" dirty="0"/>
              <a:t> </a:t>
            </a:r>
            <a:r>
              <a:rPr lang="en-US" i="1" dirty="0"/>
              <a:t>et al.</a:t>
            </a:r>
            <a:r>
              <a:rPr lang="en-US" dirty="0"/>
              <a:t> 2018)</a:t>
            </a:r>
          </a:p>
          <a:p>
            <a:pPr fontAlgn="base"/>
            <a:r>
              <a:rPr lang="en-US" dirty="0"/>
              <a:t>Economical: Limited employee well-being benefit scope for the staff of general hospitals </a:t>
            </a:r>
          </a:p>
          <a:p>
            <a:pPr fontAlgn="base"/>
            <a:r>
              <a:rPr lang="en-US" dirty="0"/>
              <a:t>Social: Understaffing enhances the issue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2035388"/>
          </a:xfrm>
        </p:spPr>
        <p:txBody>
          <a:bodyPr>
            <a:normAutofit/>
          </a:bodyPr>
          <a:lstStyle/>
          <a:p>
            <a:r>
              <a:rPr lang="en-AU" b="1" dirty="0"/>
              <a:t>Continue</a:t>
            </a:r>
            <a:endParaRPr lang="en-US" dirty="0"/>
          </a:p>
        </p:txBody>
      </p:sp>
      <p:sp>
        <p:nvSpPr>
          <p:cNvPr id="3" name="Content Placeholder 2"/>
          <p:cNvSpPr>
            <a:spLocks noGrp="1"/>
          </p:cNvSpPr>
          <p:nvPr>
            <p:ph idx="1"/>
          </p:nvPr>
        </p:nvSpPr>
        <p:spPr/>
        <p:txBody>
          <a:bodyPr/>
          <a:lstStyle/>
          <a:p>
            <a:pPr fontAlgn="base"/>
            <a:r>
              <a:rPr lang="en-US" dirty="0"/>
              <a:t>Technological: Lack of technological resources to support certain operations in general hospitals </a:t>
            </a:r>
          </a:p>
          <a:p>
            <a:pPr fontAlgn="base"/>
            <a:r>
              <a:rPr lang="en-US" dirty="0"/>
              <a:t>Legal: Lack of implementation of employee wellbeing regulations acts at workplace </a:t>
            </a:r>
          </a:p>
          <a:p>
            <a:pPr fontAlgn="base"/>
            <a:r>
              <a:rPr lang="en-US" dirty="0"/>
              <a:t>Environmental: Poor organizational environment towards staff wellbeing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1"/>
            <a:ext cx="9601196" cy="2122015"/>
          </a:xfrm>
        </p:spPr>
        <p:txBody>
          <a:bodyPr>
            <a:normAutofit fontScale="90000"/>
          </a:bodyPr>
          <a:lstStyle/>
          <a:p>
            <a:r>
              <a:rPr lang="en-US" b="1" dirty="0"/>
              <a:t>Cause-and-effect analysis of the complex problem</a:t>
            </a:r>
            <a:br>
              <a:rPr lang="en-US" dirty="0"/>
            </a:br>
            <a:br>
              <a:rPr lang="en-US" dirty="0"/>
            </a:br>
            <a:endParaRPr lang="en-US" dirty="0"/>
          </a:p>
        </p:txBody>
      </p:sp>
      <p:sp>
        <p:nvSpPr>
          <p:cNvPr id="3" name="Content Placeholder 2"/>
          <p:cNvSpPr>
            <a:spLocks noGrp="1"/>
          </p:cNvSpPr>
          <p:nvPr>
            <p:ph idx="1"/>
          </p:nvPr>
        </p:nvSpPr>
        <p:spPr>
          <a:xfrm>
            <a:off x="1295401" y="2556932"/>
            <a:ext cx="4311315" cy="3318936"/>
          </a:xfrm>
        </p:spPr>
        <p:txBody>
          <a:bodyPr/>
          <a:lstStyle/>
          <a:p>
            <a:pPr fontAlgn="base"/>
            <a:r>
              <a:rPr lang="en-US" dirty="0"/>
              <a:t>Lack of regulatory mechanism </a:t>
            </a:r>
          </a:p>
          <a:p>
            <a:pPr fontAlgn="base"/>
            <a:r>
              <a:rPr lang="en-US" dirty="0"/>
              <a:t>Unsatisfactory work conditions </a:t>
            </a:r>
          </a:p>
          <a:p>
            <a:pPr fontAlgn="base"/>
            <a:r>
              <a:rPr lang="en-US" dirty="0"/>
              <a:t>Increased workloads due to staff shortages (</a:t>
            </a:r>
            <a:r>
              <a:rPr lang="en-US" dirty="0" err="1"/>
              <a:t>Challener</a:t>
            </a:r>
            <a:r>
              <a:rPr lang="en-US" dirty="0"/>
              <a:t> </a:t>
            </a:r>
            <a:r>
              <a:rPr lang="en-US" i="1" dirty="0"/>
              <a:t>et al.</a:t>
            </a:r>
            <a:r>
              <a:rPr lang="en-US" dirty="0"/>
              <a:t> 2021)</a:t>
            </a:r>
          </a:p>
          <a:p>
            <a:pPr fontAlgn="base"/>
            <a:r>
              <a:rPr lang="en-US" dirty="0"/>
              <a:t>Improper employee management system </a:t>
            </a:r>
          </a:p>
        </p:txBody>
      </p:sp>
      <p:pic>
        <p:nvPicPr>
          <p:cNvPr id="5122" name="Picture 2"/>
          <p:cNvPicPr>
            <a:picLocks noChangeAspect="1" noChangeArrowheads="1"/>
          </p:cNvPicPr>
          <p:nvPr/>
        </p:nvPicPr>
        <p:blipFill>
          <a:blip r:embed="rId3"/>
          <a:srcRect/>
          <a:stretch>
            <a:fillRect/>
          </a:stretch>
        </p:blipFill>
        <p:spPr bwMode="auto">
          <a:xfrm>
            <a:off x="6665495" y="2567656"/>
            <a:ext cx="3994484" cy="337694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2434836"/>
          </a:xfrm>
        </p:spPr>
        <p:txBody>
          <a:bodyPr>
            <a:normAutofit fontScale="90000"/>
          </a:bodyPr>
          <a:lstStyle/>
          <a:p>
            <a:r>
              <a:rPr lang="en-US" b="1" dirty="0"/>
              <a:t>Evaluation of alternative solutions to work-related stress</a:t>
            </a:r>
            <a:br>
              <a:rPr lang="en-US" dirty="0"/>
            </a:br>
            <a:br>
              <a:rPr lang="en-US" dirty="0"/>
            </a:br>
            <a:endParaRPr lang="en-US" dirty="0"/>
          </a:p>
        </p:txBody>
      </p:sp>
      <p:sp>
        <p:nvSpPr>
          <p:cNvPr id="3" name="Content Placeholder 2"/>
          <p:cNvSpPr>
            <a:spLocks noGrp="1"/>
          </p:cNvSpPr>
          <p:nvPr>
            <p:ph idx="1"/>
          </p:nvPr>
        </p:nvSpPr>
        <p:spPr/>
        <p:txBody>
          <a:bodyPr/>
          <a:lstStyle/>
          <a:p>
            <a:pPr fontAlgn="base"/>
            <a:r>
              <a:rPr lang="en-US" dirty="0"/>
              <a:t>Organizational absenteeism policies</a:t>
            </a:r>
          </a:p>
          <a:p>
            <a:pPr fontAlgn="base"/>
            <a:r>
              <a:rPr lang="en-US" dirty="0"/>
              <a:t>Work multifaceted regulatory mechanisms</a:t>
            </a:r>
          </a:p>
          <a:p>
            <a:pPr fontAlgn="base"/>
            <a:r>
              <a:rPr lang="en-US" dirty="0"/>
              <a:t>Financial and incentive regulatory mechanisms</a:t>
            </a:r>
          </a:p>
          <a:p>
            <a:pPr fontAlgn="base"/>
            <a:r>
              <a:rPr lang="en-US" dirty="0"/>
              <a:t>Health intervention mechanism</a:t>
            </a:r>
          </a:p>
        </p:txBody>
      </p:sp>
      <p:pic>
        <p:nvPicPr>
          <p:cNvPr id="4098" name="Picture 2"/>
          <p:cNvPicPr>
            <a:picLocks noChangeAspect="1" noChangeArrowheads="1"/>
          </p:cNvPicPr>
          <p:nvPr/>
        </p:nvPicPr>
        <p:blipFill>
          <a:blip r:embed="rId3"/>
          <a:srcRect/>
          <a:stretch>
            <a:fillRect/>
          </a:stretch>
        </p:blipFill>
        <p:spPr bwMode="auto">
          <a:xfrm>
            <a:off x="7603958" y="3493669"/>
            <a:ext cx="3634289" cy="22288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2338584"/>
          </a:xfrm>
        </p:spPr>
        <p:txBody>
          <a:bodyPr>
            <a:normAutofit/>
          </a:bodyPr>
          <a:lstStyle/>
          <a:p>
            <a:r>
              <a:rPr lang="en-US" b="1" dirty="0"/>
              <a:t>A most appropriate solution</a:t>
            </a:r>
            <a:br>
              <a:rPr lang="en-US" dirty="0"/>
            </a:br>
            <a:br>
              <a:rPr lang="en-US" dirty="0"/>
            </a:br>
            <a:endParaRPr lang="en-US" dirty="0"/>
          </a:p>
        </p:txBody>
      </p:sp>
      <p:sp>
        <p:nvSpPr>
          <p:cNvPr id="3" name="Content Placeholder 2"/>
          <p:cNvSpPr>
            <a:spLocks noGrp="1"/>
          </p:cNvSpPr>
          <p:nvPr>
            <p:ph idx="1"/>
          </p:nvPr>
        </p:nvSpPr>
        <p:spPr/>
        <p:txBody>
          <a:bodyPr/>
          <a:lstStyle/>
          <a:p>
            <a:pPr>
              <a:buNone/>
            </a:pPr>
            <a:r>
              <a:rPr lang="en-US" dirty="0"/>
              <a:t>Work multifaceted regulatory mechanisms</a:t>
            </a:r>
          </a:p>
          <a:p>
            <a:pPr fontAlgn="base"/>
            <a:r>
              <a:rPr lang="en-US" dirty="0"/>
              <a:t>Improving work environments to adjust administration changes </a:t>
            </a:r>
          </a:p>
          <a:p>
            <a:pPr fontAlgn="base"/>
            <a:r>
              <a:rPr lang="en-US" dirty="0"/>
              <a:t>Working on staff well being by allowing control of individual absence (</a:t>
            </a:r>
            <a:r>
              <a:rPr lang="en-US" dirty="0" err="1"/>
              <a:t>Tujjar</a:t>
            </a:r>
            <a:r>
              <a:rPr lang="en-US" dirty="0"/>
              <a:t> and </a:t>
            </a:r>
            <a:r>
              <a:rPr lang="en-US" dirty="0" err="1"/>
              <a:t>Simonelli</a:t>
            </a:r>
            <a:r>
              <a:rPr lang="en-US" dirty="0"/>
              <a:t>, 2020)</a:t>
            </a:r>
          </a:p>
          <a:p>
            <a:pPr fontAlgn="base"/>
            <a:r>
              <a:rPr lang="en-US" dirty="0"/>
              <a:t>Creating a balance of work pressure and stress by non-punitive control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974428"/>
          </a:xfrm>
        </p:spPr>
        <p:txBody>
          <a:bodyPr>
            <a:normAutofit fontScale="90000"/>
          </a:bodyPr>
          <a:lstStyle/>
          <a:p>
            <a:r>
              <a:rPr lang="en-US" b="1" dirty="0"/>
              <a:t>Conclusion </a:t>
            </a:r>
            <a:br>
              <a:rPr lang="en-US" dirty="0"/>
            </a:br>
            <a:br>
              <a:rPr lang="en-US" dirty="0"/>
            </a:br>
            <a:endParaRPr lang="en-US" dirty="0"/>
          </a:p>
        </p:txBody>
      </p:sp>
      <p:sp>
        <p:nvSpPr>
          <p:cNvPr id="3" name="Content Placeholder 2"/>
          <p:cNvSpPr>
            <a:spLocks noGrp="1"/>
          </p:cNvSpPr>
          <p:nvPr>
            <p:ph idx="1"/>
          </p:nvPr>
        </p:nvSpPr>
        <p:spPr/>
        <p:txBody>
          <a:bodyPr/>
          <a:lstStyle/>
          <a:p>
            <a:pPr fontAlgn="base"/>
            <a:r>
              <a:rPr lang="en-US" dirty="0"/>
              <a:t>The main causes and impact of absenteeism in relation to the general hospital has been considered </a:t>
            </a:r>
          </a:p>
          <a:p>
            <a:pPr fontAlgn="base"/>
            <a:r>
              <a:rPr lang="en-US" dirty="0"/>
              <a:t>Solutions have been created and selected based on the nature of the problem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2096348"/>
          </a:xfrm>
        </p:spPr>
        <p:txBody>
          <a:bodyPr>
            <a:normAutofit fontScale="90000"/>
          </a:bodyPr>
          <a:lstStyle/>
          <a:p>
            <a:r>
              <a:rPr lang="en-US" b="1" dirty="0"/>
              <a:t>References </a:t>
            </a:r>
            <a:br>
              <a:rPr lang="en-US" dirty="0"/>
            </a:br>
            <a:br>
              <a:rPr lang="en-US" dirty="0"/>
            </a:br>
            <a:endParaRPr lang="en-US" dirty="0"/>
          </a:p>
        </p:txBody>
      </p:sp>
      <p:sp>
        <p:nvSpPr>
          <p:cNvPr id="3" name="Content Placeholder 2"/>
          <p:cNvSpPr>
            <a:spLocks noGrp="1"/>
          </p:cNvSpPr>
          <p:nvPr>
            <p:ph idx="1"/>
          </p:nvPr>
        </p:nvSpPr>
        <p:spPr/>
        <p:txBody>
          <a:bodyPr>
            <a:normAutofit fontScale="85000" lnSpcReduction="20000"/>
          </a:bodyPr>
          <a:lstStyle/>
          <a:p>
            <a:r>
              <a:rPr lang="en-US" dirty="0"/>
              <a:t>Kang, C.W., </a:t>
            </a:r>
            <a:r>
              <a:rPr lang="en-US" dirty="0" err="1"/>
              <a:t>Imran</a:t>
            </a:r>
            <a:r>
              <a:rPr lang="en-US" dirty="0"/>
              <a:t>, M., </a:t>
            </a:r>
            <a:r>
              <a:rPr lang="en-US" dirty="0" err="1"/>
              <a:t>Omair</a:t>
            </a:r>
            <a:r>
              <a:rPr lang="en-US" dirty="0"/>
              <a:t>, M., Ahmed, W., </a:t>
            </a:r>
            <a:r>
              <a:rPr lang="en-US" dirty="0" err="1"/>
              <a:t>Ullah</a:t>
            </a:r>
            <a:r>
              <a:rPr lang="en-US" dirty="0"/>
              <a:t>, M. and </a:t>
            </a:r>
            <a:r>
              <a:rPr lang="en-US" dirty="0" err="1"/>
              <a:t>Sarkar</a:t>
            </a:r>
            <a:r>
              <a:rPr lang="en-US" dirty="0"/>
              <a:t>, B., 2019. Stochastic-</a:t>
            </a:r>
            <a:r>
              <a:rPr lang="en-US" dirty="0" err="1"/>
              <a:t>petri</a:t>
            </a:r>
            <a:r>
              <a:rPr lang="en-US" dirty="0"/>
              <a:t> net modeling and optimization for outdoor patients in building sustainable healthcare system considering staff absenteeism. </a:t>
            </a:r>
            <a:r>
              <a:rPr lang="en-US" i="1" dirty="0"/>
              <a:t>Mathematics</a:t>
            </a:r>
            <a:r>
              <a:rPr lang="en-US" dirty="0"/>
              <a:t>, </a:t>
            </a:r>
            <a:r>
              <a:rPr lang="en-US" i="1" dirty="0"/>
              <a:t>7</a:t>
            </a:r>
            <a:r>
              <a:rPr lang="en-US" dirty="0"/>
              <a:t>(6), p.499.</a:t>
            </a:r>
          </a:p>
          <a:p>
            <a:r>
              <a:rPr lang="en-US" dirty="0" err="1"/>
              <a:t>Mollazadeh</a:t>
            </a:r>
            <a:r>
              <a:rPr lang="en-US" dirty="0"/>
              <a:t>, M., </a:t>
            </a:r>
            <a:r>
              <a:rPr lang="en-US" dirty="0" err="1"/>
              <a:t>Saraei</a:t>
            </a:r>
            <a:r>
              <a:rPr lang="en-US" dirty="0"/>
              <a:t>, M., </a:t>
            </a:r>
            <a:r>
              <a:rPr lang="en-US" dirty="0" err="1"/>
              <a:t>Mehrdad</a:t>
            </a:r>
            <a:r>
              <a:rPr lang="en-US" dirty="0"/>
              <a:t>, R. and </a:t>
            </a:r>
            <a:r>
              <a:rPr lang="en-US" dirty="0" err="1"/>
              <a:t>Izadi</a:t>
            </a:r>
            <a:r>
              <a:rPr lang="en-US" dirty="0"/>
              <a:t>, N., 2018. Sickness absenteeism of healthcare workers in a teaching hospital. </a:t>
            </a:r>
            <a:r>
              <a:rPr lang="en-US" i="1" dirty="0"/>
              <a:t>Hospital Practices and Research</a:t>
            </a:r>
            <a:r>
              <a:rPr lang="en-US" dirty="0"/>
              <a:t>, </a:t>
            </a:r>
            <a:r>
              <a:rPr lang="en-US" i="1" dirty="0"/>
              <a:t>3</a:t>
            </a:r>
            <a:r>
              <a:rPr lang="en-US" dirty="0"/>
              <a:t>(1), pp.6-10.</a:t>
            </a:r>
          </a:p>
          <a:p>
            <a:r>
              <a:rPr lang="en-US" dirty="0" err="1"/>
              <a:t>Challener</a:t>
            </a:r>
            <a:r>
              <a:rPr lang="en-US" dirty="0"/>
              <a:t>, D.W., </a:t>
            </a:r>
            <a:r>
              <a:rPr lang="en-US" dirty="0" err="1"/>
              <a:t>Breeher</a:t>
            </a:r>
            <a:r>
              <a:rPr lang="en-US" dirty="0"/>
              <a:t>, L.E., </a:t>
            </a:r>
            <a:r>
              <a:rPr lang="en-US" dirty="0" err="1"/>
              <a:t>Frain</a:t>
            </a:r>
            <a:r>
              <a:rPr lang="en-US" dirty="0"/>
              <a:t>, J., Swift, M.D., Tosh, P.K. and </a:t>
            </a:r>
            <a:r>
              <a:rPr lang="en-US" dirty="0" err="1"/>
              <a:t>O’Horo</a:t>
            </a:r>
            <a:r>
              <a:rPr lang="en-US" dirty="0"/>
              <a:t>, J., 2021. Healthcare personnel absenteeism, </a:t>
            </a:r>
            <a:r>
              <a:rPr lang="en-US" dirty="0" err="1"/>
              <a:t>presenteeism</a:t>
            </a:r>
            <a:r>
              <a:rPr lang="en-US" dirty="0"/>
              <a:t>, and staffing challenges during epidemics. </a:t>
            </a:r>
            <a:r>
              <a:rPr lang="en-US" i="1" dirty="0"/>
              <a:t>Infection Control &amp; Hospital Epidemiology</a:t>
            </a:r>
            <a:r>
              <a:rPr lang="en-US" dirty="0"/>
              <a:t>, </a:t>
            </a:r>
            <a:r>
              <a:rPr lang="en-US" i="1" dirty="0"/>
              <a:t>42</a:t>
            </a:r>
            <a:r>
              <a:rPr lang="en-US" dirty="0"/>
              <a:t>(4), pp.388-391.</a:t>
            </a:r>
          </a:p>
          <a:p>
            <a:r>
              <a:rPr lang="en-US" dirty="0" err="1"/>
              <a:t>Tujjar</a:t>
            </a:r>
            <a:r>
              <a:rPr lang="en-US" dirty="0"/>
              <a:t>, O. and </a:t>
            </a:r>
            <a:r>
              <a:rPr lang="en-US" dirty="0" err="1"/>
              <a:t>Simonelli</a:t>
            </a:r>
            <a:r>
              <a:rPr lang="en-US" dirty="0"/>
              <a:t>, M., 2020. Absenteeism of frontline healthcare workers during Covid-19: the need for a framework of support. </a:t>
            </a:r>
            <a:r>
              <a:rPr lang="en-US" i="1" dirty="0"/>
              <a:t>SN Comprehensive Clinical Medicine</a:t>
            </a:r>
            <a:r>
              <a:rPr lang="en-US" dirty="0"/>
              <a:t>, </a:t>
            </a:r>
            <a:r>
              <a:rPr lang="en-US" i="1" dirty="0"/>
              <a:t>2</a:t>
            </a:r>
            <a:r>
              <a:rPr lang="en-US" dirty="0"/>
              <a:t>(12), pp.2715-2717.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2499359" y="1405890"/>
            <a:ext cx="7308427" cy="411099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905937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1324</Words>
  <Application>Microsoft Office PowerPoint</Application>
  <PresentationFormat>Widescreen</PresentationFormat>
  <Paragraphs>76</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PowerPoint Presentation</vt:lpstr>
      <vt:lpstr>Introduction </vt:lpstr>
      <vt:lpstr>Nature of the problem   </vt:lpstr>
      <vt:lpstr>Impact of the problem on employees   </vt:lpstr>
      <vt:lpstr>Impact of the problem on organization   </vt:lpstr>
      <vt:lpstr>PESTLE analysis  </vt:lpstr>
      <vt:lpstr>Continue</vt:lpstr>
      <vt:lpstr>Cause-and-effect analysis of the complex problem  </vt:lpstr>
      <vt:lpstr>Evaluation of alternative solutions to work-related stress  </vt:lpstr>
      <vt:lpstr>A most appropriate solution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INTERNATIONAL RELATIONS</dc:title>
  <dc:creator>AlsolTech</dc:creator>
  <cp:lastModifiedBy>Ana Costache (2108826)</cp:lastModifiedBy>
  <cp:revision>8</cp:revision>
  <dcterms:created xsi:type="dcterms:W3CDTF">2022-02-03T11:50:08Z</dcterms:created>
  <dcterms:modified xsi:type="dcterms:W3CDTF">2022-03-01T18:21:02Z</dcterms:modified>
</cp:coreProperties>
</file>