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70" r:id="rId7"/>
    <p:sldId id="265" r:id="rId8"/>
    <p:sldId id="269" r:id="rId9"/>
    <p:sldId id="264" r:id="rId10"/>
    <p:sldId id="267" r:id="rId11"/>
    <p:sldId id="262" r:id="rId12"/>
    <p:sldId id="268" r:id="rId13"/>
    <p:sldId id="266" r:id="rId14"/>
    <p:sldId id="27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rl" initials="C" lastIdx="1" clrIdx="0">
    <p:extLst>
      <p:ext uri="{19B8F6BF-5375-455C-9EA6-DF929625EA0E}">
        <p15:presenceInfo xmlns:p15="http://schemas.microsoft.com/office/powerpoint/2012/main" userId="Carl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  <a:srgbClr val="07B9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2514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62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377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655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342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345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045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067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162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578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2849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472058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5109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140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787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859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433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00000"/>
            </a:gs>
            <a:gs pos="50000">
              <a:schemeClr val="accent5">
                <a:lumMod val="50000"/>
              </a:schemeClr>
            </a:gs>
            <a:gs pos="100000">
              <a:srgbClr val="002060"/>
            </a:gs>
          </a:gsLst>
          <a:lin ang="252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D2D192-0BA6-4570-92E1-499D30EF3CE2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81DE23-2850-4EC1-BA24-EDE272231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4920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water, sky, boat, outdoor&#10;&#10;Description automatically generated">
            <a:extLst>
              <a:ext uri="{FF2B5EF4-FFF2-40B4-BE49-F238E27FC236}">
                <a16:creationId xmlns:a16="http://schemas.microsoft.com/office/drawing/2014/main" id="{84E5A690-492C-4BCA-AD95-072AFA9C4E1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845"/>
          <a:stretch/>
        </p:blipFill>
        <p:spPr>
          <a:xfrm>
            <a:off x="-3176" y="10"/>
            <a:ext cx="12192000" cy="685799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41704883-D088-4683-A1FD-AEE53B336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24954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75A47F-F9D9-47B5-8E6D-2451BA3B89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4402667"/>
            <a:ext cx="8133478" cy="940240"/>
          </a:xfrm>
        </p:spPr>
        <p:txBody>
          <a:bodyPr>
            <a:normAutofit/>
          </a:bodyPr>
          <a:lstStyle/>
          <a:p>
            <a:r>
              <a:rPr lang="en-GB" sz="4800">
                <a:latin typeface="Times New Roman" panose="02020603050405020304" pitchFamily="18" charset="0"/>
                <a:cs typeface="Times New Roman" panose="02020603050405020304" pitchFamily="18" charset="0"/>
              </a:rPr>
              <a:t>Evolution of the Trireme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EC5F14-D2C9-4DEE-A076-CA0045993F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322" y="5342302"/>
            <a:ext cx="8133478" cy="406566"/>
          </a:xfrm>
        </p:spPr>
        <p:txBody>
          <a:bodyPr>
            <a:normAutofit/>
          </a:bodyPr>
          <a:lstStyle/>
          <a:p>
            <a:r>
              <a:rPr lang="en-GB" sz="1800">
                <a:latin typeface="Times New Roman" panose="02020603050405020304" pitchFamily="18" charset="0"/>
                <a:cs typeface="Times New Roman" panose="02020603050405020304" pitchFamily="18" charset="0"/>
              </a:rPr>
              <a:t>By Ethan Bickley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9C04EC1-26B9-40BD-84A6-B2C0A913D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24954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AB74E2-5A82-47FD-BBB4-BFD47779F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02314"/>
            <a:ext cx="8968085" cy="275942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C4FFB60-A034-4994-8F55-E38D4F31C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02314"/>
            <a:ext cx="3080285" cy="275942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5010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0564E-7F39-40D7-82EA-8F059FCD8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F3ADF-781B-4828-B6C3-3EC7DAEB08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905" y="2953445"/>
            <a:ext cx="9737034" cy="353943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Penteconter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First naval warship?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of Biremes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Triremes origins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Persian Wars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Rise of the Athenian Empire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Athenian fleet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Peloponnesian wars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Innovations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Decline of Athens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AA1961-5EEA-4F98-AB82-40F2557CDCF9}"/>
              </a:ext>
            </a:extLst>
          </p:cNvPr>
          <p:cNvSpPr txBox="1"/>
          <p:nvPr/>
        </p:nvSpPr>
        <p:spPr>
          <a:xfrm>
            <a:off x="1577009" y="1999338"/>
            <a:ext cx="925001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aims of this presentation is to show how and why the Trireme is the most important warship in the classical period.</a:t>
            </a:r>
          </a:p>
        </p:txBody>
      </p:sp>
    </p:spTree>
    <p:extLst>
      <p:ext uri="{BB962C8B-B14F-4D97-AF65-F5344CB8AC3E}">
        <p14:creationId xmlns:p14="http://schemas.microsoft.com/office/powerpoint/2010/main" val="2925519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C00000"/>
            </a:gs>
            <a:gs pos="50000">
              <a:schemeClr val="accent5">
                <a:lumMod val="50000"/>
              </a:schemeClr>
            </a:gs>
            <a:gs pos="100000">
              <a:srgbClr val="002060"/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905A9BAA-B344-45D2-838C-73856C4B1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390434AA-4632-440E-9AE7-411396A7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D462FD1E-E713-4FD4-8746-671C946723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5" name="Picture 4" descr="A picture containing indoor, sitting, building&#10;&#10;Description automatically generated">
            <a:extLst>
              <a:ext uri="{FF2B5EF4-FFF2-40B4-BE49-F238E27FC236}">
                <a16:creationId xmlns:a16="http://schemas.microsoft.com/office/drawing/2014/main" id="{6F2827AD-D9DC-4F61-B96A-4496824421E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23" r="11743"/>
          <a:stretch/>
        </p:blipFill>
        <p:spPr>
          <a:xfrm>
            <a:off x="4636009" y="1690"/>
            <a:ext cx="7552815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8A4CDE5-C7BC-41E1-8A4A-79E024CC0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58DBB3-09AD-4DCE-8EF8-8FD409DB8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Penteconter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25C7952-5703-489E-8DBD-F2EFAC8EE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27202-835B-4D7E-B782-D0122720FD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6" y="2336873"/>
            <a:ext cx="4632833" cy="4315718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Earliest known Greek Warship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(Wees, 2018, p.135)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Possessed a single row of fifty oarsmen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(Wees, 2018 p.135)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distinction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(Wees, 2018, p.135)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Battle of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Alalia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535 BC.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(Wees, 2018)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Precursor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Private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(Wees, 2018, p.168)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Used in Persian Wars (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Hdt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7.34.1)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A95E01-D09C-4F26-8595-A6AC191B91EC}"/>
              </a:ext>
            </a:extLst>
          </p:cNvPr>
          <p:cNvSpPr txBox="1"/>
          <p:nvPr/>
        </p:nvSpPr>
        <p:spPr>
          <a:xfrm>
            <a:off x="6198842" y="4503534"/>
            <a:ext cx="405307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7B90F"/>
                </a:solidFill>
              </a:rPr>
              <a:t>Image Found at: https://www.militaryfactory.com/ancient-warfare/detail.asp?ancient_id=penteconter</a:t>
            </a:r>
          </a:p>
        </p:txBody>
      </p:sp>
    </p:spTree>
    <p:extLst>
      <p:ext uri="{BB962C8B-B14F-4D97-AF65-F5344CB8AC3E}">
        <p14:creationId xmlns:p14="http://schemas.microsoft.com/office/powerpoint/2010/main" val="1438069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C00000"/>
            </a:gs>
            <a:gs pos="50000">
              <a:schemeClr val="accent5">
                <a:lumMod val="50000"/>
              </a:schemeClr>
            </a:gs>
            <a:gs pos="100000">
              <a:srgbClr val="002060"/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BA730-2AF5-46D4-AF08-A87F832B8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Bireme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62E47-73DE-480F-9537-B654634DB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7672" y="2336873"/>
            <a:ext cx="8268554" cy="3599316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Estimated to be developed back in the 8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century BC. (Anderson, 1976, p.2)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comes from dual row of oarsmen. (Anderson, 1976. p.2)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Earliest known ship to be designed for war. (Anderson, 1976, p.3)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Bireme was approximately 80 feet, and seated 120 sailors. (Anderson, 1976 p.2)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evidence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Casson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1995, p.57)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Simply a stepping stone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Casson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1995, p.58)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D3A2BC-1E36-47BD-888D-EAD85CDE301F}"/>
              </a:ext>
            </a:extLst>
          </p:cNvPr>
          <p:cNvSpPr txBox="1"/>
          <p:nvPr/>
        </p:nvSpPr>
        <p:spPr>
          <a:xfrm>
            <a:off x="3785060" y="5596940"/>
            <a:ext cx="34043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found at: https://en.wikipedia.org/wiki/File:AssyrianWarship.jpg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4D1628B-4909-4BB0-AEBD-051F729B87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229" y="2336873"/>
            <a:ext cx="3404380" cy="4141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903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50212-83A8-4D2E-B96D-6C527A0C3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Earliest Triremes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3CB78-FD60-467B-B45F-32B7C8966A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Developed by the Phoenicians? </a:t>
            </a:r>
            <a:r>
              <a:rPr lang="en-GB" dirty="0"/>
              <a:t>(Hanson, 2005, p.236)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Disputed by sources (</a:t>
            </a:r>
            <a:r>
              <a:rPr lang="en-GB" dirty="0"/>
              <a:t>Thuc 1.13.2-5)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Battle of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Pelusium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dirty="0" err="1"/>
              <a:t>Hdt</a:t>
            </a:r>
            <a:r>
              <a:rPr lang="en-GB" dirty="0"/>
              <a:t>, 3.44)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Superior to Greek ships </a:t>
            </a:r>
            <a:r>
              <a:rPr lang="en-GB" dirty="0"/>
              <a:t>(Hanson, 2005, p.236)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Battle of Lade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Hdt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6.6-16)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Shift in warfare </a:t>
            </a:r>
            <a:r>
              <a:rPr lang="en-GB" dirty="0"/>
              <a:t>(Hanson, 2005, p.237)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29087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D9A66-A088-4346-80E3-3A1C5C785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ABF19-EA36-47B0-82A4-7AF014D68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6752" y="2194560"/>
            <a:ext cx="9613861" cy="4825219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First true warship (Morrison, Coates and 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Rankov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p.127)</a:t>
            </a:r>
          </a:p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Not designed for sea travel (Morrison, Coates and 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Rankov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p.131)</a:t>
            </a:r>
          </a:p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Crew of 120 (Morrison, Coates and 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Rankov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p.128)</a:t>
            </a:r>
          </a:p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Aggressive tactics (Hanson, 2005, p.245)</a:t>
            </a:r>
          </a:p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Lightwood construction made it fragile (Morrison, Coates and 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Rankov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p.130)</a:t>
            </a:r>
          </a:p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Expensive to build and maintain (Hanson, 2005, p.262)</a:t>
            </a:r>
          </a:p>
        </p:txBody>
      </p:sp>
    </p:spTree>
    <p:extLst>
      <p:ext uri="{BB962C8B-B14F-4D97-AF65-F5344CB8AC3E}">
        <p14:creationId xmlns:p14="http://schemas.microsoft.com/office/powerpoint/2010/main" val="699494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27B33-EDBA-478C-8076-6E44CFA34A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Persian Wars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D2368-AA16-4BBC-B2E8-BB73F77C06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Athens silver mines (Hanson, 2005, p.262)</a:t>
            </a:r>
          </a:p>
          <a:p>
            <a:r>
              <a:rPr lang="en-GB" dirty="0"/>
              <a:t>The threat of Persia (Plut. Them. 4.1-3)</a:t>
            </a:r>
          </a:p>
          <a:p>
            <a:r>
              <a:rPr lang="en-GB" dirty="0"/>
              <a:t>The Battle of Salamis 480 BC (</a:t>
            </a:r>
            <a:r>
              <a:rPr lang="en-GB" dirty="0" err="1"/>
              <a:t>Hdt</a:t>
            </a:r>
            <a:r>
              <a:rPr lang="en-GB" dirty="0"/>
              <a:t>. 8)</a:t>
            </a:r>
          </a:p>
          <a:p>
            <a:r>
              <a:rPr lang="en-GB" dirty="0"/>
              <a:t>Turning point in the war</a:t>
            </a:r>
          </a:p>
          <a:p>
            <a:r>
              <a:rPr lang="en-GB" dirty="0"/>
              <a:t>Trireme centred fleet secured Athens (Morrison, Coates and </a:t>
            </a:r>
            <a:r>
              <a:rPr lang="en-GB" dirty="0" err="1"/>
              <a:t>Rankov</a:t>
            </a:r>
            <a:r>
              <a:rPr lang="en-GB" dirty="0"/>
              <a:t>, p.60-1)</a:t>
            </a:r>
          </a:p>
          <a:p>
            <a:r>
              <a:rPr lang="en-GB" dirty="0"/>
              <a:t>Counter-attack</a:t>
            </a:r>
          </a:p>
        </p:txBody>
      </p:sp>
    </p:spTree>
    <p:extLst>
      <p:ext uri="{BB962C8B-B14F-4D97-AF65-F5344CB8AC3E}">
        <p14:creationId xmlns:p14="http://schemas.microsoft.com/office/powerpoint/2010/main" val="1469867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9E60E-57A8-4E8F-8CBA-9219508FE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Rise of Athens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321B4-24C7-4E26-B2AF-E002A71DE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War in Asia Minor</a:t>
            </a:r>
          </a:p>
          <a:p>
            <a:r>
              <a:rPr lang="en-GB" dirty="0"/>
              <a:t>The Delian league dedicated to fighting Persia (Thuc 1.96)</a:t>
            </a:r>
          </a:p>
          <a:p>
            <a:r>
              <a:rPr lang="en-GB" dirty="0"/>
              <a:t>Frequently used to serve Athens (Thuc 1.99)</a:t>
            </a:r>
          </a:p>
          <a:p>
            <a:r>
              <a:rPr lang="en-GB" dirty="0"/>
              <a:t>Triremes were vital aspect of the league.</a:t>
            </a:r>
          </a:p>
          <a:p>
            <a:r>
              <a:rPr lang="en-GB" dirty="0"/>
              <a:t>Trireme fleets used to control league (Hanson, 2005, p.272)</a:t>
            </a:r>
          </a:p>
          <a:p>
            <a:r>
              <a:rPr lang="en-GB" dirty="0"/>
              <a:t>Forced tributes grow Athens treasury (Hanson, 2005, p.272)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2681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C00000"/>
            </a:gs>
            <a:gs pos="50000">
              <a:schemeClr val="accent5">
                <a:lumMod val="50000"/>
              </a:schemeClr>
            </a:gs>
            <a:gs pos="100000">
              <a:srgbClr val="002060"/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610D2AE-07EF-436A-9755-AA8DF4B93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CACDD17-9043-46DF-882D-420365B79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F2D8AD5-434A-4C0E-9F5B-C1AFD645F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1E808-F8A8-4D9F-B73E-41C67CFEA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Athens Imperial Fleet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92B246D-47CC-40F8-8DE7-B65D409E9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159AB-EC40-4DFE-9DD8-8F5F2D56F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6" y="1977794"/>
            <a:ext cx="5269737" cy="4880205"/>
          </a:xfrm>
        </p:spPr>
        <p:txBody>
          <a:bodyPr>
            <a:normAutofit/>
          </a:bodyPr>
          <a:lstStyle/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300 triremes (Hanson, 2005, p.260)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45’000 sailors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Undisputed for over 26 years (Hanson, 2005, p.260)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Politically important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Demonstration of democracy (Hanson, 2005, p.263)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Ship naming (Hanson, 2005, p.253)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Large portion of Athens employment relied on shipyards (Mark, 2005, p.168)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Criticised by philosophers (Plut. Them. 4.3)</a:t>
            </a:r>
          </a:p>
          <a:p>
            <a:endParaRPr lang="en-GB" sz="1500" dirty="0"/>
          </a:p>
        </p:txBody>
      </p:sp>
      <p:pic>
        <p:nvPicPr>
          <p:cNvPr id="5" name="Picture 4" descr="A large ship in a body of water&#10;&#10;Description automatically generated">
            <a:extLst>
              <a:ext uri="{FF2B5EF4-FFF2-40B4-BE49-F238E27FC236}">
                <a16:creationId xmlns:a16="http://schemas.microsoft.com/office/drawing/2014/main" id="{3C64C14E-F6E4-4697-B19D-00F314D58F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6090" y="1964039"/>
            <a:ext cx="6303134" cy="2899441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770614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FC24A-BADF-4725-AFA5-E3EF3B2C9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Peloponnesian Wars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4B87F-8EA5-4C7C-AD35-7588851DE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304" y="2505456"/>
            <a:ext cx="9613861" cy="3599316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Triremes were the deciding factor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Valued by both sides (Mark, 2005, p.168)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Sparta land war pointless (Thuc. 1.80-85)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Athens strategies relied on speed (Hanson, 2005, p.245)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Sparta’s tactics focused on harbours and shores. (Hanson, 2005, p.245)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Peloponnesian League raids (Hanson, 2005, p.245)</a:t>
            </a:r>
          </a:p>
        </p:txBody>
      </p:sp>
    </p:spTree>
    <p:extLst>
      <p:ext uri="{BB962C8B-B14F-4D97-AF65-F5344CB8AC3E}">
        <p14:creationId xmlns:p14="http://schemas.microsoft.com/office/powerpoint/2010/main" val="5265571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F27E0-B50A-4894-B6B6-36F191E20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Trireme innovations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0E7EC-CBB7-496B-AE67-87D13EF037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Troop transport: With a single row of oarsmen the rest of the ships space was used to transport hoplites and light infantry. (Anderson, 1976, p.8)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Athenian Trireme: Used to refer to a dedicated to transporting horses. Typically the crew compliment on these ships was 60 oarsmen. (Anderson, 1976, p.8)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Sweeper: equipped with cranes to remove stakes. (Hanson, 2005, p.245)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Different Polis, different strategies</a:t>
            </a:r>
          </a:p>
        </p:txBody>
      </p:sp>
    </p:spTree>
    <p:extLst>
      <p:ext uri="{BB962C8B-B14F-4D97-AF65-F5344CB8AC3E}">
        <p14:creationId xmlns:p14="http://schemas.microsoft.com/office/powerpoint/2010/main" val="6695873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7840C-2C15-485A-8F7F-969D1A41C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Athens decline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5ABF2-FFE7-4167-A249-1BB7A42345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4183197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key events (Hanson, 2005 pp.271-71)</a:t>
            </a:r>
          </a:p>
          <a:p>
            <a:pPr marL="457200" indent="-457200" algn="ctr">
              <a:buFont typeface="+mj-lt"/>
              <a:buAutoNum type="arabicPeriod"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Disaster in Sicily</a:t>
            </a:r>
          </a:p>
          <a:p>
            <a:pPr algn="ctr"/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Loss of experience</a:t>
            </a:r>
          </a:p>
          <a:p>
            <a:pPr algn="ctr"/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Wide spread revolts</a:t>
            </a:r>
          </a:p>
          <a:p>
            <a:pPr marL="457200" indent="-457200" algn="ctr">
              <a:buAutoNum type="arabicPeriod" startAt="2"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Sparta’s backing by Persia</a:t>
            </a:r>
          </a:p>
          <a:p>
            <a:pPr algn="ctr"/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Recruiting of Mercenaries</a:t>
            </a:r>
          </a:p>
          <a:p>
            <a:pPr algn="ctr"/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Sailors now equal</a:t>
            </a:r>
          </a:p>
          <a:p>
            <a:pPr marL="0" indent="0" algn="ctr"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 Battle of Aegospotami</a:t>
            </a:r>
          </a:p>
          <a:p>
            <a:pPr algn="ctr"/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Mass panic in Athens (Xen, </a:t>
            </a:r>
            <a:r>
              <a:rPr lang="en-GB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Hell.</a:t>
            </a: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2.2.3)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3797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63262-FF44-49BF-85F2-CBB825391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35312-0969-4A6A-B442-3F81C0162B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were the first dedicated warships.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Construction marked a shift in naval warfare.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Superior to previous craft.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Economically and militarily important to all maritime Poleis.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Played a vital role in repelling the Persian invasion.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value exceeded cost.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Decisive factor in Peloponnesian war.</a:t>
            </a:r>
          </a:p>
        </p:txBody>
      </p:sp>
    </p:spTree>
    <p:extLst>
      <p:ext uri="{BB962C8B-B14F-4D97-AF65-F5344CB8AC3E}">
        <p14:creationId xmlns:p14="http://schemas.microsoft.com/office/powerpoint/2010/main" val="23179048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68C64-C2EF-4DCD-BAC2-6896EB521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591" y="753228"/>
            <a:ext cx="9613861" cy="1080938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6B79B-3447-4FB2-A632-DA486A7B0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278" y="2336872"/>
            <a:ext cx="4956313" cy="452112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Ancient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Herodotus.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Histories’.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trans. A. D. Godley. Cambridge. Harvard University Press. 1920.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Plutarch. ‘</a:t>
            </a:r>
            <a:r>
              <a:rPr lang="en-GB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Themistocles’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4.1-3, trans.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Bernadotte Perrin. Cambridge, MA. Harvard University Press. London. William Heinemann Ltd. 1914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Thucydides. ‘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Peloponnesian War’.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London, J. M. Dent; New York, E. P. Dutton. 1910.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Xenophon. </a:t>
            </a:r>
            <a:r>
              <a:rPr lang="en-GB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‘Hellenica’.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Trans. </a:t>
            </a:r>
            <a:r>
              <a:rPr lang="en-GB" dirty="0"/>
              <a:t>Carleton L. Brownson. Harvard University Press, Cambridge, MA; William Heinemann, Ltd., London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7C128B-6423-4717-A9CD-4DF31ABB4B46}"/>
              </a:ext>
            </a:extLst>
          </p:cNvPr>
          <p:cNvSpPr txBox="1"/>
          <p:nvPr/>
        </p:nvSpPr>
        <p:spPr>
          <a:xfrm>
            <a:off x="5606521" y="1834166"/>
            <a:ext cx="6056244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Modern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Anderson, R. (1976). 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Oared Fighting Ships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2nd ed. London: Argus Books Ltd, pp.2-3, 6, 8.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600" dirty="0" err="1"/>
              <a:t>Casson</a:t>
            </a:r>
            <a:r>
              <a:rPr lang="en-GB" sz="1600" dirty="0"/>
              <a:t>, L. (1995). </a:t>
            </a:r>
            <a:r>
              <a:rPr lang="en-GB" sz="1600" i="1" dirty="0"/>
              <a:t>Ships and seamanship in the ancient world</a:t>
            </a:r>
            <a:r>
              <a:rPr lang="en-GB" sz="1600" dirty="0"/>
              <a:t>. Baltimore (Mar.): Johns Hopkins University Press, pp.57-58.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Hanson, V. (2005). A war like no other. London: Methuen, pp.236-37, 242-45, 253-57 260, 262-63, 268 271-72, 318,.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Mark, S. (2005). Homeric seafaring. College Station: Texas A &amp; M University Press, pp.68, 135.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Morrison, J., Coates, J. and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Rankov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 (n.d.). The Athenian trireme. 2nd ed. Cambridge, New York: Cambridge university press, pp.50-61 127-159.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Wees, H. ed., (2018). War and Violence in Ancient Greece. Swansea: The Classical Press Wales, pp.64-68, 264.</a:t>
            </a:r>
          </a:p>
        </p:txBody>
      </p:sp>
    </p:spTree>
    <p:extLst>
      <p:ext uri="{BB962C8B-B14F-4D97-AF65-F5344CB8AC3E}">
        <p14:creationId xmlns:p14="http://schemas.microsoft.com/office/powerpoint/2010/main" val="1939304198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1003</Words>
  <Application>Microsoft Office PowerPoint</Application>
  <PresentationFormat>Widescreen</PresentationFormat>
  <Paragraphs>110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Times New Roman</vt:lpstr>
      <vt:lpstr>Trebuchet MS</vt:lpstr>
      <vt:lpstr>Berlin</vt:lpstr>
      <vt:lpstr>Evolution of the Trireme</vt:lpstr>
      <vt:lpstr>Introduction</vt:lpstr>
      <vt:lpstr>The Penteconter</vt:lpstr>
      <vt:lpstr>The Bireme</vt:lpstr>
      <vt:lpstr>The Earliest Triremes</vt:lpstr>
      <vt:lpstr>Design</vt:lpstr>
      <vt:lpstr>The Persian Wars </vt:lpstr>
      <vt:lpstr>Rise of Athens</vt:lpstr>
      <vt:lpstr>Athens Imperial Fleet</vt:lpstr>
      <vt:lpstr>The Peloponnesian Wars</vt:lpstr>
      <vt:lpstr>Trireme innovations</vt:lpstr>
      <vt:lpstr>Athens decline</vt:lpstr>
      <vt:lpstr>Summary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Evolution of the Trireme</dc:title>
  <dc:creator>Carl</dc:creator>
  <cp:lastModifiedBy>Carl</cp:lastModifiedBy>
  <cp:revision>1</cp:revision>
  <dcterms:created xsi:type="dcterms:W3CDTF">2018-12-19T23:41:01Z</dcterms:created>
  <dcterms:modified xsi:type="dcterms:W3CDTF">2018-12-19T23:41:30Z</dcterms:modified>
</cp:coreProperties>
</file>