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33"/>
  </p:notesMasterIdLst>
  <p:sldIdLst>
    <p:sldId id="256" r:id="rId2"/>
    <p:sldId id="259" r:id="rId3"/>
    <p:sldId id="318" r:id="rId4"/>
    <p:sldId id="321" r:id="rId5"/>
    <p:sldId id="262" r:id="rId6"/>
    <p:sldId id="263" r:id="rId7"/>
    <p:sldId id="322" r:id="rId8"/>
    <p:sldId id="284" r:id="rId9"/>
    <p:sldId id="320" r:id="rId10"/>
    <p:sldId id="325" r:id="rId11"/>
    <p:sldId id="323" r:id="rId12"/>
    <p:sldId id="324" r:id="rId13"/>
    <p:sldId id="326" r:id="rId14"/>
    <p:sldId id="294" r:id="rId15"/>
    <p:sldId id="285" r:id="rId16"/>
    <p:sldId id="287" r:id="rId17"/>
    <p:sldId id="300" r:id="rId18"/>
    <p:sldId id="288" r:id="rId19"/>
    <p:sldId id="291" r:id="rId20"/>
    <p:sldId id="292" r:id="rId21"/>
    <p:sldId id="301" r:id="rId22"/>
    <p:sldId id="289" r:id="rId23"/>
    <p:sldId id="302" r:id="rId24"/>
    <p:sldId id="313" r:id="rId25"/>
    <p:sldId id="311" r:id="rId26"/>
    <p:sldId id="303" r:id="rId27"/>
    <p:sldId id="305" r:id="rId28"/>
    <p:sldId id="312" r:id="rId29"/>
    <p:sldId id="316" r:id="rId30"/>
    <p:sldId id="328" r:id="rId31"/>
    <p:sldId id="329" r:id="rId32"/>
  </p:sldIdLst>
  <p:sldSz cx="9144000" cy="6858000" type="screen4x3"/>
  <p:notesSz cx="6669088" cy="9753600"/>
  <p:embeddedFontLst>
    <p:embeddedFont>
      <p:font typeface="Book Antiqua" panose="02040602050305030304" pitchFamily="18" charset="0"/>
      <p:regular r:id="rId34"/>
      <p:bold r:id="rId35"/>
      <p:italic r:id="rId36"/>
      <p:boldItalic r:id="rId37"/>
    </p:embeddedFont>
    <p:embeddedFont>
      <p:font typeface="Calibri" panose="020F0502020204030204" pitchFamily="34" charset="0"/>
      <p:regular r:id="rId38"/>
      <p:bold r:id="rId39"/>
      <p:italic r:id="rId40"/>
      <p:boldItalic r:id="rId41"/>
    </p:embeddedFont>
    <p:embeddedFont>
      <p:font typeface="Constantia" panose="02030602050306030303" pitchFamily="18" charset="0"/>
      <p:regular r:id="rId42"/>
      <p:bold r:id="rId43"/>
      <p:italic r:id="rId44"/>
      <p:boldItalic r:id="rId45"/>
    </p:embeddedFont>
    <p:embeddedFont>
      <p:font typeface="Lucida Sans" panose="020B0602030504020204" pitchFamily="34" charset="0"/>
      <p:regular r:id="rId46"/>
      <p:bold r:id="rId47"/>
      <p:italic r:id="rId48"/>
      <p:boldItalic r:id="rId49"/>
    </p:embeddedFont>
    <p:embeddedFont>
      <p:font typeface="Verdana" panose="020B0604030504040204" pitchFamily="34" charset="0"/>
      <p:regular r:id="rId50"/>
      <p:bold r:id="rId51"/>
      <p:italic r:id="rId52"/>
      <p:boldItalic r:id="rId53"/>
    </p:embeddedFont>
    <p:embeddedFont>
      <p:font typeface="Wingdings 2" panose="05020102010507070707" pitchFamily="18" charset="2"/>
      <p:regular r:id="rId54"/>
    </p:embeddedFont>
    <p:embeddedFont>
      <p:font typeface="Wingdings 3" panose="05040102010807070707" pitchFamily="18" charset="2"/>
      <p:regular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299" autoAdjust="0"/>
  </p:normalViewPr>
  <p:slideViewPr>
    <p:cSldViewPr>
      <p:cViewPr varScale="1">
        <p:scale>
          <a:sx n="79" d="100"/>
          <a:sy n="79" d="100"/>
        </p:scale>
        <p:origin x="1140" y="3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4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font" Target="fonts/font14.fntdata"/><Relationship Id="rId50" Type="http://schemas.openxmlformats.org/officeDocument/2006/relationships/font" Target="fonts/font17.fntdata"/><Relationship Id="rId55" Type="http://schemas.openxmlformats.org/officeDocument/2006/relationships/font" Target="fonts/font2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font" Target="fonts/font12.fntdata"/><Relationship Id="rId53" Type="http://schemas.openxmlformats.org/officeDocument/2006/relationships/font" Target="fonts/font20.fntdata"/><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font" Target="fonts/font1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font" Target="fonts/font13.fntdata"/><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8.fntdata"/><Relationship Id="rId54"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49" Type="http://schemas.openxmlformats.org/officeDocument/2006/relationships/font" Target="fonts/font16.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1.fntdata"/><Relationship Id="rId52" Type="http://schemas.openxmlformats.org/officeDocument/2006/relationships/font" Target="fonts/font19.fntdata"/></Relationships>
</file>

<file path=ppt/diagrams/_rels/data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diagrams/_rels/drawing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DC0FC5-E827-4136-AE8F-7C45CF6000DC}" type="doc">
      <dgm:prSet loTypeId="urn:microsoft.com/office/officeart/2005/8/layout/hList7#1" loCatId="list" qsTypeId="urn:microsoft.com/office/officeart/2005/8/quickstyle/simple1" qsCatId="simple" csTypeId="urn:microsoft.com/office/officeart/2005/8/colors/accent1_2" csCatId="accent1" phldr="1"/>
      <dgm:spPr/>
      <dgm:t>
        <a:bodyPr/>
        <a:lstStyle/>
        <a:p>
          <a:endParaRPr lang="en-GB"/>
        </a:p>
      </dgm:t>
    </dgm:pt>
    <dgm:pt modelId="{55C90BEA-B8FE-4A8D-97D5-DFFB2600DC97}">
      <dgm:prSet/>
      <dgm:spPr/>
      <dgm:t>
        <a:bodyPr/>
        <a:lstStyle/>
        <a:p>
          <a:pPr rtl="0"/>
          <a:r>
            <a:rPr lang="en-GB"/>
            <a:t>build new ideas by linking different or opposing concepts; </a:t>
          </a:r>
        </a:p>
      </dgm:t>
    </dgm:pt>
    <dgm:pt modelId="{6A528CB2-254A-4A61-ABD6-AA5945C33EA3}" type="parTrans" cxnId="{9817779D-ABC0-4960-BCAB-66465F6D8836}">
      <dgm:prSet/>
      <dgm:spPr/>
      <dgm:t>
        <a:bodyPr/>
        <a:lstStyle/>
        <a:p>
          <a:endParaRPr lang="en-GB"/>
        </a:p>
      </dgm:t>
    </dgm:pt>
    <dgm:pt modelId="{126CE7CC-C313-484F-9544-A4EC758D6C12}" type="sibTrans" cxnId="{9817779D-ABC0-4960-BCAB-66465F6D8836}">
      <dgm:prSet/>
      <dgm:spPr/>
      <dgm:t>
        <a:bodyPr/>
        <a:lstStyle/>
        <a:p>
          <a:endParaRPr lang="en-GB"/>
        </a:p>
      </dgm:t>
    </dgm:pt>
    <dgm:pt modelId="{2CCF53C6-7C71-4035-969D-265322D7EEE3}">
      <dgm:prSet/>
      <dgm:spPr/>
      <dgm:t>
        <a:bodyPr/>
        <a:lstStyle/>
        <a:p>
          <a:pPr rtl="0"/>
          <a:r>
            <a:rPr lang="en-GB" dirty="0"/>
            <a:t>undertake deductive reasoning to link causes and effects.</a:t>
          </a:r>
        </a:p>
      </dgm:t>
    </dgm:pt>
    <dgm:pt modelId="{4D03E320-1061-4259-A040-5B4D8B72FCF3}" type="parTrans" cxnId="{B9136FAA-A6AD-4132-9AE3-88D1D61F8775}">
      <dgm:prSet/>
      <dgm:spPr/>
      <dgm:t>
        <a:bodyPr/>
        <a:lstStyle/>
        <a:p>
          <a:endParaRPr lang="en-GB"/>
        </a:p>
      </dgm:t>
    </dgm:pt>
    <dgm:pt modelId="{2A615364-2F20-40EF-9920-8103FE8E4F37}" type="sibTrans" cxnId="{B9136FAA-A6AD-4132-9AE3-88D1D61F8775}">
      <dgm:prSet/>
      <dgm:spPr/>
      <dgm:t>
        <a:bodyPr/>
        <a:lstStyle/>
        <a:p>
          <a:endParaRPr lang="en-GB"/>
        </a:p>
      </dgm:t>
    </dgm:pt>
    <dgm:pt modelId="{67CBE495-8929-4804-ACA6-5735C8BEE59C}" type="pres">
      <dgm:prSet presAssocID="{0CDC0FC5-E827-4136-AE8F-7C45CF6000DC}" presName="Name0" presStyleCnt="0">
        <dgm:presLayoutVars>
          <dgm:dir/>
          <dgm:resizeHandles val="exact"/>
        </dgm:presLayoutVars>
      </dgm:prSet>
      <dgm:spPr/>
    </dgm:pt>
    <dgm:pt modelId="{B3AAA5FF-2ECF-4E34-8781-468D8FC470E6}" type="pres">
      <dgm:prSet presAssocID="{0CDC0FC5-E827-4136-AE8F-7C45CF6000DC}" presName="fgShape" presStyleLbl="fgShp" presStyleIdx="0" presStyleCnt="1"/>
      <dgm:spPr/>
    </dgm:pt>
    <dgm:pt modelId="{ED7B821F-6B39-4973-8586-CC4AE51971EA}" type="pres">
      <dgm:prSet presAssocID="{0CDC0FC5-E827-4136-AE8F-7C45CF6000DC}" presName="linComp" presStyleCnt="0"/>
      <dgm:spPr/>
    </dgm:pt>
    <dgm:pt modelId="{BB8DB2D8-0535-4474-A503-3132B91801F4}" type="pres">
      <dgm:prSet presAssocID="{55C90BEA-B8FE-4A8D-97D5-DFFB2600DC97}" presName="compNode" presStyleCnt="0"/>
      <dgm:spPr/>
    </dgm:pt>
    <dgm:pt modelId="{732969B0-8FBD-43A1-8194-78826322BB1D}" type="pres">
      <dgm:prSet presAssocID="{55C90BEA-B8FE-4A8D-97D5-DFFB2600DC97}" presName="bkgdShape" presStyleLbl="node1" presStyleIdx="0" presStyleCnt="2"/>
      <dgm:spPr/>
    </dgm:pt>
    <dgm:pt modelId="{C9FEAF53-8577-4F9D-9D7F-4118CF9DAF14}" type="pres">
      <dgm:prSet presAssocID="{55C90BEA-B8FE-4A8D-97D5-DFFB2600DC97}" presName="nodeTx" presStyleLbl="node1" presStyleIdx="0" presStyleCnt="2">
        <dgm:presLayoutVars>
          <dgm:bulletEnabled val="1"/>
        </dgm:presLayoutVars>
      </dgm:prSet>
      <dgm:spPr/>
    </dgm:pt>
    <dgm:pt modelId="{159FC190-994E-4DBF-A3AB-4F56B8A05A6C}" type="pres">
      <dgm:prSet presAssocID="{55C90BEA-B8FE-4A8D-97D5-DFFB2600DC97}" presName="invisiNode" presStyleLbl="node1" presStyleIdx="0" presStyleCnt="2"/>
      <dgm:spPr/>
    </dgm:pt>
    <dgm:pt modelId="{72AB5731-9A99-4778-9BA0-BB7A63B0645A}" type="pres">
      <dgm:prSet presAssocID="{55C90BEA-B8FE-4A8D-97D5-DFFB2600DC97}" presName="imagNode" presStyleLbl="fgImgPlace1" presStyleIdx="0" presStyleCnt="2"/>
      <dgm:spPr>
        <a:blipFill>
          <a:blip xmlns:r="http://schemas.openxmlformats.org/officeDocument/2006/relationships" r:embed="rId1" cstate="screen"/>
          <a:srcRect/>
          <a:stretch>
            <a:fillRect/>
          </a:stretch>
        </a:blipFill>
      </dgm:spPr>
    </dgm:pt>
    <dgm:pt modelId="{E4690EF7-1E92-4D5C-AD07-ED3C487AF3FD}" type="pres">
      <dgm:prSet presAssocID="{126CE7CC-C313-484F-9544-A4EC758D6C12}" presName="sibTrans" presStyleLbl="sibTrans2D1" presStyleIdx="0" presStyleCnt="0"/>
      <dgm:spPr/>
    </dgm:pt>
    <dgm:pt modelId="{7812C383-BAF7-4324-A7B8-E6534DE9A7A0}" type="pres">
      <dgm:prSet presAssocID="{2CCF53C6-7C71-4035-969D-265322D7EEE3}" presName="compNode" presStyleCnt="0"/>
      <dgm:spPr/>
    </dgm:pt>
    <dgm:pt modelId="{FDEE7CB9-09D0-40EE-A1C6-936C4CC6C7DD}" type="pres">
      <dgm:prSet presAssocID="{2CCF53C6-7C71-4035-969D-265322D7EEE3}" presName="bkgdShape" presStyleLbl="node1" presStyleIdx="1" presStyleCnt="2"/>
      <dgm:spPr/>
    </dgm:pt>
    <dgm:pt modelId="{06EF1C4A-D3CF-47BD-8488-87DD3E36CAF8}" type="pres">
      <dgm:prSet presAssocID="{2CCF53C6-7C71-4035-969D-265322D7EEE3}" presName="nodeTx" presStyleLbl="node1" presStyleIdx="1" presStyleCnt="2">
        <dgm:presLayoutVars>
          <dgm:bulletEnabled val="1"/>
        </dgm:presLayoutVars>
      </dgm:prSet>
      <dgm:spPr/>
    </dgm:pt>
    <dgm:pt modelId="{78ABB0D3-1AC2-4754-AF93-6E35B77DEF4A}" type="pres">
      <dgm:prSet presAssocID="{2CCF53C6-7C71-4035-969D-265322D7EEE3}" presName="invisiNode" presStyleLbl="node1" presStyleIdx="1" presStyleCnt="2"/>
      <dgm:spPr/>
    </dgm:pt>
    <dgm:pt modelId="{FEAD816C-9D49-48AB-BCD2-C1E059E5532F}" type="pres">
      <dgm:prSet presAssocID="{2CCF53C6-7C71-4035-969D-265322D7EEE3}" presName="imagNode" presStyleLbl="fgImgPlace1" presStyleIdx="1" presStyleCnt="2"/>
      <dgm:spPr>
        <a:blipFill>
          <a:blip xmlns:r="http://schemas.openxmlformats.org/officeDocument/2006/relationships" r:embed="rId2"/>
          <a:srcRect/>
          <a:stretch>
            <a:fillRect/>
          </a:stretch>
        </a:blipFill>
      </dgm:spPr>
    </dgm:pt>
  </dgm:ptLst>
  <dgm:cxnLst>
    <dgm:cxn modelId="{5223D548-8B61-40B2-A1FF-7D5681561F47}" type="presOf" srcId="{2CCF53C6-7C71-4035-969D-265322D7EEE3}" destId="{FDEE7CB9-09D0-40EE-A1C6-936C4CC6C7DD}" srcOrd="0" destOrd="0" presId="urn:microsoft.com/office/officeart/2005/8/layout/hList7#1"/>
    <dgm:cxn modelId="{40691253-A7A5-4E1C-8632-5A461EF6B2EA}" type="presOf" srcId="{55C90BEA-B8FE-4A8D-97D5-DFFB2600DC97}" destId="{732969B0-8FBD-43A1-8194-78826322BB1D}" srcOrd="0" destOrd="0" presId="urn:microsoft.com/office/officeart/2005/8/layout/hList7#1"/>
    <dgm:cxn modelId="{BFE80177-E272-4C12-ADCC-FD203FFFC2C4}" type="presOf" srcId="{2CCF53C6-7C71-4035-969D-265322D7EEE3}" destId="{06EF1C4A-D3CF-47BD-8488-87DD3E36CAF8}" srcOrd="1" destOrd="0" presId="urn:microsoft.com/office/officeart/2005/8/layout/hList7#1"/>
    <dgm:cxn modelId="{292E2196-5840-4EDC-B4C2-53C6CDA2D200}" type="presOf" srcId="{126CE7CC-C313-484F-9544-A4EC758D6C12}" destId="{E4690EF7-1E92-4D5C-AD07-ED3C487AF3FD}" srcOrd="0" destOrd="0" presId="urn:microsoft.com/office/officeart/2005/8/layout/hList7#1"/>
    <dgm:cxn modelId="{9817779D-ABC0-4960-BCAB-66465F6D8836}" srcId="{0CDC0FC5-E827-4136-AE8F-7C45CF6000DC}" destId="{55C90BEA-B8FE-4A8D-97D5-DFFB2600DC97}" srcOrd="0" destOrd="0" parTransId="{6A528CB2-254A-4A61-ABD6-AA5945C33EA3}" sibTransId="{126CE7CC-C313-484F-9544-A4EC758D6C12}"/>
    <dgm:cxn modelId="{B9136FAA-A6AD-4132-9AE3-88D1D61F8775}" srcId="{0CDC0FC5-E827-4136-AE8F-7C45CF6000DC}" destId="{2CCF53C6-7C71-4035-969D-265322D7EEE3}" srcOrd="1" destOrd="0" parTransId="{4D03E320-1061-4259-A040-5B4D8B72FCF3}" sibTransId="{2A615364-2F20-40EF-9920-8103FE8E4F37}"/>
    <dgm:cxn modelId="{83A4B0BC-08FD-4075-8FC8-59825C93CF17}" type="presOf" srcId="{55C90BEA-B8FE-4A8D-97D5-DFFB2600DC97}" destId="{C9FEAF53-8577-4F9D-9D7F-4118CF9DAF14}" srcOrd="1" destOrd="0" presId="urn:microsoft.com/office/officeart/2005/8/layout/hList7#1"/>
    <dgm:cxn modelId="{A83519EB-180A-41A8-8B33-0CFF7ED44651}" type="presOf" srcId="{0CDC0FC5-E827-4136-AE8F-7C45CF6000DC}" destId="{67CBE495-8929-4804-ACA6-5735C8BEE59C}" srcOrd="0" destOrd="0" presId="urn:microsoft.com/office/officeart/2005/8/layout/hList7#1"/>
    <dgm:cxn modelId="{BADBD56E-7FB9-461B-9FED-DEF3F1AA7A04}" type="presParOf" srcId="{67CBE495-8929-4804-ACA6-5735C8BEE59C}" destId="{B3AAA5FF-2ECF-4E34-8781-468D8FC470E6}" srcOrd="0" destOrd="0" presId="urn:microsoft.com/office/officeart/2005/8/layout/hList7#1"/>
    <dgm:cxn modelId="{4392CD9C-6F53-4E68-AE3D-892CEEE96856}" type="presParOf" srcId="{67CBE495-8929-4804-ACA6-5735C8BEE59C}" destId="{ED7B821F-6B39-4973-8586-CC4AE51971EA}" srcOrd="1" destOrd="0" presId="urn:microsoft.com/office/officeart/2005/8/layout/hList7#1"/>
    <dgm:cxn modelId="{C5375285-228E-4B3E-8605-C9D48B4CE158}" type="presParOf" srcId="{ED7B821F-6B39-4973-8586-CC4AE51971EA}" destId="{BB8DB2D8-0535-4474-A503-3132B91801F4}" srcOrd="0" destOrd="0" presId="urn:microsoft.com/office/officeart/2005/8/layout/hList7#1"/>
    <dgm:cxn modelId="{D51F91EC-DCAD-47E9-ADD7-017B1B390FF4}" type="presParOf" srcId="{BB8DB2D8-0535-4474-A503-3132B91801F4}" destId="{732969B0-8FBD-43A1-8194-78826322BB1D}" srcOrd="0" destOrd="0" presId="urn:microsoft.com/office/officeart/2005/8/layout/hList7#1"/>
    <dgm:cxn modelId="{090BF7A5-4C01-42C0-90BF-2217148CC5FD}" type="presParOf" srcId="{BB8DB2D8-0535-4474-A503-3132B91801F4}" destId="{C9FEAF53-8577-4F9D-9D7F-4118CF9DAF14}" srcOrd="1" destOrd="0" presId="urn:microsoft.com/office/officeart/2005/8/layout/hList7#1"/>
    <dgm:cxn modelId="{7CE1DC03-D56E-44AB-8E42-99AE5F8D75DD}" type="presParOf" srcId="{BB8DB2D8-0535-4474-A503-3132B91801F4}" destId="{159FC190-994E-4DBF-A3AB-4F56B8A05A6C}" srcOrd="2" destOrd="0" presId="urn:microsoft.com/office/officeart/2005/8/layout/hList7#1"/>
    <dgm:cxn modelId="{432D6A8B-CA20-4273-A47B-7750010D4D52}" type="presParOf" srcId="{BB8DB2D8-0535-4474-A503-3132B91801F4}" destId="{72AB5731-9A99-4778-9BA0-BB7A63B0645A}" srcOrd="3" destOrd="0" presId="urn:microsoft.com/office/officeart/2005/8/layout/hList7#1"/>
    <dgm:cxn modelId="{50FCD9D8-0478-4CD4-9F6D-922B610C1EC6}" type="presParOf" srcId="{ED7B821F-6B39-4973-8586-CC4AE51971EA}" destId="{E4690EF7-1E92-4D5C-AD07-ED3C487AF3FD}" srcOrd="1" destOrd="0" presId="urn:microsoft.com/office/officeart/2005/8/layout/hList7#1"/>
    <dgm:cxn modelId="{31ED4750-E96E-4760-B805-9707E3B39CA0}" type="presParOf" srcId="{ED7B821F-6B39-4973-8586-CC4AE51971EA}" destId="{7812C383-BAF7-4324-A7B8-E6534DE9A7A0}" srcOrd="2" destOrd="0" presId="urn:microsoft.com/office/officeart/2005/8/layout/hList7#1"/>
    <dgm:cxn modelId="{A7CEB4B5-BFBB-4111-86C6-F57B9B9BE303}" type="presParOf" srcId="{7812C383-BAF7-4324-A7B8-E6534DE9A7A0}" destId="{FDEE7CB9-09D0-40EE-A1C6-936C4CC6C7DD}" srcOrd="0" destOrd="0" presId="urn:microsoft.com/office/officeart/2005/8/layout/hList7#1"/>
    <dgm:cxn modelId="{1A48F96A-30F6-4FA3-BA98-70F8692B211E}" type="presParOf" srcId="{7812C383-BAF7-4324-A7B8-E6534DE9A7A0}" destId="{06EF1C4A-D3CF-47BD-8488-87DD3E36CAF8}" srcOrd="1" destOrd="0" presId="urn:microsoft.com/office/officeart/2005/8/layout/hList7#1"/>
    <dgm:cxn modelId="{7E993D5B-E709-47DB-A73F-F1173C23A684}" type="presParOf" srcId="{7812C383-BAF7-4324-A7B8-E6534DE9A7A0}" destId="{78ABB0D3-1AC2-4754-AF93-6E35B77DEF4A}" srcOrd="2" destOrd="0" presId="urn:microsoft.com/office/officeart/2005/8/layout/hList7#1"/>
    <dgm:cxn modelId="{D8CCEF96-1C64-4F80-9A3B-5448B2AD860B}" type="presParOf" srcId="{7812C383-BAF7-4324-A7B8-E6534DE9A7A0}" destId="{FEAD816C-9D49-48AB-BCD2-C1E059E5532F}" srcOrd="3" destOrd="0" presId="urn:microsoft.com/office/officeart/2005/8/layout/hList7#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118B56-F447-46C5-AE2B-0781136C75EC}" type="doc">
      <dgm:prSet loTypeId="urn:microsoft.com/office/officeart/2005/8/layout/hierarchy4" loCatId="list" qsTypeId="urn:microsoft.com/office/officeart/2005/8/quickstyle/simple1" qsCatId="simple" csTypeId="urn:microsoft.com/office/officeart/2005/8/colors/colorful5" csCatId="colorful" phldr="1"/>
      <dgm:spPr/>
      <dgm:t>
        <a:bodyPr/>
        <a:lstStyle/>
        <a:p>
          <a:endParaRPr lang="en-US"/>
        </a:p>
      </dgm:t>
    </dgm:pt>
    <dgm:pt modelId="{19609778-21EA-4D10-B1BA-45756FF1FB06}">
      <dgm:prSet phldrT="[Text]"/>
      <dgm:spPr/>
      <dgm:t>
        <a:bodyPr/>
        <a:lstStyle/>
        <a:p>
          <a:r>
            <a:rPr lang="en-US" b="1" dirty="0"/>
            <a:t>CLAIM: Government should ban animals being used in research</a:t>
          </a:r>
        </a:p>
      </dgm:t>
    </dgm:pt>
    <dgm:pt modelId="{2598F5A3-756F-4A01-8574-4C68A061C705}" type="parTrans" cxnId="{06BE12EA-05E5-48D5-B700-ED12784644A6}">
      <dgm:prSet/>
      <dgm:spPr/>
      <dgm:t>
        <a:bodyPr/>
        <a:lstStyle/>
        <a:p>
          <a:endParaRPr lang="en-US"/>
        </a:p>
      </dgm:t>
    </dgm:pt>
    <dgm:pt modelId="{B505DB87-3189-41BF-B94B-3AC1219FB4BE}" type="sibTrans" cxnId="{06BE12EA-05E5-48D5-B700-ED12784644A6}">
      <dgm:prSet/>
      <dgm:spPr/>
      <dgm:t>
        <a:bodyPr/>
        <a:lstStyle/>
        <a:p>
          <a:endParaRPr lang="en-US"/>
        </a:p>
      </dgm:t>
    </dgm:pt>
    <dgm:pt modelId="{7FBEF26A-8828-4171-9A59-90384F01CD70}">
      <dgm:prSet phldrT="[Text]"/>
      <dgm:spPr/>
      <dgm:t>
        <a:bodyPr/>
        <a:lstStyle/>
        <a:p>
          <a:r>
            <a:rPr lang="en-US" b="1" dirty="0">
              <a:latin typeface="Arial" panose="020B0604020202020204" pitchFamily="34" charset="0"/>
              <a:cs typeface="Arial" panose="020B0604020202020204" pitchFamily="34" charset="0"/>
            </a:rPr>
            <a:t>Grounds : millions of animals are killed in cosmetic research</a:t>
          </a:r>
        </a:p>
      </dgm:t>
    </dgm:pt>
    <dgm:pt modelId="{81E9F6C9-7D17-47CB-8959-32452D00B9D0}" type="parTrans" cxnId="{E24E4F66-ACD3-4B53-923E-FC087FDC3BEC}">
      <dgm:prSet/>
      <dgm:spPr/>
      <dgm:t>
        <a:bodyPr/>
        <a:lstStyle/>
        <a:p>
          <a:endParaRPr lang="en-US"/>
        </a:p>
      </dgm:t>
    </dgm:pt>
    <dgm:pt modelId="{0F4481C3-F450-4D9E-8C7D-0C15FF288CB3}" type="sibTrans" cxnId="{E24E4F66-ACD3-4B53-923E-FC087FDC3BEC}">
      <dgm:prSet/>
      <dgm:spPr/>
      <dgm:t>
        <a:bodyPr/>
        <a:lstStyle/>
        <a:p>
          <a:endParaRPr lang="en-US"/>
        </a:p>
      </dgm:t>
    </dgm:pt>
    <dgm:pt modelId="{36F5E160-E2ED-414B-8C4D-60DAF5D55914}">
      <dgm:prSet phldrT="[Text]"/>
      <dgm:spPr>
        <a:solidFill>
          <a:schemeClr val="accent1">
            <a:lumMod val="75000"/>
          </a:schemeClr>
        </a:solidFill>
      </dgm:spPr>
      <dgm:t>
        <a:bodyPr/>
        <a:lstStyle/>
        <a:p>
          <a:r>
            <a:rPr lang="en-US" b="1" dirty="0">
              <a:latin typeface="Arial" panose="020B0604020202020204" pitchFamily="34" charset="0"/>
              <a:cs typeface="Arial" panose="020B0604020202020204" pitchFamily="34" charset="0"/>
            </a:rPr>
            <a:t>Rebuttal : a law to ban use of all animal in research would go too far</a:t>
          </a:r>
        </a:p>
      </dgm:t>
    </dgm:pt>
    <dgm:pt modelId="{4E07001E-DD87-4E6B-98A8-710B55AFF65F}" type="parTrans" cxnId="{02B2E204-544B-4142-ABE7-D9F70E38A7D5}">
      <dgm:prSet/>
      <dgm:spPr/>
      <dgm:t>
        <a:bodyPr/>
        <a:lstStyle/>
        <a:p>
          <a:endParaRPr lang="en-US"/>
        </a:p>
      </dgm:t>
    </dgm:pt>
    <dgm:pt modelId="{972A01B3-B0D1-4498-821A-434101673BFB}" type="sibTrans" cxnId="{02B2E204-544B-4142-ABE7-D9F70E38A7D5}">
      <dgm:prSet/>
      <dgm:spPr/>
      <dgm:t>
        <a:bodyPr/>
        <a:lstStyle/>
        <a:p>
          <a:endParaRPr lang="en-US"/>
        </a:p>
      </dgm:t>
    </dgm:pt>
    <dgm:pt modelId="{2CDE8C4F-22D4-40D3-8A05-796A27C1BACD}">
      <dgm:prSet phldrT="[Text]"/>
      <dgm:spPr>
        <a:solidFill>
          <a:schemeClr val="accent2">
            <a:lumMod val="75000"/>
          </a:schemeClr>
        </a:solidFill>
      </dgm:spPr>
      <dgm:t>
        <a:bodyPr/>
        <a:lstStyle/>
        <a:p>
          <a:r>
            <a:rPr lang="en-US" b="1" dirty="0">
              <a:latin typeface="Arial" panose="020B0604020202020204" pitchFamily="34" charset="0"/>
              <a:cs typeface="Arial" panose="020B0604020202020204" pitchFamily="34" charset="0"/>
            </a:rPr>
            <a:t>Qualifier (exceptions) – ban should not be applied to life saving medical research</a:t>
          </a:r>
        </a:p>
      </dgm:t>
    </dgm:pt>
    <dgm:pt modelId="{7C086FF2-3E6C-4032-B9A1-86F34AE8539C}" type="parTrans" cxnId="{6A775F03-BBB3-432C-B940-26338099F917}">
      <dgm:prSet/>
      <dgm:spPr/>
      <dgm:t>
        <a:bodyPr/>
        <a:lstStyle/>
        <a:p>
          <a:endParaRPr lang="en-US"/>
        </a:p>
      </dgm:t>
    </dgm:pt>
    <dgm:pt modelId="{939A430C-D277-41A8-AC84-B741432D2772}" type="sibTrans" cxnId="{6A775F03-BBB3-432C-B940-26338099F917}">
      <dgm:prSet/>
      <dgm:spPr/>
      <dgm:t>
        <a:bodyPr/>
        <a:lstStyle/>
        <a:p>
          <a:endParaRPr lang="en-US"/>
        </a:p>
      </dgm:t>
    </dgm:pt>
    <dgm:pt modelId="{3637C82D-2A21-4CDF-81FB-27A0064260DF}">
      <dgm:prSet phldrT="[Text]"/>
      <dgm:spPr>
        <a:solidFill>
          <a:schemeClr val="accent6">
            <a:lumMod val="60000"/>
            <a:lumOff val="40000"/>
          </a:schemeClr>
        </a:solidFill>
      </dgm:spPr>
      <dgm:t>
        <a:bodyPr/>
        <a:lstStyle/>
        <a:p>
          <a:r>
            <a:rPr lang="en-US" b="1" dirty="0">
              <a:latin typeface="Arial" panose="020B0604020202020204" pitchFamily="34" charset="0"/>
              <a:cs typeface="Arial" panose="020B0604020202020204" pitchFamily="34" charset="0"/>
            </a:rPr>
            <a:t>Warrant: the well- being of animals is more important than profits </a:t>
          </a:r>
        </a:p>
      </dgm:t>
    </dgm:pt>
    <dgm:pt modelId="{3716B5E5-6946-4D0C-BD99-85D82D7E8BCD}" type="parTrans" cxnId="{70EC09F7-8AD4-413D-A633-1555452DB5CC}">
      <dgm:prSet/>
      <dgm:spPr/>
      <dgm:t>
        <a:bodyPr/>
        <a:lstStyle/>
        <a:p>
          <a:endParaRPr lang="en-US"/>
        </a:p>
      </dgm:t>
    </dgm:pt>
    <dgm:pt modelId="{072FDA68-BDF9-4E53-BDE7-DAEFF6BB98C6}" type="sibTrans" cxnId="{70EC09F7-8AD4-413D-A633-1555452DB5CC}">
      <dgm:prSet/>
      <dgm:spPr/>
      <dgm:t>
        <a:bodyPr/>
        <a:lstStyle/>
        <a:p>
          <a:endParaRPr lang="en-US"/>
        </a:p>
      </dgm:t>
    </dgm:pt>
    <dgm:pt modelId="{46628AEF-46E7-49E1-9BF4-8798D612BBFE}">
      <dgm:prSet phldrT="[Text]"/>
      <dgm:spPr>
        <a:solidFill>
          <a:schemeClr val="accent6">
            <a:lumMod val="75000"/>
          </a:schemeClr>
        </a:solidFill>
      </dgm:spPr>
      <dgm:t>
        <a:bodyPr/>
        <a:lstStyle/>
        <a:p>
          <a:r>
            <a:rPr lang="en-US" b="1" dirty="0">
              <a:latin typeface="Arial" panose="020B0604020202020204" pitchFamily="34" charset="0"/>
              <a:cs typeface="Arial" panose="020B0604020202020204" pitchFamily="34" charset="0"/>
            </a:rPr>
            <a:t>Backing: cosmetic companies use animal testing to save money</a:t>
          </a:r>
        </a:p>
      </dgm:t>
    </dgm:pt>
    <dgm:pt modelId="{AD03F7C7-22E9-436F-A82C-BCFCAEAAE45F}" type="parTrans" cxnId="{FC03F354-EF10-4681-8059-A48D7B15C55E}">
      <dgm:prSet/>
      <dgm:spPr/>
      <dgm:t>
        <a:bodyPr/>
        <a:lstStyle/>
        <a:p>
          <a:endParaRPr lang="en-US"/>
        </a:p>
      </dgm:t>
    </dgm:pt>
    <dgm:pt modelId="{F9C049F2-46B1-420D-B3ED-984424B7DC26}" type="sibTrans" cxnId="{FC03F354-EF10-4681-8059-A48D7B15C55E}">
      <dgm:prSet/>
      <dgm:spPr/>
      <dgm:t>
        <a:bodyPr/>
        <a:lstStyle/>
        <a:p>
          <a:endParaRPr lang="en-US"/>
        </a:p>
      </dgm:t>
    </dgm:pt>
    <dgm:pt modelId="{76EE8472-55CF-405E-9194-009A0F095B70}" type="pres">
      <dgm:prSet presAssocID="{F2118B56-F447-46C5-AE2B-0781136C75EC}" presName="Name0" presStyleCnt="0">
        <dgm:presLayoutVars>
          <dgm:chPref val="1"/>
          <dgm:dir/>
          <dgm:animOne val="branch"/>
          <dgm:animLvl val="lvl"/>
          <dgm:resizeHandles/>
        </dgm:presLayoutVars>
      </dgm:prSet>
      <dgm:spPr/>
    </dgm:pt>
    <dgm:pt modelId="{9AAA0F1C-AE41-4E51-A707-A677751127DD}" type="pres">
      <dgm:prSet presAssocID="{19609778-21EA-4D10-B1BA-45756FF1FB06}" presName="vertOne" presStyleCnt="0"/>
      <dgm:spPr/>
    </dgm:pt>
    <dgm:pt modelId="{8D571E02-C105-4005-854F-FBF8EAAC7BA1}" type="pres">
      <dgm:prSet presAssocID="{19609778-21EA-4D10-B1BA-45756FF1FB06}" presName="txOne" presStyleLbl="node0" presStyleIdx="0" presStyleCnt="1" custLinFactNeighborX="-354" custLinFactNeighborY="22750">
        <dgm:presLayoutVars>
          <dgm:chPref val="3"/>
        </dgm:presLayoutVars>
      </dgm:prSet>
      <dgm:spPr/>
    </dgm:pt>
    <dgm:pt modelId="{476F40CD-366F-4714-820F-FB50F0BDB2B4}" type="pres">
      <dgm:prSet presAssocID="{19609778-21EA-4D10-B1BA-45756FF1FB06}" presName="parTransOne" presStyleCnt="0"/>
      <dgm:spPr/>
    </dgm:pt>
    <dgm:pt modelId="{3ABF485A-43F0-4A07-9F4F-9342DCA810E8}" type="pres">
      <dgm:prSet presAssocID="{19609778-21EA-4D10-B1BA-45756FF1FB06}" presName="horzOne" presStyleCnt="0"/>
      <dgm:spPr/>
    </dgm:pt>
    <dgm:pt modelId="{5ADCDFEC-728B-44EF-973C-8A0FE3A0629A}" type="pres">
      <dgm:prSet presAssocID="{7FBEF26A-8828-4171-9A59-90384F01CD70}" presName="vertTwo" presStyleCnt="0"/>
      <dgm:spPr/>
    </dgm:pt>
    <dgm:pt modelId="{4C5BBEE1-D63B-484D-A372-F5A3BDF6DC56}" type="pres">
      <dgm:prSet presAssocID="{7FBEF26A-8828-4171-9A59-90384F01CD70}" presName="txTwo" presStyleLbl="node2" presStyleIdx="0" presStyleCnt="2">
        <dgm:presLayoutVars>
          <dgm:chPref val="3"/>
        </dgm:presLayoutVars>
      </dgm:prSet>
      <dgm:spPr/>
    </dgm:pt>
    <dgm:pt modelId="{BDF4A542-08C5-4CBB-9965-3C0ABC001C12}" type="pres">
      <dgm:prSet presAssocID="{7FBEF26A-8828-4171-9A59-90384F01CD70}" presName="parTransTwo" presStyleCnt="0"/>
      <dgm:spPr/>
    </dgm:pt>
    <dgm:pt modelId="{5D35B92F-CD9A-4D21-83E7-6C319BD4B4B4}" type="pres">
      <dgm:prSet presAssocID="{7FBEF26A-8828-4171-9A59-90384F01CD70}" presName="horzTwo" presStyleCnt="0"/>
      <dgm:spPr/>
    </dgm:pt>
    <dgm:pt modelId="{21E38B7F-FC89-4B13-A691-7ECDB2696AAD}" type="pres">
      <dgm:prSet presAssocID="{36F5E160-E2ED-414B-8C4D-60DAF5D55914}" presName="vertThree" presStyleCnt="0"/>
      <dgm:spPr/>
    </dgm:pt>
    <dgm:pt modelId="{C9FE22B7-548C-4B34-BCC3-EAA50223E2C9}" type="pres">
      <dgm:prSet presAssocID="{36F5E160-E2ED-414B-8C4D-60DAF5D55914}" presName="txThree" presStyleLbl="node3" presStyleIdx="0" presStyleCnt="3">
        <dgm:presLayoutVars>
          <dgm:chPref val="3"/>
        </dgm:presLayoutVars>
      </dgm:prSet>
      <dgm:spPr/>
    </dgm:pt>
    <dgm:pt modelId="{2D2ECC49-EF8B-4B58-A72A-40B3AABB8515}" type="pres">
      <dgm:prSet presAssocID="{36F5E160-E2ED-414B-8C4D-60DAF5D55914}" presName="horzThree" presStyleCnt="0"/>
      <dgm:spPr/>
    </dgm:pt>
    <dgm:pt modelId="{47B788B0-A2B4-42F9-BAD9-166208B74D33}" type="pres">
      <dgm:prSet presAssocID="{972A01B3-B0D1-4498-821A-434101673BFB}" presName="sibSpaceThree" presStyleCnt="0"/>
      <dgm:spPr/>
    </dgm:pt>
    <dgm:pt modelId="{2B4B244A-DB86-444F-90BB-72ECCB1FAF3A}" type="pres">
      <dgm:prSet presAssocID="{2CDE8C4F-22D4-40D3-8A05-796A27C1BACD}" presName="vertThree" presStyleCnt="0"/>
      <dgm:spPr/>
    </dgm:pt>
    <dgm:pt modelId="{279E56A2-F92F-47D3-A4F2-56232F3406AC}" type="pres">
      <dgm:prSet presAssocID="{2CDE8C4F-22D4-40D3-8A05-796A27C1BACD}" presName="txThree" presStyleLbl="node3" presStyleIdx="1" presStyleCnt="3">
        <dgm:presLayoutVars>
          <dgm:chPref val="3"/>
        </dgm:presLayoutVars>
      </dgm:prSet>
      <dgm:spPr/>
    </dgm:pt>
    <dgm:pt modelId="{DC8E344E-1896-4764-AEFD-C2DA0D100B41}" type="pres">
      <dgm:prSet presAssocID="{2CDE8C4F-22D4-40D3-8A05-796A27C1BACD}" presName="horzThree" presStyleCnt="0"/>
      <dgm:spPr/>
    </dgm:pt>
    <dgm:pt modelId="{4631CECF-6BBF-4FC5-9D4D-A720EC7BDA1B}" type="pres">
      <dgm:prSet presAssocID="{0F4481C3-F450-4D9E-8C7D-0C15FF288CB3}" presName="sibSpaceTwo" presStyleCnt="0"/>
      <dgm:spPr/>
    </dgm:pt>
    <dgm:pt modelId="{179FDF33-55DD-457B-BA56-EFC11256F268}" type="pres">
      <dgm:prSet presAssocID="{3637C82D-2A21-4CDF-81FB-27A0064260DF}" presName="vertTwo" presStyleCnt="0"/>
      <dgm:spPr/>
    </dgm:pt>
    <dgm:pt modelId="{D5F80704-A5BA-4F81-B194-1EE956840B14}" type="pres">
      <dgm:prSet presAssocID="{3637C82D-2A21-4CDF-81FB-27A0064260DF}" presName="txTwo" presStyleLbl="node2" presStyleIdx="1" presStyleCnt="2" custLinFactNeighborX="-899" custLinFactNeighborY="1">
        <dgm:presLayoutVars>
          <dgm:chPref val="3"/>
        </dgm:presLayoutVars>
      </dgm:prSet>
      <dgm:spPr/>
    </dgm:pt>
    <dgm:pt modelId="{897AF79D-75EC-4B8C-8FF7-AA4FAEA4636D}" type="pres">
      <dgm:prSet presAssocID="{3637C82D-2A21-4CDF-81FB-27A0064260DF}" presName="parTransTwo" presStyleCnt="0"/>
      <dgm:spPr/>
    </dgm:pt>
    <dgm:pt modelId="{D1C175EE-FC25-4C27-A416-325809184812}" type="pres">
      <dgm:prSet presAssocID="{3637C82D-2A21-4CDF-81FB-27A0064260DF}" presName="horzTwo" presStyleCnt="0"/>
      <dgm:spPr/>
    </dgm:pt>
    <dgm:pt modelId="{35EE6586-B3D1-4F19-9023-0EC39356B442}" type="pres">
      <dgm:prSet presAssocID="{46628AEF-46E7-49E1-9BF4-8798D612BBFE}" presName="vertThree" presStyleCnt="0"/>
      <dgm:spPr/>
    </dgm:pt>
    <dgm:pt modelId="{136F0ABB-CD90-4A09-A15C-C5220E2798F5}" type="pres">
      <dgm:prSet presAssocID="{46628AEF-46E7-49E1-9BF4-8798D612BBFE}" presName="txThree" presStyleLbl="node3" presStyleIdx="2" presStyleCnt="3">
        <dgm:presLayoutVars>
          <dgm:chPref val="3"/>
        </dgm:presLayoutVars>
      </dgm:prSet>
      <dgm:spPr/>
    </dgm:pt>
    <dgm:pt modelId="{AE0AC792-767B-4A90-874A-793B21D93B33}" type="pres">
      <dgm:prSet presAssocID="{46628AEF-46E7-49E1-9BF4-8798D612BBFE}" presName="horzThree" presStyleCnt="0"/>
      <dgm:spPr/>
    </dgm:pt>
  </dgm:ptLst>
  <dgm:cxnLst>
    <dgm:cxn modelId="{6A775F03-BBB3-432C-B940-26338099F917}" srcId="{7FBEF26A-8828-4171-9A59-90384F01CD70}" destId="{2CDE8C4F-22D4-40D3-8A05-796A27C1BACD}" srcOrd="1" destOrd="0" parTransId="{7C086FF2-3E6C-4032-B9A1-86F34AE8539C}" sibTransId="{939A430C-D277-41A8-AC84-B741432D2772}"/>
    <dgm:cxn modelId="{02B2E204-544B-4142-ABE7-D9F70E38A7D5}" srcId="{7FBEF26A-8828-4171-9A59-90384F01CD70}" destId="{36F5E160-E2ED-414B-8C4D-60DAF5D55914}" srcOrd="0" destOrd="0" parTransId="{4E07001E-DD87-4E6B-98A8-710B55AFF65F}" sibTransId="{972A01B3-B0D1-4498-821A-434101673BFB}"/>
    <dgm:cxn modelId="{ED285B15-7638-4472-A361-FD631CAABB6E}" type="presOf" srcId="{46628AEF-46E7-49E1-9BF4-8798D612BBFE}" destId="{136F0ABB-CD90-4A09-A15C-C5220E2798F5}" srcOrd="0" destOrd="0" presId="urn:microsoft.com/office/officeart/2005/8/layout/hierarchy4"/>
    <dgm:cxn modelId="{E24E4F66-ACD3-4B53-923E-FC087FDC3BEC}" srcId="{19609778-21EA-4D10-B1BA-45756FF1FB06}" destId="{7FBEF26A-8828-4171-9A59-90384F01CD70}" srcOrd="0" destOrd="0" parTransId="{81E9F6C9-7D17-47CB-8959-32452D00B9D0}" sibTransId="{0F4481C3-F450-4D9E-8C7D-0C15FF288CB3}"/>
    <dgm:cxn modelId="{FC03F354-EF10-4681-8059-A48D7B15C55E}" srcId="{3637C82D-2A21-4CDF-81FB-27A0064260DF}" destId="{46628AEF-46E7-49E1-9BF4-8798D612BBFE}" srcOrd="0" destOrd="0" parTransId="{AD03F7C7-22E9-436F-A82C-BCFCAEAAE45F}" sibTransId="{F9C049F2-46B1-420D-B3ED-984424B7DC26}"/>
    <dgm:cxn modelId="{1AE54656-F01C-42AA-87A8-2C94B5B587C5}" type="presOf" srcId="{36F5E160-E2ED-414B-8C4D-60DAF5D55914}" destId="{C9FE22B7-548C-4B34-BCC3-EAA50223E2C9}" srcOrd="0" destOrd="0" presId="urn:microsoft.com/office/officeart/2005/8/layout/hierarchy4"/>
    <dgm:cxn modelId="{4E20DCA1-CA16-4F0D-ADAC-4A9ACFF97AAB}" type="presOf" srcId="{F2118B56-F447-46C5-AE2B-0781136C75EC}" destId="{76EE8472-55CF-405E-9194-009A0F095B70}" srcOrd="0" destOrd="0" presId="urn:microsoft.com/office/officeart/2005/8/layout/hierarchy4"/>
    <dgm:cxn modelId="{8DCACBAF-902F-4334-9790-28E26F7B5371}" type="presOf" srcId="{2CDE8C4F-22D4-40D3-8A05-796A27C1BACD}" destId="{279E56A2-F92F-47D3-A4F2-56232F3406AC}" srcOrd="0" destOrd="0" presId="urn:microsoft.com/office/officeart/2005/8/layout/hierarchy4"/>
    <dgm:cxn modelId="{E08079DD-1174-4AC4-9E3E-9B4604B831DD}" type="presOf" srcId="{19609778-21EA-4D10-B1BA-45756FF1FB06}" destId="{8D571E02-C105-4005-854F-FBF8EAAC7BA1}" srcOrd="0" destOrd="0" presId="urn:microsoft.com/office/officeart/2005/8/layout/hierarchy4"/>
    <dgm:cxn modelId="{06BE12EA-05E5-48D5-B700-ED12784644A6}" srcId="{F2118B56-F447-46C5-AE2B-0781136C75EC}" destId="{19609778-21EA-4D10-B1BA-45756FF1FB06}" srcOrd="0" destOrd="0" parTransId="{2598F5A3-756F-4A01-8574-4C68A061C705}" sibTransId="{B505DB87-3189-41BF-B94B-3AC1219FB4BE}"/>
    <dgm:cxn modelId="{BFD9AAF4-6710-4E14-9AC6-F02237644429}" type="presOf" srcId="{7FBEF26A-8828-4171-9A59-90384F01CD70}" destId="{4C5BBEE1-D63B-484D-A372-F5A3BDF6DC56}" srcOrd="0" destOrd="0" presId="urn:microsoft.com/office/officeart/2005/8/layout/hierarchy4"/>
    <dgm:cxn modelId="{4EE6E6F6-B0E4-4CE2-A4CE-EC0F9204B16B}" type="presOf" srcId="{3637C82D-2A21-4CDF-81FB-27A0064260DF}" destId="{D5F80704-A5BA-4F81-B194-1EE956840B14}" srcOrd="0" destOrd="0" presId="urn:microsoft.com/office/officeart/2005/8/layout/hierarchy4"/>
    <dgm:cxn modelId="{70EC09F7-8AD4-413D-A633-1555452DB5CC}" srcId="{19609778-21EA-4D10-B1BA-45756FF1FB06}" destId="{3637C82D-2A21-4CDF-81FB-27A0064260DF}" srcOrd="1" destOrd="0" parTransId="{3716B5E5-6946-4D0C-BD99-85D82D7E8BCD}" sibTransId="{072FDA68-BDF9-4E53-BDE7-DAEFF6BB98C6}"/>
    <dgm:cxn modelId="{60DB431D-B2B9-4F32-804B-54ED83A64D2E}" type="presParOf" srcId="{76EE8472-55CF-405E-9194-009A0F095B70}" destId="{9AAA0F1C-AE41-4E51-A707-A677751127DD}" srcOrd="0" destOrd="0" presId="urn:microsoft.com/office/officeart/2005/8/layout/hierarchy4"/>
    <dgm:cxn modelId="{A06BA572-410F-46ED-9C56-22B4B2056069}" type="presParOf" srcId="{9AAA0F1C-AE41-4E51-A707-A677751127DD}" destId="{8D571E02-C105-4005-854F-FBF8EAAC7BA1}" srcOrd="0" destOrd="0" presId="urn:microsoft.com/office/officeart/2005/8/layout/hierarchy4"/>
    <dgm:cxn modelId="{5DE12ABF-CF23-4E47-9B14-462FB12A89B3}" type="presParOf" srcId="{9AAA0F1C-AE41-4E51-A707-A677751127DD}" destId="{476F40CD-366F-4714-820F-FB50F0BDB2B4}" srcOrd="1" destOrd="0" presId="urn:microsoft.com/office/officeart/2005/8/layout/hierarchy4"/>
    <dgm:cxn modelId="{0D7960CD-AB0C-4CF4-B594-824D5667691B}" type="presParOf" srcId="{9AAA0F1C-AE41-4E51-A707-A677751127DD}" destId="{3ABF485A-43F0-4A07-9F4F-9342DCA810E8}" srcOrd="2" destOrd="0" presId="urn:microsoft.com/office/officeart/2005/8/layout/hierarchy4"/>
    <dgm:cxn modelId="{9A65C04A-F0F3-4931-9E41-D317B9C14756}" type="presParOf" srcId="{3ABF485A-43F0-4A07-9F4F-9342DCA810E8}" destId="{5ADCDFEC-728B-44EF-973C-8A0FE3A0629A}" srcOrd="0" destOrd="0" presId="urn:microsoft.com/office/officeart/2005/8/layout/hierarchy4"/>
    <dgm:cxn modelId="{04761A18-BCBD-440B-BB2B-8F9C1C97C48A}" type="presParOf" srcId="{5ADCDFEC-728B-44EF-973C-8A0FE3A0629A}" destId="{4C5BBEE1-D63B-484D-A372-F5A3BDF6DC56}" srcOrd="0" destOrd="0" presId="urn:microsoft.com/office/officeart/2005/8/layout/hierarchy4"/>
    <dgm:cxn modelId="{4EB90906-3DA4-4C73-9083-2BC1D8A12C0A}" type="presParOf" srcId="{5ADCDFEC-728B-44EF-973C-8A0FE3A0629A}" destId="{BDF4A542-08C5-4CBB-9965-3C0ABC001C12}" srcOrd="1" destOrd="0" presId="urn:microsoft.com/office/officeart/2005/8/layout/hierarchy4"/>
    <dgm:cxn modelId="{F93D5F1D-D7A9-4D47-A765-DE2D1BF515C5}" type="presParOf" srcId="{5ADCDFEC-728B-44EF-973C-8A0FE3A0629A}" destId="{5D35B92F-CD9A-4D21-83E7-6C319BD4B4B4}" srcOrd="2" destOrd="0" presId="urn:microsoft.com/office/officeart/2005/8/layout/hierarchy4"/>
    <dgm:cxn modelId="{64666A34-D305-459D-B1E4-732017D35A61}" type="presParOf" srcId="{5D35B92F-CD9A-4D21-83E7-6C319BD4B4B4}" destId="{21E38B7F-FC89-4B13-A691-7ECDB2696AAD}" srcOrd="0" destOrd="0" presId="urn:microsoft.com/office/officeart/2005/8/layout/hierarchy4"/>
    <dgm:cxn modelId="{D3491911-7DE5-4392-B1B4-2EDFB89D8231}" type="presParOf" srcId="{21E38B7F-FC89-4B13-A691-7ECDB2696AAD}" destId="{C9FE22B7-548C-4B34-BCC3-EAA50223E2C9}" srcOrd="0" destOrd="0" presId="urn:microsoft.com/office/officeart/2005/8/layout/hierarchy4"/>
    <dgm:cxn modelId="{55DF679B-91CF-407A-819A-D998BACF1E72}" type="presParOf" srcId="{21E38B7F-FC89-4B13-A691-7ECDB2696AAD}" destId="{2D2ECC49-EF8B-4B58-A72A-40B3AABB8515}" srcOrd="1" destOrd="0" presId="urn:microsoft.com/office/officeart/2005/8/layout/hierarchy4"/>
    <dgm:cxn modelId="{1822356A-DCB9-43CD-9F12-789143A53EC0}" type="presParOf" srcId="{5D35B92F-CD9A-4D21-83E7-6C319BD4B4B4}" destId="{47B788B0-A2B4-42F9-BAD9-166208B74D33}" srcOrd="1" destOrd="0" presId="urn:microsoft.com/office/officeart/2005/8/layout/hierarchy4"/>
    <dgm:cxn modelId="{D0496378-E96A-47A8-ADEE-6E11D21C79E2}" type="presParOf" srcId="{5D35B92F-CD9A-4D21-83E7-6C319BD4B4B4}" destId="{2B4B244A-DB86-444F-90BB-72ECCB1FAF3A}" srcOrd="2" destOrd="0" presId="urn:microsoft.com/office/officeart/2005/8/layout/hierarchy4"/>
    <dgm:cxn modelId="{7D65CAEC-5C24-40BD-A499-C6EF4628F966}" type="presParOf" srcId="{2B4B244A-DB86-444F-90BB-72ECCB1FAF3A}" destId="{279E56A2-F92F-47D3-A4F2-56232F3406AC}" srcOrd="0" destOrd="0" presId="urn:microsoft.com/office/officeart/2005/8/layout/hierarchy4"/>
    <dgm:cxn modelId="{0852C2B0-45AD-4897-979D-9860771C7774}" type="presParOf" srcId="{2B4B244A-DB86-444F-90BB-72ECCB1FAF3A}" destId="{DC8E344E-1896-4764-AEFD-C2DA0D100B41}" srcOrd="1" destOrd="0" presId="urn:microsoft.com/office/officeart/2005/8/layout/hierarchy4"/>
    <dgm:cxn modelId="{9EF390C4-3045-4FBC-80D9-DBD7CA89810E}" type="presParOf" srcId="{3ABF485A-43F0-4A07-9F4F-9342DCA810E8}" destId="{4631CECF-6BBF-4FC5-9D4D-A720EC7BDA1B}" srcOrd="1" destOrd="0" presId="urn:microsoft.com/office/officeart/2005/8/layout/hierarchy4"/>
    <dgm:cxn modelId="{797D4481-366B-4FD5-BC80-491C6E86A26A}" type="presParOf" srcId="{3ABF485A-43F0-4A07-9F4F-9342DCA810E8}" destId="{179FDF33-55DD-457B-BA56-EFC11256F268}" srcOrd="2" destOrd="0" presId="urn:microsoft.com/office/officeart/2005/8/layout/hierarchy4"/>
    <dgm:cxn modelId="{79980F8D-839D-431E-A6D4-8DBE35B782E0}" type="presParOf" srcId="{179FDF33-55DD-457B-BA56-EFC11256F268}" destId="{D5F80704-A5BA-4F81-B194-1EE956840B14}" srcOrd="0" destOrd="0" presId="urn:microsoft.com/office/officeart/2005/8/layout/hierarchy4"/>
    <dgm:cxn modelId="{BFA7D23B-B921-4E35-BE6F-5BACD7AE52C8}" type="presParOf" srcId="{179FDF33-55DD-457B-BA56-EFC11256F268}" destId="{897AF79D-75EC-4B8C-8FF7-AA4FAEA4636D}" srcOrd="1" destOrd="0" presId="urn:microsoft.com/office/officeart/2005/8/layout/hierarchy4"/>
    <dgm:cxn modelId="{D027077B-9817-4133-9DFA-1A2F434D42F6}" type="presParOf" srcId="{179FDF33-55DD-457B-BA56-EFC11256F268}" destId="{D1C175EE-FC25-4C27-A416-325809184812}" srcOrd="2" destOrd="0" presId="urn:microsoft.com/office/officeart/2005/8/layout/hierarchy4"/>
    <dgm:cxn modelId="{44C8B62F-732F-4E10-A07A-83D10B4F6AE7}" type="presParOf" srcId="{D1C175EE-FC25-4C27-A416-325809184812}" destId="{35EE6586-B3D1-4F19-9023-0EC39356B442}" srcOrd="0" destOrd="0" presId="urn:microsoft.com/office/officeart/2005/8/layout/hierarchy4"/>
    <dgm:cxn modelId="{290CA8BC-FA40-461F-B23C-7A2C8FB54869}" type="presParOf" srcId="{35EE6586-B3D1-4F19-9023-0EC39356B442}" destId="{136F0ABB-CD90-4A09-A15C-C5220E2798F5}" srcOrd="0" destOrd="0" presId="urn:microsoft.com/office/officeart/2005/8/layout/hierarchy4"/>
    <dgm:cxn modelId="{D6DB0C0F-49FF-46B1-84AE-5BA6944B28D5}" type="presParOf" srcId="{35EE6586-B3D1-4F19-9023-0EC39356B442}" destId="{AE0AC792-767B-4A90-874A-793B21D93B33}"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E242E-437D-4EFF-9FCD-FFB85571BF7B}" type="doc">
      <dgm:prSet loTypeId="urn:microsoft.com/office/officeart/2005/8/layout/process1" loCatId="process" qsTypeId="urn:microsoft.com/office/officeart/2005/8/quickstyle/simple1" qsCatId="simple" csTypeId="urn:microsoft.com/office/officeart/2005/8/colors/accent1_2" csCatId="accent1" phldr="1"/>
      <dgm:spPr/>
    </dgm:pt>
    <dgm:pt modelId="{4083CD2B-9678-4DAC-9D65-4AA68DF91707}">
      <dgm:prSet phldrT="[Text]"/>
      <dgm:spPr/>
      <dgm:t>
        <a:bodyPr/>
        <a:lstStyle/>
        <a:p>
          <a:r>
            <a:rPr lang="en-GB" dirty="0"/>
            <a:t>Support the organisation</a:t>
          </a:r>
          <a:endParaRPr lang="en-US" dirty="0"/>
        </a:p>
      </dgm:t>
    </dgm:pt>
    <dgm:pt modelId="{6B236575-B89A-4D34-B864-929126EADE6A}" type="parTrans" cxnId="{3812F07D-6716-412B-8EEF-3C71677FB02A}">
      <dgm:prSet/>
      <dgm:spPr/>
      <dgm:t>
        <a:bodyPr/>
        <a:lstStyle/>
        <a:p>
          <a:endParaRPr lang="en-US"/>
        </a:p>
      </dgm:t>
    </dgm:pt>
    <dgm:pt modelId="{52A31C69-46A9-4887-9945-27B6251EFD0E}" type="sibTrans" cxnId="{3812F07D-6716-412B-8EEF-3C71677FB02A}">
      <dgm:prSet/>
      <dgm:spPr/>
      <dgm:t>
        <a:bodyPr/>
        <a:lstStyle/>
        <a:p>
          <a:endParaRPr lang="en-US"/>
        </a:p>
      </dgm:t>
    </dgm:pt>
    <dgm:pt modelId="{ABD78CFB-7EAF-49EA-8479-AA9D52A19BDB}">
      <dgm:prSet phldrT="[Text]">
        <dgm:style>
          <a:lnRef idx="0">
            <a:schemeClr val="accent4"/>
          </a:lnRef>
          <a:fillRef idx="3">
            <a:schemeClr val="accent4"/>
          </a:fillRef>
          <a:effectRef idx="3">
            <a:schemeClr val="accent4"/>
          </a:effectRef>
          <a:fontRef idx="minor">
            <a:schemeClr val="lt1"/>
          </a:fontRef>
        </dgm:style>
      </dgm:prSet>
      <dgm:spPr/>
      <dgm:t>
        <a:bodyPr/>
        <a:lstStyle/>
        <a:p>
          <a:r>
            <a:rPr lang="en-GB" dirty="0"/>
            <a:t>Values that are being lived already within the organisation</a:t>
          </a:r>
          <a:endParaRPr lang="en-US" dirty="0"/>
        </a:p>
      </dgm:t>
    </dgm:pt>
    <dgm:pt modelId="{714770C7-9AC3-4F1C-BE91-F2A9FD1B4C3B}" type="parTrans" cxnId="{94DEB817-3C6E-43CF-9B8A-E343C68A9C8D}">
      <dgm:prSet/>
      <dgm:spPr/>
      <dgm:t>
        <a:bodyPr/>
        <a:lstStyle/>
        <a:p>
          <a:endParaRPr lang="en-US"/>
        </a:p>
      </dgm:t>
    </dgm:pt>
    <dgm:pt modelId="{8F29D227-113D-4EAC-A8B1-EE9924388F92}" type="sibTrans" cxnId="{94DEB817-3C6E-43CF-9B8A-E343C68A9C8D}">
      <dgm:prSet/>
      <dgm:spPr/>
      <dgm:t>
        <a:bodyPr/>
        <a:lstStyle/>
        <a:p>
          <a:endParaRPr lang="en-US"/>
        </a:p>
      </dgm:t>
    </dgm:pt>
    <dgm:pt modelId="{C9148912-ADD1-40EC-A233-A99350FEF383}">
      <dgm:prSet phldrT="[Text]">
        <dgm:style>
          <a:lnRef idx="1">
            <a:schemeClr val="accent5"/>
          </a:lnRef>
          <a:fillRef idx="3">
            <a:schemeClr val="accent5"/>
          </a:fillRef>
          <a:effectRef idx="2">
            <a:schemeClr val="accent5"/>
          </a:effectRef>
          <a:fontRef idx="minor">
            <a:schemeClr val="lt1"/>
          </a:fontRef>
        </dgm:style>
      </dgm:prSet>
      <dgm:spPr/>
      <dgm:t>
        <a:bodyPr/>
        <a:lstStyle/>
        <a:p>
          <a:r>
            <a:rPr lang="en-GB" dirty="0"/>
            <a:t>Tested and tried to build ownership</a:t>
          </a:r>
          <a:endParaRPr lang="en-US" dirty="0"/>
        </a:p>
      </dgm:t>
    </dgm:pt>
    <dgm:pt modelId="{84464018-F9A9-419C-BD92-025B3E11D190}" type="parTrans" cxnId="{A9BE070D-1B71-48D2-87A4-06FF7DA84BB9}">
      <dgm:prSet/>
      <dgm:spPr/>
      <dgm:t>
        <a:bodyPr/>
        <a:lstStyle/>
        <a:p>
          <a:endParaRPr lang="en-US"/>
        </a:p>
      </dgm:t>
    </dgm:pt>
    <dgm:pt modelId="{56393201-2057-4AFA-B494-20389B0821DA}" type="sibTrans" cxnId="{A9BE070D-1B71-48D2-87A4-06FF7DA84BB9}">
      <dgm:prSet/>
      <dgm:spPr/>
      <dgm:t>
        <a:bodyPr/>
        <a:lstStyle/>
        <a:p>
          <a:endParaRPr lang="en-US"/>
        </a:p>
      </dgm:t>
    </dgm:pt>
    <dgm:pt modelId="{D51581FF-C604-4CDB-92DB-32D416202B60}">
      <dgm:prSet phldrT="[Text]">
        <dgm:style>
          <a:lnRef idx="0">
            <a:schemeClr val="accent2"/>
          </a:lnRef>
          <a:fillRef idx="3">
            <a:schemeClr val="accent2"/>
          </a:fillRef>
          <a:effectRef idx="3">
            <a:schemeClr val="accent2"/>
          </a:effectRef>
          <a:fontRef idx="minor">
            <a:schemeClr val="lt1"/>
          </a:fontRef>
        </dgm:style>
      </dgm:prSet>
      <dgm:spPr/>
      <dgm:t>
        <a:bodyPr/>
        <a:lstStyle/>
        <a:p>
          <a:r>
            <a:rPr lang="en-GB" dirty="0"/>
            <a:t>Staff engage with the organisations values (by discussing, challenging, influencing, fleshing it out)</a:t>
          </a:r>
          <a:endParaRPr lang="en-US" dirty="0"/>
        </a:p>
      </dgm:t>
    </dgm:pt>
    <dgm:pt modelId="{7CADD92A-9882-4DD6-8581-4F881A96DED7}" type="parTrans" cxnId="{B3B3888B-0BF1-43F2-A0D5-7077FB327CB2}">
      <dgm:prSet/>
      <dgm:spPr/>
      <dgm:t>
        <a:bodyPr/>
        <a:lstStyle/>
        <a:p>
          <a:endParaRPr lang="en-US"/>
        </a:p>
      </dgm:t>
    </dgm:pt>
    <dgm:pt modelId="{E16F8449-1AA9-4ABF-89C3-CD565C62494F}" type="sibTrans" cxnId="{B3B3888B-0BF1-43F2-A0D5-7077FB327CB2}">
      <dgm:prSet/>
      <dgm:spPr/>
      <dgm:t>
        <a:bodyPr/>
        <a:lstStyle/>
        <a:p>
          <a:endParaRPr lang="en-US"/>
        </a:p>
      </dgm:t>
    </dgm:pt>
    <dgm:pt modelId="{CF064144-78E3-4618-9D37-E6645726477B}" type="pres">
      <dgm:prSet presAssocID="{D19E242E-437D-4EFF-9FCD-FFB85571BF7B}" presName="Name0" presStyleCnt="0">
        <dgm:presLayoutVars>
          <dgm:dir/>
          <dgm:resizeHandles val="exact"/>
        </dgm:presLayoutVars>
      </dgm:prSet>
      <dgm:spPr/>
    </dgm:pt>
    <dgm:pt modelId="{8E071179-2B5C-45CD-91B2-2A3660C9F8BC}" type="pres">
      <dgm:prSet presAssocID="{4083CD2B-9678-4DAC-9D65-4AA68DF91707}" presName="node" presStyleLbl="node1" presStyleIdx="0" presStyleCnt="4">
        <dgm:presLayoutVars>
          <dgm:bulletEnabled val="1"/>
        </dgm:presLayoutVars>
      </dgm:prSet>
      <dgm:spPr/>
    </dgm:pt>
    <dgm:pt modelId="{EE17AA14-5E21-4919-97E9-FDC9D1AC58BA}" type="pres">
      <dgm:prSet presAssocID="{52A31C69-46A9-4887-9945-27B6251EFD0E}" presName="sibTrans" presStyleLbl="sibTrans2D1" presStyleIdx="0" presStyleCnt="3"/>
      <dgm:spPr/>
    </dgm:pt>
    <dgm:pt modelId="{004B9634-C8C2-4007-88C5-A7B5176DEEEC}" type="pres">
      <dgm:prSet presAssocID="{52A31C69-46A9-4887-9945-27B6251EFD0E}" presName="connectorText" presStyleLbl="sibTrans2D1" presStyleIdx="0" presStyleCnt="3"/>
      <dgm:spPr/>
    </dgm:pt>
    <dgm:pt modelId="{DF2640E3-C874-431E-8540-EF76543036CF}" type="pres">
      <dgm:prSet presAssocID="{ABD78CFB-7EAF-49EA-8479-AA9D52A19BDB}" presName="node" presStyleLbl="node1" presStyleIdx="1" presStyleCnt="4">
        <dgm:presLayoutVars>
          <dgm:bulletEnabled val="1"/>
        </dgm:presLayoutVars>
      </dgm:prSet>
      <dgm:spPr/>
    </dgm:pt>
    <dgm:pt modelId="{1F92E800-A4CF-44B8-AD67-77D7B4AE9B50}" type="pres">
      <dgm:prSet presAssocID="{8F29D227-113D-4EAC-A8B1-EE9924388F92}" presName="sibTrans" presStyleLbl="sibTrans2D1" presStyleIdx="1" presStyleCnt="3"/>
      <dgm:spPr/>
    </dgm:pt>
    <dgm:pt modelId="{77A97117-C036-4BFE-BFBC-77FE6FED6B01}" type="pres">
      <dgm:prSet presAssocID="{8F29D227-113D-4EAC-A8B1-EE9924388F92}" presName="connectorText" presStyleLbl="sibTrans2D1" presStyleIdx="1" presStyleCnt="3"/>
      <dgm:spPr/>
    </dgm:pt>
    <dgm:pt modelId="{FB4F108B-FF5E-4EF5-8149-A622899FA9BC}" type="pres">
      <dgm:prSet presAssocID="{C9148912-ADD1-40EC-A233-A99350FEF383}" presName="node" presStyleLbl="node1" presStyleIdx="2" presStyleCnt="4">
        <dgm:presLayoutVars>
          <dgm:bulletEnabled val="1"/>
        </dgm:presLayoutVars>
      </dgm:prSet>
      <dgm:spPr/>
    </dgm:pt>
    <dgm:pt modelId="{9DCB639D-2030-476E-A805-0ABD1C75BBF2}" type="pres">
      <dgm:prSet presAssocID="{56393201-2057-4AFA-B494-20389B0821DA}" presName="sibTrans" presStyleLbl="sibTrans2D1" presStyleIdx="2" presStyleCnt="3"/>
      <dgm:spPr/>
    </dgm:pt>
    <dgm:pt modelId="{A072717E-1FD7-4435-88EC-264F80DAB86C}" type="pres">
      <dgm:prSet presAssocID="{56393201-2057-4AFA-B494-20389B0821DA}" presName="connectorText" presStyleLbl="sibTrans2D1" presStyleIdx="2" presStyleCnt="3"/>
      <dgm:spPr/>
    </dgm:pt>
    <dgm:pt modelId="{AF68716C-BEED-4354-B342-24996FBD3A9B}" type="pres">
      <dgm:prSet presAssocID="{D51581FF-C604-4CDB-92DB-32D416202B60}" presName="node" presStyleLbl="node1" presStyleIdx="3" presStyleCnt="4">
        <dgm:presLayoutVars>
          <dgm:bulletEnabled val="1"/>
        </dgm:presLayoutVars>
      </dgm:prSet>
      <dgm:spPr/>
    </dgm:pt>
  </dgm:ptLst>
  <dgm:cxnLst>
    <dgm:cxn modelId="{54DE2D09-DF88-4693-934A-3D2E621FDA8B}" type="presOf" srcId="{C9148912-ADD1-40EC-A233-A99350FEF383}" destId="{FB4F108B-FF5E-4EF5-8149-A622899FA9BC}" srcOrd="0" destOrd="0" presId="urn:microsoft.com/office/officeart/2005/8/layout/process1"/>
    <dgm:cxn modelId="{489AF80C-21C1-493F-B9D3-D8DFA31323A2}" type="presOf" srcId="{D51581FF-C604-4CDB-92DB-32D416202B60}" destId="{AF68716C-BEED-4354-B342-24996FBD3A9B}" srcOrd="0" destOrd="0" presId="urn:microsoft.com/office/officeart/2005/8/layout/process1"/>
    <dgm:cxn modelId="{A9BE070D-1B71-48D2-87A4-06FF7DA84BB9}" srcId="{D19E242E-437D-4EFF-9FCD-FFB85571BF7B}" destId="{C9148912-ADD1-40EC-A233-A99350FEF383}" srcOrd="2" destOrd="0" parTransId="{84464018-F9A9-419C-BD92-025B3E11D190}" sibTransId="{56393201-2057-4AFA-B494-20389B0821DA}"/>
    <dgm:cxn modelId="{94DEB817-3C6E-43CF-9B8A-E343C68A9C8D}" srcId="{D19E242E-437D-4EFF-9FCD-FFB85571BF7B}" destId="{ABD78CFB-7EAF-49EA-8479-AA9D52A19BDB}" srcOrd="1" destOrd="0" parTransId="{714770C7-9AC3-4F1C-BE91-F2A9FD1B4C3B}" sibTransId="{8F29D227-113D-4EAC-A8B1-EE9924388F92}"/>
    <dgm:cxn modelId="{0488243A-ED01-47FC-99EC-164ED3B1D53C}" type="presOf" srcId="{ABD78CFB-7EAF-49EA-8479-AA9D52A19BDB}" destId="{DF2640E3-C874-431E-8540-EF76543036CF}" srcOrd="0" destOrd="0" presId="urn:microsoft.com/office/officeart/2005/8/layout/process1"/>
    <dgm:cxn modelId="{15B25242-AEA9-4778-80A2-A7CB04C278C6}" type="presOf" srcId="{8F29D227-113D-4EAC-A8B1-EE9924388F92}" destId="{77A97117-C036-4BFE-BFBC-77FE6FED6B01}" srcOrd="1" destOrd="0" presId="urn:microsoft.com/office/officeart/2005/8/layout/process1"/>
    <dgm:cxn modelId="{AA5CB444-BFFF-4F7C-9E11-FC641947B47F}" type="presOf" srcId="{52A31C69-46A9-4887-9945-27B6251EFD0E}" destId="{004B9634-C8C2-4007-88C5-A7B5176DEEEC}" srcOrd="1" destOrd="0" presId="urn:microsoft.com/office/officeart/2005/8/layout/process1"/>
    <dgm:cxn modelId="{D11A8A4A-6C2D-4A80-8846-F14CFDD4C2F9}" type="presOf" srcId="{56393201-2057-4AFA-B494-20389B0821DA}" destId="{9DCB639D-2030-476E-A805-0ABD1C75BBF2}" srcOrd="0" destOrd="0" presId="urn:microsoft.com/office/officeart/2005/8/layout/process1"/>
    <dgm:cxn modelId="{217C0C4B-C64A-4106-9FB8-6202AB9B8DC9}" type="presOf" srcId="{52A31C69-46A9-4887-9945-27B6251EFD0E}" destId="{EE17AA14-5E21-4919-97E9-FDC9D1AC58BA}" srcOrd="0" destOrd="0" presId="urn:microsoft.com/office/officeart/2005/8/layout/process1"/>
    <dgm:cxn modelId="{2447C974-5316-46F5-B3E6-98C5A5569AD9}" type="presOf" srcId="{8F29D227-113D-4EAC-A8B1-EE9924388F92}" destId="{1F92E800-A4CF-44B8-AD67-77D7B4AE9B50}" srcOrd="0" destOrd="0" presId="urn:microsoft.com/office/officeart/2005/8/layout/process1"/>
    <dgm:cxn modelId="{3812F07D-6716-412B-8EEF-3C71677FB02A}" srcId="{D19E242E-437D-4EFF-9FCD-FFB85571BF7B}" destId="{4083CD2B-9678-4DAC-9D65-4AA68DF91707}" srcOrd="0" destOrd="0" parTransId="{6B236575-B89A-4D34-B864-929126EADE6A}" sibTransId="{52A31C69-46A9-4887-9945-27B6251EFD0E}"/>
    <dgm:cxn modelId="{B3B3888B-0BF1-43F2-A0D5-7077FB327CB2}" srcId="{D19E242E-437D-4EFF-9FCD-FFB85571BF7B}" destId="{D51581FF-C604-4CDB-92DB-32D416202B60}" srcOrd="3" destOrd="0" parTransId="{7CADD92A-9882-4DD6-8581-4F881A96DED7}" sibTransId="{E16F8449-1AA9-4ABF-89C3-CD565C62494F}"/>
    <dgm:cxn modelId="{4ABD8BDA-9276-4530-B193-C257264E3555}" type="presOf" srcId="{D19E242E-437D-4EFF-9FCD-FFB85571BF7B}" destId="{CF064144-78E3-4618-9D37-E6645726477B}" srcOrd="0" destOrd="0" presId="urn:microsoft.com/office/officeart/2005/8/layout/process1"/>
    <dgm:cxn modelId="{BEE862FA-BD58-47A8-88CB-09BDE4310495}" type="presOf" srcId="{4083CD2B-9678-4DAC-9D65-4AA68DF91707}" destId="{8E071179-2B5C-45CD-91B2-2A3660C9F8BC}" srcOrd="0" destOrd="0" presId="urn:microsoft.com/office/officeart/2005/8/layout/process1"/>
    <dgm:cxn modelId="{43AB2EFE-EE34-4AD2-A0EA-47BCAE52FA62}" type="presOf" srcId="{56393201-2057-4AFA-B494-20389B0821DA}" destId="{A072717E-1FD7-4435-88EC-264F80DAB86C}" srcOrd="1" destOrd="0" presId="urn:microsoft.com/office/officeart/2005/8/layout/process1"/>
    <dgm:cxn modelId="{02CDD9F1-EC7B-40C8-9032-907D169ED2E6}" type="presParOf" srcId="{CF064144-78E3-4618-9D37-E6645726477B}" destId="{8E071179-2B5C-45CD-91B2-2A3660C9F8BC}" srcOrd="0" destOrd="0" presId="urn:microsoft.com/office/officeart/2005/8/layout/process1"/>
    <dgm:cxn modelId="{4AF6B9A5-CEFE-4E3B-9B99-77781F3C8FC8}" type="presParOf" srcId="{CF064144-78E3-4618-9D37-E6645726477B}" destId="{EE17AA14-5E21-4919-97E9-FDC9D1AC58BA}" srcOrd="1" destOrd="0" presId="urn:microsoft.com/office/officeart/2005/8/layout/process1"/>
    <dgm:cxn modelId="{F7DB7EAA-AE0F-4318-A557-A0D3A319995E}" type="presParOf" srcId="{EE17AA14-5E21-4919-97E9-FDC9D1AC58BA}" destId="{004B9634-C8C2-4007-88C5-A7B5176DEEEC}" srcOrd="0" destOrd="0" presId="urn:microsoft.com/office/officeart/2005/8/layout/process1"/>
    <dgm:cxn modelId="{5CC7C064-2C5B-47F5-BC98-7FBC132C6709}" type="presParOf" srcId="{CF064144-78E3-4618-9D37-E6645726477B}" destId="{DF2640E3-C874-431E-8540-EF76543036CF}" srcOrd="2" destOrd="0" presId="urn:microsoft.com/office/officeart/2005/8/layout/process1"/>
    <dgm:cxn modelId="{B2595C1C-BE58-4512-AAE8-883F9DE32C1B}" type="presParOf" srcId="{CF064144-78E3-4618-9D37-E6645726477B}" destId="{1F92E800-A4CF-44B8-AD67-77D7B4AE9B50}" srcOrd="3" destOrd="0" presId="urn:microsoft.com/office/officeart/2005/8/layout/process1"/>
    <dgm:cxn modelId="{3556F11D-E395-4B84-B4DC-CFDD3ED6B9BD}" type="presParOf" srcId="{1F92E800-A4CF-44B8-AD67-77D7B4AE9B50}" destId="{77A97117-C036-4BFE-BFBC-77FE6FED6B01}" srcOrd="0" destOrd="0" presId="urn:microsoft.com/office/officeart/2005/8/layout/process1"/>
    <dgm:cxn modelId="{81F2CE4E-B1B7-4B59-A447-669B756262A3}" type="presParOf" srcId="{CF064144-78E3-4618-9D37-E6645726477B}" destId="{FB4F108B-FF5E-4EF5-8149-A622899FA9BC}" srcOrd="4" destOrd="0" presId="urn:microsoft.com/office/officeart/2005/8/layout/process1"/>
    <dgm:cxn modelId="{9B513139-03A7-46C0-BF34-5822EE7784C5}" type="presParOf" srcId="{CF064144-78E3-4618-9D37-E6645726477B}" destId="{9DCB639D-2030-476E-A805-0ABD1C75BBF2}" srcOrd="5" destOrd="0" presId="urn:microsoft.com/office/officeart/2005/8/layout/process1"/>
    <dgm:cxn modelId="{587B9D46-F2DC-455E-A679-622080DC349B}" type="presParOf" srcId="{9DCB639D-2030-476E-A805-0ABD1C75BBF2}" destId="{A072717E-1FD7-4435-88EC-264F80DAB86C}" srcOrd="0" destOrd="0" presId="urn:microsoft.com/office/officeart/2005/8/layout/process1"/>
    <dgm:cxn modelId="{13968989-A7DE-46C1-B675-5B804D8FB905}" type="presParOf" srcId="{CF064144-78E3-4618-9D37-E6645726477B}" destId="{AF68716C-BEED-4354-B342-24996FBD3A9B}"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2969B0-8FBD-43A1-8194-78826322BB1D}">
      <dsp:nvSpPr>
        <dsp:cNvPr id="0" name=""/>
        <dsp:cNvSpPr/>
      </dsp:nvSpPr>
      <dsp:spPr>
        <a:xfrm>
          <a:off x="2648" y="0"/>
          <a:ext cx="3033777" cy="296346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kern="1200"/>
            <a:t>build new ideas by linking different or opposing concepts; </a:t>
          </a:r>
        </a:p>
      </dsp:txBody>
      <dsp:txXfrm>
        <a:off x="2648" y="1185386"/>
        <a:ext cx="3033777" cy="1185386"/>
      </dsp:txXfrm>
    </dsp:sp>
    <dsp:sp modelId="{72AB5731-9A99-4778-9BA0-BB7A63B0645A}">
      <dsp:nvSpPr>
        <dsp:cNvPr id="0" name=""/>
        <dsp:cNvSpPr/>
      </dsp:nvSpPr>
      <dsp:spPr>
        <a:xfrm>
          <a:off x="1026120" y="177807"/>
          <a:ext cx="986834" cy="986834"/>
        </a:xfrm>
        <a:prstGeom prst="ellipse">
          <a:avLst/>
        </a:prstGeom>
        <a:blipFill>
          <a:blip xmlns:r="http://schemas.openxmlformats.org/officeDocument/2006/relationships" r:embed="rId1" cstate="screen"/>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DEE7CB9-09D0-40EE-A1C6-936C4CC6C7DD}">
      <dsp:nvSpPr>
        <dsp:cNvPr id="0" name=""/>
        <dsp:cNvSpPr/>
      </dsp:nvSpPr>
      <dsp:spPr>
        <a:xfrm>
          <a:off x="3127439" y="0"/>
          <a:ext cx="3033777" cy="296346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GB" sz="2000" kern="1200" dirty="0"/>
            <a:t>undertake deductive reasoning to link causes and effects.</a:t>
          </a:r>
        </a:p>
      </dsp:txBody>
      <dsp:txXfrm>
        <a:off x="3127439" y="1185386"/>
        <a:ext cx="3033777" cy="1185386"/>
      </dsp:txXfrm>
    </dsp:sp>
    <dsp:sp modelId="{FEAD816C-9D49-48AB-BCD2-C1E059E5532F}">
      <dsp:nvSpPr>
        <dsp:cNvPr id="0" name=""/>
        <dsp:cNvSpPr/>
      </dsp:nvSpPr>
      <dsp:spPr>
        <a:xfrm>
          <a:off x="4150910" y="177807"/>
          <a:ext cx="986834" cy="986834"/>
        </a:xfrm>
        <a:prstGeom prst="ellipse">
          <a:avLst/>
        </a:prstGeom>
        <a:blipFill>
          <a:blip xmlns:r="http://schemas.openxmlformats.org/officeDocument/2006/relationships" r:embed="rId2"/>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3AAA5FF-2ECF-4E34-8781-468D8FC470E6}">
      <dsp:nvSpPr>
        <dsp:cNvPr id="0" name=""/>
        <dsp:cNvSpPr/>
      </dsp:nvSpPr>
      <dsp:spPr>
        <a:xfrm>
          <a:off x="246554" y="2370772"/>
          <a:ext cx="5670755" cy="444519"/>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571E02-C105-4005-854F-FBF8EAAC7BA1}">
      <dsp:nvSpPr>
        <dsp:cNvPr id="0" name=""/>
        <dsp:cNvSpPr/>
      </dsp:nvSpPr>
      <dsp:spPr>
        <a:xfrm>
          <a:off x="0" y="41217"/>
          <a:ext cx="9141901" cy="2073324"/>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b="1" kern="1200" dirty="0"/>
            <a:t>CLAIM: Government should ban animals being used in research</a:t>
          </a:r>
        </a:p>
      </dsp:txBody>
      <dsp:txXfrm>
        <a:off x="60726" y="101943"/>
        <a:ext cx="9020449" cy="1951872"/>
      </dsp:txXfrm>
    </dsp:sp>
    <dsp:sp modelId="{4C5BBEE1-D63B-484D-A372-F5A3BDF6DC56}">
      <dsp:nvSpPr>
        <dsp:cNvPr id="0" name=""/>
        <dsp:cNvSpPr/>
      </dsp:nvSpPr>
      <dsp:spPr>
        <a:xfrm>
          <a:off x="1049" y="2239701"/>
          <a:ext cx="5971773" cy="2073324"/>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b="1" kern="1200" dirty="0">
              <a:latin typeface="Arial" panose="020B0604020202020204" pitchFamily="34" charset="0"/>
              <a:cs typeface="Arial" panose="020B0604020202020204" pitchFamily="34" charset="0"/>
            </a:rPr>
            <a:t>Grounds : millions of animals are killed in cosmetic research</a:t>
          </a:r>
        </a:p>
      </dsp:txBody>
      <dsp:txXfrm>
        <a:off x="61775" y="2300427"/>
        <a:ext cx="5850321" cy="1951872"/>
      </dsp:txXfrm>
    </dsp:sp>
    <dsp:sp modelId="{C9FE22B7-548C-4B34-BCC3-EAA50223E2C9}">
      <dsp:nvSpPr>
        <dsp:cNvPr id="0" name=""/>
        <dsp:cNvSpPr/>
      </dsp:nvSpPr>
      <dsp:spPr>
        <a:xfrm>
          <a:off x="1049" y="4475046"/>
          <a:ext cx="2924472" cy="2073324"/>
        </a:xfrm>
        <a:prstGeom prst="roundRect">
          <a:avLst>
            <a:gd name="adj" fmla="val 10000"/>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Arial" panose="020B0604020202020204" pitchFamily="34" charset="0"/>
              <a:cs typeface="Arial" panose="020B0604020202020204" pitchFamily="34" charset="0"/>
            </a:rPr>
            <a:t>Rebuttal : a law to ban use of all animal in research would go too far</a:t>
          </a:r>
        </a:p>
      </dsp:txBody>
      <dsp:txXfrm>
        <a:off x="61775" y="4535772"/>
        <a:ext cx="2803020" cy="1951872"/>
      </dsp:txXfrm>
    </dsp:sp>
    <dsp:sp modelId="{279E56A2-F92F-47D3-A4F2-56232F3406AC}">
      <dsp:nvSpPr>
        <dsp:cNvPr id="0" name=""/>
        <dsp:cNvSpPr/>
      </dsp:nvSpPr>
      <dsp:spPr>
        <a:xfrm>
          <a:off x="3048349" y="4475046"/>
          <a:ext cx="2924472" cy="2073324"/>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Arial" panose="020B0604020202020204" pitchFamily="34" charset="0"/>
              <a:cs typeface="Arial" panose="020B0604020202020204" pitchFamily="34" charset="0"/>
            </a:rPr>
            <a:t>Qualifier (exceptions) – ban should not be applied to life saving medical research</a:t>
          </a:r>
        </a:p>
      </dsp:txBody>
      <dsp:txXfrm>
        <a:off x="3109075" y="4535772"/>
        <a:ext cx="2803020" cy="1951872"/>
      </dsp:txXfrm>
    </dsp:sp>
    <dsp:sp modelId="{D5F80704-A5BA-4F81-B194-1EE956840B14}">
      <dsp:nvSpPr>
        <dsp:cNvPr id="0" name=""/>
        <dsp:cNvSpPr/>
      </dsp:nvSpPr>
      <dsp:spPr>
        <a:xfrm>
          <a:off x="6192187" y="2239703"/>
          <a:ext cx="2924472" cy="2073324"/>
        </a:xfrm>
        <a:prstGeom prst="roundRect">
          <a:avLst>
            <a:gd name="adj" fmla="val 10000"/>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b="1" kern="1200" dirty="0">
              <a:latin typeface="Arial" panose="020B0604020202020204" pitchFamily="34" charset="0"/>
              <a:cs typeface="Arial" panose="020B0604020202020204" pitchFamily="34" charset="0"/>
            </a:rPr>
            <a:t>Warrant: the well- being of animals is more important than profits </a:t>
          </a:r>
        </a:p>
      </dsp:txBody>
      <dsp:txXfrm>
        <a:off x="6252913" y="2300429"/>
        <a:ext cx="2803020" cy="1951872"/>
      </dsp:txXfrm>
    </dsp:sp>
    <dsp:sp modelId="{136F0ABB-CD90-4A09-A15C-C5220E2798F5}">
      <dsp:nvSpPr>
        <dsp:cNvPr id="0" name=""/>
        <dsp:cNvSpPr/>
      </dsp:nvSpPr>
      <dsp:spPr>
        <a:xfrm>
          <a:off x="6218478" y="4475046"/>
          <a:ext cx="2924472" cy="207332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Arial" panose="020B0604020202020204" pitchFamily="34" charset="0"/>
              <a:cs typeface="Arial" panose="020B0604020202020204" pitchFamily="34" charset="0"/>
            </a:rPr>
            <a:t>Backing: cosmetic companies use animal testing to save money</a:t>
          </a:r>
        </a:p>
      </dsp:txBody>
      <dsp:txXfrm>
        <a:off x="6279204" y="4535772"/>
        <a:ext cx="2803020" cy="19518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071179-2B5C-45CD-91B2-2A3660C9F8BC}">
      <dsp:nvSpPr>
        <dsp:cNvPr id="0" name=""/>
        <dsp:cNvSpPr/>
      </dsp:nvSpPr>
      <dsp:spPr>
        <a:xfrm>
          <a:off x="3516" y="1389820"/>
          <a:ext cx="1537312" cy="20384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Support the organisation</a:t>
          </a:r>
          <a:endParaRPr lang="en-US" sz="1600" kern="1200" dirty="0"/>
        </a:p>
      </dsp:txBody>
      <dsp:txXfrm>
        <a:off x="48542" y="1434846"/>
        <a:ext cx="1447260" cy="1948388"/>
      </dsp:txXfrm>
    </dsp:sp>
    <dsp:sp modelId="{EE17AA14-5E21-4919-97E9-FDC9D1AC58BA}">
      <dsp:nvSpPr>
        <dsp:cNvPr id="0" name=""/>
        <dsp:cNvSpPr/>
      </dsp:nvSpPr>
      <dsp:spPr>
        <a:xfrm>
          <a:off x="1694559" y="2218414"/>
          <a:ext cx="325910" cy="3812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1694559" y="2294665"/>
        <a:ext cx="228137" cy="228751"/>
      </dsp:txXfrm>
    </dsp:sp>
    <dsp:sp modelId="{DF2640E3-C874-431E-8540-EF76543036CF}">
      <dsp:nvSpPr>
        <dsp:cNvPr id="0" name=""/>
        <dsp:cNvSpPr/>
      </dsp:nvSpPr>
      <dsp:spPr>
        <a:xfrm>
          <a:off x="2155753" y="1389820"/>
          <a:ext cx="1537312" cy="2038440"/>
        </a:xfrm>
        <a:prstGeom prst="roundRect">
          <a:avLst>
            <a:gd name="adj" fmla="val 10000"/>
          </a:avLst>
        </a:prstGeom>
        <a:gradFill rotWithShape="1">
          <a:gsLst>
            <a:gs pos="0">
              <a:schemeClr val="accent4">
                <a:shade val="60000"/>
              </a:schemeClr>
            </a:gs>
            <a:gs pos="33000">
              <a:schemeClr val="accent4">
                <a:tint val="86500"/>
              </a:schemeClr>
            </a:gs>
            <a:gs pos="46750">
              <a:schemeClr val="accent4">
                <a:tint val="71000"/>
                <a:satMod val="112000"/>
              </a:schemeClr>
            </a:gs>
            <a:gs pos="53000">
              <a:schemeClr val="accent4">
                <a:tint val="71000"/>
                <a:satMod val="112000"/>
              </a:schemeClr>
            </a:gs>
            <a:gs pos="68000">
              <a:schemeClr val="accent4">
                <a:tint val="86000"/>
              </a:schemeClr>
            </a:gs>
            <a:gs pos="100000">
              <a:schemeClr val="accent4">
                <a:shade val="60000"/>
              </a:scheme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dsp:spPr>
      <dsp:style>
        <a:lnRef idx="0">
          <a:schemeClr val="accent4"/>
        </a:lnRef>
        <a:fillRef idx="3">
          <a:schemeClr val="accent4"/>
        </a:fillRef>
        <a:effectRef idx="3">
          <a:schemeClr val="accent4"/>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Values that are being lived already within the organisation</a:t>
          </a:r>
          <a:endParaRPr lang="en-US" sz="1600" kern="1200" dirty="0"/>
        </a:p>
      </dsp:txBody>
      <dsp:txXfrm>
        <a:off x="2200779" y="1434846"/>
        <a:ext cx="1447260" cy="1948388"/>
      </dsp:txXfrm>
    </dsp:sp>
    <dsp:sp modelId="{1F92E800-A4CF-44B8-AD67-77D7B4AE9B50}">
      <dsp:nvSpPr>
        <dsp:cNvPr id="0" name=""/>
        <dsp:cNvSpPr/>
      </dsp:nvSpPr>
      <dsp:spPr>
        <a:xfrm>
          <a:off x="3846796" y="2218414"/>
          <a:ext cx="325910" cy="3812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3846796" y="2294665"/>
        <a:ext cx="228137" cy="228751"/>
      </dsp:txXfrm>
    </dsp:sp>
    <dsp:sp modelId="{FB4F108B-FF5E-4EF5-8149-A622899FA9BC}">
      <dsp:nvSpPr>
        <dsp:cNvPr id="0" name=""/>
        <dsp:cNvSpPr/>
      </dsp:nvSpPr>
      <dsp:spPr>
        <a:xfrm>
          <a:off x="4307990" y="1389820"/>
          <a:ext cx="1537312" cy="2038440"/>
        </a:xfrm>
        <a:prstGeom prst="roundRect">
          <a:avLst>
            <a:gd name="adj" fmla="val 10000"/>
          </a:avLst>
        </a:prstGeom>
        <a:gradFill rotWithShape="1">
          <a:gsLst>
            <a:gs pos="0">
              <a:schemeClr val="accent5">
                <a:shade val="60000"/>
              </a:schemeClr>
            </a:gs>
            <a:gs pos="33000">
              <a:schemeClr val="accent5">
                <a:tint val="86500"/>
              </a:schemeClr>
            </a:gs>
            <a:gs pos="46750">
              <a:schemeClr val="accent5">
                <a:tint val="71000"/>
                <a:satMod val="112000"/>
              </a:schemeClr>
            </a:gs>
            <a:gs pos="53000">
              <a:schemeClr val="accent5">
                <a:tint val="71000"/>
                <a:satMod val="112000"/>
              </a:schemeClr>
            </a:gs>
            <a:gs pos="68000">
              <a:schemeClr val="accent5">
                <a:tint val="86000"/>
              </a:schemeClr>
            </a:gs>
            <a:gs pos="100000">
              <a:schemeClr val="accent5">
                <a:shade val="60000"/>
              </a:schemeClr>
            </a:gs>
          </a:gsLst>
          <a:lin ang="8350000" scaled="1"/>
        </a:gradFill>
        <a:ln w="9525" cap="flat" cmpd="sng" algn="ctr">
          <a:solidFill>
            <a:schemeClr val="accent5">
              <a:shade val="48000"/>
              <a:satMod val="110000"/>
            </a:schemeClr>
          </a:solidFill>
          <a:prstDash val="solid"/>
        </a:ln>
        <a:effectLst>
          <a:outerShdw blurRad="190500" dist="228600" dir="2700000" sy="90000" rotWithShape="0">
            <a:srgbClr val="000000">
              <a:alpha val="255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Tested and tried to build ownership</a:t>
          </a:r>
          <a:endParaRPr lang="en-US" sz="1600" kern="1200" dirty="0"/>
        </a:p>
      </dsp:txBody>
      <dsp:txXfrm>
        <a:off x="4353016" y="1434846"/>
        <a:ext cx="1447260" cy="1948388"/>
      </dsp:txXfrm>
    </dsp:sp>
    <dsp:sp modelId="{9DCB639D-2030-476E-A805-0ABD1C75BBF2}">
      <dsp:nvSpPr>
        <dsp:cNvPr id="0" name=""/>
        <dsp:cNvSpPr/>
      </dsp:nvSpPr>
      <dsp:spPr>
        <a:xfrm>
          <a:off x="5999033" y="2218414"/>
          <a:ext cx="325910" cy="3812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5999033" y="2294665"/>
        <a:ext cx="228137" cy="228751"/>
      </dsp:txXfrm>
    </dsp:sp>
    <dsp:sp modelId="{AF68716C-BEED-4354-B342-24996FBD3A9B}">
      <dsp:nvSpPr>
        <dsp:cNvPr id="0" name=""/>
        <dsp:cNvSpPr/>
      </dsp:nvSpPr>
      <dsp:spPr>
        <a:xfrm>
          <a:off x="6460227" y="1389820"/>
          <a:ext cx="1537312" cy="2038440"/>
        </a:xfrm>
        <a:prstGeom prst="roundRect">
          <a:avLst>
            <a:gd name="adj" fmla="val 10000"/>
          </a:avLst>
        </a:prstGeom>
        <a:gradFill rotWithShape="1">
          <a:gsLst>
            <a:gs pos="0">
              <a:schemeClr val="accent2">
                <a:shade val="60000"/>
              </a:schemeClr>
            </a:gs>
            <a:gs pos="33000">
              <a:schemeClr val="accent2">
                <a:tint val="86500"/>
              </a:schemeClr>
            </a:gs>
            <a:gs pos="46750">
              <a:schemeClr val="accent2">
                <a:tint val="71000"/>
                <a:satMod val="112000"/>
              </a:schemeClr>
            </a:gs>
            <a:gs pos="53000">
              <a:schemeClr val="accent2">
                <a:tint val="71000"/>
                <a:satMod val="112000"/>
              </a:schemeClr>
            </a:gs>
            <a:gs pos="68000">
              <a:schemeClr val="accent2">
                <a:tint val="86000"/>
              </a:schemeClr>
            </a:gs>
            <a:gs pos="100000">
              <a:schemeClr val="accent2">
                <a:shade val="60000"/>
              </a:scheme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dsp:spPr>
      <dsp:style>
        <a:lnRef idx="0">
          <a:schemeClr val="accent2"/>
        </a:lnRef>
        <a:fillRef idx="3">
          <a:schemeClr val="accent2"/>
        </a:fillRef>
        <a:effectRef idx="3">
          <a:schemeClr val="accent2"/>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Staff engage with the organisations values (by discussing, challenging, influencing, fleshing it out)</a:t>
          </a:r>
          <a:endParaRPr lang="en-US" sz="1600" kern="1200" dirty="0"/>
        </a:p>
      </dsp:txBody>
      <dsp:txXfrm>
        <a:off x="6505253" y="1434846"/>
        <a:ext cx="1447260" cy="1948388"/>
      </dsp:txXfrm>
    </dsp:sp>
  </dsp:spTree>
</dsp:drawing>
</file>

<file path=ppt/diagrams/layout1.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DE62FEF5-193B-497A-93C0-4263987E333F}" type="datetimeFigureOut">
              <a:rPr lang="en-US" smtClean="0"/>
              <a:t>10/18/2021</a:t>
            </a:fld>
            <a:endParaRPr lang="en-US"/>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021CC366-3813-43BF-B227-91487A7983E2}"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changingminds.org/disciplines/argument/making_argument/toulmin.htm"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engagedly.com/impact-of-employee-engagement-on-productivity/"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1CC366-3813-43BF-B227-91487A7983E2}" type="slidenum">
              <a:rPr lang="en-US" smtClean="0"/>
              <a:t>1</a:t>
            </a:fld>
            <a:endParaRPr lang="en-US"/>
          </a:p>
        </p:txBody>
      </p:sp>
    </p:spTree>
    <p:extLst>
      <p:ext uri="{BB962C8B-B14F-4D97-AF65-F5344CB8AC3E}">
        <p14:creationId xmlns:p14="http://schemas.microsoft.com/office/powerpoint/2010/main" val="26771080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2</a:t>
            </a:fld>
            <a:endParaRPr lang="en-US"/>
          </a:p>
        </p:txBody>
      </p:sp>
    </p:spTree>
    <p:extLst>
      <p:ext uri="{BB962C8B-B14F-4D97-AF65-F5344CB8AC3E}">
        <p14:creationId xmlns:p14="http://schemas.microsoft.com/office/powerpoint/2010/main" val="9477432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Its about drawing logical</a:t>
            </a:r>
            <a:r>
              <a:rPr lang="en-GB" baseline="0" dirty="0"/>
              <a:t> conclusions through balancing evidence and following rational steps  </a:t>
            </a:r>
            <a:endParaRPr lang="en-GB" dirty="0"/>
          </a:p>
        </p:txBody>
      </p:sp>
      <p:sp>
        <p:nvSpPr>
          <p:cNvPr id="4" name="Slide Number Placeholder 3"/>
          <p:cNvSpPr>
            <a:spLocks noGrp="1"/>
          </p:cNvSpPr>
          <p:nvPr>
            <p:ph type="sldNum" sz="quarter" idx="10"/>
          </p:nvPr>
        </p:nvSpPr>
        <p:spPr/>
        <p:txBody>
          <a:bodyPr/>
          <a:lstStyle/>
          <a:p>
            <a:fld id="{F9AC8B29-871A-41B0-B408-D394FE18C272}" type="slidenum">
              <a:rPr lang="en-GB" smtClean="0"/>
              <a:t>3</a:t>
            </a:fld>
            <a:endParaRPr lang="en-GB"/>
          </a:p>
        </p:txBody>
      </p:sp>
    </p:spTree>
    <p:extLst>
      <p:ext uri="{BB962C8B-B14F-4D97-AF65-F5344CB8AC3E}">
        <p14:creationId xmlns:p14="http://schemas.microsoft.com/office/powerpoint/2010/main" val="1860466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critical thinking model found by British Philosopher</a:t>
            </a:r>
            <a:r>
              <a:rPr lang="en-GB" baseline="0" dirty="0"/>
              <a:t> Stephen Toulmin. He received his PHD in 1950 and taught in Stanford and Cambridge. He wrote a famous book “</a:t>
            </a:r>
            <a:r>
              <a:rPr lang="en-GB" b="1" baseline="0" dirty="0"/>
              <a:t>uses of argument</a:t>
            </a:r>
            <a:r>
              <a:rPr lang="en-GB" baseline="0" dirty="0"/>
              <a:t>” 1958 and developed a well known model “</a:t>
            </a:r>
            <a:r>
              <a:rPr lang="en-GB" baseline="0" dirty="0" err="1"/>
              <a:t>Toulmin’s</a:t>
            </a:r>
            <a:r>
              <a:rPr lang="en-GB" baseline="0" dirty="0"/>
              <a:t> model” in the 70’s</a:t>
            </a:r>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4</a:t>
            </a:fld>
            <a:endParaRPr lang="en-US"/>
          </a:p>
        </p:txBody>
      </p:sp>
    </p:spTree>
    <p:extLst>
      <p:ext uri="{BB962C8B-B14F-4D97-AF65-F5344CB8AC3E}">
        <p14:creationId xmlns:p14="http://schemas.microsoft.com/office/powerpoint/2010/main" val="35663813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latin typeface="+mn-lt"/>
                <a:ea typeface="+mn-ea"/>
                <a:cs typeface="+mn-cs"/>
              </a:rPr>
              <a:t>He developed arguments to be used in evaluating the ethics behind moral issues. The </a:t>
            </a:r>
            <a:r>
              <a:rPr lang="en-US" sz="1200" kern="1200" dirty="0" err="1">
                <a:solidFill>
                  <a:schemeClr val="tx1"/>
                </a:solidFill>
                <a:latin typeface="+mn-lt"/>
                <a:ea typeface="+mn-ea"/>
                <a:cs typeface="+mn-cs"/>
              </a:rPr>
              <a:t>Toulmin</a:t>
            </a:r>
            <a:r>
              <a:rPr lang="en-US" sz="1200" kern="1200" dirty="0">
                <a:solidFill>
                  <a:schemeClr val="tx1"/>
                </a:solidFill>
                <a:latin typeface="+mn-lt"/>
                <a:ea typeface="+mn-ea"/>
                <a:cs typeface="+mn-cs"/>
              </a:rPr>
              <a:t> model of argumentation, a diagram containing six interrelated components used for analyzing arguments.</a:t>
            </a:r>
            <a:r>
              <a:rPr lang="en-US" sz="1200" kern="1200" baseline="0" dirty="0">
                <a:solidFill>
                  <a:schemeClr val="tx1"/>
                </a:solidFill>
                <a:latin typeface="+mn-lt"/>
                <a:ea typeface="+mn-ea"/>
                <a:cs typeface="+mn-cs"/>
              </a:rPr>
              <a:t> It’s a practical model which argues against deductive logic.  Creating a model that was useful and how develop arguments in our every day lives. So first establish the claim and then find a justification for it.</a:t>
            </a:r>
          </a:p>
          <a:p>
            <a:r>
              <a:rPr lang="en-US" sz="1200" kern="1200" baseline="0" dirty="0">
                <a:solidFill>
                  <a:schemeClr val="tx1"/>
                </a:solidFill>
                <a:latin typeface="+mn-lt"/>
                <a:ea typeface="+mn-ea"/>
                <a:cs typeface="+mn-cs"/>
              </a:rPr>
              <a:t>3 of these component are essential (Claim Data (Also known as grounds) and Warrant) HAVE to show up in every argument and 3 non essential (backing, Rebuttal and Qualifier) – these three done have to show up in every argument</a:t>
            </a:r>
          </a:p>
          <a:p>
            <a:r>
              <a:rPr lang="en-US" sz="1200" kern="1200" baseline="0" dirty="0">
                <a:solidFill>
                  <a:schemeClr val="tx1"/>
                </a:solidFill>
                <a:latin typeface="+mn-lt"/>
                <a:ea typeface="+mn-ea"/>
                <a:cs typeface="+mn-cs"/>
              </a:rPr>
              <a:t>Claim – conclusion </a:t>
            </a:r>
          </a:p>
          <a:p>
            <a:r>
              <a:rPr lang="en-US" sz="1200" kern="1200" baseline="0" dirty="0">
                <a:solidFill>
                  <a:schemeClr val="tx1"/>
                </a:solidFill>
                <a:latin typeface="+mn-lt"/>
                <a:ea typeface="+mn-ea"/>
                <a:cs typeface="+mn-cs"/>
              </a:rPr>
              <a:t>Grounds/ data – evidence &amp; Reasoning</a:t>
            </a:r>
          </a:p>
          <a:p>
            <a:r>
              <a:rPr lang="en-US" sz="1200" kern="1200" baseline="0" dirty="0">
                <a:solidFill>
                  <a:schemeClr val="tx1"/>
                </a:solidFill>
                <a:latin typeface="+mn-lt"/>
                <a:ea typeface="+mn-ea"/>
                <a:cs typeface="+mn-cs"/>
              </a:rPr>
              <a:t>Warrant – The reason the data is appropriate to support the claim</a:t>
            </a:r>
          </a:p>
          <a:p>
            <a:r>
              <a:rPr lang="en-US" sz="1200" kern="1200" baseline="0" dirty="0">
                <a:solidFill>
                  <a:schemeClr val="tx1"/>
                </a:solidFill>
                <a:latin typeface="+mn-lt"/>
                <a:ea typeface="+mn-ea"/>
                <a:cs typeface="+mn-cs"/>
              </a:rPr>
              <a:t>Non essential Backing – to get data that adds strength</a:t>
            </a:r>
          </a:p>
          <a:p>
            <a:r>
              <a:rPr lang="en-US" sz="1200" kern="1200" baseline="0" dirty="0">
                <a:solidFill>
                  <a:schemeClr val="tx1"/>
                </a:solidFill>
                <a:latin typeface="+mn-lt"/>
                <a:ea typeface="+mn-ea"/>
                <a:cs typeface="+mn-cs"/>
              </a:rPr>
              <a:t>Rebuttal- objections</a:t>
            </a:r>
          </a:p>
          <a:p>
            <a:r>
              <a:rPr lang="en-US" sz="1200" kern="1200" baseline="0" dirty="0">
                <a:solidFill>
                  <a:schemeClr val="tx1"/>
                </a:solidFill>
                <a:latin typeface="+mn-lt"/>
                <a:ea typeface="+mn-ea"/>
                <a:cs typeface="+mn-cs"/>
              </a:rPr>
              <a:t>Qualifier – indicates the strength of he claim </a:t>
            </a:r>
          </a:p>
          <a:p>
            <a:endParaRPr lang="en-US" dirty="0"/>
          </a:p>
        </p:txBody>
      </p:sp>
      <p:sp>
        <p:nvSpPr>
          <p:cNvPr id="4" name="Slide Number Placeholder 3"/>
          <p:cNvSpPr>
            <a:spLocks noGrp="1"/>
          </p:cNvSpPr>
          <p:nvPr>
            <p:ph type="sldNum" sz="quarter" idx="10"/>
          </p:nvPr>
        </p:nvSpPr>
        <p:spPr/>
        <p:txBody>
          <a:bodyPr/>
          <a:lstStyle/>
          <a:p>
            <a:fld id="{021CC366-3813-43BF-B227-91487A7983E2}"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a:t>The Claim:</a:t>
            </a:r>
            <a:r>
              <a:rPr lang="en-US" dirty="0"/>
              <a:t> The first component of the </a:t>
            </a:r>
            <a:r>
              <a:rPr lang="en-US" dirty="0" err="1">
                <a:hlinkClick r:id="rId3"/>
              </a:rPr>
              <a:t>Toulmin</a:t>
            </a:r>
            <a:r>
              <a:rPr lang="en-US" dirty="0">
                <a:hlinkClick r:id="rId3"/>
              </a:rPr>
              <a:t> model</a:t>
            </a:r>
            <a:r>
              <a:rPr lang="en-US" dirty="0"/>
              <a:t> is the claim—the conclusion that we are seeking to establish over the course of the argument. A claim is a statement that requires support. By itself the statement carries little argumentative force. It is missing evidence on which to ground it so the audience can start to accept it.</a:t>
            </a:r>
          </a:p>
          <a:p>
            <a:r>
              <a:rPr lang="en-US" b="1" dirty="0"/>
              <a:t>The Grounds:</a:t>
            </a:r>
            <a:r>
              <a:rPr lang="en-US" dirty="0"/>
              <a:t> for an argument represent the facts, data, statistics, or any other type of evidence. The grounds are the second component of the model.</a:t>
            </a:r>
          </a:p>
          <a:p>
            <a:r>
              <a:rPr lang="en-US" b="1" dirty="0"/>
              <a:t>The Warrant:</a:t>
            </a:r>
            <a:r>
              <a:rPr lang="en-US" dirty="0"/>
              <a:t> According to Dr. </a:t>
            </a:r>
            <a:r>
              <a:rPr lang="en-US" dirty="0" err="1"/>
              <a:t>Toulmin</a:t>
            </a:r>
            <a:r>
              <a:rPr lang="en-US" dirty="0"/>
              <a:t>, the connection between the evidence and the claim is not automatic. In most arguments, people make strong claims and have some data, but they invest relatively little time in connecting them. The connection is the warrant—the third component of the model. Its key to focus your attention on the warrant – because it is the connection between the grounds and the claim is often the most vulnerable part of an argument.</a:t>
            </a:r>
          </a:p>
          <a:p>
            <a:endParaRPr lang="en-US" dirty="0"/>
          </a:p>
        </p:txBody>
      </p:sp>
      <p:sp>
        <p:nvSpPr>
          <p:cNvPr id="4" name="Slide Number Placeholder 3"/>
          <p:cNvSpPr>
            <a:spLocks noGrp="1"/>
          </p:cNvSpPr>
          <p:nvPr>
            <p:ph type="sldNum" sz="quarter" idx="10"/>
          </p:nvPr>
        </p:nvSpPr>
        <p:spPr/>
        <p:txBody>
          <a:bodyPr/>
          <a:lstStyle/>
          <a:p>
            <a:fld id="{021CC366-3813-43BF-B227-91487A7983E2}"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Claim – your position, your idea you want people</a:t>
            </a:r>
            <a:r>
              <a:rPr lang="en-GB" baseline="0" dirty="0"/>
              <a:t> to accept </a:t>
            </a:r>
            <a:r>
              <a:rPr lang="en-GB" dirty="0"/>
              <a:t>, your opinion that you are trying to convince</a:t>
            </a:r>
          </a:p>
          <a:p>
            <a:r>
              <a:rPr lang="en-GB" dirty="0"/>
              <a:t>Grounds – but you need to have very string grounds to use as your evidence, any factual information, data,</a:t>
            </a:r>
            <a:r>
              <a:rPr lang="en-GB" baseline="0" dirty="0"/>
              <a:t> stats you will use to support your claim</a:t>
            </a:r>
          </a:p>
          <a:p>
            <a:r>
              <a:rPr lang="en-GB" baseline="0" dirty="0"/>
              <a:t>Warrant – is the vital part that connects the claim with the supporting argument and makes sense of it all</a:t>
            </a:r>
          </a:p>
          <a:p>
            <a:r>
              <a:rPr lang="en-GB" baseline="0" dirty="0"/>
              <a:t>3 main elements of setting up your argument</a:t>
            </a:r>
          </a:p>
          <a:p>
            <a:endParaRPr lang="en-GB" baseline="0" dirty="0"/>
          </a:p>
          <a:p>
            <a:r>
              <a:rPr lang="en-GB" baseline="0" dirty="0"/>
              <a:t>Then you will look for any secondary information o back your claim – known as the Backing</a:t>
            </a:r>
          </a:p>
          <a:p>
            <a:r>
              <a:rPr lang="en-GB" baseline="0" dirty="0"/>
              <a:t>Qualifier – any limitations to your claim</a:t>
            </a:r>
          </a:p>
          <a:p>
            <a:r>
              <a:rPr lang="en-GB" baseline="0" dirty="0"/>
              <a:t>And Rebuttal is alternative view points.- to give a balanced argument</a:t>
            </a:r>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7</a:t>
            </a:fld>
            <a:endParaRPr lang="en-US"/>
          </a:p>
        </p:txBody>
      </p:sp>
    </p:spTree>
    <p:extLst>
      <p:ext uri="{BB962C8B-B14F-4D97-AF65-F5344CB8AC3E}">
        <p14:creationId xmlns:p14="http://schemas.microsoft.com/office/powerpoint/2010/main" val="24017948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the claim – the introduction to your argument and when</a:t>
            </a:r>
            <a:r>
              <a:rPr lang="en-GB" baseline="0" dirty="0"/>
              <a:t> finalised you can state it with your qualifier to narrow down your specific argument</a:t>
            </a:r>
          </a:p>
          <a:p>
            <a:r>
              <a:rPr lang="en-GB" baseline="0" dirty="0"/>
              <a:t>Then you start to build your argument by using evidence, relevant data to connect the claim with logical evidence through warrant – serves as a bridge</a:t>
            </a:r>
          </a:p>
          <a:p>
            <a:r>
              <a:rPr lang="en-GB" baseline="0" dirty="0"/>
              <a:t>Then you use the backing – more evidence/ additional evidence that supports the logical claim you have created</a:t>
            </a:r>
          </a:p>
          <a:p>
            <a:r>
              <a:rPr lang="en-GB" baseline="0" dirty="0"/>
              <a:t>Qualifier – indicates limitations</a:t>
            </a:r>
          </a:p>
          <a:p>
            <a:r>
              <a:rPr lang="en-GB" baseline="0" dirty="0"/>
              <a:t>And rebuttal – any counter arguments against the claim and how can you disqualify is by addressing it</a:t>
            </a:r>
          </a:p>
          <a:p>
            <a:r>
              <a:rPr lang="en-GB" baseline="0" dirty="0"/>
              <a:t>So finally repeat the claim in conclusion using your qualifier with matched evidence to the point you have made.</a:t>
            </a:r>
          </a:p>
          <a:p>
            <a:endParaRPr lang="en-GB" dirty="0"/>
          </a:p>
          <a:p>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8</a:t>
            </a:fld>
            <a:endParaRPr lang="en-US"/>
          </a:p>
        </p:txBody>
      </p:sp>
    </p:spTree>
    <p:extLst>
      <p:ext uri="{BB962C8B-B14F-4D97-AF65-F5344CB8AC3E}">
        <p14:creationId xmlns:p14="http://schemas.microsoft.com/office/powerpoint/2010/main" val="851650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1CC366-3813-43BF-B227-91487A7983E2}" type="slidenum">
              <a:rPr lang="en-US" smtClean="0"/>
              <a:t>9</a:t>
            </a:fld>
            <a:endParaRPr lang="en-US"/>
          </a:p>
        </p:txBody>
      </p:sp>
    </p:spTree>
    <p:extLst>
      <p:ext uri="{BB962C8B-B14F-4D97-AF65-F5344CB8AC3E}">
        <p14:creationId xmlns:p14="http://schemas.microsoft.com/office/powerpoint/2010/main" val="33588921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1CC366-3813-43BF-B227-91487A7983E2}" type="slidenum">
              <a:rPr lang="en-US" smtClean="0"/>
              <a:t>10</a:t>
            </a:fld>
            <a:endParaRPr lang="en-US"/>
          </a:p>
        </p:txBody>
      </p:sp>
    </p:spTree>
    <p:extLst>
      <p:ext uri="{BB962C8B-B14F-4D97-AF65-F5344CB8AC3E}">
        <p14:creationId xmlns:p14="http://schemas.microsoft.com/office/powerpoint/2010/main" val="23455395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critical</a:t>
            </a:r>
            <a:r>
              <a:rPr lang="en-GB" baseline="0" dirty="0"/>
              <a:t> thinking there is a distinction between a position of disagreement holding a different point of view from someone else – without any reason and an argument where you use reason to support your point of view and it may include disagreement  but only if its based on reason.</a:t>
            </a:r>
          </a:p>
          <a:p>
            <a:r>
              <a:rPr lang="en-GB" baseline="0" dirty="0"/>
              <a:t>So argument or a claim is based on using reasons for the position you want to persuade others.</a:t>
            </a:r>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11</a:t>
            </a:fld>
            <a:endParaRPr lang="en-US"/>
          </a:p>
        </p:txBody>
      </p:sp>
    </p:spTree>
    <p:extLst>
      <p:ext uri="{BB962C8B-B14F-4D97-AF65-F5344CB8AC3E}">
        <p14:creationId xmlns:p14="http://schemas.microsoft.com/office/powerpoint/2010/main" val="28016564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1CC366-3813-43BF-B227-91487A7983E2}" type="slidenum">
              <a:rPr lang="en-US" smtClean="0"/>
              <a:t>12</a:t>
            </a:fld>
            <a:endParaRPr lang="en-US"/>
          </a:p>
        </p:txBody>
      </p:sp>
    </p:spTree>
    <p:extLst>
      <p:ext uri="{BB962C8B-B14F-4D97-AF65-F5344CB8AC3E}">
        <p14:creationId xmlns:p14="http://schemas.microsoft.com/office/powerpoint/2010/main" val="2122155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1CC366-3813-43BF-B227-91487A7983E2}" type="slidenum">
              <a:rPr lang="en-US" smtClean="0"/>
              <a:t>13</a:t>
            </a:fld>
            <a:endParaRPr lang="en-US"/>
          </a:p>
        </p:txBody>
      </p:sp>
    </p:spTree>
    <p:extLst>
      <p:ext uri="{BB962C8B-B14F-4D97-AF65-F5344CB8AC3E}">
        <p14:creationId xmlns:p14="http://schemas.microsoft.com/office/powerpoint/2010/main" val="10712470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People’s values, beliefs and attitudes are formed over time through many  influences and</a:t>
            </a:r>
            <a:r>
              <a:rPr lang="en-GB" baseline="0" dirty="0"/>
              <a:t> </a:t>
            </a:r>
            <a:r>
              <a:rPr lang="en-GB" dirty="0"/>
              <a:t>experiences. </a:t>
            </a:r>
          </a:p>
          <a:p>
            <a:r>
              <a:rPr lang="en-GB" dirty="0"/>
              <a:t>Values – own set of principles which are of great importance to you</a:t>
            </a:r>
          </a:p>
          <a:p>
            <a:r>
              <a:rPr lang="en-GB" dirty="0"/>
              <a:t>Beliefs – ideas that are accepted to be true to you</a:t>
            </a:r>
          </a:p>
          <a:p>
            <a:r>
              <a:rPr lang="en-GB" dirty="0"/>
              <a:t>Attitudes – way of thinking or feeling or acting out our beliefs and values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combination of our personal values, beliefs and attitudes are our moral principles that guide us in life and affect our behaviour. </a:t>
            </a:r>
          </a:p>
        </p:txBody>
      </p:sp>
      <p:sp>
        <p:nvSpPr>
          <p:cNvPr id="4" name="Slide Number Placeholder 3"/>
          <p:cNvSpPr>
            <a:spLocks noGrp="1"/>
          </p:cNvSpPr>
          <p:nvPr>
            <p:ph type="sldNum" sz="quarter" idx="10"/>
          </p:nvPr>
        </p:nvSpPr>
        <p:spPr/>
        <p:txBody>
          <a:bodyPr/>
          <a:lstStyle/>
          <a:p>
            <a:fld id="{021CC366-3813-43BF-B227-91487A7983E2}" type="slidenum">
              <a:rPr lang="en-US" smtClean="0"/>
              <a:t>14</a:t>
            </a:fld>
            <a:endParaRPr lang="en-US"/>
          </a:p>
        </p:txBody>
      </p:sp>
    </p:spTree>
    <p:extLst>
      <p:ext uri="{BB962C8B-B14F-4D97-AF65-F5344CB8AC3E}">
        <p14:creationId xmlns:p14="http://schemas.microsoft.com/office/powerpoint/2010/main" val="3852516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GB" sz="1200" b="0" i="0" kern="1200" dirty="0">
                <a:solidFill>
                  <a:schemeClr val="tx1"/>
                </a:solidFill>
                <a:effectLst/>
                <a:latin typeface="+mn-lt"/>
                <a:ea typeface="+mn-ea"/>
                <a:cs typeface="+mn-cs"/>
              </a:rPr>
              <a:t>The diagram shows the influences on us that result in our behaviour and whether that resulting behaviour is ethical. The diagram first outlines the sources of our beliefs. It then shows the relationship between the beliefs and values to our attitudes and our resulting behaviour.</a:t>
            </a:r>
            <a:endParaRPr lang="en-GB" dirty="0"/>
          </a:p>
          <a:p>
            <a:endParaRPr lang="en-GB" dirty="0"/>
          </a:p>
          <a:p>
            <a:r>
              <a:rPr lang="en-GB" sz="1200" b="0" i="0" kern="1200" dirty="0">
                <a:solidFill>
                  <a:schemeClr val="tx1"/>
                </a:solidFill>
                <a:effectLst/>
                <a:latin typeface="+mn-lt"/>
                <a:ea typeface="+mn-ea"/>
                <a:cs typeface="+mn-cs"/>
              </a:rPr>
              <a:t>What is a </a:t>
            </a:r>
            <a:r>
              <a:rPr lang="en-GB" sz="1200" b="1" i="0" kern="1200" dirty="0">
                <a:solidFill>
                  <a:schemeClr val="tx1"/>
                </a:solidFill>
                <a:effectLst/>
                <a:latin typeface="+mn-lt"/>
                <a:ea typeface="+mn-ea"/>
                <a:cs typeface="+mn-cs"/>
              </a:rPr>
              <a:t>belief</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A belief is an idea that a person holds as being true. A person can base a belief upon certainties probabilities or matters of faith.</a:t>
            </a:r>
          </a:p>
          <a:p>
            <a:r>
              <a:rPr lang="en-GB" sz="1200" b="0" i="0" kern="1200" dirty="0">
                <a:solidFill>
                  <a:schemeClr val="tx1"/>
                </a:solidFill>
                <a:effectLst/>
                <a:latin typeface="+mn-lt"/>
                <a:ea typeface="+mn-ea"/>
                <a:cs typeface="+mn-cs"/>
              </a:rPr>
              <a:t>A belief can come from different sources, including:</a:t>
            </a:r>
          </a:p>
          <a:p>
            <a:r>
              <a:rPr lang="en-GB" sz="1200" b="0" i="0" kern="1200" dirty="0">
                <a:solidFill>
                  <a:schemeClr val="tx1"/>
                </a:solidFill>
                <a:effectLst/>
                <a:latin typeface="+mn-lt"/>
                <a:ea typeface="+mn-ea"/>
                <a:cs typeface="+mn-cs"/>
              </a:rPr>
              <a:t>a person’s own experiences or experiments</a:t>
            </a:r>
          </a:p>
          <a:p>
            <a:r>
              <a:rPr lang="en-GB" sz="1200" b="0" i="0" kern="1200" dirty="0">
                <a:solidFill>
                  <a:schemeClr val="tx1"/>
                </a:solidFill>
                <a:effectLst/>
                <a:latin typeface="+mn-lt"/>
                <a:ea typeface="+mn-ea"/>
                <a:cs typeface="+mn-cs"/>
              </a:rPr>
              <a:t>the acceptance of cultural and societal norms (e.g. religion- belief in God or belief</a:t>
            </a:r>
            <a:r>
              <a:rPr lang="en-GB" sz="1200" b="0" i="0" kern="1200" baseline="0" dirty="0">
                <a:solidFill>
                  <a:schemeClr val="tx1"/>
                </a:solidFill>
                <a:effectLst/>
                <a:latin typeface="+mn-lt"/>
                <a:ea typeface="+mn-ea"/>
                <a:cs typeface="+mn-cs"/>
              </a:rPr>
              <a:t> in life on other planets</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what other people say (e.g. education</a:t>
            </a:r>
            <a:r>
              <a:rPr lang="en-GB" sz="1200" b="0" i="0" kern="1200" baseline="0" dirty="0">
                <a:solidFill>
                  <a:schemeClr val="tx1"/>
                </a:solidFill>
                <a:effectLst/>
                <a:latin typeface="+mn-lt"/>
                <a:ea typeface="+mn-ea"/>
                <a:cs typeface="+mn-cs"/>
              </a:rPr>
              <a:t> – belief in evolution </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A potential belief sits with the person until they accept it as truth, and adopt it as part of their individual belief system.</a:t>
            </a:r>
          </a:p>
          <a:p>
            <a:r>
              <a:rPr lang="en-GB" sz="1200" b="0" i="0" kern="1200" dirty="0">
                <a:solidFill>
                  <a:schemeClr val="tx1"/>
                </a:solidFill>
                <a:effectLst/>
                <a:latin typeface="+mn-lt"/>
                <a:ea typeface="+mn-ea"/>
                <a:cs typeface="+mn-cs"/>
              </a:rPr>
              <a:t>Each person evaluates and seeks sound reasons or evidence for these potential beliefs in their own way.</a:t>
            </a:r>
          </a:p>
          <a:p>
            <a:r>
              <a:rPr lang="en-GB" sz="1200" b="0" i="0" kern="1200" dirty="0">
                <a:solidFill>
                  <a:schemeClr val="tx1"/>
                </a:solidFill>
                <a:effectLst/>
                <a:latin typeface="+mn-lt"/>
                <a:ea typeface="+mn-ea"/>
                <a:cs typeface="+mn-cs"/>
              </a:rPr>
              <a:t>Once a person accepts a belief as a truth they are willing to defend, it can be said to form part of their belief system.</a:t>
            </a:r>
          </a:p>
          <a:p>
            <a:r>
              <a:rPr lang="en-GB" sz="1200" b="0" i="0" kern="1200" dirty="0">
                <a:solidFill>
                  <a:schemeClr val="tx1"/>
                </a:solidFill>
                <a:effectLst/>
                <a:latin typeface="+mn-lt"/>
                <a:ea typeface="+mn-ea"/>
                <a:cs typeface="+mn-cs"/>
              </a:rPr>
              <a:t>What is a </a:t>
            </a:r>
            <a:r>
              <a:rPr lang="en-GB" sz="1200" b="1" i="0" kern="1200" dirty="0">
                <a:solidFill>
                  <a:schemeClr val="tx1"/>
                </a:solidFill>
                <a:effectLst/>
                <a:latin typeface="+mn-lt"/>
                <a:ea typeface="+mn-ea"/>
                <a:cs typeface="+mn-cs"/>
              </a:rPr>
              <a:t>personal</a:t>
            </a: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value</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Values are stable long-lasting beliefs about what is important to a person. They become standards by which people order their lives and make their choices.</a:t>
            </a:r>
          </a:p>
          <a:p>
            <a:r>
              <a:rPr lang="en-GB" sz="1200" b="0" i="0" kern="1200" dirty="0">
                <a:solidFill>
                  <a:schemeClr val="tx1"/>
                </a:solidFill>
                <a:effectLst/>
                <a:latin typeface="+mn-lt"/>
                <a:ea typeface="+mn-ea"/>
                <a:cs typeface="+mn-cs"/>
              </a:rPr>
              <a:t>A belief will develop into a value when the person’s commitment to it grows and they see it as being important.</a:t>
            </a:r>
          </a:p>
          <a:p>
            <a:r>
              <a:rPr lang="en-GB" sz="1200" b="0" i="0" kern="1200" dirty="0">
                <a:solidFill>
                  <a:schemeClr val="tx1"/>
                </a:solidFill>
                <a:effectLst/>
                <a:latin typeface="+mn-lt"/>
                <a:ea typeface="+mn-ea"/>
                <a:cs typeface="+mn-cs"/>
              </a:rPr>
              <a:t>It is possible to categorise beliefs into different types of values – examples include values that relate to happiness, wealth, career success or family. </a:t>
            </a:r>
          </a:p>
          <a:p>
            <a:r>
              <a:rPr lang="en-GB" sz="1200" b="0" i="0" kern="1200" dirty="0">
                <a:solidFill>
                  <a:schemeClr val="tx1"/>
                </a:solidFill>
                <a:effectLst/>
                <a:latin typeface="+mn-lt"/>
                <a:ea typeface="+mn-ea"/>
                <a:cs typeface="+mn-cs"/>
              </a:rPr>
              <a:t>What is an </a:t>
            </a:r>
            <a:r>
              <a:rPr lang="en-GB" sz="1200" b="1" i="0" kern="1200" dirty="0">
                <a:solidFill>
                  <a:schemeClr val="tx1"/>
                </a:solidFill>
                <a:effectLst/>
                <a:latin typeface="+mn-lt"/>
                <a:ea typeface="+mn-ea"/>
                <a:cs typeface="+mn-cs"/>
              </a:rPr>
              <a:t>attitude</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Attitudes are the mental state people have towards others before making decisions that result in behaviour. People primarily form their attitudes from underlying values and beliefs.</a:t>
            </a:r>
          </a:p>
          <a:p>
            <a:r>
              <a:rPr lang="en-GB" sz="1200" b="0" i="0" kern="1200" dirty="0">
                <a:solidFill>
                  <a:schemeClr val="tx1"/>
                </a:solidFill>
                <a:effectLst/>
                <a:latin typeface="+mn-lt"/>
                <a:ea typeface="+mn-ea"/>
                <a:cs typeface="+mn-cs"/>
              </a:rPr>
              <a:t>However, factors which may not have been internalised as beliefs and values can still influence a person’s attitudes at the point of decision-making. So how we behave towards people</a:t>
            </a:r>
            <a:r>
              <a:rPr lang="en-GB" sz="1200" b="0" i="0" kern="1200" baseline="0" dirty="0">
                <a:solidFill>
                  <a:schemeClr val="tx1"/>
                </a:solidFill>
                <a:effectLst/>
                <a:latin typeface="+mn-lt"/>
                <a:ea typeface="+mn-ea"/>
                <a:cs typeface="+mn-cs"/>
              </a:rPr>
              <a:t> with different beliefs to us</a:t>
            </a:r>
            <a:r>
              <a:rPr lang="en-GB" sz="1200" b="0" i="0" kern="1200" dirty="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15</a:t>
            </a:fld>
            <a:endParaRPr lang="en-US"/>
          </a:p>
        </p:txBody>
      </p:sp>
    </p:spTree>
    <p:extLst>
      <p:ext uri="{BB962C8B-B14F-4D97-AF65-F5344CB8AC3E}">
        <p14:creationId xmlns:p14="http://schemas.microsoft.com/office/powerpoint/2010/main" val="14243659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 belief Pyramid model shows that The actions people take in an organisation which are motivated by the beliefs they hold about what they should do and why. These beliefs are created by their experiences</a:t>
            </a:r>
            <a:r>
              <a:rPr lang="en-GB" baseline="0" dirty="0"/>
              <a:t> and the environment they are given to work in, the education they have received to get to this stage or the training opportunities they are provided whist in the company.</a:t>
            </a:r>
            <a:endParaRPr lang="en-GB" dirty="0"/>
          </a:p>
          <a:p>
            <a:endParaRPr lang="en-GB" dirty="0"/>
          </a:p>
          <a:p>
            <a:r>
              <a:rPr lang="en-GB" sz="1200" b="0" i="0" kern="1200" dirty="0">
                <a:solidFill>
                  <a:schemeClr val="tx1"/>
                </a:solidFill>
                <a:effectLst/>
                <a:latin typeface="+mn-lt"/>
                <a:ea typeface="+mn-ea"/>
                <a:cs typeface="+mn-cs"/>
              </a:rPr>
              <a:t>Leaders often make the mistake of working only the action layer of the pyramid. They create new action plans, new policies, new proc</a:t>
            </a:r>
            <a:r>
              <a:rPr lang="en-GB" dirty="0"/>
              <a:t>edures, new organization structures — in hopes of transforming results — only to find that nothing has really changed in the way people think. </a:t>
            </a:r>
          </a:p>
          <a:p>
            <a:r>
              <a:rPr lang="en-GB" sz="1200" b="0" i="0" kern="1200" dirty="0">
                <a:solidFill>
                  <a:schemeClr val="tx1"/>
                </a:solidFill>
                <a:effectLst/>
                <a:latin typeface="+mn-lt"/>
                <a:ea typeface="+mn-ea"/>
                <a:cs typeface="+mn-cs"/>
              </a:rPr>
              <a:t>By creating new, meaningful experiences for employees</a:t>
            </a:r>
            <a:r>
              <a:rPr lang="en-GB" sz="1200" b="0" i="0" kern="1200" baseline="0" dirty="0">
                <a:solidFill>
                  <a:schemeClr val="tx1"/>
                </a:solidFill>
                <a:effectLst/>
                <a:latin typeface="+mn-lt"/>
                <a:ea typeface="+mn-ea"/>
                <a:cs typeface="+mn-cs"/>
              </a:rPr>
              <a:t> –these on-the-ground experiences demonstrate that leaders were serious about collaboration and team-driven results will strengthen the belief in the organisation, which will result in motivated actions by its employees and produce results and this will form part of their every day lifestyle  - motivated employees.</a:t>
            </a:r>
          </a:p>
          <a:p>
            <a:pPr fontAlgn="base"/>
            <a:r>
              <a:rPr lang="en-GB" sz="1200" b="0" i="0" kern="1200" dirty="0">
                <a:solidFill>
                  <a:schemeClr val="tx1"/>
                </a:solidFill>
                <a:effectLst/>
                <a:latin typeface="+mn-lt"/>
                <a:ea typeface="+mn-ea"/>
                <a:cs typeface="+mn-cs"/>
              </a:rPr>
              <a:t>When leaders start at the bottom of The belief Pyramid and work their way up, results are achieved faster, more efficiently, and most importantly, they are sustained. That’s because leaders who tap into the hearts and minds of their employees and paint a compelling picture of success give their teams something to hold onto and to work towards. </a:t>
            </a:r>
          </a:p>
          <a:p>
            <a:pPr fontAlgn="base"/>
            <a:r>
              <a:rPr lang="en-GB" sz="1200" b="0" i="0" kern="1200" dirty="0">
                <a:solidFill>
                  <a:schemeClr val="tx1"/>
                </a:solidFill>
                <a:effectLst/>
                <a:latin typeface="+mn-lt"/>
                <a:ea typeface="+mn-ea"/>
                <a:cs typeface="+mn-cs"/>
              </a:rPr>
              <a:t>When leaders engage their employees through meaningful experiences that draw a clear line between their beliefs, actions, and organizational success, </a:t>
            </a:r>
            <a:r>
              <a:rPr lang="en-GB" sz="1200" b="0" i="0" u="none" strike="noStrike" kern="1200" dirty="0">
                <a:solidFill>
                  <a:schemeClr val="tx1"/>
                </a:solidFill>
                <a:effectLst/>
                <a:latin typeface="+mn-lt"/>
                <a:ea typeface="+mn-ea"/>
                <a:cs typeface="+mn-cs"/>
                <a:hlinkClick r:id="rId3"/>
              </a:rPr>
              <a:t>business results soar</a:t>
            </a:r>
            <a:r>
              <a:rPr lang="en-GB" sz="1200" b="0" i="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16</a:t>
            </a:fld>
            <a:endParaRPr lang="en-US"/>
          </a:p>
        </p:txBody>
      </p:sp>
    </p:spTree>
    <p:extLst>
      <p:ext uri="{BB962C8B-B14F-4D97-AF65-F5344CB8AC3E}">
        <p14:creationId xmlns:p14="http://schemas.microsoft.com/office/powerpoint/2010/main" val="976685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Examples – belief in God</a:t>
            </a:r>
          </a:p>
          <a:p>
            <a:r>
              <a:rPr lang="en-GB" dirty="0"/>
              <a:t>Cultural – societal/ regional norms ..belief in</a:t>
            </a:r>
            <a:r>
              <a:rPr lang="en-GB" baseline="0" dirty="0"/>
              <a:t> equality, fairness way we treat each other</a:t>
            </a:r>
          </a:p>
          <a:p>
            <a:r>
              <a:rPr lang="en-GB" baseline="0" dirty="0"/>
              <a:t>Moral – principles that help us decide what is right and wrong </a:t>
            </a:r>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17</a:t>
            </a:fld>
            <a:endParaRPr lang="en-US"/>
          </a:p>
        </p:txBody>
      </p:sp>
    </p:spTree>
    <p:extLst>
      <p:ext uri="{BB962C8B-B14F-4D97-AF65-F5344CB8AC3E}">
        <p14:creationId xmlns:p14="http://schemas.microsoft.com/office/powerpoint/2010/main" val="11402562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Shared values – like respect, trust, loyalty</a:t>
            </a:r>
          </a:p>
          <a:p>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20</a:t>
            </a:fld>
            <a:endParaRPr lang="en-US"/>
          </a:p>
        </p:txBody>
      </p:sp>
    </p:spTree>
    <p:extLst>
      <p:ext uri="{BB962C8B-B14F-4D97-AF65-F5344CB8AC3E}">
        <p14:creationId xmlns:p14="http://schemas.microsoft.com/office/powerpoint/2010/main" val="457651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Organisational norms and values are a group product; even though all members of the group would not have the same values, a majority of active members would agree on them and members of the group would be aware of the group’s support for a given value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a:t>
            </a:r>
            <a:r>
              <a:rPr lang="en-GB" sz="1200" kern="1200" dirty="0" err="1">
                <a:solidFill>
                  <a:schemeClr val="tx1"/>
                </a:solidFill>
                <a:effectLst/>
                <a:latin typeface="+mn-lt"/>
                <a:ea typeface="+mn-ea"/>
                <a:cs typeface="+mn-cs"/>
              </a:rPr>
              <a:t>creats</a:t>
            </a:r>
            <a:r>
              <a:rPr lang="en-GB" sz="1200" kern="1200" dirty="0">
                <a:solidFill>
                  <a:schemeClr val="tx1"/>
                </a:solidFill>
                <a:effectLst/>
                <a:latin typeface="+mn-lt"/>
                <a:ea typeface="+mn-ea"/>
                <a:cs typeface="+mn-cs"/>
              </a:rPr>
              <a:t> an organisational culture based</a:t>
            </a:r>
            <a:r>
              <a:rPr lang="en-GB" sz="1200" kern="1200" baseline="0" dirty="0">
                <a:solidFill>
                  <a:schemeClr val="tx1"/>
                </a:solidFill>
                <a:effectLst/>
                <a:latin typeface="+mn-lt"/>
                <a:ea typeface="+mn-ea"/>
                <a:cs typeface="+mn-cs"/>
              </a:rPr>
              <a:t> on these </a:t>
            </a:r>
            <a:r>
              <a:rPr lang="en-GB" sz="1200" kern="1200" dirty="0">
                <a:solidFill>
                  <a:schemeClr val="tx1"/>
                </a:solidFill>
                <a:effectLst/>
                <a:latin typeface="+mn-lt"/>
                <a:ea typeface="+mn-ea"/>
                <a:cs typeface="+mn-cs"/>
              </a:rPr>
              <a:t>shared beliefs, norms, values, knowledge, and understanding held by members of an organisation. ‘If there is no substantial agreement that a limited set of values is important in a social unit, a strong culture cannot be said to exist’. Establishing a new or modified organisational culture is a long-term process and can be done by creating a shared understanding of the organisation’s vision and values.</a:t>
            </a:r>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24</a:t>
            </a:fld>
            <a:endParaRPr lang="en-US"/>
          </a:p>
        </p:txBody>
      </p:sp>
    </p:spTree>
    <p:extLst>
      <p:ext uri="{BB962C8B-B14F-4D97-AF65-F5344CB8AC3E}">
        <p14:creationId xmlns:p14="http://schemas.microsoft.com/office/powerpoint/2010/main" val="4049183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Defining the company core values. The next step is identifying techniques that are suitable to the organisation, and that support the values. All this with the aim of increasing external and internal customer satisfaction with a reduced amount of resources.</a:t>
            </a:r>
          </a:p>
          <a:p>
            <a:r>
              <a:rPr lang="en-GB" sz="1200" kern="1200" dirty="0">
                <a:solidFill>
                  <a:schemeClr val="tx1"/>
                </a:solidFill>
                <a:effectLst/>
                <a:latin typeface="+mn-lt"/>
                <a:ea typeface="+mn-ea"/>
                <a:cs typeface="+mn-cs"/>
              </a:rPr>
              <a:t>To</a:t>
            </a:r>
            <a:r>
              <a:rPr lang="en-GB" sz="1200" kern="1200" baseline="0" dirty="0">
                <a:solidFill>
                  <a:schemeClr val="tx1"/>
                </a:solidFill>
                <a:effectLst/>
                <a:latin typeface="+mn-lt"/>
                <a:ea typeface="+mn-ea"/>
                <a:cs typeface="+mn-cs"/>
              </a:rPr>
              <a:t> create a </a:t>
            </a:r>
            <a:r>
              <a:rPr lang="en-GB" sz="1200" kern="1200" dirty="0">
                <a:solidFill>
                  <a:schemeClr val="tx1"/>
                </a:solidFill>
                <a:effectLst/>
                <a:latin typeface="+mn-lt"/>
                <a:ea typeface="+mn-ea"/>
                <a:cs typeface="+mn-cs"/>
              </a:rPr>
              <a:t>culture of an organisation consisting of the shared norms, values, and beliefs of members. </a:t>
            </a:r>
            <a:r>
              <a:rPr lang="en-GB" dirty="0"/>
              <a:t>The culture should observe the surface, e.g. language, products, clothing, stories told about the company, and organisation. The</a:t>
            </a:r>
            <a:r>
              <a:rPr lang="en-GB" baseline="0" dirty="0"/>
              <a:t> culture is also built on the </a:t>
            </a:r>
            <a:r>
              <a:rPr lang="en-GB" dirty="0"/>
              <a:t>beliefs and values, e.g. strategies, goals, and philosophies</a:t>
            </a:r>
            <a:r>
              <a:rPr lang="en-GB" baseline="0" dirty="0"/>
              <a:t> and especially looking at </a:t>
            </a:r>
            <a:r>
              <a:rPr lang="en-GB" dirty="0"/>
              <a:t>underlying assumptions ,</a:t>
            </a:r>
            <a:r>
              <a:rPr lang="en-GB" baseline="0" dirty="0"/>
              <a:t> the </a:t>
            </a:r>
            <a:r>
              <a:rPr lang="en-GB" dirty="0"/>
              <a:t>unconscious biases and taken for granted, and as such they tend to be very hard to change.</a:t>
            </a:r>
          </a:p>
        </p:txBody>
      </p:sp>
      <p:sp>
        <p:nvSpPr>
          <p:cNvPr id="4" name="Slide Number Placeholder 3"/>
          <p:cNvSpPr>
            <a:spLocks noGrp="1"/>
          </p:cNvSpPr>
          <p:nvPr>
            <p:ph type="sldNum" sz="quarter" idx="10"/>
          </p:nvPr>
        </p:nvSpPr>
        <p:spPr/>
        <p:txBody>
          <a:bodyPr/>
          <a:lstStyle/>
          <a:p>
            <a:fld id="{021CC366-3813-43BF-B227-91487A7983E2}" type="slidenum">
              <a:rPr lang="en-US" smtClean="0"/>
              <a:t>25</a:t>
            </a:fld>
            <a:endParaRPr lang="en-US"/>
          </a:p>
        </p:txBody>
      </p:sp>
    </p:spTree>
    <p:extLst>
      <p:ext uri="{BB962C8B-B14F-4D97-AF65-F5344CB8AC3E}">
        <p14:creationId xmlns:p14="http://schemas.microsoft.com/office/powerpoint/2010/main" val="21622331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20000"/>
          </a:bodyPr>
          <a:lstStyle/>
          <a:p>
            <a:pPr fontAlgn="base"/>
            <a:r>
              <a:rPr lang="en-GB" altLang="en-US" dirty="0"/>
              <a:t>Robert </a:t>
            </a:r>
            <a:r>
              <a:rPr lang="en-GB" altLang="en-US" dirty="0" err="1"/>
              <a:t>Dilts</a:t>
            </a:r>
            <a:r>
              <a:rPr lang="en-GB" altLang="en-US" dirty="0"/>
              <a:t>. The model helps us to understand the different levels at which we experience our world, developed in the 1970's by international expert in leadership and change management,</a:t>
            </a:r>
            <a:r>
              <a:rPr lang="en-GB" sz="1200" b="0" i="0" kern="1200" dirty="0">
                <a:solidFill>
                  <a:schemeClr val="tx1"/>
                </a:solidFill>
                <a:effectLst/>
                <a:latin typeface="+mn-lt"/>
                <a:ea typeface="+mn-ea"/>
                <a:cs typeface="+mn-cs"/>
              </a:rPr>
              <a:t>. The different levels are: environment, behaviour, capabilities, values and beliefs, identity and purpose.  The model</a:t>
            </a:r>
            <a:r>
              <a:rPr lang="en-GB" sz="1200" b="0" i="0" kern="1200" baseline="0" dirty="0">
                <a:solidFill>
                  <a:schemeClr val="tx1"/>
                </a:solidFill>
                <a:effectLst/>
                <a:latin typeface="+mn-lt"/>
                <a:ea typeface="+mn-ea"/>
                <a:cs typeface="+mn-cs"/>
              </a:rPr>
              <a:t> looks at bringing change.. Individual or in an organisation</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 model is particularly helpful for understanding change for individuals and organisations. It provides a powerful framework for deciding at what level to work to bring about the required change.</a:t>
            </a:r>
          </a:p>
          <a:p>
            <a:pPr fontAlgn="base"/>
            <a:r>
              <a:rPr lang="en-GB" sz="1200" b="1" i="0" kern="1200" dirty="0">
                <a:solidFill>
                  <a:schemeClr val="tx1"/>
                </a:solidFill>
                <a:effectLst/>
                <a:latin typeface="+mn-lt"/>
                <a:ea typeface="+mn-ea"/>
                <a:cs typeface="+mn-cs"/>
              </a:rPr>
              <a:t>Environment</a:t>
            </a:r>
            <a:r>
              <a:rPr lang="en-GB" sz="1200" b="0" i="0" kern="1200" dirty="0">
                <a:solidFill>
                  <a:schemeClr val="tx1"/>
                </a:solidFill>
                <a:effectLst/>
                <a:latin typeface="+mn-lt"/>
                <a:ea typeface="+mn-ea"/>
                <a:cs typeface="+mn-cs"/>
              </a:rPr>
              <a:t>: this refers to everything outside of yourself and is the state of the external context in which people are living and acting  - </a:t>
            </a:r>
            <a:r>
              <a:rPr lang="en-GB" sz="1200" b="1" i="0" kern="1200" dirty="0">
                <a:solidFill>
                  <a:schemeClr val="tx1"/>
                </a:solidFill>
                <a:effectLst/>
                <a:latin typeface="+mn-lt"/>
                <a:ea typeface="+mn-ea"/>
                <a:cs typeface="+mn-cs"/>
              </a:rPr>
              <a:t>where and when</a:t>
            </a:r>
            <a:r>
              <a:rPr lang="en-GB" sz="1200" b="0" i="0" kern="1200" dirty="0">
                <a:solidFill>
                  <a:schemeClr val="tx1"/>
                </a:solidFill>
                <a:effectLst/>
                <a:latin typeface="+mn-lt"/>
                <a:ea typeface="+mn-ea"/>
                <a:cs typeface="+mn-cs"/>
              </a:rPr>
              <a:t> our actions are taking place</a:t>
            </a:r>
          </a:p>
          <a:p>
            <a:pPr fontAlgn="base"/>
            <a:r>
              <a:rPr lang="en-GB" sz="1200" b="1" i="0" kern="1200" dirty="0">
                <a:solidFill>
                  <a:schemeClr val="tx1"/>
                </a:solidFill>
                <a:effectLst/>
                <a:latin typeface="+mn-lt"/>
                <a:ea typeface="+mn-ea"/>
                <a:cs typeface="+mn-cs"/>
              </a:rPr>
              <a:t>Behaviour</a:t>
            </a:r>
            <a:r>
              <a:rPr lang="en-GB" sz="1200" b="0" i="0" kern="1200" dirty="0">
                <a:solidFill>
                  <a:schemeClr val="tx1"/>
                </a:solidFill>
                <a:effectLst/>
                <a:latin typeface="+mn-lt"/>
                <a:ea typeface="+mn-ea"/>
                <a:cs typeface="+mn-cs"/>
              </a:rPr>
              <a:t>: relate to the specific steps taken in order to respond to the environment and reach a desired outcome. They involve </a:t>
            </a:r>
            <a:r>
              <a:rPr lang="en-GB" sz="1200" b="1" i="0" kern="1200" dirty="0">
                <a:solidFill>
                  <a:schemeClr val="tx1"/>
                </a:solidFill>
                <a:effectLst/>
                <a:latin typeface="+mn-lt"/>
                <a:ea typeface="+mn-ea"/>
                <a:cs typeface="+mn-cs"/>
              </a:rPr>
              <a:t>what</a:t>
            </a:r>
            <a:r>
              <a:rPr lang="en-GB" sz="1200" b="0" i="0" kern="1200" dirty="0">
                <a:solidFill>
                  <a:schemeClr val="tx1"/>
                </a:solidFill>
                <a:effectLst/>
                <a:latin typeface="+mn-lt"/>
                <a:ea typeface="+mn-ea"/>
                <a:cs typeface="+mn-cs"/>
              </a:rPr>
              <a:t> must be done and accomplished. </a:t>
            </a:r>
          </a:p>
          <a:p>
            <a:pPr fontAlgn="base"/>
            <a:r>
              <a:rPr lang="en-GB" sz="1200" b="1" i="0" kern="1200" dirty="0">
                <a:solidFill>
                  <a:schemeClr val="tx1"/>
                </a:solidFill>
                <a:effectLst/>
                <a:latin typeface="+mn-lt"/>
                <a:ea typeface="+mn-ea"/>
                <a:cs typeface="+mn-cs"/>
              </a:rPr>
              <a:t>Capabilities</a:t>
            </a:r>
            <a:r>
              <a:rPr lang="en-GB" sz="1200" b="0" i="0" kern="1200" dirty="0">
                <a:solidFill>
                  <a:schemeClr val="tx1"/>
                </a:solidFill>
                <a:effectLst/>
                <a:latin typeface="+mn-lt"/>
                <a:ea typeface="+mn-ea"/>
                <a:cs typeface="+mn-cs"/>
              </a:rPr>
              <a:t>: this refers to the mental maps, plans, strategies, skills and capabilities by which groups or individuals select and direct the steps they take within their environment. They direct </a:t>
            </a:r>
            <a:r>
              <a:rPr lang="en-GB" sz="1200" b="1" i="0" kern="1200" dirty="0">
                <a:solidFill>
                  <a:schemeClr val="tx1"/>
                </a:solidFill>
                <a:effectLst/>
                <a:latin typeface="+mn-lt"/>
                <a:ea typeface="+mn-ea"/>
                <a:cs typeface="+mn-cs"/>
              </a:rPr>
              <a:t>how</a:t>
            </a:r>
            <a:r>
              <a:rPr lang="en-GB" sz="1200" b="0" i="0" kern="1200" dirty="0">
                <a:solidFill>
                  <a:schemeClr val="tx1"/>
                </a:solidFill>
                <a:effectLst/>
                <a:latin typeface="+mn-lt"/>
                <a:ea typeface="+mn-ea"/>
                <a:cs typeface="+mn-cs"/>
              </a:rPr>
              <a:t> steps are generated, selected and monitored. </a:t>
            </a:r>
          </a:p>
          <a:p>
            <a:pPr fontAlgn="base"/>
            <a:r>
              <a:rPr lang="en-GB" sz="1200" b="1" i="0" kern="1200" dirty="0">
                <a:solidFill>
                  <a:schemeClr val="tx1"/>
                </a:solidFill>
                <a:effectLst/>
                <a:latin typeface="+mn-lt"/>
                <a:ea typeface="+mn-ea"/>
                <a:cs typeface="+mn-cs"/>
              </a:rPr>
              <a:t>Beliefs and Values</a:t>
            </a:r>
            <a:r>
              <a:rPr lang="en-GB" sz="1200" b="0" i="0" kern="1200" dirty="0">
                <a:solidFill>
                  <a:schemeClr val="tx1"/>
                </a:solidFill>
                <a:effectLst/>
                <a:latin typeface="+mn-lt"/>
                <a:ea typeface="+mn-ea"/>
                <a:cs typeface="+mn-cs"/>
              </a:rPr>
              <a:t>: these provide the drivers that support or inhibit particular capabilities and behaviours. They relate to </a:t>
            </a:r>
            <a:r>
              <a:rPr lang="en-GB" sz="1200" b="1" i="0" kern="1200" dirty="0">
                <a:solidFill>
                  <a:schemeClr val="tx1"/>
                </a:solidFill>
                <a:effectLst/>
                <a:latin typeface="+mn-lt"/>
                <a:ea typeface="+mn-ea"/>
                <a:cs typeface="+mn-cs"/>
              </a:rPr>
              <a:t>why</a:t>
            </a:r>
            <a:r>
              <a:rPr lang="en-GB" sz="1200" b="0" i="0" kern="1200" dirty="0">
                <a:solidFill>
                  <a:schemeClr val="tx1"/>
                </a:solidFill>
                <a:effectLst/>
                <a:latin typeface="+mn-lt"/>
                <a:ea typeface="+mn-ea"/>
                <a:cs typeface="+mn-cs"/>
              </a:rPr>
              <a:t> a particular path is taken and to the deeper drivers of people's actions. </a:t>
            </a:r>
          </a:p>
          <a:p>
            <a:pPr fontAlgn="base"/>
            <a:r>
              <a:rPr lang="en-GB" sz="1200" b="1" i="0" kern="1200" dirty="0">
                <a:solidFill>
                  <a:schemeClr val="tx1"/>
                </a:solidFill>
                <a:effectLst/>
                <a:latin typeface="+mn-lt"/>
                <a:ea typeface="+mn-ea"/>
                <a:cs typeface="+mn-cs"/>
              </a:rPr>
              <a:t>Identity</a:t>
            </a:r>
            <a:r>
              <a:rPr lang="en-GB" sz="1200" b="0" i="0" kern="1200" dirty="0">
                <a:solidFill>
                  <a:schemeClr val="tx1"/>
                </a:solidFill>
                <a:effectLst/>
                <a:latin typeface="+mn-lt"/>
                <a:ea typeface="+mn-ea"/>
                <a:cs typeface="+mn-cs"/>
              </a:rPr>
              <a:t>: these factors are a function of </a:t>
            </a:r>
            <a:r>
              <a:rPr lang="en-GB" sz="1200" b="1" i="0" kern="1200" dirty="0">
                <a:solidFill>
                  <a:schemeClr val="tx1"/>
                </a:solidFill>
                <a:effectLst/>
                <a:latin typeface="+mn-lt"/>
                <a:ea typeface="+mn-ea"/>
                <a:cs typeface="+mn-cs"/>
              </a:rPr>
              <a:t>who</a:t>
            </a:r>
            <a:r>
              <a:rPr lang="en-GB" sz="1200" b="0" i="0" kern="1200" dirty="0">
                <a:solidFill>
                  <a:schemeClr val="tx1"/>
                </a:solidFill>
                <a:effectLst/>
                <a:latin typeface="+mn-lt"/>
                <a:ea typeface="+mn-ea"/>
                <a:cs typeface="+mn-cs"/>
              </a:rPr>
              <a:t> a person or group perceives themselves to be. This level has to do with the unique, distinguishing characteristics that define an individual, group or organisation. </a:t>
            </a:r>
          </a:p>
          <a:p>
            <a:pPr fontAlgn="base"/>
            <a:r>
              <a:rPr lang="en-GB" sz="1200" b="1" i="0" kern="1200" dirty="0">
                <a:solidFill>
                  <a:schemeClr val="tx1"/>
                </a:solidFill>
                <a:effectLst/>
                <a:latin typeface="+mn-lt"/>
                <a:ea typeface="+mn-ea"/>
                <a:cs typeface="+mn-cs"/>
              </a:rPr>
              <a:t>Purpose</a:t>
            </a:r>
            <a:r>
              <a:rPr lang="en-GB" sz="1200" b="0" i="0" kern="1200" dirty="0">
                <a:solidFill>
                  <a:schemeClr val="tx1"/>
                </a:solidFill>
                <a:effectLst/>
                <a:latin typeface="+mn-lt"/>
                <a:ea typeface="+mn-ea"/>
                <a:cs typeface="+mn-cs"/>
              </a:rPr>
              <a:t>: this relates to people's experience of contributing to the larger system of which they are a part. these factors involve </a:t>
            </a:r>
            <a:r>
              <a:rPr lang="en-GB" sz="1200" b="1" i="0" kern="1200" dirty="0">
                <a:solidFill>
                  <a:schemeClr val="tx1"/>
                </a:solidFill>
                <a:effectLst/>
                <a:latin typeface="+mn-lt"/>
                <a:ea typeface="+mn-ea"/>
                <a:cs typeface="+mn-cs"/>
              </a:rPr>
              <a:t>for whom or for what</a:t>
            </a:r>
            <a:r>
              <a:rPr lang="en-GB" sz="1200" b="0" i="0" kern="1200" dirty="0">
                <a:solidFill>
                  <a:schemeClr val="tx1"/>
                </a:solidFill>
                <a:effectLst/>
                <a:latin typeface="+mn-lt"/>
                <a:ea typeface="+mn-ea"/>
                <a:cs typeface="+mn-cs"/>
              </a:rPr>
              <a:t> a particular step or path has been taken. </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Example – so if you are provided with the right environment to work in, with appropriate motivational tools (right leadership, team, training) you will have a motivated behaviour and function with commitment, this will enhance your capabilities because you are growing in the organisation and are aligning your values</a:t>
            </a:r>
            <a:r>
              <a:rPr lang="en-GB" sz="1200" b="0" i="0" kern="1200" baseline="0" dirty="0">
                <a:solidFill>
                  <a:schemeClr val="tx1"/>
                </a:solidFill>
                <a:effectLst/>
                <a:latin typeface="+mn-lt"/>
                <a:ea typeface="+mn-ea"/>
                <a:cs typeface="+mn-cs"/>
              </a:rPr>
              <a:t> and increasing your belief within the organisation which then becomes your identity and you’re a proud to an employee of this organisation and contribute to its wider aims and missions.</a:t>
            </a:r>
            <a:endParaRPr lang="en-GB" sz="1200" b="0" i="0" kern="1200" dirty="0">
              <a:solidFill>
                <a:schemeClr val="tx1"/>
              </a:solidFill>
              <a:effectLst/>
              <a:latin typeface="+mn-lt"/>
              <a:ea typeface="+mn-ea"/>
              <a:cs typeface="+mn-cs"/>
            </a:endParaRPr>
          </a:p>
          <a:p>
            <a:endParaRPr lang="en-GB" altLang="en-US" dirty="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4D5098C-9046-42C7-8EAF-0D1E1D8E1B03}" type="slidenum">
              <a:rPr lang="en-GB" altLang="en-US">
                <a:latin typeface="Calibri" panose="020F0502020204030204" pitchFamily="34" charset="0"/>
              </a:rPr>
              <a:pPr eaLnBrk="1" hangingPunct="1"/>
              <a:t>28</a:t>
            </a:fld>
            <a:endParaRPr lang="en-GB" altLang="en-US">
              <a:latin typeface="Calibri" panose="020F0502020204030204" pitchFamily="34" charset="0"/>
            </a:endParaRPr>
          </a:p>
        </p:txBody>
      </p:sp>
    </p:spTree>
    <p:extLst>
      <p:ext uri="{BB962C8B-B14F-4D97-AF65-F5344CB8AC3E}">
        <p14:creationId xmlns:p14="http://schemas.microsoft.com/office/powerpoint/2010/main" val="29734119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29</a:t>
            </a:fld>
            <a:endParaRPr lang="en-GB" altLang="en-US"/>
          </a:p>
        </p:txBody>
      </p:sp>
    </p:spTree>
    <p:extLst>
      <p:ext uri="{BB962C8B-B14F-4D97-AF65-F5344CB8AC3E}">
        <p14:creationId xmlns:p14="http://schemas.microsoft.com/office/powerpoint/2010/main" val="9512212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1CC366-3813-43BF-B227-91487A7983E2}" type="slidenum">
              <a:rPr lang="en-US" smtClean="0"/>
              <a:t>30</a:t>
            </a:fld>
            <a:endParaRPr lang="en-US"/>
          </a:p>
        </p:txBody>
      </p:sp>
    </p:spTree>
    <p:extLst>
      <p:ext uri="{BB962C8B-B14F-4D97-AF65-F5344CB8AC3E}">
        <p14:creationId xmlns:p14="http://schemas.microsoft.com/office/powerpoint/2010/main" val="3506337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374A650D-D014-44C3-BF72-F520668A48AD}" type="datetimeFigureOut">
              <a:rPr lang="en-US" smtClean="0"/>
              <a:t>10/18/2021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7BCAD8B6-C440-43F6-89AA-61A52A40F2A0}"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74A650D-D014-44C3-BF72-F520668A48AD}" type="datetimeFigureOut">
              <a:rPr lang="en-US" smtClean="0"/>
              <a:t>10/18/2021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74A650D-D014-44C3-BF72-F520668A48AD}" type="datetimeFigureOut">
              <a:rPr lang="en-US" smtClean="0"/>
              <a:t>10/18/2021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7BCAD8B6-C440-43F6-89AA-61A52A40F2A0}"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74A650D-D014-44C3-BF72-F520668A48AD}" type="datetimeFigureOut">
              <a:rPr lang="en-US" smtClean="0"/>
              <a:t>10/18/2021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374A650D-D014-44C3-BF72-F520668A48AD}" type="datetimeFigureOut">
              <a:rPr lang="en-US" smtClean="0"/>
              <a:t>10/18/2021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374A650D-D014-44C3-BF72-F520668A48AD}" type="datetimeFigureOut">
              <a:rPr lang="en-US" smtClean="0"/>
              <a:t>10/18/2021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4A650D-D014-44C3-BF72-F520668A48AD}" type="datetimeFigureOut">
              <a:rPr lang="en-US" smtClean="0"/>
              <a:t>10/18/2021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74A650D-D014-44C3-BF72-F520668A48AD}" type="datetimeFigureOut">
              <a:rPr lang="en-US" smtClean="0"/>
              <a:t>10/18/2021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74A650D-D014-44C3-BF72-F520668A48AD}" type="datetimeFigureOut">
              <a:rPr lang="en-US" smtClean="0"/>
              <a:t>10/18/2021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74A650D-D014-44C3-BF72-F520668A48AD}" type="datetimeFigureOut">
              <a:rPr lang="en-US" smtClean="0"/>
              <a:t>10/18/2021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74A650D-D014-44C3-BF72-F520668A48AD}" type="datetimeFigureOut">
              <a:rPr lang="en-US" smtClean="0"/>
              <a:t>10/18/2021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74A650D-D014-44C3-BF72-F520668A48AD}" type="datetimeFigureOut">
              <a:rPr lang="en-US" smtClean="0"/>
              <a:t>10/18/2021</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BCAD8B6-C440-43F6-89AA-61A52A40F2A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j_3ubG15_eAhUJJBoKHTKMDbUQjRx6BAgBEAU&amp;url=https%3A%2F%2Fzurb.com%2Fblog%2Fyou-re-design-thinking-too-much&amp;psig=AOvVaw1ma6QDNrfFMv_zYXR-66Kr&amp;ust=1540491323644209"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j037uj2J_eAhVNyhoKHbJKDcEQjRx6BAgBEAU&amp;url=https%3A%2F%2Ffr.123rf.com%2Fphoto_30178447_rendu-3d-de-la-personne-tenant-et-regardant-d-interrogation-rouge-et-la-r%25C3%25A9flexion-3d-personnes-de-r.html&amp;psig=AOvVaw1ma6QDNrfFMv_zYXR-66Kr&amp;ust=1540491323644209"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D-YPPQztuOY" TargetMode="Externa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jGyY3HyL7eAhUPJBoKHVbYCmUQjRx6BAgBEAU&amp;url=https%3A%2F%2Fpopulistcleaning.com%2Fthe-populist-brand-our-core-values%2F&amp;psig=AOvVaw1IutTQT63UgfyruH9NkkIX&amp;ust=1541552452601640"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j44uWW8sHeAhVHlxoKHS9kDucQjRx6BAgBEAU&amp;url=https%3A%2F%2Fabovegroundrailroad.info%2Fbelief-pyramid%2F&amp;psig=AOvVaw0j4SWl4H_N5dYptMbzvaUn&amp;ust=1541665973785099"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2ahUKEwiJkcOH-MHeAhXI4IUKHVKZCZ8QjRx6BAgBEAU&amp;url=http%3A%2F%2Fwww.comereason.org%2Fwhat-is-belief.asp&amp;psig=AOvVaw0uIRu28wBHA9OOBhpDoiSF&amp;ust=1541668283540338" TargetMode="External"/><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www.google.com/url?sa=i&amp;rct=j&amp;q=&amp;esrc=s&amp;source=images&amp;cd=&amp;cad=rja&amp;uact=8&amp;ved=2ahUKEwjF6q2X8MHeAhXCxIUKHYueCDsQjRx6BAgBEAU&amp;url=https%3A%2F%2Fisha.sadhguru.org%2Fin%2Fen%2Fwisdom%2Farticle%2Fyouth-faith-belief&amp;psig=AOvVaw0j4SWl4H_N5dYptMbzvaUn&amp;ust=1541665973785099" TargetMode="Externa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google.com/url?sa=i&amp;rct=j&amp;q=&amp;esrc=s&amp;source=images&amp;cd=&amp;cad=rja&amp;uact=8&amp;ved=2ahUKEwikyZzX9MHeAhUDz4UKHfh-DnsQjRx6BAgBEAU&amp;url=http%3A%2F%2Fwww.mecmining.com.au%2Fhow-valuable-are-organisational-values%2F&amp;psig=AOvVaw0gs_I6KSlkVOJUbeToT2mG&amp;ust=1541667377021514"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2ahUKEwi61cmpy77eAhUD3RoKHRLTCoUQjRx6BAgBEAU&amp;url=http%3A%2F%2Fwww.gandrllc.com%2Fneuromarketing%2Fattitudes-emotions-bank-advertising-wells-fargo-scandal%2F&amp;psig=AOvVaw2DrOnI8plGtCzpcDFddbhk&amp;ust=1541553147173920"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m/url?sa=i&amp;rct=j&amp;q=&amp;esrc=s&amp;source=images&amp;cd=&amp;cad=rja&amp;uact=8&amp;ved=2ahUKEwjzxqXp-MHeAhVQgxoKHcPZBcsQjRx6BAgBEAU&amp;url=http%3A%2F%2Fwww.spsp.org%2Fnews-center%2Fblog%2Fbelief-willpower-unlimited-help&amp;psig=AOvVaw0uIRu28wBHA9OOBhpDoiSF&amp;ust=1541668283540338" TargetMode="Externa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google.com/url?sa=i&amp;rct=j&amp;q=&amp;esrc=s&amp;source=images&amp;cd=&amp;cad=rja&amp;uact=8&amp;ved=2ahUKEwiflLPV8sHeAhVLOBoKHWr-C_gQjRx6BAgBEAU&amp;url=https%3A%2F%2Fwww.businessblogshub.com%2F2012%2F11%2F7-steps-to-a-positive-attitude-better-sales%2F&amp;psig=AOvVaw2_fGgDDFag2GeYMrOfNpwj&amp;ust=1541666826842299" TargetMode="Externa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google.com/url?sa=i&amp;rct=j&amp;q=&amp;esrc=s&amp;source=images&amp;cd=&amp;cad=rja&amp;uact=8&amp;ved=2ahUKEwjFip6S8sLeAhWpJsAKHYMYBE0QjRx6BAgBEAU&amp;url=http%3A%2F%2Fmafazine.myblog.arts.ac.uk%2F2018%2F03%2F11%2Fwhat-a-difference-a-week-makes%2F&amp;psig=AOvVaw3wXuV3n-PJP3zS2yxC6SN1&amp;ust=1541701041235494" TargetMode="Externa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2ahUKEwi5s6uhlcPeAhWyyIUKHS3KAdwQjRx6BAgBEAU&amp;url=http%3A%2F%2Factors9.com%2Fvalues-clipart%2Fclassy-values-clipart-beliefs-and-clipartxtras%2F&amp;psig=AOvVaw3wXuV3n-PJP3zS2yxC6SN1&amp;ust=1541701041235494"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google.com/url?sa=i&amp;rct=j&amp;q=&amp;esrc=s&amp;source=images&amp;cd=&amp;cad=rja&amp;uact=8&amp;ved=2ahUKEwjmgv_q2r7eAhXRxoUKHQcCC0kQjRx6BAgBEAU&amp;url=https%3A%2F%2Fwww.sophia.org%2Fonline-courses%2Fintroduction-to-ethics&amp;psig=AOvVaw3FBfgwm3OTCJxr_pwR3nZ4&amp;ust=1541557359370499"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2ahUKEwiZ6M3O0r7eAhUPzhoKHXZNCZAQjRx6BAgBEAU&amp;url=http%3A%2F%2Fwww.fourstepstraining.com%2Fthe-italian-managers-personal-brand%2Frobert-dilts-logical-levels-of-alignment%2F&amp;psig=AOvVaw2j_Zx59WhRp13e7nNUlkK4&amp;ust=1541555154702898" TargetMode="External"/><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valuescentre.com/our-products/products-individuals/personal-values-assessment-pv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Critical Thinking</a:t>
            </a:r>
            <a:endParaRPr lang="en-US" dirty="0"/>
          </a:p>
        </p:txBody>
      </p:sp>
      <p:sp>
        <p:nvSpPr>
          <p:cNvPr id="3" name="Subtitle 2"/>
          <p:cNvSpPr>
            <a:spLocks noGrp="1"/>
          </p:cNvSpPr>
          <p:nvPr>
            <p:ph type="subTitle" idx="1"/>
          </p:nvPr>
        </p:nvSpPr>
        <p:spPr/>
        <p:txBody>
          <a:bodyPr/>
          <a:lstStyle/>
          <a:p>
            <a:r>
              <a:rPr lang="en-GB" b="1">
                <a:solidFill>
                  <a:srgbClr val="FF0000"/>
                </a:solidFill>
              </a:rPr>
              <a:t>Week 3</a:t>
            </a:r>
            <a:endParaRPr lang="en-US" b="1" dirty="0">
              <a:solidFill>
                <a:srgbClr val="FF0000"/>
              </a:solidFill>
            </a:endParaRPr>
          </a:p>
        </p:txBody>
      </p:sp>
      <p:pic>
        <p:nvPicPr>
          <p:cNvPr id="27650" name="Picture 2" descr="Image result for thinking">
            <a:hlinkClick r:id="rId3"/>
          </p:cNvPr>
          <p:cNvPicPr>
            <a:picLocks noChangeAspect="1" noChangeArrowheads="1"/>
          </p:cNvPicPr>
          <p:nvPr/>
        </p:nvPicPr>
        <p:blipFill>
          <a:blip r:embed="rId4"/>
          <a:srcRect/>
          <a:stretch>
            <a:fillRect/>
          </a:stretch>
        </p:blipFill>
        <p:spPr bwMode="auto">
          <a:xfrm>
            <a:off x="2786050" y="4071942"/>
            <a:ext cx="3643337" cy="218524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This week</a:t>
            </a:r>
            <a:endParaRPr lang="en-US" dirty="0"/>
          </a:p>
        </p:txBody>
      </p:sp>
      <p:sp>
        <p:nvSpPr>
          <p:cNvPr id="3" name="Content Placeholder 2"/>
          <p:cNvSpPr>
            <a:spLocks noGrp="1"/>
          </p:cNvSpPr>
          <p:nvPr>
            <p:ph idx="1"/>
          </p:nvPr>
        </p:nvSpPr>
        <p:spPr/>
        <p:txBody>
          <a:bodyPr/>
          <a:lstStyle/>
          <a:p>
            <a:endParaRPr lang="en-GB" dirty="0"/>
          </a:p>
          <a:p>
            <a:r>
              <a:rPr lang="en-GB" dirty="0" err="1"/>
              <a:t>Toulmin’s</a:t>
            </a:r>
            <a:r>
              <a:rPr lang="en-GB" dirty="0"/>
              <a:t> Model</a:t>
            </a:r>
          </a:p>
          <a:p>
            <a:r>
              <a:rPr lang="en-GB" dirty="0"/>
              <a:t>Values, Belief and Attitudes </a:t>
            </a:r>
          </a:p>
          <a:p>
            <a:pPr marL="137160" indent="0">
              <a:buNone/>
            </a:pPr>
            <a:endParaRPr lang="en-GB" dirty="0"/>
          </a:p>
        </p:txBody>
      </p:sp>
      <p:pic>
        <p:nvPicPr>
          <p:cNvPr id="30722" name="Picture 2" descr="Related image">
            <a:hlinkClick r:id="rId3"/>
          </p:cNvPr>
          <p:cNvPicPr>
            <a:picLocks noChangeAspect="1" noChangeArrowheads="1"/>
          </p:cNvPicPr>
          <p:nvPr/>
        </p:nvPicPr>
        <p:blipFill>
          <a:blip r:embed="rId4" cstate="print"/>
          <a:srcRect/>
          <a:stretch>
            <a:fillRect/>
          </a:stretch>
        </p:blipFill>
        <p:spPr bwMode="auto">
          <a:xfrm>
            <a:off x="6500826" y="1714488"/>
            <a:ext cx="1926748" cy="1714512"/>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345281" y="1269206"/>
            <a:ext cx="8229600" cy="857250"/>
          </a:xfrm>
        </p:spPr>
        <p:txBody>
          <a:bodyPr/>
          <a:lstStyle/>
          <a:p>
            <a:pPr algn="ctr" eaLnBrk="1" hangingPunct="1"/>
            <a:r>
              <a:rPr lang="en-GB" altLang="en-US" sz="2700">
                <a:latin typeface="Arial" panose="020B0604020202020204" pitchFamily="34" charset="0"/>
                <a:cs typeface="Arial" panose="020B0604020202020204" pitchFamily="34" charset="0"/>
              </a:rPr>
              <a:t>Critical Thinking/Reflection</a:t>
            </a:r>
          </a:p>
        </p:txBody>
      </p:sp>
      <p:sp>
        <p:nvSpPr>
          <p:cNvPr id="38915" name="Text Placeholder 2"/>
          <p:cNvSpPr>
            <a:spLocks noGrp="1"/>
          </p:cNvSpPr>
          <p:nvPr>
            <p:ph type="body" idx="1"/>
          </p:nvPr>
        </p:nvSpPr>
        <p:spPr>
          <a:xfrm>
            <a:off x="1489473" y="2243138"/>
            <a:ext cx="6165056" cy="479822"/>
          </a:xfrm>
        </p:spPr>
        <p:txBody>
          <a:bodyPr>
            <a:normAutofit fontScale="62500" lnSpcReduction="20000"/>
          </a:bodyPr>
          <a:lstStyle/>
          <a:p>
            <a:pPr eaLnBrk="1" hangingPunct="1">
              <a:spcBef>
                <a:spcPct val="0"/>
              </a:spcBef>
            </a:pPr>
            <a:r>
              <a:rPr lang="en-GB" altLang="en-US" i="1">
                <a:latin typeface="Arial" panose="020B0604020202020204" pitchFamily="34" charset="0"/>
                <a:cs typeface="Times New Roman" panose="02020603050405020304" pitchFamily="18" charset="0"/>
              </a:rPr>
              <a:t>Critical thinking/reflection provides the ability </a:t>
            </a:r>
            <a:r>
              <a:rPr lang="en-GB" altLang="en-US" i="1">
                <a:solidFill>
                  <a:srgbClr val="000000"/>
                </a:solidFill>
                <a:latin typeface="Arial" panose="020B0604020202020204" pitchFamily="34" charset="0"/>
                <a:cs typeface="Times New Roman" panose="02020603050405020304" pitchFamily="18" charset="0"/>
              </a:rPr>
              <a:t>to</a:t>
            </a:r>
            <a:r>
              <a:rPr lang="en-GB" altLang="en-US">
                <a:solidFill>
                  <a:srgbClr val="000000"/>
                </a:solidFill>
                <a:latin typeface="Arial" panose="020B0604020202020204" pitchFamily="34" charset="0"/>
                <a:cs typeface="Times New Roman" panose="02020603050405020304" pitchFamily="18" charset="0"/>
              </a:rPr>
              <a:t>:</a:t>
            </a:r>
            <a:endParaRPr lang="en-GB" altLang="en-US"/>
          </a:p>
        </p:txBody>
      </p:sp>
      <p:graphicFrame>
        <p:nvGraphicFramePr>
          <p:cNvPr id="2" name="Content Placeholder 1"/>
          <p:cNvGraphicFramePr>
            <a:graphicFrameLocks noGrp="1"/>
          </p:cNvGraphicFramePr>
          <p:nvPr>
            <p:ph sz="quarter" idx="2"/>
          </p:nvPr>
        </p:nvGraphicFramePr>
        <p:xfrm>
          <a:off x="1494236" y="2781300"/>
          <a:ext cx="6163865" cy="29634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a:xfrm>
            <a:off x="1277541" y="5715000"/>
            <a:ext cx="5976938" cy="205979"/>
          </a:xfrm>
        </p:spPr>
        <p:txBody>
          <a:bodyPr/>
          <a:lstStyle/>
          <a:p>
            <a:pPr>
              <a:defRPr/>
            </a:pPr>
            <a:r>
              <a:rPr lang="en-GB"/>
              <a:t>                             </a:t>
            </a:r>
          </a:p>
        </p:txBody>
      </p:sp>
      <p:sp>
        <p:nvSpPr>
          <p:cNvPr id="3891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557213" indent="-214313">
              <a:defRPr>
                <a:solidFill>
                  <a:schemeClr val="tx1"/>
                </a:solidFill>
                <a:latin typeface="Arial" panose="020B0604020202020204" pitchFamily="34" charset="0"/>
                <a:cs typeface="Arial" panose="020B0604020202020204" pitchFamily="34" charset="0"/>
              </a:defRPr>
            </a:lvl2pPr>
            <a:lvl3pPr marL="857250" indent="-171450">
              <a:defRPr>
                <a:solidFill>
                  <a:schemeClr val="tx1"/>
                </a:solidFill>
                <a:latin typeface="Arial" panose="020B0604020202020204" pitchFamily="34" charset="0"/>
                <a:cs typeface="Arial" panose="020B0604020202020204" pitchFamily="34" charset="0"/>
              </a:defRPr>
            </a:lvl3pPr>
            <a:lvl4pPr marL="1200150" indent="-171450">
              <a:defRPr>
                <a:solidFill>
                  <a:schemeClr val="tx1"/>
                </a:solidFill>
                <a:latin typeface="Arial" panose="020B0604020202020204" pitchFamily="34" charset="0"/>
                <a:cs typeface="Arial" panose="020B0604020202020204" pitchFamily="34" charset="0"/>
              </a:defRPr>
            </a:lvl4pPr>
            <a:lvl5pPr marL="1543050" indent="-171450">
              <a:defRPr>
                <a:solidFill>
                  <a:schemeClr val="tx1"/>
                </a:solidFill>
                <a:latin typeface="Arial" panose="020B0604020202020204" pitchFamily="34" charset="0"/>
                <a:cs typeface="Arial" panose="020B0604020202020204" pitchFamily="34" charset="0"/>
              </a:defRPr>
            </a:lvl5pPr>
            <a:lvl6pPr marL="1885950" indent="-1714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228850" indent="-1714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2571750" indent="-1714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2914650" indent="-1714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A442E1E-0548-4B4F-A2B8-7AD4EAA79578}" type="slidenum">
              <a:rPr lang="en-GB" altLang="en-US" smtClean="0">
                <a:solidFill>
                  <a:srgbClr val="3F4052"/>
                </a:solidFill>
                <a:latin typeface="Constantia" panose="02030602050306030303" pitchFamily="18" charset="0"/>
              </a:rPr>
              <a:pPr/>
              <a:t>3</a:t>
            </a:fld>
            <a:endParaRPr lang="en-GB" altLang="en-US">
              <a:solidFill>
                <a:srgbClr val="3F4052"/>
              </a:solidFill>
              <a:latin typeface="Constantia" panose="02030602050306030303" pitchFamily="18" charset="0"/>
            </a:endParaRPr>
          </a:p>
        </p:txBody>
      </p:sp>
    </p:spTree>
    <p:extLst>
      <p:ext uri="{BB962C8B-B14F-4D97-AF65-F5344CB8AC3E}">
        <p14:creationId xmlns:p14="http://schemas.microsoft.com/office/powerpoint/2010/main" val="2407584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Toulmin Model</a:t>
            </a:r>
          </a:p>
        </p:txBody>
      </p:sp>
      <p:pic>
        <p:nvPicPr>
          <p:cNvPr id="1026" name="Picture 2" descr="The elements of an argumentative essay.. According to Stephen Toulmin,  arguments are composed of three main elements: Ω Claims Ω Data/Evidence Ω  Warrants. - ppt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1416050"/>
            <a:ext cx="6696744" cy="5022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3171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Toulmins model</a:t>
            </a:r>
            <a:endParaRPr lang="en-US" dirty="0"/>
          </a:p>
        </p:txBody>
      </p:sp>
      <p:pic>
        <p:nvPicPr>
          <p:cNvPr id="2050" name="Picture 2" descr="Africa Unfold - LRU.d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920" y="1427293"/>
            <a:ext cx="7920880" cy="46151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Toulmins Model</a:t>
            </a:r>
            <a:endParaRPr lang="en-US" dirty="0"/>
          </a:p>
        </p:txBody>
      </p:sp>
      <p:sp>
        <p:nvSpPr>
          <p:cNvPr id="3" name="Content Placeholder 2"/>
          <p:cNvSpPr>
            <a:spLocks noGrp="1"/>
          </p:cNvSpPr>
          <p:nvPr>
            <p:ph idx="1"/>
          </p:nvPr>
        </p:nvSpPr>
        <p:spPr>
          <a:xfrm>
            <a:off x="285720" y="928670"/>
            <a:ext cx="8229600" cy="4952062"/>
          </a:xfrm>
        </p:spPr>
        <p:txBody>
          <a:bodyPr>
            <a:noAutofit/>
          </a:bodyPr>
          <a:lstStyle/>
          <a:p>
            <a:pPr>
              <a:buNone/>
            </a:pPr>
            <a:r>
              <a:rPr lang="en-US" sz="1600" b="1" dirty="0"/>
              <a:t>Claim</a:t>
            </a:r>
          </a:p>
          <a:p>
            <a:pPr>
              <a:buNone/>
            </a:pPr>
            <a:r>
              <a:rPr lang="en-US" sz="1600" dirty="0"/>
              <a:t>A claim is a statement that you are asking the other person to accept. </a:t>
            </a:r>
          </a:p>
          <a:p>
            <a:pPr>
              <a:buNone/>
            </a:pPr>
            <a:r>
              <a:rPr lang="en-US" sz="1600" b="1" dirty="0"/>
              <a:t>Grounds</a:t>
            </a:r>
          </a:p>
          <a:p>
            <a:pPr>
              <a:buNone/>
            </a:pPr>
            <a:r>
              <a:rPr lang="en-US" sz="1600" dirty="0"/>
              <a:t>The grounds (or </a:t>
            </a:r>
            <a:r>
              <a:rPr lang="en-US" sz="1600" i="1" dirty="0"/>
              <a:t>data</a:t>
            </a:r>
            <a:r>
              <a:rPr lang="en-US" sz="1600" dirty="0"/>
              <a:t>) is the basis of real persuasion and is made up of data and hard facts, plus the reasoning behind the claim. </a:t>
            </a:r>
          </a:p>
          <a:p>
            <a:pPr>
              <a:buNone/>
            </a:pPr>
            <a:r>
              <a:rPr lang="en-US" sz="1600" b="1" dirty="0"/>
              <a:t>Warrant</a:t>
            </a:r>
          </a:p>
          <a:p>
            <a:pPr>
              <a:buNone/>
            </a:pPr>
            <a:r>
              <a:rPr lang="en-US" sz="1600" dirty="0"/>
              <a:t>A warrant links data and other grounds to a claim, legitimizing the claim by showing the grounds to be relevant. </a:t>
            </a:r>
          </a:p>
          <a:p>
            <a:pPr>
              <a:buNone/>
            </a:pPr>
            <a:r>
              <a:rPr lang="en-US" sz="1600" b="1" dirty="0"/>
              <a:t>Backing</a:t>
            </a:r>
          </a:p>
          <a:p>
            <a:pPr>
              <a:buNone/>
            </a:pPr>
            <a:r>
              <a:rPr lang="en-US" sz="1600" dirty="0"/>
              <a:t>The backing (or </a:t>
            </a:r>
            <a:r>
              <a:rPr lang="en-US" sz="1600" i="1" dirty="0"/>
              <a:t>support</a:t>
            </a:r>
            <a:r>
              <a:rPr lang="en-US" sz="1600" dirty="0"/>
              <a:t>) for an argument gives additional support to the warrant by answering different questions.</a:t>
            </a:r>
          </a:p>
          <a:p>
            <a:pPr>
              <a:buNone/>
            </a:pPr>
            <a:r>
              <a:rPr lang="en-US" sz="1600" b="1" dirty="0"/>
              <a:t>Qualifier</a:t>
            </a:r>
          </a:p>
          <a:p>
            <a:pPr>
              <a:buNone/>
            </a:pPr>
            <a:r>
              <a:rPr lang="en-US" sz="1600" dirty="0"/>
              <a:t>The qualifier (or </a:t>
            </a:r>
            <a:r>
              <a:rPr lang="en-US" sz="1600" i="1" dirty="0"/>
              <a:t>modal qualifier</a:t>
            </a:r>
            <a:r>
              <a:rPr lang="en-US" sz="1600" dirty="0"/>
              <a:t>)</a:t>
            </a:r>
            <a:r>
              <a:rPr lang="en-US" sz="1600" i="1" dirty="0"/>
              <a:t> </a:t>
            </a:r>
            <a:r>
              <a:rPr lang="en-US" sz="1600" dirty="0"/>
              <a:t>indicates the strength of the leap from the data to the warrant and may limit how universally the claim applies. </a:t>
            </a:r>
          </a:p>
          <a:p>
            <a:pPr>
              <a:buNone/>
            </a:pPr>
            <a:r>
              <a:rPr lang="en-US" sz="1600" b="1" dirty="0"/>
              <a:t>Rebuttal</a:t>
            </a:r>
          </a:p>
          <a:p>
            <a:pPr>
              <a:buNone/>
            </a:pPr>
            <a:r>
              <a:rPr lang="en-US" sz="1600" dirty="0"/>
              <a:t>Despite the careful construction of the argument, there may still be counter-arguments that can be used. These may be rebutted either through a continued dialogue, or by pre-empting the counter-argument by giving the rebuttal during the initial presentation of the argument.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Toulmin’s</a:t>
            </a:r>
            <a:r>
              <a:rPr lang="en-GB" dirty="0"/>
              <a:t> model</a:t>
            </a:r>
          </a:p>
        </p:txBody>
      </p:sp>
      <p:sp>
        <p:nvSpPr>
          <p:cNvPr id="4" name="Oval 3"/>
          <p:cNvSpPr/>
          <p:nvPr/>
        </p:nvSpPr>
        <p:spPr>
          <a:xfrm>
            <a:off x="2206080" y="1303033"/>
            <a:ext cx="4824536" cy="1656184"/>
          </a:xfrm>
          <a:prstGeom prst="ellipse">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Claim</a:t>
            </a:r>
          </a:p>
        </p:txBody>
      </p:sp>
      <p:sp>
        <p:nvSpPr>
          <p:cNvPr id="6" name="Rectangle 5"/>
          <p:cNvSpPr/>
          <p:nvPr/>
        </p:nvSpPr>
        <p:spPr>
          <a:xfrm>
            <a:off x="1979712" y="3191789"/>
            <a:ext cx="5760640" cy="116792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800" b="1" dirty="0">
                <a:latin typeface="Arial" panose="020B0604020202020204" pitchFamily="34" charset="0"/>
                <a:cs typeface="Arial" panose="020B0604020202020204" pitchFamily="34" charset="0"/>
              </a:rPr>
              <a:t>Warrant</a:t>
            </a:r>
          </a:p>
        </p:txBody>
      </p:sp>
      <p:sp>
        <p:nvSpPr>
          <p:cNvPr id="7" name="Isosceles Triangle 6"/>
          <p:cNvSpPr/>
          <p:nvPr/>
        </p:nvSpPr>
        <p:spPr>
          <a:xfrm>
            <a:off x="2447764" y="4546854"/>
            <a:ext cx="4644516" cy="2122505"/>
          </a:xfrm>
          <a:prstGeom prst="triangl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Strong Grounds</a:t>
            </a:r>
          </a:p>
        </p:txBody>
      </p:sp>
      <p:sp>
        <p:nvSpPr>
          <p:cNvPr id="10" name="Line Callout 3 9"/>
          <p:cNvSpPr/>
          <p:nvPr/>
        </p:nvSpPr>
        <p:spPr>
          <a:xfrm>
            <a:off x="755576" y="2132856"/>
            <a:ext cx="1080120" cy="649803"/>
          </a:xfrm>
          <a:prstGeom prst="borderCallout3">
            <a:avLst>
              <a:gd name="adj1" fmla="val 18750"/>
              <a:gd name="adj2" fmla="val -8333"/>
              <a:gd name="adj3" fmla="val 18750"/>
              <a:gd name="adj4" fmla="val -16667"/>
              <a:gd name="adj5" fmla="val 228658"/>
              <a:gd name="adj6" fmla="val -14853"/>
              <a:gd name="adj7" fmla="val 253683"/>
              <a:gd name="adj8" fmla="val 99908"/>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GB" b="1" dirty="0">
                <a:latin typeface="Arial" panose="020B0604020202020204" pitchFamily="34" charset="0"/>
                <a:cs typeface="Arial" panose="020B0604020202020204" pitchFamily="34" charset="0"/>
              </a:rPr>
              <a:t>Backing</a:t>
            </a:r>
          </a:p>
        </p:txBody>
      </p:sp>
      <p:sp>
        <p:nvSpPr>
          <p:cNvPr id="11" name="Line Callout 2 (Border and Accent Bar) 10"/>
          <p:cNvSpPr/>
          <p:nvPr/>
        </p:nvSpPr>
        <p:spPr>
          <a:xfrm>
            <a:off x="7380312" y="1124744"/>
            <a:ext cx="1656184" cy="557116"/>
          </a:xfrm>
          <a:prstGeom prst="accentBorderCallout2">
            <a:avLst>
              <a:gd name="adj1" fmla="val 18750"/>
              <a:gd name="adj2" fmla="val -8333"/>
              <a:gd name="adj3" fmla="val 18750"/>
              <a:gd name="adj4" fmla="val -16667"/>
              <a:gd name="adj5" fmla="val 82018"/>
              <a:gd name="adj6" fmla="val -31681"/>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dirty="0">
                <a:latin typeface="Arial" panose="020B0604020202020204" pitchFamily="34" charset="0"/>
                <a:cs typeface="Arial" panose="020B0604020202020204" pitchFamily="34" charset="0"/>
              </a:rPr>
              <a:t>Qualifier</a:t>
            </a:r>
          </a:p>
        </p:txBody>
      </p:sp>
      <p:sp>
        <p:nvSpPr>
          <p:cNvPr id="12" name="Down Arrow Callout 11"/>
          <p:cNvSpPr/>
          <p:nvPr/>
        </p:nvSpPr>
        <p:spPr>
          <a:xfrm rot="5400000">
            <a:off x="6583051" y="4551931"/>
            <a:ext cx="1882552" cy="2026567"/>
          </a:xfrm>
          <a:prstGeom prst="downArrowCallou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800" b="1" dirty="0"/>
              <a:t>Rebuttal</a:t>
            </a:r>
          </a:p>
        </p:txBody>
      </p:sp>
    </p:spTree>
    <p:extLst>
      <p:ext uri="{BB962C8B-B14F-4D97-AF65-F5344CB8AC3E}">
        <p14:creationId xmlns:p14="http://schemas.microsoft.com/office/powerpoint/2010/main" val="3581524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80">
                                          <p:stCondLst>
                                            <p:cond delay="0"/>
                                          </p:stCondLst>
                                        </p:cTn>
                                        <p:tgtEl>
                                          <p:spTgt spid="6"/>
                                        </p:tgtEl>
                                      </p:cBhvr>
                                    </p:animEffect>
                                    <p:anim calcmode="lin" valueType="num">
                                      <p:cBhvr>
                                        <p:cTn id="2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8" dur="26">
                                          <p:stCondLst>
                                            <p:cond delay="650"/>
                                          </p:stCondLst>
                                        </p:cTn>
                                        <p:tgtEl>
                                          <p:spTgt spid="6"/>
                                        </p:tgtEl>
                                      </p:cBhvr>
                                      <p:to x="100000" y="60000"/>
                                    </p:animScale>
                                    <p:animScale>
                                      <p:cBhvr>
                                        <p:cTn id="29" dur="166" decel="50000">
                                          <p:stCondLst>
                                            <p:cond delay="676"/>
                                          </p:stCondLst>
                                        </p:cTn>
                                        <p:tgtEl>
                                          <p:spTgt spid="6"/>
                                        </p:tgtEl>
                                      </p:cBhvr>
                                      <p:to x="100000" y="100000"/>
                                    </p:animScale>
                                    <p:animScale>
                                      <p:cBhvr>
                                        <p:cTn id="30" dur="26">
                                          <p:stCondLst>
                                            <p:cond delay="1312"/>
                                          </p:stCondLst>
                                        </p:cTn>
                                        <p:tgtEl>
                                          <p:spTgt spid="6"/>
                                        </p:tgtEl>
                                      </p:cBhvr>
                                      <p:to x="100000" y="80000"/>
                                    </p:animScale>
                                    <p:animScale>
                                      <p:cBhvr>
                                        <p:cTn id="31" dur="166" decel="50000">
                                          <p:stCondLst>
                                            <p:cond delay="1338"/>
                                          </p:stCondLst>
                                        </p:cTn>
                                        <p:tgtEl>
                                          <p:spTgt spid="6"/>
                                        </p:tgtEl>
                                      </p:cBhvr>
                                      <p:to x="100000" y="100000"/>
                                    </p:animScale>
                                    <p:animScale>
                                      <p:cBhvr>
                                        <p:cTn id="32" dur="26">
                                          <p:stCondLst>
                                            <p:cond delay="1642"/>
                                          </p:stCondLst>
                                        </p:cTn>
                                        <p:tgtEl>
                                          <p:spTgt spid="6"/>
                                        </p:tgtEl>
                                      </p:cBhvr>
                                      <p:to x="100000" y="90000"/>
                                    </p:animScale>
                                    <p:animScale>
                                      <p:cBhvr>
                                        <p:cTn id="33" dur="166" decel="50000">
                                          <p:stCondLst>
                                            <p:cond delay="1668"/>
                                          </p:stCondLst>
                                        </p:cTn>
                                        <p:tgtEl>
                                          <p:spTgt spid="6"/>
                                        </p:tgtEl>
                                      </p:cBhvr>
                                      <p:to x="100000" y="100000"/>
                                    </p:animScale>
                                    <p:animScale>
                                      <p:cBhvr>
                                        <p:cTn id="34" dur="26">
                                          <p:stCondLst>
                                            <p:cond delay="1808"/>
                                          </p:stCondLst>
                                        </p:cTn>
                                        <p:tgtEl>
                                          <p:spTgt spid="6"/>
                                        </p:tgtEl>
                                      </p:cBhvr>
                                      <p:to x="100000" y="95000"/>
                                    </p:animScale>
                                    <p:animScale>
                                      <p:cBhvr>
                                        <p:cTn id="35" dur="166" decel="50000">
                                          <p:stCondLst>
                                            <p:cond delay="1834"/>
                                          </p:stCondLst>
                                        </p:cTn>
                                        <p:tgtEl>
                                          <p:spTgt spid="6"/>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down)">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randombar(horizontal)">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21" presetClass="entr" presetSubtype="1"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heel(1)">
                                      <p:cBhvr>
                                        <p:cTn id="5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animBg="1"/>
      <p:bldP spid="7"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26229630"/>
              </p:ext>
            </p:extLst>
          </p:nvPr>
        </p:nvGraphicFramePr>
        <p:xfrm>
          <a:off x="0" y="116632"/>
          <a:ext cx="9144000" cy="65527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D-YPPQztuOY"/>
          <p:cNvPicPr>
            <a:picLocks noGrp="1" noRot="1" noChangeAspect="1"/>
          </p:cNvPicPr>
          <p:nvPr>
            <p:ph idx="1"/>
            <a:videoFile r:link="rId1"/>
          </p:nvPr>
        </p:nvPicPr>
        <p:blipFill>
          <a:blip r:embed="rId4"/>
          <a:stretch>
            <a:fillRect/>
          </a:stretch>
        </p:blipFill>
        <p:spPr>
          <a:xfrm>
            <a:off x="437488" y="646423"/>
            <a:ext cx="8382984" cy="4593915"/>
          </a:xfrm>
          <a:prstGeom prst="rect">
            <a:avLst/>
          </a:prstGeom>
        </p:spPr>
      </p:pic>
    </p:spTree>
    <p:extLst>
      <p:ext uri="{BB962C8B-B14F-4D97-AF65-F5344CB8AC3E}">
        <p14:creationId xmlns:p14="http://schemas.microsoft.com/office/powerpoint/2010/main" val="338254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lements of effective argumentation (Toulmin, 1958) | Download Tab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692696"/>
            <a:ext cx="8496944"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1232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Setting up a clear argument</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An argument is not a disagreement</a:t>
            </a:r>
          </a:p>
          <a:p>
            <a:r>
              <a:rPr lang="en-GB" dirty="0">
                <a:latin typeface="Arial" panose="020B0604020202020204" pitchFamily="34" charset="0"/>
                <a:cs typeface="Arial" panose="020B0604020202020204" pitchFamily="34" charset="0"/>
              </a:rPr>
              <a:t>Selecting an argument – would have a description, background information, reasons given to support the argument through persuasion, analysis and through evaluation drawing conclusion </a:t>
            </a:r>
          </a:p>
        </p:txBody>
      </p:sp>
    </p:spTree>
    <p:extLst>
      <p:ext uri="{BB962C8B-B14F-4D97-AF65-F5344CB8AC3E}">
        <p14:creationId xmlns:p14="http://schemas.microsoft.com/office/powerpoint/2010/main" val="1808492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08304" y="453297"/>
            <a:ext cx="1840564" cy="562074"/>
          </a:xfrm>
        </p:spPr>
        <p:txBody>
          <a:bodyPr>
            <a:noAutofit/>
          </a:bodyPr>
          <a:lstStyle/>
          <a:p>
            <a:r>
              <a:rPr lang="en-GB" sz="2400" dirty="0"/>
              <a:t>Using Toulmin Model</a:t>
            </a:r>
          </a:p>
        </p:txBody>
      </p:sp>
      <p:sp>
        <p:nvSpPr>
          <p:cNvPr id="4" name="Oval 3"/>
          <p:cNvSpPr/>
          <p:nvPr/>
        </p:nvSpPr>
        <p:spPr>
          <a:xfrm>
            <a:off x="755576" y="1772816"/>
            <a:ext cx="3096344" cy="8640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Claim: Organic food is no better</a:t>
            </a:r>
          </a:p>
        </p:txBody>
      </p:sp>
      <p:sp>
        <p:nvSpPr>
          <p:cNvPr id="7" name="Rounded Rectangle 6"/>
          <p:cNvSpPr/>
          <p:nvPr/>
        </p:nvSpPr>
        <p:spPr>
          <a:xfrm>
            <a:off x="2843808" y="3140968"/>
            <a:ext cx="4114800" cy="115212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1200" dirty="0"/>
              <a:t>Warrant : Article (NHS/ BBC) – research done by London school of hygiene  and another by University of Chester found in terms of nutrient, there wasn’t much evidence to suggest organic food was better than frozen or canned as in some cases frozen food like carrots had more VIT C than fresh organic carrots</a:t>
            </a:r>
          </a:p>
        </p:txBody>
      </p:sp>
      <p:sp>
        <p:nvSpPr>
          <p:cNvPr id="8" name="Rectangle 7"/>
          <p:cNvSpPr/>
          <p:nvPr/>
        </p:nvSpPr>
        <p:spPr>
          <a:xfrm>
            <a:off x="4788024" y="1916832"/>
            <a:ext cx="3898776" cy="72008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dirty="0"/>
              <a:t>Grounds :  Demand is higher than ever – UK sales exceeded £2 billion in 2016</a:t>
            </a:r>
          </a:p>
        </p:txBody>
      </p:sp>
      <p:sp>
        <p:nvSpPr>
          <p:cNvPr id="9" name="Rectangular Callout 8"/>
          <p:cNvSpPr/>
          <p:nvPr/>
        </p:nvSpPr>
        <p:spPr>
          <a:xfrm>
            <a:off x="395536" y="4370552"/>
            <a:ext cx="2592288" cy="2298807"/>
          </a:xfrm>
          <a:prstGeom prst="wedgeRectCallout">
            <a:avLst>
              <a:gd name="adj1" fmla="val -12891"/>
              <a:gd name="adj2" fmla="val -101456"/>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200" dirty="0"/>
              <a:t>Rebuttal : Research by Newcastle university found organic meat and milk were found to contain higher amounts of omega-3s (essential fats), as well as higher amounts of some vitamins and minerals. Organic vegetables were found to contain more antioxidants (substances that may prevent or delay some types of cell damage) and fewer pesticides and toxic heavy metals.</a:t>
            </a:r>
          </a:p>
        </p:txBody>
      </p:sp>
      <p:sp>
        <p:nvSpPr>
          <p:cNvPr id="10" name="Line Callout 2 9"/>
          <p:cNvSpPr/>
          <p:nvPr/>
        </p:nvSpPr>
        <p:spPr>
          <a:xfrm>
            <a:off x="4780619" y="4439835"/>
            <a:ext cx="4355977" cy="2160239"/>
          </a:xfrm>
          <a:prstGeom prst="borderCallout2">
            <a:avLst>
              <a:gd name="adj1" fmla="val 18750"/>
              <a:gd name="adj2" fmla="val -8333"/>
              <a:gd name="adj3" fmla="val 29037"/>
              <a:gd name="adj4" fmla="val -14761"/>
              <a:gd name="adj5" fmla="val -1494"/>
              <a:gd name="adj6" fmla="val -30916"/>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200" dirty="0"/>
              <a:t>Backing: New Castle university and European Parliament released - organic vegetables contain fewer nitrates. Until recently, this was seen as a benefit of organic food, but there is now “good evidence” to suggest nitrates can help lower blood pressure</a:t>
            </a:r>
          </a:p>
          <a:p>
            <a:pPr algn="ctr"/>
            <a:r>
              <a:rPr lang="en-GB" sz="1200" dirty="0"/>
              <a:t>No clinical human studies have been done to assess the direct impact of an organic diet on human health, so there’s no hard proof it’s better for us. However, there is evidence that eating organic food reduces exposure to pesticide residues, and therefore the potential risk of some health problems.</a:t>
            </a:r>
          </a:p>
        </p:txBody>
      </p:sp>
      <p:sp>
        <p:nvSpPr>
          <p:cNvPr id="11" name="Line Callout 2 (No Border) 10"/>
          <p:cNvSpPr/>
          <p:nvPr/>
        </p:nvSpPr>
        <p:spPr>
          <a:xfrm>
            <a:off x="755576" y="113909"/>
            <a:ext cx="6203032" cy="1082843"/>
          </a:xfrm>
          <a:prstGeom prst="callout2">
            <a:avLst>
              <a:gd name="adj1" fmla="val 20167"/>
              <a:gd name="adj2" fmla="val -1384"/>
              <a:gd name="adj3" fmla="val 27250"/>
              <a:gd name="adj4" fmla="val -5927"/>
              <a:gd name="adj5" fmla="val 181914"/>
              <a:gd name="adj6" fmla="val -549"/>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200" dirty="0"/>
              <a:t>Qualifier: Many organic store cupboard essentials such as canned food are similar price to the non-organic variety.</a:t>
            </a:r>
          </a:p>
          <a:p>
            <a:pPr algn="ctr"/>
            <a:r>
              <a:rPr lang="en-GB" sz="1200" dirty="0"/>
              <a:t>and potatoes, carrots, onions and bread. that often have high levels of pesticide residues, such as grapes, strawberries, raspberries, apples, pears, spinach, pre-packed salad leaves, oranges and wheat products could be bought organically.</a:t>
            </a:r>
          </a:p>
        </p:txBody>
      </p:sp>
    </p:spTree>
    <p:extLst>
      <p:ext uri="{BB962C8B-B14F-4D97-AF65-F5344CB8AC3E}">
        <p14:creationId xmlns:p14="http://schemas.microsoft.com/office/powerpoint/2010/main" val="2497489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Three critical thinking models </a:t>
            </a:r>
          </a:p>
        </p:txBody>
      </p:sp>
      <p:pic>
        <p:nvPicPr>
          <p:cNvPr id="5" name="Picture 4"/>
          <p:cNvPicPr>
            <a:picLocks noChangeAspect="1"/>
          </p:cNvPicPr>
          <p:nvPr/>
        </p:nvPicPr>
        <p:blipFill>
          <a:blip r:embed="rId3"/>
          <a:stretch>
            <a:fillRect/>
          </a:stretch>
        </p:blipFill>
        <p:spPr>
          <a:xfrm>
            <a:off x="5309034" y="1487215"/>
            <a:ext cx="3250493" cy="2160240"/>
          </a:xfrm>
          <a:prstGeom prst="rect">
            <a:avLst/>
          </a:prstGeom>
        </p:spPr>
      </p:pic>
      <p:pic>
        <p:nvPicPr>
          <p:cNvPr id="6" name="Picture 5"/>
          <p:cNvPicPr>
            <a:picLocks noChangeAspect="1"/>
          </p:cNvPicPr>
          <p:nvPr/>
        </p:nvPicPr>
        <p:blipFill>
          <a:blip r:embed="rId4"/>
          <a:stretch>
            <a:fillRect/>
          </a:stretch>
        </p:blipFill>
        <p:spPr>
          <a:xfrm>
            <a:off x="5309034" y="3933056"/>
            <a:ext cx="3223840" cy="2692481"/>
          </a:xfrm>
          <a:prstGeom prst="rect">
            <a:avLst/>
          </a:prstGeom>
        </p:spPr>
      </p:pic>
      <p:pic>
        <p:nvPicPr>
          <p:cNvPr id="8" name="Picture 7"/>
          <p:cNvPicPr>
            <a:picLocks noChangeAspect="1"/>
          </p:cNvPicPr>
          <p:nvPr/>
        </p:nvPicPr>
        <p:blipFill rotWithShape="1">
          <a:blip r:embed="rId5"/>
          <a:srcRect l="3150" t="4634" r="5515" b="9279"/>
          <a:stretch/>
        </p:blipFill>
        <p:spPr>
          <a:xfrm>
            <a:off x="323528" y="1952835"/>
            <a:ext cx="4176464" cy="2952329"/>
          </a:xfrm>
          <a:prstGeom prst="rect">
            <a:avLst/>
          </a:prstGeom>
        </p:spPr>
      </p:pic>
    </p:spTree>
    <p:extLst>
      <p:ext uri="{BB962C8B-B14F-4D97-AF65-F5344CB8AC3E}">
        <p14:creationId xmlns:p14="http://schemas.microsoft.com/office/powerpoint/2010/main" val="885967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eaLnBrk="1" fontAlgn="auto" hangingPunct="1">
              <a:spcAft>
                <a:spcPts val="0"/>
              </a:spcAft>
              <a:defRPr/>
            </a:pPr>
            <a:r>
              <a:rPr lang="en-GB" dirty="0"/>
              <a:t>Values Beliefs &amp; Attitudes</a:t>
            </a:r>
          </a:p>
        </p:txBody>
      </p:sp>
      <p:sp>
        <p:nvSpPr>
          <p:cNvPr id="8195" name="AutoShape 2" descr="Image result for values">
            <a:hlinkClick r:id="rId3"/>
          </p:cNvPr>
          <p:cNvSpPr>
            <a:spLocks noChangeAspect="1" noChangeArrowheads="1"/>
          </p:cNvSpPr>
          <p:nvPr/>
        </p:nvSpPr>
        <p:spPr bwMode="auto">
          <a:xfrm>
            <a:off x="38100" y="-2795588"/>
            <a:ext cx="9429750" cy="5543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Verdana" panose="020B0604030504040204" pitchFamily="34" charset="0"/>
            </a:endParaRPr>
          </a:p>
        </p:txBody>
      </p:sp>
      <p:sp>
        <p:nvSpPr>
          <p:cNvPr id="8196" name="AutoShape 4" descr="Image result for values">
            <a:hlinkClick r:id="rId3"/>
          </p:cNvPr>
          <p:cNvSpPr>
            <a:spLocks noChangeAspect="1" noChangeArrowheads="1"/>
          </p:cNvSpPr>
          <p:nvPr/>
        </p:nvSpPr>
        <p:spPr bwMode="auto">
          <a:xfrm>
            <a:off x="38100" y="-2795588"/>
            <a:ext cx="9429750" cy="5543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Verdana" panose="020B0604030504040204" pitchFamily="34" charset="0"/>
            </a:endParaRPr>
          </a:p>
        </p:txBody>
      </p:sp>
      <p:pic>
        <p:nvPicPr>
          <p:cNvPr id="8197" name="Picture 6" descr="Image result for value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5938" y="3214688"/>
            <a:ext cx="5643562"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93432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750" y="233363"/>
            <a:ext cx="6286500" cy="639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51513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endParaRPr lang="en-US"/>
          </a:p>
        </p:txBody>
      </p:sp>
      <p:sp>
        <p:nvSpPr>
          <p:cNvPr id="13315" name="Content Placeholder 2"/>
          <p:cNvSpPr>
            <a:spLocks noGrp="1"/>
          </p:cNvSpPr>
          <p:nvPr>
            <p:ph sz="half" idx="1"/>
          </p:nvPr>
        </p:nvSpPr>
        <p:spPr/>
        <p:txBody>
          <a:bodyPr/>
          <a:lstStyle/>
          <a:p>
            <a:pPr eaLnBrk="1" hangingPunct="1"/>
            <a:r>
              <a:rPr lang="en-US" altLang="en-US" dirty="0"/>
              <a:t>https://www.teammanagementsystems.com/assets/Product-Logos/7d4862976d/Pyramid-Concept_CompressedDetail_AmericanEnglish_450px.png</a:t>
            </a:r>
          </a:p>
        </p:txBody>
      </p:sp>
      <p:sp>
        <p:nvSpPr>
          <p:cNvPr id="13316" name="Content Placeholder 3"/>
          <p:cNvSpPr>
            <a:spLocks noGrp="1"/>
          </p:cNvSpPr>
          <p:nvPr>
            <p:ph sz="half" idx="2"/>
          </p:nvPr>
        </p:nvSpPr>
        <p:spPr/>
        <p:txBody>
          <a:bodyPr/>
          <a:lstStyle/>
          <a:p>
            <a:pPr eaLnBrk="1" hangingPunct="1"/>
            <a:endParaRPr lang="en-US" altLang="en-US"/>
          </a:p>
        </p:txBody>
      </p:sp>
      <p:pic>
        <p:nvPicPr>
          <p:cNvPr id="13317" name="Picture 2" descr="Image result for belief">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250" y="500063"/>
            <a:ext cx="7534275" cy="564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575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a:t>What is a belief?</a:t>
            </a:r>
            <a:br>
              <a:rPr lang="en-US" dirty="0"/>
            </a:br>
            <a:endParaRPr lang="en-US" dirty="0"/>
          </a:p>
        </p:txBody>
      </p:sp>
      <p:sp>
        <p:nvSpPr>
          <p:cNvPr id="26627" name="Rectangle 3"/>
          <p:cNvSpPr>
            <a:spLocks noChangeArrowheads="1"/>
          </p:cNvSpPr>
          <p:nvPr/>
        </p:nvSpPr>
        <p:spPr bwMode="auto">
          <a:xfrm>
            <a:off x="785813" y="1214438"/>
            <a:ext cx="7500937"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solidFill>
                  <a:schemeClr val="accent1">
                    <a:lumMod val="75000"/>
                  </a:schemeClr>
                </a:solidFill>
                <a:latin typeface="Verdana" panose="020B0604030504040204" pitchFamily="34" charset="0"/>
              </a:rPr>
              <a:t>Beliefs come from real/ original/ spiritual  experiences </a:t>
            </a:r>
          </a:p>
          <a:p>
            <a:pPr eaLnBrk="1" hangingPunct="1"/>
            <a:endParaRPr lang="en-US" altLang="en-US" dirty="0">
              <a:solidFill>
                <a:schemeClr val="accent1">
                  <a:lumMod val="75000"/>
                </a:schemeClr>
              </a:solidFill>
              <a:latin typeface="Verdana" panose="020B0604030504040204" pitchFamily="34" charset="0"/>
            </a:endParaRPr>
          </a:p>
          <a:p>
            <a:pPr eaLnBrk="1" hangingPunct="1"/>
            <a:r>
              <a:rPr lang="en-US" altLang="en-US" dirty="0">
                <a:solidFill>
                  <a:schemeClr val="accent1">
                    <a:lumMod val="75000"/>
                  </a:schemeClr>
                </a:solidFill>
                <a:latin typeface="Verdana" panose="020B0604030504040204" pitchFamily="34" charset="0"/>
              </a:rPr>
              <a:t>Our values and beliefs affect the quality of our work and all our relationships.</a:t>
            </a:r>
          </a:p>
          <a:p>
            <a:pPr eaLnBrk="1" hangingPunct="1"/>
            <a:endParaRPr lang="en-US" altLang="en-US" dirty="0">
              <a:solidFill>
                <a:schemeClr val="accent1">
                  <a:lumMod val="75000"/>
                </a:schemeClr>
              </a:solidFill>
              <a:latin typeface="Verdana" panose="020B0604030504040204" pitchFamily="34" charset="0"/>
            </a:endParaRPr>
          </a:p>
          <a:p>
            <a:pPr eaLnBrk="1" hangingPunct="1"/>
            <a:r>
              <a:rPr lang="en-US" altLang="en-US" dirty="0">
                <a:solidFill>
                  <a:schemeClr val="accent1">
                    <a:lumMod val="75000"/>
                  </a:schemeClr>
                </a:solidFill>
                <a:latin typeface="Verdana" panose="020B0604030504040204" pitchFamily="34" charset="0"/>
              </a:rPr>
              <a:t>The beliefs that we hold are an important part of our identity. They may be religious, cultural or moral. </a:t>
            </a:r>
          </a:p>
        </p:txBody>
      </p:sp>
      <p:pic>
        <p:nvPicPr>
          <p:cNvPr id="26628" name="Picture 5" descr="Image result for belief">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1813" y="3571875"/>
            <a:ext cx="3463925"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431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a:t>What is a personal value?</a:t>
            </a:r>
            <a:br>
              <a:rPr lang="en-US" dirty="0"/>
            </a:br>
            <a:endParaRPr lang="en-US" dirty="0"/>
          </a:p>
        </p:txBody>
      </p:sp>
      <p:sp>
        <p:nvSpPr>
          <p:cNvPr id="6" name="Content Placeholder 3"/>
          <p:cNvSpPr>
            <a:spLocks noGrp="1"/>
          </p:cNvSpPr>
          <p:nvPr>
            <p:ph sz="half" idx="2"/>
          </p:nvPr>
        </p:nvSpPr>
        <p:spPr>
          <a:xfrm>
            <a:off x="179513" y="1017588"/>
            <a:ext cx="8712968" cy="5840412"/>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US" b="1" dirty="0">
                <a:solidFill>
                  <a:schemeClr val="accent4">
                    <a:lumMod val="75000"/>
                  </a:schemeClr>
                </a:solidFill>
              </a:rPr>
              <a:t>Values are stable long-lasting beliefs about what is important to a person. They become standards by which people order their lives and make their choices.</a:t>
            </a:r>
          </a:p>
          <a:p>
            <a:pPr marL="548640" indent="-411480" eaLnBrk="1" fontAlgn="auto" hangingPunct="1">
              <a:spcAft>
                <a:spcPts val="0"/>
              </a:spcAft>
              <a:buClr>
                <a:schemeClr val="tx1">
                  <a:shade val="95000"/>
                </a:schemeClr>
              </a:buClr>
              <a:buFont typeface="Wingdings 2"/>
              <a:buChar char=""/>
              <a:defRPr/>
            </a:pPr>
            <a:r>
              <a:rPr lang="en-US" b="1" dirty="0">
                <a:solidFill>
                  <a:schemeClr val="accent4">
                    <a:lumMod val="75000"/>
                  </a:schemeClr>
                </a:solidFill>
              </a:rPr>
              <a:t>A belief will develop into a value when the person’s commitment to it grows and they see it as being important.</a:t>
            </a:r>
          </a:p>
          <a:p>
            <a:pPr marL="548640" indent="-411480" eaLnBrk="1" fontAlgn="auto" hangingPunct="1">
              <a:spcAft>
                <a:spcPts val="0"/>
              </a:spcAft>
              <a:buClr>
                <a:schemeClr val="tx1">
                  <a:shade val="95000"/>
                </a:schemeClr>
              </a:buClr>
              <a:buFont typeface="Wingdings 2"/>
              <a:buChar char=""/>
              <a:defRPr/>
            </a:pPr>
            <a:endParaRPr lang="en-US" dirty="0"/>
          </a:p>
        </p:txBody>
      </p:sp>
      <p:pic>
        <p:nvPicPr>
          <p:cNvPr id="13317" name="Picture 5" descr="Image result for belief">
            <a:hlinkClick r:id="rId2"/>
          </p:cNvPr>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a:off x="2285984" y="4000504"/>
            <a:ext cx="4833411" cy="2719367"/>
          </a:xfrm>
          <a:prstGeom prst="rect">
            <a:avLst/>
          </a:prstGeom>
          <a:noFill/>
        </p:spPr>
      </p:pic>
    </p:spTree>
    <p:extLst>
      <p:ext uri="{BB962C8B-B14F-4D97-AF65-F5344CB8AC3E}">
        <p14:creationId xmlns:p14="http://schemas.microsoft.com/office/powerpoint/2010/main" val="1131509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a:t>Where do values come from?</a:t>
            </a:r>
            <a:br>
              <a:rPr lang="en-US" dirty="0"/>
            </a:br>
            <a:endParaRPr lang="en-US" dirty="0"/>
          </a:p>
        </p:txBody>
      </p:sp>
      <p:sp>
        <p:nvSpPr>
          <p:cNvPr id="3" name="Content Placeholder 2"/>
          <p:cNvSpPr>
            <a:spLocks noGrp="1"/>
          </p:cNvSpPr>
          <p:nvPr>
            <p:ph idx="1"/>
          </p:nvPr>
        </p:nvSpPr>
        <p:spPr>
          <a:xfrm>
            <a:off x="500063" y="1000125"/>
            <a:ext cx="8229600" cy="4708525"/>
          </a:xfrm>
        </p:spPr>
        <p:txBody>
          <a:bodyPr>
            <a:normAutofit fontScale="70000" lnSpcReduction="20000"/>
          </a:bodyPr>
          <a:lstStyle/>
          <a:p>
            <a:pPr marL="548640" indent="-411480" eaLnBrk="1" fontAlgn="auto" hangingPunct="1">
              <a:spcAft>
                <a:spcPts val="0"/>
              </a:spcAft>
              <a:buClr>
                <a:schemeClr val="tx1">
                  <a:shade val="95000"/>
                </a:schemeClr>
              </a:buClr>
              <a:buFont typeface="Wingdings 2"/>
              <a:buNone/>
              <a:defRPr/>
            </a:pPr>
            <a:r>
              <a:rPr lang="en-US" dirty="0">
                <a:solidFill>
                  <a:schemeClr val="accent4">
                    <a:lumMod val="75000"/>
                  </a:schemeClr>
                </a:solidFill>
              </a:rPr>
              <a:t>Our values come from a variety of sources. Some of these include:</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Family</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Peers (social influences)</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The workplace</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Educational institutions such as schools</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Significant life events (death, divorce, losing jobs, major accident and trauma, major health issues, significant losses)</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Major historical events (world wars, economic depressions, etc).</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Religion</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Music</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Media</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Technology</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Culture</a:t>
            </a:r>
          </a:p>
          <a:p>
            <a:pPr marL="548640" indent="-411480" eaLnBrk="1" fontAlgn="auto" hangingPunct="1">
              <a:spcAft>
                <a:spcPts val="0"/>
              </a:spcAft>
              <a:buClr>
                <a:schemeClr val="tx1">
                  <a:shade val="95000"/>
                </a:schemeClr>
              </a:buClr>
              <a:buFont typeface="Wingdings 2"/>
              <a:buChar char=""/>
              <a:defRPr/>
            </a:pPr>
            <a:endParaRPr lang="en-US" dirty="0"/>
          </a:p>
        </p:txBody>
      </p:sp>
      <p:sp>
        <p:nvSpPr>
          <p:cNvPr id="17412" name="AutoShape 6" descr="Image result for values">
            <a:hlinkClick r:id="rId2"/>
          </p:cNvPr>
          <p:cNvSpPr>
            <a:spLocks noChangeAspect="1" noChangeArrowheads="1"/>
          </p:cNvSpPr>
          <p:nvPr/>
        </p:nvSpPr>
        <p:spPr bwMode="auto">
          <a:xfrm>
            <a:off x="38100" y="-2141538"/>
            <a:ext cx="10058400" cy="4181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17413" name="Picture 8" descr="Image result for value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125" y="4357688"/>
            <a:ext cx="5072063"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67388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 result for attitudes">
            <a:hlinkClick r:id="rId3"/>
          </p:cNvPr>
          <p:cNvPicPr>
            <a:picLocks noChangeAspect="1" noChangeArrowheads="1"/>
          </p:cNvPicPr>
          <p:nvPr/>
        </p:nvPicPr>
        <p:blipFill>
          <a:blip r:embed="rId4">
            <a:alphaModFix amt="35000"/>
            <a:extLst>
              <a:ext uri="{BEBA8EAE-BF5A-486C-A8C5-ECC9F3942E4B}">
                <a14:imgProps xmlns:a14="http://schemas.microsoft.com/office/drawing/2010/main">
                  <a14:imgLayer r:embed="rId5">
                    <a14:imgEffect>
                      <a14:backgroundRemoval t="10000" b="90000" l="10000" r="90000"/>
                    </a14:imgEffect>
                    <a14:imgEffect>
                      <a14:colorTemperature colorTemp="8800"/>
                    </a14:imgEffect>
                    <a14:imgEffect>
                      <a14:brightnessContrast bright="20000" contrast="20000"/>
                    </a14:imgEffect>
                  </a14:imgLayer>
                </a14:imgProps>
              </a:ext>
            </a:extLst>
          </a:blip>
          <a:srcRect/>
          <a:stretch>
            <a:fillRect/>
          </a:stretch>
        </p:blipFill>
        <p:spPr bwMode="auto">
          <a:xfrm>
            <a:off x="578617" y="1389853"/>
            <a:ext cx="7643866" cy="46434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itle 1"/>
          <p:cNvSpPr>
            <a:spLocks noGrp="1"/>
          </p:cNvSpPr>
          <p:nvPr>
            <p:ph type="title"/>
          </p:nvPr>
        </p:nvSpPr>
        <p:spPr>
          <a:xfrm>
            <a:off x="357158" y="285728"/>
            <a:ext cx="8229600" cy="1143000"/>
          </a:xfrm>
        </p:spPr>
        <p:txBody>
          <a:bodyPr/>
          <a:lstStyle/>
          <a:p>
            <a:pPr eaLnBrk="1" fontAlgn="auto" hangingPunct="1">
              <a:spcAft>
                <a:spcPts val="0"/>
              </a:spcAft>
              <a:defRPr/>
            </a:pPr>
            <a:r>
              <a:rPr lang="en-GB" dirty="0"/>
              <a:t>Values &amp; their benefits</a:t>
            </a:r>
          </a:p>
        </p:txBody>
      </p:sp>
      <p:sp>
        <p:nvSpPr>
          <p:cNvPr id="3" name="Content Placeholder 2"/>
          <p:cNvSpPr>
            <a:spLocks noGrp="1"/>
          </p:cNvSpPr>
          <p:nvPr>
            <p:ph idx="1"/>
          </p:nvPr>
        </p:nvSpPr>
        <p:spPr>
          <a:xfrm>
            <a:off x="285750" y="1357313"/>
            <a:ext cx="8229600" cy="4708525"/>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GB" altLang="en-US" b="1" dirty="0">
                <a:solidFill>
                  <a:schemeClr val="accent4">
                    <a:lumMod val="75000"/>
                  </a:schemeClr>
                </a:solidFill>
              </a:rPr>
              <a:t>Helps us understand why we believe what we do and if we wish to change it.</a:t>
            </a:r>
          </a:p>
          <a:p>
            <a:pPr marL="548640" indent="-411480" eaLnBrk="1" fontAlgn="auto" hangingPunct="1">
              <a:spcAft>
                <a:spcPts val="0"/>
              </a:spcAft>
              <a:buClr>
                <a:schemeClr val="tx1">
                  <a:shade val="95000"/>
                </a:schemeClr>
              </a:buClr>
              <a:buFont typeface="Wingdings 2"/>
              <a:buChar char=""/>
              <a:defRPr/>
            </a:pPr>
            <a:r>
              <a:rPr lang="en-GB" altLang="en-US" b="1" dirty="0">
                <a:solidFill>
                  <a:schemeClr val="accent4">
                    <a:lumMod val="75000"/>
                  </a:schemeClr>
                </a:solidFill>
              </a:rPr>
              <a:t>Shared Values are the basis of relationship</a:t>
            </a:r>
          </a:p>
          <a:p>
            <a:pPr marL="548640" indent="-411480" eaLnBrk="1" fontAlgn="auto" hangingPunct="1">
              <a:spcAft>
                <a:spcPts val="0"/>
              </a:spcAft>
              <a:buClr>
                <a:schemeClr val="tx1">
                  <a:shade val="95000"/>
                </a:schemeClr>
              </a:buClr>
              <a:buFont typeface="Wingdings 2"/>
              <a:buChar char=""/>
              <a:defRPr/>
            </a:pPr>
            <a:r>
              <a:rPr lang="en-GB" altLang="en-US" b="1" dirty="0">
                <a:solidFill>
                  <a:schemeClr val="accent4">
                    <a:lumMod val="75000"/>
                  </a:schemeClr>
                </a:solidFill>
              </a:rPr>
              <a:t>They can motivate us –if we value something we will go after it.</a:t>
            </a:r>
          </a:p>
          <a:p>
            <a:pPr marL="548640" indent="-411480" eaLnBrk="1" fontAlgn="auto" hangingPunct="1">
              <a:spcAft>
                <a:spcPts val="0"/>
              </a:spcAft>
              <a:buClr>
                <a:schemeClr val="tx1">
                  <a:shade val="95000"/>
                </a:schemeClr>
              </a:buClr>
              <a:buFont typeface="Wingdings 2"/>
              <a:buChar char=""/>
              <a:defRPr/>
            </a:pPr>
            <a:r>
              <a:rPr lang="en-GB" altLang="en-US" b="1" dirty="0">
                <a:solidFill>
                  <a:schemeClr val="accent4">
                    <a:lumMod val="75000"/>
                  </a:schemeClr>
                </a:solidFill>
              </a:rPr>
              <a:t>Knowing our own values makes us more tolerant of others</a:t>
            </a:r>
          </a:p>
          <a:p>
            <a:pPr marL="548640" indent="-411480" eaLnBrk="1" fontAlgn="auto" hangingPunct="1">
              <a:spcAft>
                <a:spcPts val="0"/>
              </a:spcAft>
              <a:buClr>
                <a:schemeClr val="tx1">
                  <a:shade val="95000"/>
                </a:schemeClr>
              </a:buClr>
              <a:buFont typeface="Wingdings 2"/>
              <a:buChar char=""/>
              <a:defRPr/>
            </a:pPr>
            <a:r>
              <a:rPr lang="en-GB" altLang="en-US" b="1" dirty="0">
                <a:solidFill>
                  <a:schemeClr val="accent4">
                    <a:lumMod val="75000"/>
                  </a:schemeClr>
                </a:solidFill>
              </a:rPr>
              <a:t>They help to give lives meaningful significance</a:t>
            </a:r>
          </a:p>
        </p:txBody>
      </p:sp>
    </p:spTree>
    <p:extLst>
      <p:ext uri="{BB962C8B-B14F-4D97-AF65-F5344CB8AC3E}">
        <p14:creationId xmlns:p14="http://schemas.microsoft.com/office/powerpoint/2010/main" val="23916804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What is an attitude?</a:t>
            </a:r>
            <a:endParaRPr lang="en-US" dirty="0"/>
          </a:p>
        </p:txBody>
      </p:sp>
      <p:sp>
        <p:nvSpPr>
          <p:cNvPr id="27651" name="Rectangle 4"/>
          <p:cNvSpPr>
            <a:spLocks noChangeArrowheads="1"/>
          </p:cNvSpPr>
          <p:nvPr/>
        </p:nvSpPr>
        <p:spPr bwMode="auto">
          <a:xfrm>
            <a:off x="428625" y="1357313"/>
            <a:ext cx="8501063"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solidFill>
                  <a:schemeClr val="accent4">
                    <a:lumMod val="75000"/>
                  </a:schemeClr>
                </a:solidFill>
                <a:latin typeface="Verdana" panose="020B0604030504040204" pitchFamily="34" charset="0"/>
              </a:rPr>
              <a:t>Attitude describes what we think is the ‘proper’ way of doing something. Are derived from our values and beliefs.</a:t>
            </a:r>
          </a:p>
          <a:p>
            <a:pPr eaLnBrk="1" hangingPunct="1"/>
            <a:endParaRPr lang="en-US" altLang="en-US" dirty="0">
              <a:solidFill>
                <a:schemeClr val="accent4">
                  <a:lumMod val="75000"/>
                </a:schemeClr>
              </a:solidFill>
              <a:latin typeface="Verdana" panose="020B0604030504040204" pitchFamily="34" charset="0"/>
            </a:endParaRPr>
          </a:p>
          <a:p>
            <a:pPr eaLnBrk="1" hangingPunct="1"/>
            <a:r>
              <a:rPr lang="en-US" altLang="en-US" dirty="0">
                <a:solidFill>
                  <a:schemeClr val="accent4">
                    <a:lumMod val="75000"/>
                  </a:schemeClr>
                </a:solidFill>
                <a:latin typeface="Verdana" panose="020B0604030504040204" pitchFamily="34" charset="0"/>
              </a:rPr>
              <a:t>Sometimes our own attitudes can make us blind to other people’s values, opinions and needs.</a:t>
            </a:r>
          </a:p>
          <a:p>
            <a:pPr eaLnBrk="1" hangingPunct="1"/>
            <a:endParaRPr lang="en-US" altLang="en-US" dirty="0">
              <a:solidFill>
                <a:schemeClr val="accent4">
                  <a:lumMod val="75000"/>
                </a:schemeClr>
              </a:solidFill>
              <a:latin typeface="Verdana" panose="020B0604030504040204" pitchFamily="34" charset="0"/>
            </a:endParaRPr>
          </a:p>
          <a:p>
            <a:pPr eaLnBrk="1" hangingPunct="1"/>
            <a:r>
              <a:rPr lang="en-US" altLang="en-US" dirty="0">
                <a:solidFill>
                  <a:schemeClr val="accent4">
                    <a:lumMod val="75000"/>
                  </a:schemeClr>
                </a:solidFill>
                <a:latin typeface="Verdana" panose="020B0604030504040204" pitchFamily="34" charset="0"/>
              </a:rPr>
              <a:t>Attitudes will always have a positive and negative element and the we hold an attitude will have an impact  toward people or objects.</a:t>
            </a:r>
          </a:p>
          <a:p>
            <a:pPr eaLnBrk="1" hangingPunct="1"/>
            <a:endParaRPr lang="en-US" altLang="en-US" dirty="0">
              <a:solidFill>
                <a:schemeClr val="accent4">
                  <a:lumMod val="75000"/>
                </a:schemeClr>
              </a:solidFill>
              <a:latin typeface="Verdana" panose="020B0604030504040204" pitchFamily="34" charset="0"/>
            </a:endParaRPr>
          </a:p>
          <a:p>
            <a:pPr eaLnBrk="1" hangingPunct="1"/>
            <a:r>
              <a:rPr lang="en-US" altLang="en-US" dirty="0">
                <a:solidFill>
                  <a:schemeClr val="accent4">
                    <a:lumMod val="75000"/>
                  </a:schemeClr>
                </a:solidFill>
                <a:latin typeface="Verdana" panose="020B0604030504040204" pitchFamily="34" charset="0"/>
              </a:rPr>
              <a:t>We will need to be aware of our own personal values, beliefs and attitudes and how they might impact on our work.</a:t>
            </a:r>
          </a:p>
        </p:txBody>
      </p:sp>
      <p:pic>
        <p:nvPicPr>
          <p:cNvPr id="28677" name="Picture 5" descr="Image result for belief">
            <a:hlinkClick r:id="rId2"/>
          </p:cNvPr>
          <p:cNvPicPr>
            <a:picLocks noChangeAspect="1" noChangeArrowheads="1"/>
          </p:cNvPicPr>
          <p:nvPr/>
        </p:nvPicPr>
        <p:blipFill>
          <a:blip r:embed="rId3">
            <a:duotone>
              <a:schemeClr val="accent1">
                <a:shade val="45000"/>
                <a:satMod val="135000"/>
              </a:schemeClr>
              <a:prstClr val="white"/>
            </a:duotone>
          </a:blip>
          <a:srcRect/>
          <a:stretch>
            <a:fillRect/>
          </a:stretch>
        </p:blipFill>
        <p:spPr bwMode="auto">
          <a:xfrm>
            <a:off x="1928794" y="4786322"/>
            <a:ext cx="5500726" cy="1777020"/>
          </a:xfrm>
          <a:prstGeom prst="rect">
            <a:avLst/>
          </a:prstGeom>
          <a:noFill/>
        </p:spPr>
      </p:pic>
    </p:spTree>
    <p:extLst>
      <p:ext uri="{BB962C8B-B14F-4D97-AF65-F5344CB8AC3E}">
        <p14:creationId xmlns:p14="http://schemas.microsoft.com/office/powerpoint/2010/main" val="1637578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a:t>What is an attitude?</a:t>
            </a:r>
            <a:br>
              <a:rPr lang="en-US" dirty="0"/>
            </a:br>
            <a:endParaRPr lang="en-US" dirty="0"/>
          </a:p>
        </p:txBody>
      </p:sp>
      <p:sp>
        <p:nvSpPr>
          <p:cNvPr id="4" name="Content Placeholder 3"/>
          <p:cNvSpPr>
            <a:spLocks noGrp="1"/>
          </p:cNvSpPr>
          <p:nvPr>
            <p:ph sz="half" idx="2"/>
          </p:nvPr>
        </p:nvSpPr>
        <p:spPr>
          <a:xfrm>
            <a:off x="214313" y="1000125"/>
            <a:ext cx="8572500" cy="4525963"/>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US" sz="2000" b="1" dirty="0">
                <a:solidFill>
                  <a:schemeClr val="accent4">
                    <a:lumMod val="75000"/>
                  </a:schemeClr>
                </a:solidFill>
              </a:rPr>
              <a:t>Attitudes are the </a:t>
            </a:r>
            <a:r>
              <a:rPr lang="en-US" sz="2000" b="1" u="sng" dirty="0">
                <a:solidFill>
                  <a:schemeClr val="accent4">
                    <a:lumMod val="75000"/>
                  </a:schemeClr>
                </a:solidFill>
              </a:rPr>
              <a:t>mental dispositions </a:t>
            </a:r>
            <a:r>
              <a:rPr lang="en-US" sz="2000" b="1" dirty="0">
                <a:solidFill>
                  <a:schemeClr val="accent4">
                    <a:lumMod val="75000"/>
                  </a:schemeClr>
                </a:solidFill>
              </a:rPr>
              <a:t>people have towards others. People primarily form their attitudes from underlying values and beliefs.</a:t>
            </a:r>
          </a:p>
          <a:p>
            <a:pPr marL="548640" indent="-411480" eaLnBrk="1" fontAlgn="auto" hangingPunct="1">
              <a:spcAft>
                <a:spcPts val="0"/>
              </a:spcAft>
              <a:buClr>
                <a:schemeClr val="tx1">
                  <a:shade val="95000"/>
                </a:schemeClr>
              </a:buClr>
              <a:buFont typeface="Wingdings 2"/>
              <a:buChar char=""/>
              <a:defRPr/>
            </a:pPr>
            <a:endParaRPr lang="en-US" sz="2000" b="1" dirty="0">
              <a:solidFill>
                <a:schemeClr val="accent4">
                  <a:lumMod val="75000"/>
                </a:schemeClr>
              </a:solidFill>
            </a:endParaRPr>
          </a:p>
          <a:p>
            <a:pPr marL="548640" indent="-411480" eaLnBrk="1" fontAlgn="auto" hangingPunct="1">
              <a:spcAft>
                <a:spcPts val="0"/>
              </a:spcAft>
              <a:buClr>
                <a:schemeClr val="tx1">
                  <a:shade val="95000"/>
                </a:schemeClr>
              </a:buClr>
              <a:buFont typeface="Wingdings 2"/>
              <a:buChar char=""/>
              <a:defRPr/>
            </a:pPr>
            <a:r>
              <a:rPr lang="en-US" sz="2000" b="1" dirty="0">
                <a:solidFill>
                  <a:schemeClr val="accent4">
                    <a:lumMod val="75000"/>
                  </a:schemeClr>
                </a:solidFill>
              </a:rPr>
              <a:t>However, factors which may not have been internalised as beliefs and values can still influence a person’s attitudes at the point of decision-making. Typical influences include the desire to please, political correctness, convenience, peer pressure.</a:t>
            </a:r>
          </a:p>
          <a:p>
            <a:pPr marL="548640" indent="-411480" eaLnBrk="1" fontAlgn="auto" hangingPunct="1">
              <a:spcAft>
                <a:spcPts val="0"/>
              </a:spcAft>
              <a:buClr>
                <a:schemeClr val="tx1">
                  <a:shade val="95000"/>
                </a:schemeClr>
              </a:buClr>
              <a:buFont typeface="Wingdings 2"/>
              <a:buChar char=""/>
              <a:defRPr/>
            </a:pPr>
            <a:endParaRPr lang="en-US" dirty="0"/>
          </a:p>
        </p:txBody>
      </p:sp>
      <p:pic>
        <p:nvPicPr>
          <p:cNvPr id="15364" name="Picture 5" descr="Image result for attitu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4625" y="4725144"/>
            <a:ext cx="3571875"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5932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Related image">
            <a:hlinkClick r:id="rId2"/>
          </p:cNvPr>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a:off x="6357950" y="142852"/>
            <a:ext cx="1294082" cy="897034"/>
          </a:xfrm>
          <a:prstGeom prst="rect">
            <a:avLst/>
          </a:prstGeom>
          <a:noFill/>
        </p:spPr>
      </p:pic>
      <p:sp>
        <p:nvSpPr>
          <p:cNvPr id="28675" name="Rectangle 3"/>
          <p:cNvSpPr>
            <a:spLocks noChangeArrowheads="1"/>
          </p:cNvSpPr>
          <p:nvPr/>
        </p:nvSpPr>
        <p:spPr bwMode="auto">
          <a:xfrm>
            <a:off x="357188" y="907967"/>
            <a:ext cx="8072437"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dirty="0">
                <a:solidFill>
                  <a:schemeClr val="accent4">
                    <a:lumMod val="75000"/>
                  </a:schemeClr>
                </a:solidFill>
                <a:latin typeface="Verdana" panose="020B0604030504040204" pitchFamily="34" charset="0"/>
              </a:rPr>
              <a:t>To work effectively it is critical to understand your own values and beliefs.</a:t>
            </a:r>
          </a:p>
          <a:p>
            <a:pPr eaLnBrk="1" hangingPunct="1"/>
            <a:endParaRPr lang="en-US" altLang="en-US" b="1" dirty="0">
              <a:solidFill>
                <a:schemeClr val="accent4">
                  <a:lumMod val="75000"/>
                </a:schemeClr>
              </a:solidFill>
              <a:latin typeface="Verdana" panose="020B0604030504040204" pitchFamily="34" charset="0"/>
            </a:endParaRPr>
          </a:p>
          <a:p>
            <a:pPr eaLnBrk="1" hangingPunct="1"/>
            <a:endParaRPr lang="en-US" altLang="en-US" b="1" dirty="0">
              <a:solidFill>
                <a:schemeClr val="accent4">
                  <a:lumMod val="75000"/>
                </a:schemeClr>
              </a:solidFill>
              <a:latin typeface="Verdana" panose="020B0604030504040204" pitchFamily="34" charset="0"/>
            </a:endParaRPr>
          </a:p>
          <a:p>
            <a:pPr eaLnBrk="1" hangingPunct="1"/>
            <a:r>
              <a:rPr lang="en-US" altLang="en-US" b="1" dirty="0">
                <a:solidFill>
                  <a:schemeClr val="accent4">
                    <a:lumMod val="75000"/>
                  </a:schemeClr>
                </a:solidFill>
                <a:latin typeface="Verdana" panose="020B0604030504040204" pitchFamily="34" charset="0"/>
              </a:rPr>
              <a:t>In order to remain professional it is necessary to leave our personal values out of the professional relationship if they are contradictory.</a:t>
            </a:r>
          </a:p>
          <a:p>
            <a:pPr eaLnBrk="1" hangingPunct="1"/>
            <a:endParaRPr lang="en-US" altLang="en-US" b="1" dirty="0">
              <a:solidFill>
                <a:schemeClr val="bg1"/>
              </a:solidFill>
              <a:latin typeface="Verdana" panose="020B0604030504040204" pitchFamily="34" charset="0"/>
            </a:endParaRPr>
          </a:p>
          <a:p>
            <a:pPr eaLnBrk="1" hangingPunct="1"/>
            <a:endParaRPr lang="en-US" altLang="en-US" b="1" dirty="0">
              <a:solidFill>
                <a:schemeClr val="bg1"/>
              </a:solidFill>
              <a:latin typeface="Verdana" panose="020B0604030504040204" pitchFamily="34" charset="0"/>
            </a:endParaRPr>
          </a:p>
          <a:p>
            <a:pPr eaLnBrk="1" hangingPunct="1"/>
            <a:endParaRPr lang="en-US" altLang="en-US" b="1" dirty="0">
              <a:solidFill>
                <a:schemeClr val="bg1"/>
              </a:solidFill>
              <a:latin typeface="Verdana" panose="020B0604030504040204" pitchFamily="34" charset="0"/>
            </a:endParaRPr>
          </a:p>
          <a:p>
            <a:pPr eaLnBrk="1" hangingPunct="1"/>
            <a:endParaRPr lang="en-US" altLang="en-US" b="1" dirty="0">
              <a:solidFill>
                <a:schemeClr val="bg1"/>
              </a:solidFill>
              <a:latin typeface="Verdana" panose="020B0604030504040204" pitchFamily="34" charset="0"/>
            </a:endParaRPr>
          </a:p>
          <a:p>
            <a:pPr eaLnBrk="1" hangingPunct="1"/>
            <a:endParaRPr lang="en-US" altLang="en-US" b="1" dirty="0">
              <a:solidFill>
                <a:schemeClr val="bg1"/>
              </a:solidFill>
              <a:latin typeface="Verdana" panose="020B0604030504040204" pitchFamily="34" charset="0"/>
            </a:endParaRPr>
          </a:p>
        </p:txBody>
      </p:sp>
      <p:sp>
        <p:nvSpPr>
          <p:cNvPr id="28676" name="Rectangle 5"/>
          <p:cNvSpPr>
            <a:spLocks noChangeArrowheads="1"/>
          </p:cNvSpPr>
          <p:nvPr/>
        </p:nvSpPr>
        <p:spPr bwMode="auto">
          <a:xfrm>
            <a:off x="2071688" y="357188"/>
            <a:ext cx="37131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dirty="0">
                <a:solidFill>
                  <a:schemeClr val="accent1">
                    <a:lumMod val="75000"/>
                  </a:schemeClr>
                </a:solidFill>
                <a:latin typeface="Verdana" panose="020B0604030504040204" pitchFamily="34" charset="0"/>
              </a:rPr>
              <a:t>The problem with attitudes</a:t>
            </a:r>
          </a:p>
        </p:txBody>
      </p:sp>
      <p:sp>
        <p:nvSpPr>
          <p:cNvPr id="28677" name="Rectangle 6"/>
          <p:cNvSpPr>
            <a:spLocks noChangeArrowheads="1"/>
          </p:cNvSpPr>
          <p:nvPr/>
        </p:nvSpPr>
        <p:spPr bwMode="auto">
          <a:xfrm>
            <a:off x="357188" y="2928938"/>
            <a:ext cx="8072437"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dirty="0">
                <a:solidFill>
                  <a:schemeClr val="accent4">
                    <a:lumMod val="75000"/>
                  </a:schemeClr>
                </a:solidFill>
                <a:latin typeface="Verdana" panose="020B0604030504040204" pitchFamily="34" charset="0"/>
              </a:rPr>
              <a:t>One of the problems with our attitudes is we often ignore any information which is not consistent with them—we become selective in the way we perceive and respond to events and issues—and lose our ‘objectivity’ about the world. </a:t>
            </a:r>
          </a:p>
          <a:p>
            <a:pPr eaLnBrk="1" hangingPunct="1"/>
            <a:endParaRPr lang="en-US" altLang="en-US" b="1" dirty="0">
              <a:solidFill>
                <a:schemeClr val="accent4">
                  <a:lumMod val="75000"/>
                </a:schemeClr>
              </a:solidFill>
              <a:latin typeface="Verdana" panose="020B0604030504040204" pitchFamily="34" charset="0"/>
            </a:endParaRPr>
          </a:p>
          <a:p>
            <a:pPr eaLnBrk="1" hangingPunct="1"/>
            <a:r>
              <a:rPr lang="en-US" altLang="en-US" b="1" dirty="0">
                <a:solidFill>
                  <a:schemeClr val="accent4">
                    <a:lumMod val="75000"/>
                  </a:schemeClr>
                </a:solidFill>
                <a:latin typeface="Verdana" panose="020B0604030504040204" pitchFamily="34" charset="0"/>
              </a:rPr>
              <a:t>We Need to develop an insights about our attitudes in order to reduce the risk of making decisions at work based on our unconscious, pre-existing perceptions, allowing us work more professional.</a:t>
            </a:r>
          </a:p>
        </p:txBody>
      </p:sp>
    </p:spTree>
    <p:extLst>
      <p:ext uri="{BB962C8B-B14F-4D97-AF65-F5344CB8AC3E}">
        <p14:creationId xmlns:p14="http://schemas.microsoft.com/office/powerpoint/2010/main" val="1476164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Organisational values</a:t>
            </a:r>
            <a:endParaRPr lang="en-US" dirty="0"/>
          </a:p>
        </p:txBody>
      </p:sp>
      <p:sp>
        <p:nvSpPr>
          <p:cNvPr id="35843" name="TextBox 3"/>
          <p:cNvSpPr txBox="1">
            <a:spLocks noChangeArrowheads="1"/>
          </p:cNvSpPr>
          <p:nvPr/>
        </p:nvSpPr>
        <p:spPr bwMode="auto">
          <a:xfrm>
            <a:off x="1500188" y="1214438"/>
            <a:ext cx="6072187"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b="1">
                <a:solidFill>
                  <a:schemeClr val="accent2"/>
                </a:solidFill>
              </a:rPr>
              <a:t>Organisational values are defined as essential tenets and guiding principals not specific cultural or operating practices. Some of the most common values found in organisations are: integrity; respect; customer focus; quality; creative/ innovative; accountability and fairness</a:t>
            </a:r>
            <a:r>
              <a:rPr lang="en-GB" altLang="en-US" sz="2000" b="1">
                <a:solidFill>
                  <a:schemeClr val="accent2"/>
                </a:solidFill>
              </a:rPr>
              <a:t>.</a:t>
            </a:r>
            <a:endParaRPr lang="en-US" altLang="en-US" sz="2000" b="1">
              <a:solidFill>
                <a:schemeClr val="accent2"/>
              </a:solidFill>
            </a:endParaRPr>
          </a:p>
        </p:txBody>
      </p:sp>
      <p:pic>
        <p:nvPicPr>
          <p:cNvPr id="35844" name="Picture 2" descr="Related im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4438" y="4143375"/>
            <a:ext cx="6715125"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10787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Organisation's values</a:t>
            </a:r>
            <a:endParaRPr lang="en-US" dirty="0"/>
          </a:p>
        </p:txBody>
      </p:sp>
      <p:graphicFrame>
        <p:nvGraphicFramePr>
          <p:cNvPr id="4" name="Diagram 3"/>
          <p:cNvGraphicFramePr/>
          <p:nvPr/>
        </p:nvGraphicFramePr>
        <p:xfrm>
          <a:off x="714348" y="1397000"/>
          <a:ext cx="8001056" cy="48180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33491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a:t>Personal ethics </a:t>
            </a:r>
            <a:br>
              <a:rPr lang="en-US" dirty="0"/>
            </a:br>
            <a:endParaRPr lang="en-US" dirty="0"/>
          </a:p>
        </p:txBody>
      </p:sp>
      <p:sp>
        <p:nvSpPr>
          <p:cNvPr id="29699" name="Rectangle 4"/>
          <p:cNvSpPr>
            <a:spLocks noChangeArrowheads="1"/>
          </p:cNvSpPr>
          <p:nvPr/>
        </p:nvSpPr>
        <p:spPr bwMode="auto">
          <a:xfrm>
            <a:off x="428625" y="1028700"/>
            <a:ext cx="5929313"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solidFill>
                  <a:schemeClr val="accent4">
                    <a:lumMod val="75000"/>
                  </a:schemeClr>
                </a:solidFill>
                <a:latin typeface="Verdana" panose="020B0604030504040204" pitchFamily="34" charset="0"/>
              </a:rPr>
              <a:t>As with beliefs and values, personal ethics can differ widely from person to person. </a:t>
            </a:r>
          </a:p>
          <a:p>
            <a:pPr eaLnBrk="1" hangingPunct="1"/>
            <a:endParaRPr lang="en-US" altLang="en-US" dirty="0">
              <a:solidFill>
                <a:schemeClr val="accent4">
                  <a:lumMod val="75000"/>
                </a:schemeClr>
              </a:solidFill>
              <a:latin typeface="Verdana" panose="020B0604030504040204" pitchFamily="34" charset="0"/>
            </a:endParaRPr>
          </a:p>
          <a:p>
            <a:pPr eaLnBrk="1" hangingPunct="1"/>
            <a:r>
              <a:rPr lang="en-US" altLang="en-US" dirty="0">
                <a:solidFill>
                  <a:schemeClr val="accent4">
                    <a:lumMod val="75000"/>
                  </a:schemeClr>
                </a:solidFill>
                <a:latin typeface="Verdana" panose="020B0604030504040204" pitchFamily="34" charset="0"/>
              </a:rPr>
              <a:t>In other words, personal ethics are standards by which a person judges behaviour as being ‘right’ or ‘wrong </a:t>
            </a:r>
          </a:p>
          <a:p>
            <a:pPr eaLnBrk="1" hangingPunct="1"/>
            <a:endParaRPr lang="en-US" altLang="en-US" dirty="0">
              <a:solidFill>
                <a:schemeClr val="accent4">
                  <a:lumMod val="75000"/>
                </a:schemeClr>
              </a:solidFill>
              <a:latin typeface="Verdana" panose="020B0604030504040204" pitchFamily="34" charset="0"/>
            </a:endParaRPr>
          </a:p>
          <a:p>
            <a:pPr eaLnBrk="1" hangingPunct="1"/>
            <a:r>
              <a:rPr lang="en-US" altLang="en-US" dirty="0">
                <a:solidFill>
                  <a:schemeClr val="accent4">
                    <a:lumMod val="75000"/>
                  </a:schemeClr>
                </a:solidFill>
                <a:latin typeface="Verdana" panose="020B0604030504040204" pitchFamily="34" charset="0"/>
              </a:rPr>
              <a:t>Ethical expectations often take the form of principles such as: </a:t>
            </a:r>
          </a:p>
          <a:p>
            <a:pPr eaLnBrk="1" hangingPunct="1"/>
            <a:endParaRPr lang="en-US" altLang="en-US" dirty="0">
              <a:solidFill>
                <a:schemeClr val="accent4">
                  <a:lumMod val="75000"/>
                </a:schemeClr>
              </a:solidFill>
              <a:latin typeface="Verdana" panose="020B0604030504040204" pitchFamily="34" charset="0"/>
            </a:endParaRPr>
          </a:p>
          <a:p>
            <a:pPr eaLnBrk="1" hangingPunct="1"/>
            <a:r>
              <a:rPr lang="en-US" altLang="en-US" dirty="0">
                <a:solidFill>
                  <a:schemeClr val="accent4">
                    <a:lumMod val="75000"/>
                  </a:schemeClr>
                </a:solidFill>
                <a:latin typeface="Verdana" panose="020B0604030504040204" pitchFamily="34" charset="0"/>
              </a:rPr>
              <a:t>• concern for the well-being of others </a:t>
            </a:r>
          </a:p>
          <a:p>
            <a:pPr eaLnBrk="1" hangingPunct="1"/>
            <a:r>
              <a:rPr lang="en-US" altLang="en-US" dirty="0">
                <a:solidFill>
                  <a:schemeClr val="accent4">
                    <a:lumMod val="75000"/>
                  </a:schemeClr>
                </a:solidFill>
                <a:latin typeface="Verdana" panose="020B0604030504040204" pitchFamily="34" charset="0"/>
              </a:rPr>
              <a:t>• respect for others </a:t>
            </a:r>
          </a:p>
          <a:p>
            <a:pPr eaLnBrk="1" hangingPunct="1"/>
            <a:r>
              <a:rPr lang="en-US" altLang="en-US" dirty="0">
                <a:solidFill>
                  <a:schemeClr val="accent4">
                    <a:lumMod val="75000"/>
                  </a:schemeClr>
                </a:solidFill>
                <a:latin typeface="Verdana" panose="020B0604030504040204" pitchFamily="34" charset="0"/>
              </a:rPr>
              <a:t>• trustworthiness and honesty </a:t>
            </a:r>
          </a:p>
          <a:p>
            <a:pPr eaLnBrk="1" hangingPunct="1"/>
            <a:r>
              <a:rPr lang="en-US" altLang="en-US" dirty="0">
                <a:solidFill>
                  <a:schemeClr val="accent4">
                    <a:lumMod val="75000"/>
                  </a:schemeClr>
                </a:solidFill>
                <a:latin typeface="Verdana" panose="020B0604030504040204" pitchFamily="34" charset="0"/>
              </a:rPr>
              <a:t>• compliance with the law </a:t>
            </a:r>
          </a:p>
          <a:p>
            <a:pPr eaLnBrk="1" hangingPunct="1"/>
            <a:r>
              <a:rPr lang="en-US" altLang="en-US" dirty="0">
                <a:solidFill>
                  <a:schemeClr val="accent4">
                    <a:lumMod val="75000"/>
                  </a:schemeClr>
                </a:solidFill>
                <a:latin typeface="Verdana" panose="020B0604030504040204" pitchFamily="34" charset="0"/>
              </a:rPr>
              <a:t>• preventing harm to others. </a:t>
            </a:r>
          </a:p>
        </p:txBody>
      </p:sp>
      <p:pic>
        <p:nvPicPr>
          <p:cNvPr id="2970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2250" y="1928813"/>
            <a:ext cx="2217738" cy="298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0439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a:t>Professional ethics and codes of conduct </a:t>
            </a:r>
            <a:br>
              <a:rPr lang="en-US" dirty="0"/>
            </a:br>
            <a:endParaRPr lang="en-US" dirty="0"/>
          </a:p>
        </p:txBody>
      </p:sp>
      <p:sp>
        <p:nvSpPr>
          <p:cNvPr id="3" name="Content Placeholder 2"/>
          <p:cNvSpPr>
            <a:spLocks noGrp="1"/>
          </p:cNvSpPr>
          <p:nvPr>
            <p:ph idx="1"/>
          </p:nvPr>
        </p:nvSpPr>
        <p:spPr>
          <a:xfrm>
            <a:off x="457200" y="1214438"/>
            <a:ext cx="8229600" cy="5094287"/>
          </a:xfrm>
        </p:spPr>
        <p:txBody>
          <a:bodyPr>
            <a:normAutofit fontScale="62500" lnSpcReduction="20000"/>
          </a:bodyPr>
          <a:lstStyle/>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Professional ethics are principles that govern the behaviour of a person or group in a business environment. Like values, professional ethics provide rules on how a person should act towards other people and institutions in such an environment. </a:t>
            </a:r>
          </a:p>
          <a:p>
            <a:pPr marL="548640" indent="-411480" eaLnBrk="1" fontAlgn="auto" hangingPunct="1">
              <a:spcAft>
                <a:spcPts val="0"/>
              </a:spcAft>
              <a:buClr>
                <a:schemeClr val="tx1">
                  <a:shade val="95000"/>
                </a:schemeClr>
              </a:buClr>
              <a:buFont typeface="Wingdings 2" panose="05020102010507070707" pitchFamily="18" charset="2"/>
              <a:buNone/>
              <a:defRPr/>
            </a:pPr>
            <a:endParaRPr lang="en-US" b="1" dirty="0">
              <a:solidFill>
                <a:schemeClr val="accent4">
                  <a:lumMod val="75000"/>
                </a:schemeClr>
              </a:solidFill>
            </a:endParaRPr>
          </a:p>
          <a:p>
            <a:pPr marL="548640" indent="-411480" eaLnBrk="1" fontAlgn="auto" hangingPunct="1">
              <a:spcAft>
                <a:spcPts val="0"/>
              </a:spcAft>
              <a:buClr>
                <a:schemeClr val="tx1">
                  <a:shade val="95000"/>
                </a:schemeClr>
              </a:buClr>
              <a:buFont typeface="Wingdings 2" panose="05020102010507070707" pitchFamily="18" charset="2"/>
              <a:buNone/>
              <a:defRPr/>
            </a:pPr>
            <a:r>
              <a:rPr lang="en-US" b="1" dirty="0">
                <a:solidFill>
                  <a:schemeClr val="accent4">
                    <a:lumMod val="75000"/>
                  </a:schemeClr>
                </a:solidFill>
              </a:rPr>
              <a:t>Ethical principles </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Ethical principles underpin all professional codes of conduct. &amp; may differ depending on the profession; for example, medical practitioners will differ from those that relate to lawyers or real estate agents. </a:t>
            </a:r>
          </a:p>
          <a:p>
            <a:pPr marL="548640" indent="-411480" eaLnBrk="1" fontAlgn="auto" hangingPunct="1">
              <a:spcAft>
                <a:spcPts val="0"/>
              </a:spcAft>
              <a:buClr>
                <a:schemeClr val="tx1">
                  <a:shade val="95000"/>
                </a:schemeClr>
              </a:buClr>
              <a:buFont typeface="Wingdings 2"/>
              <a:buChar char=""/>
              <a:defRPr/>
            </a:pPr>
            <a:r>
              <a:rPr lang="en-US" dirty="0">
                <a:solidFill>
                  <a:schemeClr val="accent4">
                    <a:lumMod val="75000"/>
                  </a:schemeClr>
                </a:solidFill>
              </a:rPr>
              <a:t>However, there are some universal ethical principles that apply across all professions, including: </a:t>
            </a:r>
          </a:p>
          <a:p>
            <a:pPr marL="548640" indent="-411480" eaLnBrk="1" fontAlgn="auto" hangingPunct="1">
              <a:spcAft>
                <a:spcPts val="0"/>
              </a:spcAft>
              <a:buClr>
                <a:schemeClr val="tx1">
                  <a:shade val="95000"/>
                </a:schemeClr>
              </a:buClr>
              <a:buFont typeface="Wingdings 2"/>
              <a:buNone/>
              <a:defRPr/>
            </a:pPr>
            <a:r>
              <a:rPr lang="en-US" dirty="0">
                <a:solidFill>
                  <a:schemeClr val="accent4">
                    <a:lumMod val="75000"/>
                  </a:schemeClr>
                </a:solidFill>
              </a:rPr>
              <a:t>• honesty </a:t>
            </a:r>
          </a:p>
          <a:p>
            <a:pPr marL="548640" indent="-411480" eaLnBrk="1" fontAlgn="auto" hangingPunct="1">
              <a:spcAft>
                <a:spcPts val="0"/>
              </a:spcAft>
              <a:buClr>
                <a:schemeClr val="tx1">
                  <a:shade val="95000"/>
                </a:schemeClr>
              </a:buClr>
              <a:buFont typeface="Wingdings 2"/>
              <a:buNone/>
              <a:defRPr/>
            </a:pPr>
            <a:r>
              <a:rPr lang="en-US" dirty="0">
                <a:solidFill>
                  <a:schemeClr val="accent4">
                    <a:lumMod val="75000"/>
                  </a:schemeClr>
                </a:solidFill>
              </a:rPr>
              <a:t>• trustworthiness </a:t>
            </a:r>
          </a:p>
          <a:p>
            <a:pPr marL="548640" indent="-411480" eaLnBrk="1" fontAlgn="auto" hangingPunct="1">
              <a:spcAft>
                <a:spcPts val="0"/>
              </a:spcAft>
              <a:buClr>
                <a:schemeClr val="tx1">
                  <a:shade val="95000"/>
                </a:schemeClr>
              </a:buClr>
              <a:buFont typeface="Wingdings 2"/>
              <a:buNone/>
              <a:defRPr/>
            </a:pPr>
            <a:r>
              <a:rPr lang="en-US" dirty="0">
                <a:solidFill>
                  <a:schemeClr val="accent4">
                    <a:lumMod val="75000"/>
                  </a:schemeClr>
                </a:solidFill>
              </a:rPr>
              <a:t>• loyalty </a:t>
            </a:r>
          </a:p>
          <a:p>
            <a:pPr marL="548640" indent="-411480" eaLnBrk="1" fontAlgn="auto" hangingPunct="1">
              <a:spcAft>
                <a:spcPts val="0"/>
              </a:spcAft>
              <a:buClr>
                <a:schemeClr val="tx1">
                  <a:shade val="95000"/>
                </a:schemeClr>
              </a:buClr>
              <a:buFont typeface="Wingdings 2"/>
              <a:buNone/>
              <a:defRPr/>
            </a:pPr>
            <a:r>
              <a:rPr lang="en-US" dirty="0">
                <a:solidFill>
                  <a:schemeClr val="accent4">
                    <a:lumMod val="75000"/>
                  </a:schemeClr>
                </a:solidFill>
              </a:rPr>
              <a:t>• respect for others </a:t>
            </a:r>
          </a:p>
          <a:p>
            <a:pPr marL="548640" indent="-411480" eaLnBrk="1" fontAlgn="auto" hangingPunct="1">
              <a:spcAft>
                <a:spcPts val="0"/>
              </a:spcAft>
              <a:buClr>
                <a:schemeClr val="tx1">
                  <a:shade val="95000"/>
                </a:schemeClr>
              </a:buClr>
              <a:buFont typeface="Wingdings 2"/>
              <a:buNone/>
              <a:defRPr/>
            </a:pPr>
            <a:r>
              <a:rPr lang="en-US" dirty="0">
                <a:solidFill>
                  <a:schemeClr val="accent4">
                    <a:lumMod val="75000"/>
                  </a:schemeClr>
                </a:solidFill>
              </a:rPr>
              <a:t>• adherence to the law </a:t>
            </a:r>
          </a:p>
          <a:p>
            <a:pPr marL="548640" indent="-411480" eaLnBrk="1" fontAlgn="auto" hangingPunct="1">
              <a:spcAft>
                <a:spcPts val="0"/>
              </a:spcAft>
              <a:buClr>
                <a:schemeClr val="tx1">
                  <a:shade val="95000"/>
                </a:schemeClr>
              </a:buClr>
              <a:buFont typeface="Wingdings 2"/>
              <a:buNone/>
              <a:defRPr/>
            </a:pPr>
            <a:r>
              <a:rPr lang="en-US" dirty="0">
                <a:solidFill>
                  <a:schemeClr val="accent4">
                    <a:lumMod val="75000"/>
                  </a:schemeClr>
                </a:solidFill>
              </a:rPr>
              <a:t>• doing good and avoiding harm to others </a:t>
            </a:r>
          </a:p>
          <a:p>
            <a:pPr marL="548640" indent="-411480" eaLnBrk="1" fontAlgn="auto" hangingPunct="1">
              <a:spcAft>
                <a:spcPts val="0"/>
              </a:spcAft>
              <a:buClr>
                <a:schemeClr val="tx1">
                  <a:shade val="95000"/>
                </a:schemeClr>
              </a:buClr>
              <a:buFont typeface="Wingdings 2"/>
              <a:buNone/>
              <a:defRPr/>
            </a:pPr>
            <a:r>
              <a:rPr lang="en-US" dirty="0">
                <a:solidFill>
                  <a:schemeClr val="accent4">
                    <a:lumMod val="75000"/>
                  </a:schemeClr>
                </a:solidFill>
              </a:rPr>
              <a:t>• accountability. </a:t>
            </a:r>
          </a:p>
          <a:p>
            <a:pPr marL="548640" indent="-411480" eaLnBrk="1" fontAlgn="auto" hangingPunct="1">
              <a:spcAft>
                <a:spcPts val="0"/>
              </a:spcAft>
              <a:buClr>
                <a:schemeClr val="tx1">
                  <a:shade val="95000"/>
                </a:schemeClr>
              </a:buClr>
              <a:buFont typeface="Wingdings 2"/>
              <a:buChar char=""/>
              <a:defRPr/>
            </a:pPr>
            <a:endParaRPr lang="en-US" dirty="0">
              <a:solidFill>
                <a:schemeClr val="accent1">
                  <a:lumMod val="75000"/>
                </a:schemeClr>
              </a:solidFill>
            </a:endParaRPr>
          </a:p>
        </p:txBody>
      </p:sp>
      <p:sp>
        <p:nvSpPr>
          <p:cNvPr id="31748" name="AutoShape 2" descr="Image result for ethics">
            <a:hlinkClick r:id="rId2"/>
          </p:cNvPr>
          <p:cNvSpPr>
            <a:spLocks noChangeAspect="1" noChangeArrowheads="1"/>
          </p:cNvSpPr>
          <p:nvPr/>
        </p:nvSpPr>
        <p:spPr bwMode="auto">
          <a:xfrm>
            <a:off x="38100" y="-1989138"/>
            <a:ext cx="4152900" cy="415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Verdana" panose="020B0604030504040204" pitchFamily="34" charset="0"/>
            </a:endParaRPr>
          </a:p>
        </p:txBody>
      </p:sp>
      <p:sp>
        <p:nvSpPr>
          <p:cNvPr id="31749" name="AutoShape 4" descr="Image result for ethics">
            <a:hlinkClick r:id="rId2"/>
          </p:cNvPr>
          <p:cNvSpPr>
            <a:spLocks noChangeAspect="1" noChangeArrowheads="1"/>
          </p:cNvSpPr>
          <p:nvPr/>
        </p:nvSpPr>
        <p:spPr bwMode="auto">
          <a:xfrm>
            <a:off x="38100" y="-1989138"/>
            <a:ext cx="4152900" cy="415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Verdana" panose="020B0604030504040204" pitchFamily="34" charset="0"/>
            </a:endParaRPr>
          </a:p>
        </p:txBody>
      </p:sp>
      <p:pic>
        <p:nvPicPr>
          <p:cNvPr id="31750" name="Picture 6" descr="Image result for ethic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43625" y="4143375"/>
            <a:ext cx="2366963" cy="236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55488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 result for logical steps by rober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7313" y="642938"/>
            <a:ext cx="6238875" cy="564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extBox 3"/>
          <p:cNvSpPr txBox="1">
            <a:spLocks noChangeArrowheads="1"/>
          </p:cNvSpPr>
          <p:nvPr/>
        </p:nvSpPr>
        <p:spPr bwMode="auto">
          <a:xfrm>
            <a:off x="1571625" y="178792"/>
            <a:ext cx="6143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dirty="0">
                <a:solidFill>
                  <a:schemeClr val="accent1">
                    <a:lumMod val="75000"/>
                  </a:schemeClr>
                </a:solidFill>
              </a:rPr>
              <a:t>Robert </a:t>
            </a:r>
            <a:r>
              <a:rPr lang="en-GB" altLang="en-US" dirty="0" err="1">
                <a:solidFill>
                  <a:schemeClr val="accent1">
                    <a:lumMod val="75000"/>
                  </a:schemeClr>
                </a:solidFill>
              </a:rPr>
              <a:t>Dilts</a:t>
            </a:r>
            <a:r>
              <a:rPr lang="en-GB" altLang="en-US" dirty="0">
                <a:solidFill>
                  <a:schemeClr val="accent1">
                    <a:lumMod val="75000"/>
                  </a:schemeClr>
                </a:solidFill>
              </a:rPr>
              <a:t>’ Model (</a:t>
            </a:r>
            <a:r>
              <a:rPr lang="en-GB" altLang="en-US" dirty="0" err="1">
                <a:solidFill>
                  <a:schemeClr val="accent1">
                    <a:lumMod val="75000"/>
                  </a:schemeClr>
                </a:solidFill>
              </a:rPr>
              <a:t>Dilts</a:t>
            </a:r>
            <a:r>
              <a:rPr lang="en-GB" altLang="en-US" dirty="0">
                <a:solidFill>
                  <a:schemeClr val="accent1">
                    <a:lumMod val="75000"/>
                  </a:schemeClr>
                </a:solidFill>
              </a:rPr>
              <a:t>, 1996)</a:t>
            </a:r>
            <a:endParaRPr lang="en-US" altLang="en-US" dirty="0">
              <a:solidFill>
                <a:schemeClr val="accent1">
                  <a:lumMod val="75000"/>
                </a:schemeClr>
              </a:solidFill>
            </a:endParaRPr>
          </a:p>
        </p:txBody>
      </p:sp>
    </p:spTree>
    <p:extLst>
      <p:ext uri="{BB962C8B-B14F-4D97-AF65-F5344CB8AC3E}">
        <p14:creationId xmlns:p14="http://schemas.microsoft.com/office/powerpoint/2010/main" val="38261253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Ikea’s Values</a:t>
            </a:r>
          </a:p>
        </p:txBody>
      </p:sp>
      <p:sp>
        <p:nvSpPr>
          <p:cNvPr id="3" name="Content Placeholder 2"/>
          <p:cNvSpPr>
            <a:spLocks noGrp="1"/>
          </p:cNvSpPr>
          <p:nvPr>
            <p:ph idx="1"/>
          </p:nvPr>
        </p:nvSpPr>
        <p:spPr/>
        <p:txBody>
          <a:bodyPr/>
          <a:lstStyle/>
          <a:p>
            <a:pPr marL="136525" indent="0">
              <a:buNone/>
            </a:pPr>
            <a:r>
              <a:rPr lang="en-GB" b="1" dirty="0">
                <a:solidFill>
                  <a:schemeClr val="accent1">
                    <a:lumMod val="75000"/>
                  </a:schemeClr>
                </a:solidFill>
              </a:rPr>
              <a:t>IKEA culture</a:t>
            </a:r>
          </a:p>
          <a:p>
            <a:r>
              <a:rPr lang="en-GB" sz="2400" dirty="0">
                <a:solidFill>
                  <a:schemeClr val="accent1">
                    <a:lumMod val="75000"/>
                  </a:schemeClr>
                </a:solidFill>
              </a:rPr>
              <a:t>IKEA culture reflects Swedish roots coming from </a:t>
            </a:r>
            <a:r>
              <a:rPr lang="en-GB" sz="2400" dirty="0" err="1">
                <a:solidFill>
                  <a:schemeClr val="accent1">
                    <a:lumMod val="75000"/>
                  </a:schemeClr>
                </a:solidFill>
              </a:rPr>
              <a:t>Småland</a:t>
            </a:r>
            <a:r>
              <a:rPr lang="en-GB" sz="2400" dirty="0">
                <a:solidFill>
                  <a:schemeClr val="accent1">
                    <a:lumMod val="75000"/>
                  </a:schemeClr>
                </a:solidFill>
              </a:rPr>
              <a:t> in southern Sweden. People living here are hard-working, down-to-earth, help each other and live in a close contact with nature around. These aspects are translated into IKEA values which form the basics of IKEA culture.</a:t>
            </a:r>
          </a:p>
          <a:p>
            <a:pPr marL="136525" indent="0">
              <a:buNone/>
            </a:pPr>
            <a:r>
              <a:rPr lang="en-GB" b="1" dirty="0">
                <a:solidFill>
                  <a:schemeClr val="accent1">
                    <a:lumMod val="75000"/>
                  </a:schemeClr>
                </a:solidFill>
              </a:rPr>
              <a:t>IKEA Key values</a:t>
            </a:r>
          </a:p>
          <a:p>
            <a:r>
              <a:rPr lang="en-GB" sz="2400" dirty="0">
                <a:solidFill>
                  <a:schemeClr val="accent1">
                    <a:lumMod val="75000"/>
                  </a:schemeClr>
                </a:solidFill>
              </a:rPr>
              <a:t>We believe that every individual has something valuable to offer and we strive to have the same values in the way we work.</a:t>
            </a:r>
          </a:p>
          <a:p>
            <a:endParaRPr lang="en-GB" dirty="0">
              <a:solidFill>
                <a:schemeClr val="accent1">
                  <a:lumMod val="75000"/>
                </a:schemeClr>
              </a:solidFill>
            </a:endParaRPr>
          </a:p>
        </p:txBody>
      </p:sp>
      <p:sp>
        <p:nvSpPr>
          <p:cNvPr id="4" name="Footer Placeholder 3"/>
          <p:cNvSpPr>
            <a:spLocks noGrp="1"/>
          </p:cNvSpPr>
          <p:nvPr>
            <p:ph type="ftr" sz="quarter" idx="11"/>
          </p:nvPr>
        </p:nvSpPr>
        <p:spPr/>
        <p:txBody>
          <a:bodyPr/>
          <a:lstStyle/>
          <a:p>
            <a:pPr>
              <a:defRPr/>
            </a:pPr>
            <a:r>
              <a:rPr lang="en-GB"/>
              <a:t>TSD50011011</a:t>
            </a:r>
          </a:p>
        </p:txBody>
      </p:sp>
    </p:spTree>
    <p:extLst>
      <p:ext uri="{BB962C8B-B14F-4D97-AF65-F5344CB8AC3E}">
        <p14:creationId xmlns:p14="http://schemas.microsoft.com/office/powerpoint/2010/main" val="39532451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Developing Effective organisational and individual values</a:t>
            </a:r>
          </a:p>
        </p:txBody>
      </p:sp>
      <p:sp>
        <p:nvSpPr>
          <p:cNvPr id="3" name="Content Placeholder 2"/>
          <p:cNvSpPr>
            <a:spLocks noGrp="1"/>
          </p:cNvSpPr>
          <p:nvPr>
            <p:ph idx="1"/>
          </p:nvPr>
        </p:nvSpPr>
        <p:spPr>
          <a:xfrm>
            <a:off x="107504" y="1844824"/>
            <a:ext cx="8784976" cy="4464536"/>
          </a:xfrm>
        </p:spPr>
        <p:txBody>
          <a:bodyPr>
            <a:normAutofit fontScale="92500" lnSpcReduction="20000"/>
          </a:bodyPr>
          <a:lstStyle/>
          <a:p>
            <a:pPr marL="137160" indent="0">
              <a:buNone/>
            </a:pPr>
            <a:r>
              <a:rPr lang="en-GB" dirty="0"/>
              <a:t>When developing core values of organisation, it is transferring something very personnel into a business setting, looking at:</a:t>
            </a:r>
          </a:p>
          <a:p>
            <a:endParaRPr lang="en-GB" dirty="0"/>
          </a:p>
          <a:p>
            <a:r>
              <a:rPr lang="en-GB" dirty="0"/>
              <a:t>What are your core values and beliefs that you would take with you to your organisation</a:t>
            </a:r>
          </a:p>
          <a:p>
            <a:pPr marL="137160" indent="0">
              <a:buNone/>
            </a:pPr>
            <a:endParaRPr lang="en-GB" dirty="0"/>
          </a:p>
          <a:p>
            <a:r>
              <a:rPr lang="en-GB" dirty="0"/>
              <a:t>What are you really committed and won’t compromise?</a:t>
            </a:r>
          </a:p>
          <a:p>
            <a:pPr marL="137160" indent="0">
              <a:buNone/>
            </a:pPr>
            <a:endParaRPr lang="en-GB" dirty="0"/>
          </a:p>
          <a:p>
            <a:r>
              <a:rPr lang="en-GB" dirty="0"/>
              <a:t>What values and beliefs guides your daily interactions?</a:t>
            </a:r>
          </a:p>
        </p:txBody>
      </p:sp>
    </p:spTree>
    <p:extLst>
      <p:ext uri="{BB962C8B-B14F-4D97-AF65-F5344CB8AC3E}">
        <p14:creationId xmlns:p14="http://schemas.microsoft.com/office/powerpoint/2010/main" val="949352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4AC09-C449-4322-9F45-076C11CF75CD}"/>
              </a:ext>
            </a:extLst>
          </p:cNvPr>
          <p:cNvSpPr>
            <a:spLocks noGrp="1"/>
          </p:cNvSpPr>
          <p:nvPr>
            <p:ph type="title"/>
          </p:nvPr>
        </p:nvSpPr>
        <p:spPr/>
        <p:txBody>
          <a:bodyPr>
            <a:normAutofit/>
          </a:bodyPr>
          <a:lstStyle/>
          <a:p>
            <a:pPr algn="ctr"/>
            <a:r>
              <a:rPr lang="en-GB" b="1" dirty="0"/>
              <a:t>Personal Values Assessment </a:t>
            </a:r>
          </a:p>
        </p:txBody>
      </p:sp>
      <p:sp>
        <p:nvSpPr>
          <p:cNvPr id="3" name="Content Placeholder 2">
            <a:extLst>
              <a:ext uri="{FF2B5EF4-FFF2-40B4-BE49-F238E27FC236}">
                <a16:creationId xmlns:a16="http://schemas.microsoft.com/office/drawing/2014/main" id="{8E9AE73E-93AD-4B23-930A-BE04800CC1CD}"/>
              </a:ext>
            </a:extLst>
          </p:cNvPr>
          <p:cNvSpPr>
            <a:spLocks noGrp="1"/>
          </p:cNvSpPr>
          <p:nvPr>
            <p:ph idx="1"/>
          </p:nvPr>
        </p:nvSpPr>
        <p:spPr/>
        <p:txBody>
          <a:bodyPr/>
          <a:lstStyle/>
          <a:p>
            <a:r>
              <a:rPr lang="en-GB" dirty="0">
                <a:hlinkClick r:id="rId2"/>
              </a:rPr>
              <a:t>https://www.valuescentre.com/our-products/products-individuals/personal-values-assessment-pva</a:t>
            </a:r>
            <a:endParaRPr lang="en-GB" dirty="0"/>
          </a:p>
          <a:p>
            <a:endParaRPr lang="en-GB" dirty="0"/>
          </a:p>
          <a:p>
            <a:r>
              <a:rPr lang="en-GB" dirty="0"/>
              <a:t>Please complete the above personal values statement</a:t>
            </a:r>
          </a:p>
        </p:txBody>
      </p:sp>
    </p:spTree>
    <p:extLst>
      <p:ext uri="{BB962C8B-B14F-4D97-AF65-F5344CB8AC3E}">
        <p14:creationId xmlns:p14="http://schemas.microsoft.com/office/powerpoint/2010/main" val="39040249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1077</TotalTime>
  <Words>3799</Words>
  <Application>Microsoft Office PowerPoint</Application>
  <PresentationFormat>On-screen Show (4:3)</PresentationFormat>
  <Paragraphs>256</Paragraphs>
  <Slides>31</Slides>
  <Notes>23</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Wingdings 2</vt:lpstr>
      <vt:lpstr>Lucida Sans</vt:lpstr>
      <vt:lpstr>Arial</vt:lpstr>
      <vt:lpstr>Book Antiqua</vt:lpstr>
      <vt:lpstr>Wingdings</vt:lpstr>
      <vt:lpstr>Constantia</vt:lpstr>
      <vt:lpstr>Wingdings 3</vt:lpstr>
      <vt:lpstr>Verdana</vt:lpstr>
      <vt:lpstr>Calibri</vt:lpstr>
      <vt:lpstr>Apex</vt:lpstr>
      <vt:lpstr>Critical Thinking</vt:lpstr>
      <vt:lpstr>This week</vt:lpstr>
      <vt:lpstr>Critical Thinking/Reflection</vt:lpstr>
      <vt:lpstr>Toulmin Model</vt:lpstr>
      <vt:lpstr>Toulmins model</vt:lpstr>
      <vt:lpstr>Toulmins Model</vt:lpstr>
      <vt:lpstr>Toulmin’s model</vt:lpstr>
      <vt:lpstr>PowerPoint Presentation</vt:lpstr>
      <vt:lpstr>PowerPoint Presentation</vt:lpstr>
      <vt:lpstr>PowerPoint Presentation</vt:lpstr>
      <vt:lpstr>Setting up a clear argument</vt:lpstr>
      <vt:lpstr>Using Toulmin Model</vt:lpstr>
      <vt:lpstr>Three critical thinking models </vt:lpstr>
      <vt:lpstr>Values Beliefs &amp; Attitudes</vt:lpstr>
      <vt:lpstr>PowerPoint Presentation</vt:lpstr>
      <vt:lpstr>PowerPoint Presentation</vt:lpstr>
      <vt:lpstr>What is a belief? </vt:lpstr>
      <vt:lpstr>What is a personal value? </vt:lpstr>
      <vt:lpstr>Where do values come from? </vt:lpstr>
      <vt:lpstr>Values &amp; their benefits</vt:lpstr>
      <vt:lpstr>What is an attitude?</vt:lpstr>
      <vt:lpstr>What is an attitude? </vt:lpstr>
      <vt:lpstr>PowerPoint Presentation</vt:lpstr>
      <vt:lpstr>Organisational values</vt:lpstr>
      <vt:lpstr>Organisation's values</vt:lpstr>
      <vt:lpstr>Personal ethics  </vt:lpstr>
      <vt:lpstr>Professional ethics and codes of conduct  </vt:lpstr>
      <vt:lpstr>PowerPoint Presentation</vt:lpstr>
      <vt:lpstr>Ikea’s Values</vt:lpstr>
      <vt:lpstr> Developing Effective organisational and individual values</vt:lpstr>
      <vt:lpstr>Personal Values Assessment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Thinking</dc:title>
  <dc:creator>Shehla</dc:creator>
  <cp:lastModifiedBy>Shehla Khan</cp:lastModifiedBy>
  <cp:revision>53</cp:revision>
  <cp:lastPrinted>2021-10-18T09:46:28Z</cp:lastPrinted>
  <dcterms:created xsi:type="dcterms:W3CDTF">2018-10-24T18:12:45Z</dcterms:created>
  <dcterms:modified xsi:type="dcterms:W3CDTF">2021-10-18T10:30:24Z</dcterms:modified>
</cp:coreProperties>
</file>