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ink/ink1.xml" ContentType="application/inkml+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58"/>
  </p:notesMasterIdLst>
  <p:sldIdLst>
    <p:sldId id="257" r:id="rId2"/>
    <p:sldId id="290" r:id="rId3"/>
    <p:sldId id="291" r:id="rId4"/>
    <p:sldId id="292" r:id="rId5"/>
    <p:sldId id="294" r:id="rId6"/>
    <p:sldId id="295" r:id="rId7"/>
    <p:sldId id="344" r:id="rId8"/>
    <p:sldId id="296" r:id="rId9"/>
    <p:sldId id="297" r:id="rId10"/>
    <p:sldId id="298" r:id="rId11"/>
    <p:sldId id="345" r:id="rId12"/>
    <p:sldId id="302" r:id="rId13"/>
    <p:sldId id="303" r:id="rId14"/>
    <p:sldId id="304" r:id="rId15"/>
    <p:sldId id="305" r:id="rId16"/>
    <p:sldId id="306" r:id="rId17"/>
    <p:sldId id="307" r:id="rId18"/>
    <p:sldId id="308" r:id="rId19"/>
    <p:sldId id="347" r:id="rId20"/>
    <p:sldId id="348" r:id="rId21"/>
    <p:sldId id="346" r:id="rId22"/>
    <p:sldId id="310" r:id="rId23"/>
    <p:sldId id="311" r:id="rId24"/>
    <p:sldId id="312" r:id="rId25"/>
    <p:sldId id="349" r:id="rId26"/>
    <p:sldId id="313" r:id="rId27"/>
    <p:sldId id="314" r:id="rId28"/>
    <p:sldId id="315" r:id="rId29"/>
    <p:sldId id="316" r:id="rId30"/>
    <p:sldId id="317" r:id="rId31"/>
    <p:sldId id="318" r:id="rId32"/>
    <p:sldId id="319" r:id="rId33"/>
    <p:sldId id="320" r:id="rId34"/>
    <p:sldId id="321" r:id="rId35"/>
    <p:sldId id="322" r:id="rId36"/>
    <p:sldId id="323" r:id="rId37"/>
    <p:sldId id="324" r:id="rId38"/>
    <p:sldId id="325" r:id="rId39"/>
    <p:sldId id="326" r:id="rId40"/>
    <p:sldId id="327" r:id="rId41"/>
    <p:sldId id="328" r:id="rId42"/>
    <p:sldId id="329" r:id="rId43"/>
    <p:sldId id="330" r:id="rId44"/>
    <p:sldId id="331" r:id="rId45"/>
    <p:sldId id="332" r:id="rId46"/>
    <p:sldId id="333" r:id="rId47"/>
    <p:sldId id="334" r:id="rId48"/>
    <p:sldId id="335" r:id="rId49"/>
    <p:sldId id="336" r:id="rId50"/>
    <p:sldId id="337" r:id="rId51"/>
    <p:sldId id="338" r:id="rId52"/>
    <p:sldId id="339" r:id="rId53"/>
    <p:sldId id="340" r:id="rId54"/>
    <p:sldId id="341" r:id="rId55"/>
    <p:sldId id="342" r:id="rId56"/>
    <p:sldId id="343" r:id="rId5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65" autoAdjust="0"/>
    <p:restoredTop sz="94660"/>
  </p:normalViewPr>
  <p:slideViewPr>
    <p:cSldViewPr>
      <p:cViewPr varScale="1">
        <p:scale>
          <a:sx n="110" d="100"/>
          <a:sy n="110" d="100"/>
        </p:scale>
        <p:origin x="618"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ax="1024" units="cm"/>
          <inkml:channel name="Y" type="integer" max="768" units="cm"/>
        </inkml:traceFormat>
        <inkml:channelProperties>
          <inkml:channelProperty channel="X" name="resolution" value="28.36565" units="1/cm"/>
          <inkml:channelProperty channel="Y" name="resolution" value="28.33948" units="1/cm"/>
        </inkml:channelProperties>
      </inkml:inkSource>
      <inkml:timestamp xml:id="ts0" timeString="2015-02-02T11:20:08.788"/>
    </inkml:context>
    <inkml:brush xml:id="br0">
      <inkml:brushProperty name="width" value="0.06667" units="cm"/>
      <inkml:brushProperty name="height" value="0.06667" units="cm"/>
      <inkml:brushProperty name="fitToCurve" value="1"/>
    </inkml:brush>
  </inkml:definitions>
  <inkml:trace contextRef="#ctx0" brushRef="#br0">0 0</inkml:trace>
  <inkml:trace contextRef="#ctx0" brushRef="#br0" timeOffset="-152.016">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EAD038-C550-42BA-9A43-7344E780C175}" type="datetimeFigureOut">
              <a:rPr lang="en-GB" smtClean="0"/>
              <a:t>20/09/2019</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C0897CE-1C53-481E-BED1-17326924E3E5}" type="slidenum">
              <a:rPr lang="en-GB" smtClean="0"/>
              <a:t>‹#›</a:t>
            </a:fld>
            <a:endParaRPr lang="en-GB"/>
          </a:p>
        </p:txBody>
      </p:sp>
    </p:spTree>
    <p:extLst>
      <p:ext uri="{BB962C8B-B14F-4D97-AF65-F5344CB8AC3E}">
        <p14:creationId xmlns:p14="http://schemas.microsoft.com/office/powerpoint/2010/main" val="938140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6E90D7-CD62-454A-9C18-8043798DC752}" type="slidenum">
              <a:rPr lang="en-US" smtClean="0"/>
              <a:t>3</a:t>
            </a:fld>
            <a:endParaRPr lang="en-US"/>
          </a:p>
        </p:txBody>
      </p:sp>
    </p:spTree>
    <p:extLst>
      <p:ext uri="{BB962C8B-B14F-4D97-AF65-F5344CB8AC3E}">
        <p14:creationId xmlns:p14="http://schemas.microsoft.com/office/powerpoint/2010/main" val="1528959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a:t>
            </a:fld>
            <a:endParaRPr lang="en-US"/>
          </a:p>
        </p:txBody>
      </p:sp>
    </p:spTree>
    <p:extLst>
      <p:ext uri="{BB962C8B-B14F-4D97-AF65-F5344CB8AC3E}">
        <p14:creationId xmlns:p14="http://schemas.microsoft.com/office/powerpoint/2010/main" val="1659063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a:t>
            </a:fld>
            <a:endParaRPr lang="en-US"/>
          </a:p>
        </p:txBody>
      </p:sp>
    </p:spTree>
    <p:extLst>
      <p:ext uri="{BB962C8B-B14F-4D97-AF65-F5344CB8AC3E}">
        <p14:creationId xmlns:p14="http://schemas.microsoft.com/office/powerpoint/2010/main" val="2626232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6</a:t>
            </a:fld>
            <a:endParaRPr lang="en-US"/>
          </a:p>
        </p:txBody>
      </p:sp>
    </p:spTree>
    <p:extLst>
      <p:ext uri="{BB962C8B-B14F-4D97-AF65-F5344CB8AC3E}">
        <p14:creationId xmlns:p14="http://schemas.microsoft.com/office/powerpoint/2010/main" val="9114856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7</a:t>
            </a:fld>
            <a:endParaRPr lang="en-US"/>
          </a:p>
        </p:txBody>
      </p:sp>
    </p:spTree>
    <p:extLst>
      <p:ext uri="{BB962C8B-B14F-4D97-AF65-F5344CB8AC3E}">
        <p14:creationId xmlns:p14="http://schemas.microsoft.com/office/powerpoint/2010/main" val="9114856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8</a:t>
            </a:fld>
            <a:endParaRPr lang="en-US"/>
          </a:p>
        </p:txBody>
      </p:sp>
    </p:spTree>
    <p:extLst>
      <p:ext uri="{BB962C8B-B14F-4D97-AF65-F5344CB8AC3E}">
        <p14:creationId xmlns:p14="http://schemas.microsoft.com/office/powerpoint/2010/main" val="27544930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9</a:t>
            </a:fld>
            <a:endParaRPr lang="en-US"/>
          </a:p>
        </p:txBody>
      </p:sp>
    </p:spTree>
    <p:extLst>
      <p:ext uri="{BB962C8B-B14F-4D97-AF65-F5344CB8AC3E}">
        <p14:creationId xmlns:p14="http://schemas.microsoft.com/office/powerpoint/2010/main" val="40090378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10</a:t>
            </a:fld>
            <a:endParaRPr lang="en-US"/>
          </a:p>
        </p:txBody>
      </p:sp>
    </p:spTree>
    <p:extLst>
      <p:ext uri="{BB962C8B-B14F-4D97-AF65-F5344CB8AC3E}">
        <p14:creationId xmlns:p14="http://schemas.microsoft.com/office/powerpoint/2010/main" val="1710447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11</a:t>
            </a:fld>
            <a:endParaRPr lang="en-US"/>
          </a:p>
        </p:txBody>
      </p:sp>
    </p:spTree>
    <p:extLst>
      <p:ext uri="{BB962C8B-B14F-4D97-AF65-F5344CB8AC3E}">
        <p14:creationId xmlns:p14="http://schemas.microsoft.com/office/powerpoint/2010/main" val="39748125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12</a:t>
            </a:fld>
            <a:endParaRPr lang="en-US"/>
          </a:p>
        </p:txBody>
      </p:sp>
    </p:spTree>
    <p:extLst>
      <p:ext uri="{BB962C8B-B14F-4D97-AF65-F5344CB8AC3E}">
        <p14:creationId xmlns:p14="http://schemas.microsoft.com/office/powerpoint/2010/main" val="41747232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13</a:t>
            </a:fld>
            <a:endParaRPr lang="en-US"/>
          </a:p>
        </p:txBody>
      </p:sp>
    </p:spTree>
    <p:extLst>
      <p:ext uri="{BB962C8B-B14F-4D97-AF65-F5344CB8AC3E}">
        <p14:creationId xmlns:p14="http://schemas.microsoft.com/office/powerpoint/2010/main" val="32917696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14</a:t>
            </a:fld>
            <a:endParaRPr lang="en-US"/>
          </a:p>
        </p:txBody>
      </p:sp>
    </p:spTree>
    <p:extLst>
      <p:ext uri="{BB962C8B-B14F-4D97-AF65-F5344CB8AC3E}">
        <p14:creationId xmlns:p14="http://schemas.microsoft.com/office/powerpoint/2010/main" val="33476980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15</a:t>
            </a:fld>
            <a:endParaRPr lang="en-US"/>
          </a:p>
        </p:txBody>
      </p:sp>
    </p:spTree>
    <p:extLst>
      <p:ext uri="{BB962C8B-B14F-4D97-AF65-F5344CB8AC3E}">
        <p14:creationId xmlns:p14="http://schemas.microsoft.com/office/powerpoint/2010/main" val="53819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16</a:t>
            </a:fld>
            <a:endParaRPr lang="en-US"/>
          </a:p>
        </p:txBody>
      </p:sp>
    </p:spTree>
    <p:extLst>
      <p:ext uri="{BB962C8B-B14F-4D97-AF65-F5344CB8AC3E}">
        <p14:creationId xmlns:p14="http://schemas.microsoft.com/office/powerpoint/2010/main" val="33975822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6E90D7-CD62-454A-9C18-8043798DC752}" type="slidenum">
              <a:rPr lang="en-US" smtClean="0"/>
              <a:t>17</a:t>
            </a:fld>
            <a:endParaRPr lang="en-US"/>
          </a:p>
        </p:txBody>
      </p:sp>
    </p:spTree>
    <p:extLst>
      <p:ext uri="{BB962C8B-B14F-4D97-AF65-F5344CB8AC3E}">
        <p14:creationId xmlns:p14="http://schemas.microsoft.com/office/powerpoint/2010/main" val="7134420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18</a:t>
            </a:fld>
            <a:endParaRPr lang="en-US"/>
          </a:p>
        </p:txBody>
      </p:sp>
    </p:spTree>
    <p:extLst>
      <p:ext uri="{BB962C8B-B14F-4D97-AF65-F5344CB8AC3E}">
        <p14:creationId xmlns:p14="http://schemas.microsoft.com/office/powerpoint/2010/main" val="9318644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22</a:t>
            </a:fld>
            <a:endParaRPr lang="en-US"/>
          </a:p>
        </p:txBody>
      </p:sp>
    </p:spTree>
    <p:extLst>
      <p:ext uri="{BB962C8B-B14F-4D97-AF65-F5344CB8AC3E}">
        <p14:creationId xmlns:p14="http://schemas.microsoft.com/office/powerpoint/2010/main" val="36153710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23</a:t>
            </a:fld>
            <a:endParaRPr lang="en-US"/>
          </a:p>
        </p:txBody>
      </p:sp>
    </p:spTree>
    <p:extLst>
      <p:ext uri="{BB962C8B-B14F-4D97-AF65-F5344CB8AC3E}">
        <p14:creationId xmlns:p14="http://schemas.microsoft.com/office/powerpoint/2010/main" val="28647078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24</a:t>
            </a:fld>
            <a:endParaRPr lang="en-US"/>
          </a:p>
        </p:txBody>
      </p:sp>
    </p:spTree>
    <p:extLst>
      <p:ext uri="{BB962C8B-B14F-4D97-AF65-F5344CB8AC3E}">
        <p14:creationId xmlns:p14="http://schemas.microsoft.com/office/powerpoint/2010/main" val="3782382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26</a:t>
            </a:fld>
            <a:endParaRPr lang="en-US"/>
          </a:p>
        </p:txBody>
      </p:sp>
    </p:spTree>
    <p:extLst>
      <p:ext uri="{BB962C8B-B14F-4D97-AF65-F5344CB8AC3E}">
        <p14:creationId xmlns:p14="http://schemas.microsoft.com/office/powerpoint/2010/main" val="17507513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27</a:t>
            </a:fld>
            <a:endParaRPr lang="en-US"/>
          </a:p>
        </p:txBody>
      </p:sp>
    </p:spTree>
    <p:extLst>
      <p:ext uri="{BB962C8B-B14F-4D97-AF65-F5344CB8AC3E}">
        <p14:creationId xmlns:p14="http://schemas.microsoft.com/office/powerpoint/2010/main" val="36852117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28</a:t>
            </a:fld>
            <a:endParaRPr lang="en-US"/>
          </a:p>
        </p:txBody>
      </p:sp>
    </p:spTree>
    <p:extLst>
      <p:ext uri="{BB962C8B-B14F-4D97-AF65-F5344CB8AC3E}">
        <p14:creationId xmlns:p14="http://schemas.microsoft.com/office/powerpoint/2010/main" val="38695919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6E90D7-CD62-454A-9C18-8043798DC752}" type="slidenum">
              <a:rPr lang="en-US" smtClean="0"/>
              <a:t>29</a:t>
            </a:fld>
            <a:endParaRPr lang="en-US"/>
          </a:p>
        </p:txBody>
      </p:sp>
    </p:spTree>
    <p:extLst>
      <p:ext uri="{BB962C8B-B14F-4D97-AF65-F5344CB8AC3E}">
        <p14:creationId xmlns:p14="http://schemas.microsoft.com/office/powerpoint/2010/main" val="13079593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30</a:t>
            </a:fld>
            <a:endParaRPr lang="en-US"/>
          </a:p>
        </p:txBody>
      </p:sp>
    </p:spTree>
    <p:extLst>
      <p:ext uri="{BB962C8B-B14F-4D97-AF65-F5344CB8AC3E}">
        <p14:creationId xmlns:p14="http://schemas.microsoft.com/office/powerpoint/2010/main" val="28041183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31</a:t>
            </a:fld>
            <a:endParaRPr lang="en-US"/>
          </a:p>
        </p:txBody>
      </p:sp>
    </p:spTree>
    <p:extLst>
      <p:ext uri="{BB962C8B-B14F-4D97-AF65-F5344CB8AC3E}">
        <p14:creationId xmlns:p14="http://schemas.microsoft.com/office/powerpoint/2010/main" val="6364681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32</a:t>
            </a:fld>
            <a:endParaRPr lang="en-US"/>
          </a:p>
        </p:txBody>
      </p:sp>
    </p:spTree>
    <p:extLst>
      <p:ext uri="{BB962C8B-B14F-4D97-AF65-F5344CB8AC3E}">
        <p14:creationId xmlns:p14="http://schemas.microsoft.com/office/powerpoint/2010/main" val="18726294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33</a:t>
            </a:fld>
            <a:endParaRPr lang="en-US"/>
          </a:p>
        </p:txBody>
      </p:sp>
    </p:spTree>
    <p:extLst>
      <p:ext uri="{BB962C8B-B14F-4D97-AF65-F5344CB8AC3E}">
        <p14:creationId xmlns:p14="http://schemas.microsoft.com/office/powerpoint/2010/main" val="38013808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E6E90D7-CD62-454A-9C18-8043798DC752}" type="slidenum">
              <a:rPr lang="en-US" smtClean="0"/>
              <a:t>34</a:t>
            </a:fld>
            <a:endParaRPr lang="en-US"/>
          </a:p>
        </p:txBody>
      </p:sp>
    </p:spTree>
    <p:extLst>
      <p:ext uri="{BB962C8B-B14F-4D97-AF65-F5344CB8AC3E}">
        <p14:creationId xmlns:p14="http://schemas.microsoft.com/office/powerpoint/2010/main" val="27344339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35</a:t>
            </a:fld>
            <a:endParaRPr lang="en-US"/>
          </a:p>
        </p:txBody>
      </p:sp>
    </p:spTree>
    <p:extLst>
      <p:ext uri="{BB962C8B-B14F-4D97-AF65-F5344CB8AC3E}">
        <p14:creationId xmlns:p14="http://schemas.microsoft.com/office/powerpoint/2010/main" val="28671149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36</a:t>
            </a:fld>
            <a:endParaRPr lang="en-US"/>
          </a:p>
        </p:txBody>
      </p:sp>
    </p:spTree>
    <p:extLst>
      <p:ext uri="{BB962C8B-B14F-4D97-AF65-F5344CB8AC3E}">
        <p14:creationId xmlns:p14="http://schemas.microsoft.com/office/powerpoint/2010/main" val="17264072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37</a:t>
            </a:fld>
            <a:endParaRPr lang="en-US"/>
          </a:p>
        </p:txBody>
      </p:sp>
    </p:spTree>
    <p:extLst>
      <p:ext uri="{BB962C8B-B14F-4D97-AF65-F5344CB8AC3E}">
        <p14:creationId xmlns:p14="http://schemas.microsoft.com/office/powerpoint/2010/main" val="22438784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38</a:t>
            </a:fld>
            <a:endParaRPr lang="en-US"/>
          </a:p>
        </p:txBody>
      </p:sp>
    </p:spTree>
    <p:extLst>
      <p:ext uri="{BB962C8B-B14F-4D97-AF65-F5344CB8AC3E}">
        <p14:creationId xmlns:p14="http://schemas.microsoft.com/office/powerpoint/2010/main" val="30273568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39</a:t>
            </a:fld>
            <a:endParaRPr lang="en-US"/>
          </a:p>
        </p:txBody>
      </p:sp>
    </p:spTree>
    <p:extLst>
      <p:ext uri="{BB962C8B-B14F-4D97-AF65-F5344CB8AC3E}">
        <p14:creationId xmlns:p14="http://schemas.microsoft.com/office/powerpoint/2010/main" val="30460136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40</a:t>
            </a:fld>
            <a:endParaRPr lang="en-US"/>
          </a:p>
        </p:txBody>
      </p:sp>
    </p:spTree>
    <p:extLst>
      <p:ext uri="{BB962C8B-B14F-4D97-AF65-F5344CB8AC3E}">
        <p14:creationId xmlns:p14="http://schemas.microsoft.com/office/powerpoint/2010/main" val="7099667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6E90D7-CD62-454A-9C18-8043798DC752}" type="slidenum">
              <a:rPr lang="en-US" smtClean="0"/>
              <a:t>41</a:t>
            </a:fld>
            <a:endParaRPr lang="en-US"/>
          </a:p>
        </p:txBody>
      </p:sp>
    </p:spTree>
    <p:extLst>
      <p:ext uri="{BB962C8B-B14F-4D97-AF65-F5344CB8AC3E}">
        <p14:creationId xmlns:p14="http://schemas.microsoft.com/office/powerpoint/2010/main" val="9285105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42</a:t>
            </a:fld>
            <a:endParaRPr lang="en-US"/>
          </a:p>
        </p:txBody>
      </p:sp>
    </p:spTree>
    <p:extLst>
      <p:ext uri="{BB962C8B-B14F-4D97-AF65-F5344CB8AC3E}">
        <p14:creationId xmlns:p14="http://schemas.microsoft.com/office/powerpoint/2010/main" val="203731114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43</a:t>
            </a:fld>
            <a:endParaRPr lang="en-US"/>
          </a:p>
        </p:txBody>
      </p:sp>
    </p:spTree>
    <p:extLst>
      <p:ext uri="{BB962C8B-B14F-4D97-AF65-F5344CB8AC3E}">
        <p14:creationId xmlns:p14="http://schemas.microsoft.com/office/powerpoint/2010/main" val="28346790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44</a:t>
            </a:fld>
            <a:endParaRPr lang="en-US"/>
          </a:p>
        </p:txBody>
      </p:sp>
    </p:spTree>
    <p:extLst>
      <p:ext uri="{BB962C8B-B14F-4D97-AF65-F5344CB8AC3E}">
        <p14:creationId xmlns:p14="http://schemas.microsoft.com/office/powerpoint/2010/main" val="268580069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45</a:t>
            </a:fld>
            <a:endParaRPr lang="en-US"/>
          </a:p>
        </p:txBody>
      </p:sp>
    </p:spTree>
    <p:extLst>
      <p:ext uri="{BB962C8B-B14F-4D97-AF65-F5344CB8AC3E}">
        <p14:creationId xmlns:p14="http://schemas.microsoft.com/office/powerpoint/2010/main" val="356628535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46</a:t>
            </a:fld>
            <a:endParaRPr lang="en-US"/>
          </a:p>
        </p:txBody>
      </p:sp>
    </p:spTree>
    <p:extLst>
      <p:ext uri="{BB962C8B-B14F-4D97-AF65-F5344CB8AC3E}">
        <p14:creationId xmlns:p14="http://schemas.microsoft.com/office/powerpoint/2010/main" val="21621195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47</a:t>
            </a:fld>
            <a:endParaRPr lang="en-US"/>
          </a:p>
        </p:txBody>
      </p:sp>
    </p:spTree>
    <p:extLst>
      <p:ext uri="{BB962C8B-B14F-4D97-AF65-F5344CB8AC3E}">
        <p14:creationId xmlns:p14="http://schemas.microsoft.com/office/powerpoint/2010/main" val="219221849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48</a:t>
            </a:fld>
            <a:endParaRPr lang="en-US"/>
          </a:p>
        </p:txBody>
      </p:sp>
    </p:spTree>
    <p:extLst>
      <p:ext uri="{BB962C8B-B14F-4D97-AF65-F5344CB8AC3E}">
        <p14:creationId xmlns:p14="http://schemas.microsoft.com/office/powerpoint/2010/main" val="349355262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6E90D7-CD62-454A-9C18-8043798DC752}" type="slidenum">
              <a:rPr lang="en-US" smtClean="0"/>
              <a:t>49</a:t>
            </a:fld>
            <a:endParaRPr lang="en-US"/>
          </a:p>
        </p:txBody>
      </p:sp>
    </p:spTree>
    <p:extLst>
      <p:ext uri="{BB962C8B-B14F-4D97-AF65-F5344CB8AC3E}">
        <p14:creationId xmlns:p14="http://schemas.microsoft.com/office/powerpoint/2010/main" val="89826594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50</a:t>
            </a:fld>
            <a:endParaRPr lang="en-US"/>
          </a:p>
        </p:txBody>
      </p:sp>
    </p:spTree>
    <p:extLst>
      <p:ext uri="{BB962C8B-B14F-4D97-AF65-F5344CB8AC3E}">
        <p14:creationId xmlns:p14="http://schemas.microsoft.com/office/powerpoint/2010/main" val="177196973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51</a:t>
            </a:fld>
            <a:endParaRPr lang="en-US"/>
          </a:p>
        </p:txBody>
      </p:sp>
    </p:spTree>
    <p:extLst>
      <p:ext uri="{BB962C8B-B14F-4D97-AF65-F5344CB8AC3E}">
        <p14:creationId xmlns:p14="http://schemas.microsoft.com/office/powerpoint/2010/main" val="2587150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52</a:t>
            </a:fld>
            <a:endParaRPr lang="en-US"/>
          </a:p>
        </p:txBody>
      </p:sp>
    </p:spTree>
    <p:extLst>
      <p:ext uri="{BB962C8B-B14F-4D97-AF65-F5344CB8AC3E}">
        <p14:creationId xmlns:p14="http://schemas.microsoft.com/office/powerpoint/2010/main" val="319282224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53</a:t>
            </a:fld>
            <a:endParaRPr lang="en-US"/>
          </a:p>
        </p:txBody>
      </p:sp>
    </p:spTree>
    <p:extLst>
      <p:ext uri="{BB962C8B-B14F-4D97-AF65-F5344CB8AC3E}">
        <p14:creationId xmlns:p14="http://schemas.microsoft.com/office/powerpoint/2010/main" val="135582269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54</a:t>
            </a:fld>
            <a:endParaRPr lang="en-US"/>
          </a:p>
        </p:txBody>
      </p:sp>
    </p:spTree>
    <p:extLst>
      <p:ext uri="{BB962C8B-B14F-4D97-AF65-F5344CB8AC3E}">
        <p14:creationId xmlns:p14="http://schemas.microsoft.com/office/powerpoint/2010/main" val="381730312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55</a:t>
            </a:fld>
            <a:endParaRPr lang="en-US"/>
          </a:p>
        </p:txBody>
      </p:sp>
    </p:spTree>
    <p:extLst>
      <p:ext uri="{BB962C8B-B14F-4D97-AF65-F5344CB8AC3E}">
        <p14:creationId xmlns:p14="http://schemas.microsoft.com/office/powerpoint/2010/main" val="102551349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56</a:t>
            </a:fld>
            <a:endParaRPr lang="en-US"/>
          </a:p>
        </p:txBody>
      </p:sp>
    </p:spTree>
    <p:extLst>
      <p:ext uri="{BB962C8B-B14F-4D97-AF65-F5344CB8AC3E}">
        <p14:creationId xmlns:p14="http://schemas.microsoft.com/office/powerpoint/2010/main" val="250400707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241F13A-777F-4705-8AF5-A8F9A402CCCB}" type="datetimeFigureOut">
              <a:rPr lang="en-GB" smtClean="0"/>
              <a:t>20/09/2019</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1DE7A57B-A53D-4DD9-89B2-BC9E914060C7}"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8241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41F13A-777F-4705-8AF5-A8F9A402CCCB}" type="datetimeFigureOut">
              <a:rPr lang="en-GB" smtClean="0"/>
              <a:t>20/09/2019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435060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08966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241F13A-777F-4705-8AF5-A8F9A402CCCB}" type="datetimeFigureOut">
              <a:rPr lang="en-GB" smtClean="0"/>
              <a:t>20/09/2019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39858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241F13A-777F-4705-8AF5-A8F9A402CCCB}" type="datetimeFigureOut">
              <a:rPr lang="en-GB" smtClean="0"/>
              <a:t>20/09/2019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8754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241F13A-777F-4705-8AF5-A8F9A402CCCB}" type="datetimeFigureOut">
              <a:rPr lang="en-GB" smtClean="0"/>
              <a:t>20/09/2019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1049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20/09/2019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626545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1362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054562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685455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1179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12783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0766210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2375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528932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41F13A-777F-4705-8AF5-A8F9A402CCCB}" type="datetimeFigureOut">
              <a:rPr lang="en-GB" smtClean="0"/>
              <a:t>20/09/2019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01051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41F13A-777F-4705-8AF5-A8F9A402CCCB}" type="datetimeFigureOut">
              <a:rPr lang="en-GB" smtClean="0"/>
              <a:t>20/09/2019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876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241F13A-777F-4705-8AF5-A8F9A402CCCB}" type="datetimeFigureOut">
              <a:rPr lang="en-GB" smtClean="0"/>
              <a:t>20/09/2019</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DE7A57B-A53D-4DD9-89B2-BC9E914060C7}" type="slidenum">
              <a:rPr lang="en-GB" smtClean="0"/>
              <a:t>‹#›</a:t>
            </a:fld>
            <a:endParaRPr lang="en-GB"/>
          </a:p>
        </p:txBody>
      </p:sp>
    </p:spTree>
    <p:extLst>
      <p:ext uri="{BB962C8B-B14F-4D97-AF65-F5344CB8AC3E}">
        <p14:creationId xmlns:p14="http://schemas.microsoft.com/office/powerpoint/2010/main" val="334259786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10.jpg"/><Relationship Id="rId4" Type="http://schemas.openxmlformats.org/officeDocument/2006/relationships/image" Target="../media/image9.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hyperlink" Target="https://www.flickr.com/photos/terrasidius/2300402805"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hyperlink" Target="https://commons.wikimedia.org/wiki/File:1911_Wright_Glider.jpg"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15.emf"/></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ECGE4001 Session 3</a:t>
            </a:r>
            <a:endParaRPr lang="en-GB" dirty="0"/>
          </a:p>
        </p:txBody>
      </p:sp>
      <p:sp>
        <p:nvSpPr>
          <p:cNvPr id="12" name="Subtitle 11"/>
          <p:cNvSpPr>
            <a:spLocks noGrp="1"/>
          </p:cNvSpPr>
          <p:nvPr>
            <p:ph type="subTitle" idx="1"/>
          </p:nvPr>
        </p:nvSpPr>
        <p:spPr/>
        <p:txBody>
          <a:bodyPr/>
          <a:lstStyle/>
          <a:p>
            <a:r>
              <a:rPr lang="en-GB" dirty="0" smtClean="0"/>
              <a:t>Dr Caroline Lohmann-Hancock</a:t>
            </a:r>
            <a:endParaRPr lang="en-GB" dirty="0"/>
          </a:p>
        </p:txBody>
      </p:sp>
      <p:pic>
        <p:nvPicPr>
          <p:cNvPr id="6" name="Picture 5"/>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4259" y="5373216"/>
            <a:ext cx="1967503" cy="1305520"/>
          </a:xfrm>
          <a:prstGeom prst="rect">
            <a:avLst/>
          </a:prstGeom>
        </p:spPr>
      </p:pic>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9336" y="0"/>
            <a:ext cx="1761693" cy="1174462"/>
          </a:xfrm>
          <a:prstGeom prst="rect">
            <a:avLst/>
          </a:prstGeom>
        </p:spPr>
      </p:pic>
      <p:pic>
        <p:nvPicPr>
          <p:cNvPr id="8" name="Picture 7"/>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704512" y="5568395"/>
            <a:ext cx="1268760" cy="126876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0166955" y="188640"/>
            <a:ext cx="1753476" cy="1166859"/>
          </a:xfrm>
          <a:prstGeom prst="rect">
            <a:avLst/>
          </a:prstGeom>
        </p:spPr>
      </p:pic>
      <p:pic>
        <p:nvPicPr>
          <p:cNvPr id="10" name="Picture 9"/>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631354" y="4751591"/>
            <a:ext cx="2937756" cy="1958504"/>
          </a:xfrm>
          <a:prstGeom prst="rect">
            <a:avLst/>
          </a:prstGeom>
        </p:spPr>
      </p:pic>
    </p:spTree>
    <p:extLst>
      <p:ext uri="{BB962C8B-B14F-4D97-AF65-F5344CB8AC3E}">
        <p14:creationId xmlns:p14="http://schemas.microsoft.com/office/powerpoint/2010/main" val="39333924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Essay Writing Stages</a:t>
            </a:r>
            <a:br>
              <a:rPr lang="en-GB" dirty="0" smtClean="0"/>
            </a:br>
            <a:r>
              <a:rPr lang="en-GB" dirty="0" err="1" smtClean="0"/>
              <a:t>Camau</a:t>
            </a:r>
            <a:r>
              <a:rPr lang="en-GB" dirty="0" smtClean="0"/>
              <a:t> </a:t>
            </a:r>
            <a:r>
              <a:rPr lang="en-GB" dirty="0" err="1" smtClean="0"/>
              <a:t>Ysgrifennu</a:t>
            </a:r>
            <a:r>
              <a:rPr lang="en-GB" dirty="0" smtClean="0"/>
              <a:t> </a:t>
            </a:r>
            <a:r>
              <a:rPr lang="en-GB" dirty="0" err="1" smtClean="0"/>
              <a:t>Traethawd</a:t>
            </a:r>
            <a:endParaRPr lang="en-GB" dirty="0"/>
          </a:p>
        </p:txBody>
      </p:sp>
      <p:sp>
        <p:nvSpPr>
          <p:cNvPr id="3" name="Content Placeholder 2"/>
          <p:cNvSpPr>
            <a:spLocks noGrp="1"/>
          </p:cNvSpPr>
          <p:nvPr>
            <p:ph idx="1"/>
          </p:nvPr>
        </p:nvSpPr>
        <p:spPr/>
        <p:txBody>
          <a:bodyPr>
            <a:normAutofit/>
          </a:bodyPr>
          <a:lstStyle/>
          <a:p>
            <a:r>
              <a:rPr lang="en-GB" dirty="0" smtClean="0"/>
              <a:t>Interpretation of the question</a:t>
            </a:r>
          </a:p>
          <a:p>
            <a:r>
              <a:rPr lang="en-GB" dirty="0" smtClean="0"/>
              <a:t>Research / Reading</a:t>
            </a:r>
          </a:p>
          <a:p>
            <a:r>
              <a:rPr lang="en-GB" dirty="0" smtClean="0"/>
              <a:t>Planning</a:t>
            </a:r>
          </a:p>
          <a:p>
            <a:r>
              <a:rPr lang="en-GB" dirty="0" smtClean="0"/>
              <a:t>Writing</a:t>
            </a:r>
          </a:p>
          <a:p>
            <a:r>
              <a:rPr lang="en-GB" dirty="0" smtClean="0"/>
              <a:t>Revision</a:t>
            </a:r>
            <a:endParaRPr lang="en-GB" dirty="0"/>
          </a:p>
          <a:p>
            <a:pPr marL="0" indent="0" algn="r">
              <a:buNone/>
            </a:pPr>
            <a:r>
              <a:rPr lang="en-GB" sz="1900" dirty="0" err="1"/>
              <a:t>Greetham</a:t>
            </a:r>
            <a:r>
              <a:rPr lang="en-GB" sz="1900" dirty="0"/>
              <a:t>, G. (2001) </a:t>
            </a:r>
            <a:r>
              <a:rPr lang="en-GB" sz="1900" i="1" dirty="0"/>
              <a:t>How to Write Better Essays</a:t>
            </a:r>
            <a:r>
              <a:rPr lang="en-GB" sz="1900" dirty="0"/>
              <a:t>. Basingstoke: Palgrave. </a:t>
            </a:r>
          </a:p>
          <a:p>
            <a:endParaRPr lang="en-GB" dirty="0"/>
          </a:p>
        </p:txBody>
      </p:sp>
      <p:sp>
        <p:nvSpPr>
          <p:cNvPr id="5" name="Content Placeholder 2"/>
          <p:cNvSpPr txBox="1">
            <a:spLocks/>
          </p:cNvSpPr>
          <p:nvPr/>
        </p:nvSpPr>
        <p:spPr>
          <a:xfrm>
            <a:off x="1991544" y="5085184"/>
            <a:ext cx="8229600" cy="86409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sz="2400" dirty="0"/>
          </a:p>
        </p:txBody>
      </p:sp>
    </p:spTree>
    <p:extLst>
      <p:ext uri="{BB962C8B-B14F-4D97-AF65-F5344CB8AC3E}">
        <p14:creationId xmlns:p14="http://schemas.microsoft.com/office/powerpoint/2010/main" val="1284764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nodePh="1">
                                  <p:stCondLst>
                                    <p:cond delay="0"/>
                                  </p:stCondLst>
                                  <p:endCondLst>
                                    <p:cond evt="begin" delay="0">
                                      <p:tn val="29"/>
                                    </p:cond>
                                  </p:end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type="title"/>
          </p:nvPr>
        </p:nvSpPr>
        <p:spPr/>
        <p:txBody>
          <a:bodyPr/>
          <a:lstStyle/>
          <a:p>
            <a:r>
              <a:rPr lang="en-GB" smtClean="0"/>
              <a:t>Stages of Academic Writing	</a:t>
            </a:r>
            <a:endParaRPr lang="en-GB" dirty="0"/>
          </a:p>
        </p:txBody>
      </p:sp>
      <p:sp>
        <p:nvSpPr>
          <p:cNvPr id="7173" name="Rectangle 5"/>
          <p:cNvSpPr>
            <a:spLocks noGrp="1" noChangeArrowheads="1"/>
          </p:cNvSpPr>
          <p:nvPr>
            <p:ph idx="1"/>
          </p:nvPr>
        </p:nvSpPr>
        <p:spPr/>
        <p:txBody>
          <a:bodyPr/>
          <a:lstStyle/>
          <a:p>
            <a:r>
              <a:rPr lang="en-GB" smtClean="0"/>
              <a:t>Analysing/ understanding the Task</a:t>
            </a:r>
          </a:p>
          <a:p>
            <a:r>
              <a:rPr lang="en-GB" smtClean="0"/>
              <a:t>Preparing a Plan</a:t>
            </a:r>
          </a:p>
          <a:p>
            <a:r>
              <a:rPr lang="en-GB" smtClean="0"/>
              <a:t>Collecting relevant information</a:t>
            </a:r>
          </a:p>
          <a:p>
            <a:r>
              <a:rPr lang="en-GB" smtClean="0"/>
              <a:t>Writing up</a:t>
            </a:r>
          </a:p>
          <a:p>
            <a:r>
              <a:rPr lang="en-GB" smtClean="0"/>
              <a:t>Checking your writing / proof reading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4"/>
          <p:cNvSpPr>
            <a:spLocks noGrp="1" noChangeArrowheads="1"/>
          </p:cNvSpPr>
          <p:nvPr>
            <p:ph type="title"/>
          </p:nvPr>
        </p:nvSpPr>
        <p:spPr/>
        <p:txBody>
          <a:bodyPr/>
          <a:lstStyle/>
          <a:p>
            <a:r>
              <a:rPr lang="en-GB" smtClean="0"/>
              <a:t>Analysing / Understanding the Task</a:t>
            </a:r>
            <a:endParaRPr lang="en-GB" dirty="0"/>
          </a:p>
        </p:txBody>
      </p:sp>
      <p:sp>
        <p:nvSpPr>
          <p:cNvPr id="9221" name="Rectangle 5"/>
          <p:cNvSpPr>
            <a:spLocks noGrp="1" noChangeArrowheads="1"/>
          </p:cNvSpPr>
          <p:nvPr>
            <p:ph idx="1"/>
          </p:nvPr>
        </p:nvSpPr>
        <p:spPr/>
        <p:txBody>
          <a:bodyPr/>
          <a:lstStyle/>
          <a:p>
            <a:r>
              <a:rPr lang="en-GB" dirty="0" smtClean="0"/>
              <a:t>What am I being asked to do?</a:t>
            </a:r>
          </a:p>
          <a:p>
            <a:pPr lvl="1"/>
            <a:r>
              <a:rPr lang="en-GB" dirty="0" smtClean="0"/>
              <a:t>First step is to </a:t>
            </a:r>
            <a:r>
              <a:rPr lang="en-GB" dirty="0" smtClean="0"/>
              <a:t>understand</a:t>
            </a:r>
            <a:r>
              <a:rPr lang="en-GB" dirty="0" smtClean="0"/>
              <a:t> the question itself</a:t>
            </a:r>
          </a:p>
          <a:p>
            <a:pPr lvl="1"/>
            <a:r>
              <a:rPr lang="en-GB" dirty="0" smtClean="0"/>
              <a:t>Locate the Topic and then the Purpose </a:t>
            </a:r>
          </a:p>
          <a:p>
            <a:pPr lvl="1"/>
            <a:r>
              <a:rPr lang="en-GB" dirty="0" smtClean="0"/>
              <a:t>Topic - what the question is about</a:t>
            </a:r>
          </a:p>
          <a:p>
            <a:pPr lvl="1"/>
            <a:r>
              <a:rPr lang="en-GB" dirty="0" smtClean="0"/>
              <a:t>Purpose - the information you need to give about the topic</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22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22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221">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22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mtClean="0"/>
              <a:t>Topic</a:t>
            </a:r>
            <a:endParaRPr lang="en-GB" dirty="0"/>
          </a:p>
        </p:txBody>
      </p:sp>
      <p:sp>
        <p:nvSpPr>
          <p:cNvPr id="15364" name="Rectangle 4"/>
          <p:cNvSpPr>
            <a:spLocks noGrp="1" noChangeArrowheads="1"/>
          </p:cNvSpPr>
          <p:nvPr>
            <p:ph idx="1"/>
          </p:nvPr>
        </p:nvSpPr>
        <p:spPr/>
        <p:txBody>
          <a:bodyPr/>
          <a:lstStyle/>
          <a:p>
            <a:r>
              <a:rPr lang="en-GB" dirty="0" smtClean="0"/>
              <a:t>This is the ‘subject’ of the task</a:t>
            </a:r>
          </a:p>
          <a:p>
            <a:pPr lvl="1"/>
            <a:r>
              <a:rPr lang="en-GB" dirty="0" smtClean="0"/>
              <a:t>If you fail to identify the topic of the question you are likely to produce an assignment which lacks direction and is irrelevant to the question.</a:t>
            </a:r>
          </a:p>
          <a:p>
            <a:pPr lvl="1"/>
            <a:r>
              <a:rPr lang="en-GB" dirty="0" smtClean="0"/>
              <a:t>This will score badly when marked.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36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36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smtClean="0"/>
              <a:t>Purpose</a:t>
            </a:r>
            <a:endParaRPr lang="en-GB" dirty="0"/>
          </a:p>
        </p:txBody>
      </p:sp>
      <p:sp>
        <p:nvSpPr>
          <p:cNvPr id="17412" name="Rectangle 4"/>
          <p:cNvSpPr>
            <a:spLocks noGrp="1" noChangeArrowheads="1"/>
          </p:cNvSpPr>
          <p:nvPr>
            <p:ph idx="1"/>
          </p:nvPr>
        </p:nvSpPr>
        <p:spPr/>
        <p:txBody>
          <a:bodyPr/>
          <a:lstStyle/>
          <a:p>
            <a:r>
              <a:rPr lang="en-GB" dirty="0" smtClean="0"/>
              <a:t>After identifying the topic, the next stage is to identify the purpose.</a:t>
            </a:r>
          </a:p>
          <a:p>
            <a:r>
              <a:rPr lang="en-GB" dirty="0" smtClean="0"/>
              <a:t>You can do this by asking the following questions:</a:t>
            </a:r>
          </a:p>
          <a:p>
            <a:pPr lvl="1"/>
            <a:r>
              <a:rPr lang="en-GB" dirty="0" smtClean="0"/>
              <a:t>What does this question require me to do?</a:t>
            </a:r>
          </a:p>
          <a:p>
            <a:pPr lvl="1"/>
            <a:r>
              <a:rPr lang="en-GB" dirty="0" smtClean="0"/>
              <a:t>What information about the topic am I being asked for?</a:t>
            </a:r>
          </a:p>
          <a:p>
            <a:pPr lvl="1"/>
            <a:endParaRPr lang="en-GB" dirty="0"/>
          </a:p>
        </p:txBody>
      </p:sp>
      <p:sp>
        <p:nvSpPr>
          <p:cNvPr id="5" name="Rectangle 4"/>
          <p:cNvSpPr txBox="1">
            <a:spLocks noChangeArrowheads="1"/>
          </p:cNvSpPr>
          <p:nvPr/>
        </p:nvSpPr>
        <p:spPr>
          <a:xfrm>
            <a:off x="2711624" y="3809100"/>
            <a:ext cx="7416824" cy="165618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514350" indent="-457200">
              <a:lnSpc>
                <a:spcPct val="90000"/>
              </a:lnSpc>
            </a:pPr>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741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741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nodePh="1">
                                  <p:stCondLst>
                                    <p:cond delay="0"/>
                                  </p:stCondLst>
                                  <p:endCondLst>
                                    <p:cond evt="begin" delay="0">
                                      <p:tn val="17"/>
                                    </p:cond>
                                  </p:end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2" grpId="0" build="p"/>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dirty="0" smtClean="0">
                <a:solidFill>
                  <a:srgbClr val="00B050"/>
                </a:solidFill>
              </a:rPr>
              <a:t>Topic</a:t>
            </a:r>
            <a:r>
              <a:rPr lang="en-GB" dirty="0" smtClean="0"/>
              <a:t> and </a:t>
            </a:r>
            <a:r>
              <a:rPr lang="en-GB" dirty="0" smtClean="0">
                <a:solidFill>
                  <a:srgbClr val="FF0000"/>
                </a:solidFill>
              </a:rPr>
              <a:t>Purpose</a:t>
            </a:r>
            <a:r>
              <a:rPr lang="en-GB" dirty="0" smtClean="0"/>
              <a:t> - An example</a:t>
            </a:r>
            <a:endParaRPr lang="en-GB" dirty="0"/>
          </a:p>
        </p:txBody>
      </p:sp>
      <p:sp>
        <p:nvSpPr>
          <p:cNvPr id="5" name="Content Placeholder 4"/>
          <p:cNvSpPr>
            <a:spLocks noGrp="1"/>
          </p:cNvSpPr>
          <p:nvPr>
            <p:ph sz="half" idx="1"/>
          </p:nvPr>
        </p:nvSpPr>
        <p:spPr/>
        <p:txBody>
          <a:bodyPr/>
          <a:lstStyle/>
          <a:p>
            <a:r>
              <a:rPr lang="en-GB" b="1" dirty="0">
                <a:solidFill>
                  <a:srgbClr val="FF0000"/>
                </a:solidFill>
              </a:rPr>
              <a:t>How</a:t>
            </a:r>
            <a:r>
              <a:rPr lang="en-GB" b="1" dirty="0"/>
              <a:t> are </a:t>
            </a:r>
            <a:r>
              <a:rPr lang="en-GB" b="1" dirty="0">
                <a:solidFill>
                  <a:srgbClr val="00B050"/>
                </a:solidFill>
              </a:rPr>
              <a:t>diamonds produced</a:t>
            </a:r>
            <a:r>
              <a:rPr lang="en-GB" b="1" dirty="0" smtClean="0"/>
              <a:t>?</a:t>
            </a:r>
          </a:p>
          <a:p>
            <a:pPr lvl="1"/>
            <a:r>
              <a:rPr lang="en-GB" dirty="0"/>
              <a:t>What is the topic in this question?</a:t>
            </a:r>
          </a:p>
          <a:p>
            <a:pPr lvl="1"/>
            <a:r>
              <a:rPr lang="en-GB" dirty="0"/>
              <a:t>What is the purpose of  this question?</a:t>
            </a:r>
          </a:p>
          <a:p>
            <a:endParaRPr lang="en-GB" b="1" dirty="0"/>
          </a:p>
          <a:p>
            <a:endParaRPr lang="en-GB" dirty="0"/>
          </a:p>
        </p:txBody>
      </p:sp>
      <p:sp>
        <p:nvSpPr>
          <p:cNvPr id="16" name="Content Placeholder 15"/>
          <p:cNvSpPr>
            <a:spLocks noGrp="1"/>
          </p:cNvSpPr>
          <p:nvPr>
            <p:ph sz="half" idx="2"/>
          </p:nvPr>
        </p:nvSpPr>
        <p:spPr/>
        <p:txBody>
          <a:bodyPr/>
          <a:lstStyle/>
          <a:p>
            <a:r>
              <a:rPr lang="en-GB" b="1" dirty="0">
                <a:solidFill>
                  <a:srgbClr val="FF0000"/>
                </a:solidFill>
              </a:rPr>
              <a:t>Where</a:t>
            </a:r>
            <a:r>
              <a:rPr lang="en-GB" b="1" dirty="0"/>
              <a:t> are </a:t>
            </a:r>
            <a:r>
              <a:rPr lang="en-GB" b="1" dirty="0">
                <a:solidFill>
                  <a:srgbClr val="00B050"/>
                </a:solidFill>
              </a:rPr>
              <a:t>diamonds produced</a:t>
            </a:r>
            <a:r>
              <a:rPr lang="en-GB" b="1" dirty="0"/>
              <a:t>?</a:t>
            </a:r>
          </a:p>
          <a:p>
            <a:pPr lvl="1"/>
            <a:r>
              <a:rPr lang="en-GB" dirty="0" smtClean="0"/>
              <a:t>What </a:t>
            </a:r>
            <a:r>
              <a:rPr lang="en-GB" dirty="0"/>
              <a:t>is the topic in this question?</a:t>
            </a:r>
          </a:p>
          <a:p>
            <a:pPr lvl="1"/>
            <a:r>
              <a:rPr lang="en-GB" dirty="0" smtClean="0"/>
              <a:t>What </a:t>
            </a:r>
            <a:r>
              <a:rPr lang="en-GB" dirty="0"/>
              <a:t>is the purpose of  this question?</a:t>
            </a:r>
          </a:p>
          <a:p>
            <a:endParaRPr lang="en-GB" dirty="0"/>
          </a:p>
        </p:txBody>
      </p:sp>
    </p:spTree>
    <p:extLst>
      <p:ext uri="{BB962C8B-B14F-4D97-AF65-F5344CB8AC3E}">
        <p14:creationId xmlns:p14="http://schemas.microsoft.com/office/powerpoint/2010/main" val="28717750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smtClean="0"/>
              <a:t>Different Types of Questions</a:t>
            </a:r>
            <a:endParaRPr lang="en-GB" dirty="0"/>
          </a:p>
        </p:txBody>
      </p:sp>
      <p:sp>
        <p:nvSpPr>
          <p:cNvPr id="3" name="Content Placeholder 2"/>
          <p:cNvSpPr>
            <a:spLocks noGrp="1"/>
          </p:cNvSpPr>
          <p:nvPr>
            <p:ph sz="half" idx="1"/>
          </p:nvPr>
        </p:nvSpPr>
        <p:spPr/>
        <p:txBody>
          <a:bodyPr>
            <a:normAutofit lnSpcReduction="10000"/>
          </a:bodyPr>
          <a:lstStyle/>
          <a:p>
            <a:r>
              <a:rPr lang="en-GB" dirty="0">
                <a:latin typeface="+mj-lt"/>
              </a:rPr>
              <a:t>Other questions require answers expressed in ‘degree</a:t>
            </a:r>
            <a:r>
              <a:rPr lang="en-GB" dirty="0" smtClean="0">
                <a:latin typeface="+mj-lt"/>
              </a:rPr>
              <a:t>’:</a:t>
            </a:r>
          </a:p>
          <a:p>
            <a:pPr lvl="1"/>
            <a:r>
              <a:rPr lang="en-GB" dirty="0"/>
              <a:t>To what extent……?</a:t>
            </a:r>
          </a:p>
          <a:p>
            <a:pPr lvl="1"/>
            <a:r>
              <a:rPr lang="en-GB" dirty="0"/>
              <a:t>How far does ……..?</a:t>
            </a:r>
          </a:p>
          <a:p>
            <a:pPr lvl="1"/>
            <a:r>
              <a:rPr lang="en-GB" dirty="0"/>
              <a:t>How important is…….?</a:t>
            </a:r>
          </a:p>
          <a:p>
            <a:r>
              <a:rPr lang="en-GB" dirty="0"/>
              <a:t>These questions are easier to understand if they are turned into a yes or no question.</a:t>
            </a:r>
          </a:p>
          <a:p>
            <a:endParaRPr lang="en-GB" dirty="0"/>
          </a:p>
        </p:txBody>
      </p:sp>
      <p:sp>
        <p:nvSpPr>
          <p:cNvPr id="6" name="Content Placeholder 5"/>
          <p:cNvSpPr>
            <a:spLocks noGrp="1"/>
          </p:cNvSpPr>
          <p:nvPr>
            <p:ph sz="half" idx="2"/>
          </p:nvPr>
        </p:nvSpPr>
        <p:spPr/>
        <p:txBody>
          <a:bodyPr>
            <a:normAutofit lnSpcReduction="10000"/>
          </a:bodyPr>
          <a:lstStyle/>
          <a:p>
            <a:r>
              <a:rPr lang="en-GB" dirty="0">
                <a:latin typeface="+mj-lt"/>
              </a:rPr>
              <a:t>Some questions require a list of facts</a:t>
            </a:r>
            <a:r>
              <a:rPr lang="en-GB" dirty="0" smtClean="0">
                <a:latin typeface="+mj-lt"/>
              </a:rPr>
              <a:t>:</a:t>
            </a:r>
          </a:p>
          <a:p>
            <a:pPr lvl="1"/>
            <a:r>
              <a:rPr lang="en-GB" dirty="0"/>
              <a:t>What are the stages of……?</a:t>
            </a:r>
          </a:p>
          <a:p>
            <a:pPr lvl="1"/>
            <a:r>
              <a:rPr lang="en-GB" dirty="0"/>
              <a:t>What are the principles of ……..?</a:t>
            </a:r>
          </a:p>
          <a:p>
            <a:pPr lvl="1"/>
            <a:r>
              <a:rPr lang="en-GB" dirty="0"/>
              <a:t>Outline the elements of…….?</a:t>
            </a:r>
          </a:p>
          <a:p>
            <a:endParaRPr lang="en-GB" dirty="0">
              <a:latin typeface="+mj-lt"/>
            </a:endParaRPr>
          </a:p>
          <a:p>
            <a:endParaRPr lang="en-GB" dirty="0"/>
          </a:p>
        </p:txBody>
      </p:sp>
      <p:sp>
        <p:nvSpPr>
          <p:cNvPr id="5" name="Rectangle 4"/>
          <p:cNvSpPr txBox="1">
            <a:spLocks noChangeArrowheads="1"/>
          </p:cNvSpPr>
          <p:nvPr/>
        </p:nvSpPr>
        <p:spPr>
          <a:xfrm>
            <a:off x="47328" y="474090"/>
            <a:ext cx="8229600" cy="50405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80000"/>
              </a:lnSpc>
            </a:pPr>
            <a:endParaRPr lang="en-GB" sz="2800" dirty="0">
              <a:latin typeface="+mj-lt"/>
            </a:endParaRPr>
          </a:p>
        </p:txBody>
      </p:sp>
      <p:sp>
        <p:nvSpPr>
          <p:cNvPr id="7" name="Rectangle 4"/>
          <p:cNvSpPr txBox="1">
            <a:spLocks noChangeArrowheads="1"/>
          </p:cNvSpPr>
          <p:nvPr/>
        </p:nvSpPr>
        <p:spPr>
          <a:xfrm>
            <a:off x="1996836" y="3068960"/>
            <a:ext cx="8491652" cy="5760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80000"/>
              </a:lnSpc>
            </a:pPr>
            <a:endParaRPr lang="en-GB" sz="2800" dirty="0">
              <a:latin typeface="+mj-lt"/>
            </a:endParaRPr>
          </a:p>
        </p:txBody>
      </p:sp>
      <p:sp>
        <p:nvSpPr>
          <p:cNvPr id="9" name="Rectangle 4"/>
          <p:cNvSpPr txBox="1">
            <a:spLocks noChangeArrowheads="1"/>
          </p:cNvSpPr>
          <p:nvPr/>
        </p:nvSpPr>
        <p:spPr>
          <a:xfrm>
            <a:off x="2007599" y="5013176"/>
            <a:ext cx="8491652" cy="86409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80000"/>
              </a:lnSpc>
            </a:pPr>
            <a:endParaRPr lang="en-GB" sz="2800"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nodePh="1">
                                  <p:stCondLst>
                                    <p:cond delay="0"/>
                                  </p:stCondLst>
                                  <p:endCondLst>
                                    <p:cond evt="begin" delay="0">
                                      <p:tn val="13"/>
                                    </p:cond>
                                  </p:end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Questions that are Expressed </a:t>
            </a:r>
            <a:br>
              <a:rPr lang="en-GB" dirty="0" smtClean="0"/>
            </a:br>
            <a:r>
              <a:rPr lang="en-GB" dirty="0" smtClean="0"/>
              <a:t>in Terms of Degree</a:t>
            </a:r>
            <a:endParaRPr lang="en-GB" dirty="0"/>
          </a:p>
        </p:txBody>
      </p:sp>
      <p:sp>
        <p:nvSpPr>
          <p:cNvPr id="8" name="Content Placeholder 7"/>
          <p:cNvSpPr>
            <a:spLocks noGrp="1"/>
          </p:cNvSpPr>
          <p:nvPr>
            <p:ph sz="half" idx="1"/>
          </p:nvPr>
        </p:nvSpPr>
        <p:spPr/>
        <p:txBody>
          <a:bodyPr>
            <a:normAutofit/>
          </a:bodyPr>
          <a:lstStyle/>
          <a:p>
            <a:r>
              <a:rPr lang="en-GB" dirty="0">
                <a:solidFill>
                  <a:schemeClr val="tx2"/>
                </a:solidFill>
              </a:rPr>
              <a:t>Once you have decided on the answer to this you can then start to look at the ‘degree’.</a:t>
            </a:r>
          </a:p>
          <a:p>
            <a:pPr lvl="1"/>
            <a:r>
              <a:rPr lang="en-GB" dirty="0" smtClean="0">
                <a:solidFill>
                  <a:srgbClr val="7030A0"/>
                </a:solidFill>
              </a:rPr>
              <a:t>To </a:t>
            </a:r>
            <a:r>
              <a:rPr lang="en-GB" dirty="0">
                <a:solidFill>
                  <a:srgbClr val="7030A0"/>
                </a:solidFill>
              </a:rPr>
              <a:t>what degree is a knowledge and understanding of government economic policy important in the study of deprivation? </a:t>
            </a:r>
          </a:p>
          <a:p>
            <a:endParaRPr lang="en-GB" dirty="0"/>
          </a:p>
        </p:txBody>
      </p:sp>
      <p:sp>
        <p:nvSpPr>
          <p:cNvPr id="11" name="Content Placeholder 10"/>
          <p:cNvSpPr>
            <a:spLocks noGrp="1"/>
          </p:cNvSpPr>
          <p:nvPr>
            <p:ph sz="half" idx="2"/>
          </p:nvPr>
        </p:nvSpPr>
        <p:spPr/>
        <p:txBody>
          <a:bodyPr>
            <a:normAutofit/>
          </a:bodyPr>
          <a:lstStyle/>
          <a:p>
            <a:r>
              <a:rPr lang="en-GB" dirty="0">
                <a:solidFill>
                  <a:schemeClr val="tx2"/>
                </a:solidFill>
              </a:rPr>
              <a:t>One way of overcoming this is to turn the question of degree into a yes/no </a:t>
            </a:r>
            <a:r>
              <a:rPr lang="en-GB" dirty="0" smtClean="0">
                <a:solidFill>
                  <a:schemeClr val="tx2"/>
                </a:solidFill>
              </a:rPr>
              <a:t>question</a:t>
            </a:r>
          </a:p>
          <a:p>
            <a:pPr lvl="1"/>
            <a:r>
              <a:rPr lang="en-GB" b="1" u="sng" dirty="0" smtClean="0">
                <a:solidFill>
                  <a:srgbClr val="7030A0"/>
                </a:solidFill>
              </a:rPr>
              <a:t>Is</a:t>
            </a:r>
            <a:r>
              <a:rPr lang="en-GB" dirty="0" smtClean="0">
                <a:solidFill>
                  <a:srgbClr val="7030A0"/>
                </a:solidFill>
              </a:rPr>
              <a:t> </a:t>
            </a:r>
            <a:r>
              <a:rPr lang="en-GB" dirty="0">
                <a:solidFill>
                  <a:srgbClr val="7030A0"/>
                </a:solidFill>
              </a:rPr>
              <a:t>a knowledge and understanding of government economic policy important in the study of deprivation? </a:t>
            </a:r>
          </a:p>
          <a:p>
            <a:r>
              <a:rPr lang="en-GB" dirty="0" smtClean="0">
                <a:solidFill>
                  <a:schemeClr val="tx2"/>
                </a:solidFill>
              </a:rPr>
              <a:t>.</a:t>
            </a:r>
            <a:endParaRPr lang="en-GB" dirty="0">
              <a:solidFill>
                <a:schemeClr val="tx2"/>
              </a:solidFill>
            </a:endParaRPr>
          </a:p>
          <a:p>
            <a:endParaRPr lang="en-GB" dirty="0"/>
          </a:p>
        </p:txBody>
      </p:sp>
      <p:sp>
        <p:nvSpPr>
          <p:cNvPr id="7" name="Content Placeholder 2"/>
          <p:cNvSpPr txBox="1">
            <a:spLocks/>
          </p:cNvSpPr>
          <p:nvPr/>
        </p:nvSpPr>
        <p:spPr>
          <a:xfrm>
            <a:off x="613048" y="1530517"/>
            <a:ext cx="8229600" cy="10801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sz="2800" dirty="0">
              <a:solidFill>
                <a:schemeClr val="tx2"/>
              </a:solidFill>
              <a:latin typeface="+mj-lt"/>
            </a:endParaRPr>
          </a:p>
        </p:txBody>
      </p:sp>
      <p:sp>
        <p:nvSpPr>
          <p:cNvPr id="10" name="Content Placeholder 2"/>
          <p:cNvSpPr txBox="1">
            <a:spLocks/>
          </p:cNvSpPr>
          <p:nvPr/>
        </p:nvSpPr>
        <p:spPr>
          <a:xfrm>
            <a:off x="1991544" y="4725144"/>
            <a:ext cx="8229600" cy="10801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sz="2800" dirty="0">
              <a:solidFill>
                <a:schemeClr val="tx2"/>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Terms of Degree</a:t>
            </a:r>
            <a:endParaRPr lang="en-GB" dirty="0"/>
          </a:p>
        </p:txBody>
      </p:sp>
      <p:sp>
        <p:nvSpPr>
          <p:cNvPr id="3" name="Content Placeholder 2"/>
          <p:cNvSpPr>
            <a:spLocks noGrp="1"/>
          </p:cNvSpPr>
          <p:nvPr>
            <p:ph sz="half" idx="1"/>
          </p:nvPr>
        </p:nvSpPr>
        <p:spPr/>
        <p:txBody>
          <a:bodyPr>
            <a:normAutofit/>
          </a:bodyPr>
          <a:lstStyle/>
          <a:p>
            <a:r>
              <a:rPr lang="en-GB" dirty="0">
                <a:solidFill>
                  <a:schemeClr val="tx2"/>
                </a:solidFill>
              </a:rPr>
              <a:t>To what extent has the diet of young people changed over the past 20 years?</a:t>
            </a:r>
          </a:p>
          <a:p>
            <a:r>
              <a:rPr lang="en-GB" b="1" dirty="0">
                <a:solidFill>
                  <a:srgbClr val="7030A0"/>
                </a:solidFill>
                <a:latin typeface="+mj-lt"/>
              </a:rPr>
              <a:t>Hint: A question like this implies that it has changed</a:t>
            </a:r>
          </a:p>
          <a:p>
            <a:pPr lvl="1"/>
            <a:r>
              <a:rPr lang="en-GB" dirty="0" smtClean="0">
                <a:solidFill>
                  <a:srgbClr val="7030A0"/>
                </a:solidFill>
                <a:latin typeface="+mj-lt"/>
              </a:rPr>
              <a:t>Yes </a:t>
            </a:r>
            <a:r>
              <a:rPr lang="en-GB" dirty="0">
                <a:solidFill>
                  <a:srgbClr val="7030A0"/>
                </a:solidFill>
                <a:latin typeface="+mj-lt"/>
              </a:rPr>
              <a:t>or No</a:t>
            </a:r>
          </a:p>
          <a:p>
            <a:endParaRPr lang="en-GB" dirty="0">
              <a:solidFill>
                <a:schemeClr val="tx2">
                  <a:lumMod val="75000"/>
                </a:schemeClr>
              </a:solidFill>
            </a:endParaRPr>
          </a:p>
          <a:p>
            <a:endParaRPr lang="en-GB" dirty="0">
              <a:solidFill>
                <a:schemeClr val="tx2">
                  <a:lumMod val="75000"/>
                </a:schemeClr>
              </a:solidFill>
            </a:endParaRPr>
          </a:p>
          <a:p>
            <a:endParaRPr lang="en-GB" dirty="0"/>
          </a:p>
        </p:txBody>
      </p:sp>
      <p:sp>
        <p:nvSpPr>
          <p:cNvPr id="14" name="Content Placeholder 13"/>
          <p:cNvSpPr>
            <a:spLocks noGrp="1"/>
          </p:cNvSpPr>
          <p:nvPr>
            <p:ph sz="half" idx="2"/>
          </p:nvPr>
        </p:nvSpPr>
        <p:spPr/>
        <p:txBody>
          <a:bodyPr>
            <a:normAutofit/>
          </a:bodyPr>
          <a:lstStyle/>
          <a:p>
            <a:r>
              <a:rPr lang="en-GB" dirty="0" smtClean="0"/>
              <a:t>Has </a:t>
            </a:r>
            <a:r>
              <a:rPr lang="en-GB" dirty="0"/>
              <a:t>the diet of young people changed over the past 20 years? </a:t>
            </a:r>
            <a:r>
              <a:rPr lang="en-GB" dirty="0">
                <a:solidFill>
                  <a:schemeClr val="tx2">
                    <a:lumMod val="75000"/>
                  </a:schemeClr>
                </a:solidFill>
              </a:rPr>
              <a:t>How has it changed? </a:t>
            </a:r>
          </a:p>
          <a:p>
            <a:r>
              <a:rPr lang="en-GB" dirty="0">
                <a:solidFill>
                  <a:schemeClr val="tx2">
                    <a:lumMod val="75000"/>
                  </a:schemeClr>
                </a:solidFill>
              </a:rPr>
              <a:t>Has the amount eaten changed? </a:t>
            </a:r>
          </a:p>
          <a:p>
            <a:r>
              <a:rPr lang="en-GB" dirty="0">
                <a:solidFill>
                  <a:schemeClr val="tx2">
                    <a:lumMod val="75000"/>
                  </a:schemeClr>
                </a:solidFill>
              </a:rPr>
              <a:t>Has the type of food eaten changed? How much has it changed? </a:t>
            </a:r>
          </a:p>
          <a:p>
            <a:endParaRPr lang="en-GB" dirty="0"/>
          </a:p>
        </p:txBody>
      </p:sp>
      <p:sp>
        <p:nvSpPr>
          <p:cNvPr id="5" name="Content Placeholder 2"/>
          <p:cNvSpPr txBox="1">
            <a:spLocks/>
          </p:cNvSpPr>
          <p:nvPr/>
        </p:nvSpPr>
        <p:spPr>
          <a:xfrm>
            <a:off x="859809" y="362914"/>
            <a:ext cx="8229600" cy="95040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endParaRPr lang="en-GB" sz="2800" dirty="0">
              <a:solidFill>
                <a:schemeClr val="tx2"/>
              </a:solidFill>
              <a:latin typeface="+mj-lt"/>
            </a:endParaRPr>
          </a:p>
        </p:txBody>
      </p:sp>
      <p:sp>
        <p:nvSpPr>
          <p:cNvPr id="6" name="Content Placeholder 2"/>
          <p:cNvSpPr txBox="1">
            <a:spLocks/>
          </p:cNvSpPr>
          <p:nvPr/>
        </p:nvSpPr>
        <p:spPr>
          <a:xfrm>
            <a:off x="7508760" y="4640363"/>
            <a:ext cx="1728192" cy="5760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sz="2800" dirty="0">
              <a:solidFill>
                <a:srgbClr val="7030A0"/>
              </a:solidFill>
              <a:latin typeface="+mj-lt"/>
            </a:endParaRPr>
          </a:p>
        </p:txBody>
      </p:sp>
      <p:sp>
        <p:nvSpPr>
          <p:cNvPr id="13" name="TextBox 12"/>
          <p:cNvSpPr txBox="1"/>
          <p:nvPr/>
        </p:nvSpPr>
        <p:spPr>
          <a:xfrm>
            <a:off x="2878235" y="5445225"/>
            <a:ext cx="3888432" cy="461665"/>
          </a:xfrm>
          <a:prstGeom prst="rect">
            <a:avLst/>
          </a:prstGeom>
          <a:noFill/>
        </p:spPr>
        <p:txBody>
          <a:bodyPr wrap="square" rtlCol="0">
            <a:spAutoFit/>
          </a:bodyPr>
          <a:lstStyle/>
          <a:p>
            <a:pPr marL="285750" indent="-285750">
              <a:buFont typeface="Arial" panose="020B0604020202020204" pitchFamily="34" charset="0"/>
              <a:buChar char="•"/>
            </a:pPr>
            <a:endParaRPr lang="en-GB" sz="2400" dirty="0">
              <a:solidFill>
                <a:schemeClr val="tx2">
                  <a:lumMod val="7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nodePh="1">
                                  <p:stCondLst>
                                    <p:cond delay="0"/>
                                  </p:stCondLst>
                                  <p:endCondLst>
                                    <p:cond evt="begin" delay="0">
                                      <p:tn val="15"/>
                                    </p:cond>
                                  </p:end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nodePh="1">
                                  <p:stCondLst>
                                    <p:cond delay="0"/>
                                  </p:stCondLst>
                                  <p:endCondLst>
                                    <p:cond evt="begin" delay="0">
                                      <p:tn val="19"/>
                                    </p:cond>
                                  </p:end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Unpacking Instructions</a:t>
            </a:r>
            <a:endParaRPr lang="en-GB" dirty="0"/>
          </a:p>
        </p:txBody>
      </p:sp>
      <p:sp>
        <p:nvSpPr>
          <p:cNvPr id="4" name="Content Placeholder 3"/>
          <p:cNvSpPr>
            <a:spLocks noGrp="1"/>
          </p:cNvSpPr>
          <p:nvPr>
            <p:ph idx="1"/>
          </p:nvPr>
        </p:nvSpPr>
        <p:spPr/>
        <p:txBody>
          <a:bodyPr/>
          <a:lstStyle/>
          <a:p>
            <a:endParaRPr lang="en-GB"/>
          </a:p>
        </p:txBody>
      </p:sp>
      <p:sp>
        <p:nvSpPr>
          <p:cNvPr id="5" name="TextBox 4"/>
          <p:cNvSpPr txBox="1"/>
          <p:nvPr/>
        </p:nvSpPr>
        <p:spPr>
          <a:xfrm>
            <a:off x="7464152" y="6237312"/>
            <a:ext cx="2592288" cy="400110"/>
          </a:xfrm>
          <a:prstGeom prst="rect">
            <a:avLst/>
          </a:prstGeom>
          <a:noFill/>
        </p:spPr>
        <p:txBody>
          <a:bodyPr wrap="square" rtlCol="0">
            <a:spAutoFit/>
          </a:bodyPr>
          <a:lstStyle/>
          <a:p>
            <a:pPr algn="r"/>
            <a:r>
              <a:rPr lang="en-GB" sz="2000" b="1" dirty="0">
                <a:latin typeface="+mj-lt"/>
                <a:ea typeface="SimSun" panose="02010600030101010101" pitchFamily="2" charset="-122"/>
              </a:rPr>
              <a:t>(Cottrell, 2008, p. 179)</a:t>
            </a:r>
            <a:endParaRPr lang="en-US" sz="2000" b="1" dirty="0">
              <a:latin typeface="+mj-lt"/>
              <a:ea typeface="SimSun" panose="02010600030101010101" pitchFamily="2" charset="-122"/>
            </a:endParaRPr>
          </a:p>
        </p:txBody>
      </p:sp>
      <p:sp>
        <p:nvSpPr>
          <p:cNvPr id="6" name="TextBox 5"/>
          <p:cNvSpPr txBox="1"/>
          <p:nvPr/>
        </p:nvSpPr>
        <p:spPr>
          <a:xfrm>
            <a:off x="623393" y="620688"/>
            <a:ext cx="3312368" cy="400110"/>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2000" b="1" dirty="0"/>
              <a:t>Key Term</a:t>
            </a:r>
          </a:p>
        </p:txBody>
      </p:sp>
      <p:sp>
        <p:nvSpPr>
          <p:cNvPr id="7" name="TextBox 6"/>
          <p:cNvSpPr txBox="1"/>
          <p:nvPr/>
        </p:nvSpPr>
        <p:spPr>
          <a:xfrm>
            <a:off x="3176037" y="620688"/>
            <a:ext cx="8384887" cy="400110"/>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2000" b="1" dirty="0"/>
              <a:t>What does is mean?</a:t>
            </a:r>
          </a:p>
        </p:txBody>
      </p:sp>
      <p:sp>
        <p:nvSpPr>
          <p:cNvPr id="9" name="TextBox 8"/>
          <p:cNvSpPr txBox="1"/>
          <p:nvPr/>
        </p:nvSpPr>
        <p:spPr>
          <a:xfrm>
            <a:off x="623392" y="1028299"/>
            <a:ext cx="2640359" cy="70788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2000" b="1" dirty="0"/>
              <a:t>Describe</a:t>
            </a:r>
          </a:p>
          <a:p>
            <a:endParaRPr lang="en-GB" sz="2000" b="1" dirty="0"/>
          </a:p>
        </p:txBody>
      </p:sp>
      <p:sp>
        <p:nvSpPr>
          <p:cNvPr id="10" name="TextBox 9"/>
          <p:cNvSpPr txBox="1"/>
          <p:nvPr/>
        </p:nvSpPr>
        <p:spPr>
          <a:xfrm>
            <a:off x="3176037" y="1007258"/>
            <a:ext cx="8392570" cy="70788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2000" b="1" dirty="0"/>
              <a:t>Give the main characteristics or features of something, or outline the main events</a:t>
            </a:r>
          </a:p>
        </p:txBody>
      </p:sp>
      <p:sp>
        <p:nvSpPr>
          <p:cNvPr id="11" name="TextBox 10"/>
          <p:cNvSpPr txBox="1"/>
          <p:nvPr/>
        </p:nvSpPr>
        <p:spPr>
          <a:xfrm>
            <a:off x="623393" y="1818245"/>
            <a:ext cx="3312368" cy="70788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2000" b="1" dirty="0"/>
              <a:t>Discuss</a:t>
            </a:r>
          </a:p>
          <a:p>
            <a:endParaRPr lang="en-GB" sz="2000" b="1" dirty="0"/>
          </a:p>
        </p:txBody>
      </p:sp>
      <p:sp>
        <p:nvSpPr>
          <p:cNvPr id="12" name="TextBox 11"/>
          <p:cNvSpPr txBox="1"/>
          <p:nvPr/>
        </p:nvSpPr>
        <p:spPr>
          <a:xfrm>
            <a:off x="3168355" y="1806945"/>
            <a:ext cx="8392570" cy="70788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2000" b="1" dirty="0"/>
              <a:t>Write about the most important aspects of; give arguments for and against; consider the implications of</a:t>
            </a:r>
          </a:p>
        </p:txBody>
      </p:sp>
      <p:sp>
        <p:nvSpPr>
          <p:cNvPr id="13" name="TextBox 12"/>
          <p:cNvSpPr txBox="1"/>
          <p:nvPr/>
        </p:nvSpPr>
        <p:spPr>
          <a:xfrm>
            <a:off x="623393" y="2610333"/>
            <a:ext cx="3312368" cy="70788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2000" b="1" dirty="0"/>
              <a:t>Evaluate</a:t>
            </a:r>
          </a:p>
          <a:p>
            <a:endParaRPr lang="en-GB" sz="2000" b="1" dirty="0"/>
          </a:p>
        </p:txBody>
      </p:sp>
      <p:sp>
        <p:nvSpPr>
          <p:cNvPr id="14" name="TextBox 13"/>
          <p:cNvSpPr txBox="1"/>
          <p:nvPr/>
        </p:nvSpPr>
        <p:spPr>
          <a:xfrm>
            <a:off x="3215266" y="2600493"/>
            <a:ext cx="8392570" cy="70788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2000" b="1" dirty="0"/>
              <a:t>Assess the worth, importance or usefulness of something, using </a:t>
            </a:r>
            <a:r>
              <a:rPr lang="en-GB" sz="2000" b="1" dirty="0" smtClean="0"/>
              <a:t>evidence</a:t>
            </a:r>
          </a:p>
          <a:p>
            <a:endParaRPr lang="en-GB" sz="2000" b="1" dirty="0"/>
          </a:p>
        </p:txBody>
      </p:sp>
      <p:sp>
        <p:nvSpPr>
          <p:cNvPr id="15" name="TextBox 14"/>
          <p:cNvSpPr txBox="1"/>
          <p:nvPr/>
        </p:nvSpPr>
        <p:spPr>
          <a:xfrm>
            <a:off x="623393" y="3402421"/>
            <a:ext cx="3312368" cy="70788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2000" b="1" dirty="0"/>
              <a:t>Analyse</a:t>
            </a:r>
          </a:p>
          <a:p>
            <a:endParaRPr lang="en-GB" sz="2000" b="1" dirty="0"/>
          </a:p>
        </p:txBody>
      </p:sp>
      <p:sp>
        <p:nvSpPr>
          <p:cNvPr id="16" name="TextBox 15"/>
          <p:cNvSpPr txBox="1"/>
          <p:nvPr/>
        </p:nvSpPr>
        <p:spPr>
          <a:xfrm>
            <a:off x="3168355" y="3381380"/>
            <a:ext cx="8392570" cy="70788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2000" b="1" dirty="0"/>
              <a:t>Examine in very close detail; identify important points and chief features, identify weaknesses</a:t>
            </a:r>
          </a:p>
        </p:txBody>
      </p:sp>
      <p:sp>
        <p:nvSpPr>
          <p:cNvPr id="17" name="TextBox 16"/>
          <p:cNvSpPr txBox="1"/>
          <p:nvPr/>
        </p:nvSpPr>
        <p:spPr>
          <a:xfrm>
            <a:off x="623393" y="4182315"/>
            <a:ext cx="3312368" cy="70788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2000" b="1" dirty="0"/>
              <a:t>Explain</a:t>
            </a:r>
          </a:p>
          <a:p>
            <a:endParaRPr lang="en-GB" sz="2000" b="1" dirty="0"/>
          </a:p>
        </p:txBody>
      </p:sp>
      <p:sp>
        <p:nvSpPr>
          <p:cNvPr id="18" name="TextBox 17"/>
          <p:cNvSpPr txBox="1"/>
          <p:nvPr/>
        </p:nvSpPr>
        <p:spPr>
          <a:xfrm>
            <a:off x="3215266" y="4161274"/>
            <a:ext cx="8392570" cy="70788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2000" b="1" dirty="0"/>
              <a:t>Make clear why something happens, or why something is the way it is, give the causes of</a:t>
            </a:r>
          </a:p>
        </p:txBody>
      </p:sp>
      <p:sp>
        <p:nvSpPr>
          <p:cNvPr id="19" name="TextBox 18"/>
          <p:cNvSpPr txBox="1"/>
          <p:nvPr/>
        </p:nvSpPr>
        <p:spPr>
          <a:xfrm>
            <a:off x="623393" y="4986597"/>
            <a:ext cx="3312368" cy="70788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2000" b="1" dirty="0"/>
              <a:t>To what extent</a:t>
            </a:r>
          </a:p>
          <a:p>
            <a:endParaRPr lang="en-GB" sz="2000" b="1" dirty="0"/>
          </a:p>
        </p:txBody>
      </p:sp>
      <p:sp>
        <p:nvSpPr>
          <p:cNvPr id="20" name="TextBox 19"/>
          <p:cNvSpPr txBox="1"/>
          <p:nvPr/>
        </p:nvSpPr>
        <p:spPr>
          <a:xfrm>
            <a:off x="3168355" y="4989401"/>
            <a:ext cx="8392570" cy="70788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2000" b="1" dirty="0"/>
              <a:t>Consider how far something is true, or contributes to a final outcome.  Consider also ways in which the proposition is not true.</a:t>
            </a:r>
          </a:p>
        </p:txBody>
      </p:sp>
    </p:spTree>
    <p:extLst>
      <p:ext uri="{BB962C8B-B14F-4D97-AF65-F5344CB8AC3E}">
        <p14:creationId xmlns:p14="http://schemas.microsoft.com/office/powerpoint/2010/main" val="2535824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19"/>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0"/>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7"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Layout Requirements</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smtClean="0"/>
              <a:t>Word processed or hand written? </a:t>
            </a:r>
          </a:p>
          <a:p>
            <a:pPr lvl="1"/>
            <a:r>
              <a:rPr lang="en-GB" dirty="0" smtClean="0"/>
              <a:t>Word processed</a:t>
            </a:r>
          </a:p>
          <a:p>
            <a:r>
              <a:rPr lang="en-GB" dirty="0" smtClean="0"/>
              <a:t>1 ½ line space general submissions</a:t>
            </a:r>
          </a:p>
          <a:p>
            <a:r>
              <a:rPr lang="en-GB" dirty="0" smtClean="0"/>
              <a:t>2 (double) line spacing dissertations</a:t>
            </a:r>
          </a:p>
          <a:p>
            <a:r>
              <a:rPr lang="en-GB" dirty="0" smtClean="0"/>
              <a:t>Justify your work</a:t>
            </a:r>
          </a:p>
          <a:p>
            <a:r>
              <a:rPr lang="en-GB" dirty="0" smtClean="0"/>
              <a:t>Referencing: Cite them Right</a:t>
            </a:r>
          </a:p>
          <a:p>
            <a:r>
              <a:rPr lang="en-GB" dirty="0" smtClean="0"/>
              <a:t>Reference List alphabetically by author (A to Z)</a:t>
            </a:r>
          </a:p>
          <a:p>
            <a:r>
              <a:rPr lang="en-GB" dirty="0" smtClean="0"/>
              <a:t>Write my student number on each page Yes</a:t>
            </a:r>
          </a:p>
          <a:p>
            <a:endParaRPr lang="en-GB" dirty="0"/>
          </a:p>
        </p:txBody>
      </p:sp>
      <p:sp>
        <p:nvSpPr>
          <p:cNvPr id="5" name="Content Placeholder 4"/>
          <p:cNvSpPr>
            <a:spLocks noGrp="1"/>
          </p:cNvSpPr>
          <p:nvPr>
            <p:ph sz="half" idx="2"/>
          </p:nvPr>
        </p:nvSpPr>
        <p:spPr/>
        <p:txBody>
          <a:bodyPr>
            <a:normAutofit fontScale="70000" lnSpcReduction="20000"/>
          </a:bodyPr>
          <a:lstStyle/>
          <a:p>
            <a:r>
              <a:rPr lang="en-GB" dirty="0" smtClean="0"/>
              <a:t>On the first page only write the full questions </a:t>
            </a:r>
          </a:p>
          <a:p>
            <a:r>
              <a:rPr lang="en-GB" dirty="0" smtClean="0"/>
              <a:t>Font Size 12</a:t>
            </a:r>
          </a:p>
          <a:p>
            <a:r>
              <a:rPr lang="en-GB" dirty="0" smtClean="0"/>
              <a:t>Font Style Times New Roman</a:t>
            </a:r>
          </a:p>
          <a:p>
            <a:r>
              <a:rPr lang="en-GB" dirty="0" smtClean="0"/>
              <a:t>First person/third person? Typically written in the third person, past tense. That is: “It can be argued that” NOT “I think this”</a:t>
            </a:r>
          </a:p>
          <a:p>
            <a:r>
              <a:rPr lang="en-GB" dirty="0" smtClean="0"/>
              <a:t>Produce the required minimum number of words +/- 10%</a:t>
            </a:r>
          </a:p>
          <a:p>
            <a:endParaRPr lang="en-GB" dirty="0" smtClean="0"/>
          </a:p>
          <a:p>
            <a:pPr marL="0" indent="0" algn="r">
              <a:buNone/>
            </a:pPr>
            <a:r>
              <a:rPr lang="en-GB" sz="2100" b="1" i="1" dirty="0">
                <a:solidFill>
                  <a:srgbClr val="FF0000"/>
                </a:solidFill>
              </a:rPr>
              <a:t>N.B. For some assignments this may vary. </a:t>
            </a:r>
            <a:endParaRPr lang="en-GB" sz="2100" b="1" i="1" dirty="0" smtClean="0">
              <a:solidFill>
                <a:srgbClr val="FF0000"/>
              </a:solidFill>
            </a:endParaRPr>
          </a:p>
          <a:p>
            <a:pPr marL="0" indent="0" algn="r">
              <a:buNone/>
            </a:pPr>
            <a:r>
              <a:rPr lang="en-GB" sz="2100" b="1" i="1" dirty="0" smtClean="0">
                <a:solidFill>
                  <a:srgbClr val="FF0000"/>
                </a:solidFill>
              </a:rPr>
              <a:t>Always </a:t>
            </a:r>
            <a:r>
              <a:rPr lang="en-GB" sz="2100" b="1" i="1" dirty="0">
                <a:solidFill>
                  <a:srgbClr val="FF0000"/>
                </a:solidFill>
              </a:rPr>
              <a:t>check with you Tutor.</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Planning an Assignment</a:t>
            </a:r>
            <a:endParaRPr lang="en-GB" dirty="0"/>
          </a:p>
        </p:txBody>
      </p:sp>
      <p:sp>
        <p:nvSpPr>
          <p:cNvPr id="3" name="Content Placeholder 2"/>
          <p:cNvSpPr>
            <a:spLocks noGrp="1"/>
          </p:cNvSpPr>
          <p:nvPr>
            <p:ph idx="1"/>
          </p:nvPr>
        </p:nvSpPr>
        <p:spPr/>
        <p:txBody>
          <a:bodyPr/>
          <a:lstStyle/>
          <a:p>
            <a:r>
              <a:rPr lang="en-GB" smtClean="0"/>
              <a:t>Clarify the task – examine the title and course notes</a:t>
            </a:r>
          </a:p>
          <a:p>
            <a:r>
              <a:rPr lang="en-GB" smtClean="0"/>
              <a:t>Use the learning outcomes as a guide</a:t>
            </a:r>
          </a:p>
          <a:p>
            <a:r>
              <a:rPr lang="en-GB" smtClean="0"/>
              <a:t>Write one line to sum up your basic opinion – adapt it as you proceed</a:t>
            </a:r>
          </a:p>
          <a:p>
            <a:r>
              <a:rPr lang="en-GB" smtClean="0"/>
              <a:t>Word shower or make mind maps</a:t>
            </a:r>
          </a:p>
          <a:p>
            <a:r>
              <a:rPr lang="en-GB" smtClean="0"/>
              <a:t>What do you need to read about or find out?</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Planning: Collecting Information</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Get the information you need, but stay focused</a:t>
            </a:r>
          </a:p>
          <a:p>
            <a:r>
              <a:rPr lang="en-GB" dirty="0" smtClean="0"/>
              <a:t>Be selective</a:t>
            </a:r>
          </a:p>
          <a:p>
            <a:r>
              <a:rPr lang="en-GB" dirty="0" smtClean="0"/>
              <a:t>Keep a notebook</a:t>
            </a:r>
          </a:p>
          <a:p>
            <a:r>
              <a:rPr lang="en-GB" dirty="0" smtClean="0"/>
              <a:t>Source relevant material</a:t>
            </a:r>
          </a:p>
          <a:p>
            <a:r>
              <a:rPr lang="en-GB" dirty="0" smtClean="0"/>
              <a:t>Sources  - books, articles, official reports, newspapers </a:t>
            </a:r>
          </a:p>
          <a:p>
            <a:endParaRPr lang="en-GB" dirty="0"/>
          </a:p>
        </p:txBody>
      </p:sp>
      <p:sp>
        <p:nvSpPr>
          <p:cNvPr id="6" name="Content Placeholder 5"/>
          <p:cNvSpPr>
            <a:spLocks noGrp="1"/>
          </p:cNvSpPr>
          <p:nvPr>
            <p:ph sz="half" idx="2"/>
          </p:nvPr>
        </p:nvSpPr>
        <p:spPr/>
        <p:txBody>
          <a:bodyPr>
            <a:normAutofit lnSpcReduction="10000"/>
          </a:bodyPr>
          <a:lstStyle/>
          <a:p>
            <a:r>
              <a:rPr lang="en-GB" dirty="0"/>
              <a:t>Ask yourself:</a:t>
            </a:r>
          </a:p>
          <a:p>
            <a:pPr lvl="1"/>
            <a:r>
              <a:rPr lang="en-GB" dirty="0"/>
              <a:t>‘Do I need the information?’</a:t>
            </a:r>
          </a:p>
          <a:p>
            <a:pPr lvl="1"/>
            <a:r>
              <a:rPr lang="en-GB" dirty="0"/>
              <a:t>‘How will I use this Information?’</a:t>
            </a:r>
          </a:p>
          <a:p>
            <a:r>
              <a:rPr lang="en-GB" dirty="0"/>
              <a:t>Record information and ideas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          Planning		</a:t>
            </a:r>
            <a:endParaRPr lang="en-GB" dirty="0"/>
          </a:p>
        </p:txBody>
      </p:sp>
      <p:sp>
        <p:nvSpPr>
          <p:cNvPr id="3" name="Content Placeholder 2"/>
          <p:cNvSpPr>
            <a:spLocks noGrp="1"/>
          </p:cNvSpPr>
          <p:nvPr>
            <p:ph sz="half" idx="1"/>
          </p:nvPr>
        </p:nvSpPr>
        <p:spPr/>
        <p:txBody>
          <a:bodyPr/>
          <a:lstStyle/>
          <a:p>
            <a:r>
              <a:rPr lang="en-GB" dirty="0" smtClean="0"/>
              <a:t>Organise your work as you go along</a:t>
            </a:r>
          </a:p>
          <a:p>
            <a:r>
              <a:rPr lang="en-GB" dirty="0" smtClean="0"/>
              <a:t>Big chart to link ideas and details</a:t>
            </a:r>
          </a:p>
          <a:p>
            <a:endParaRPr lang="en-GB" dirty="0"/>
          </a:p>
        </p:txBody>
      </p:sp>
      <p:sp>
        <p:nvSpPr>
          <p:cNvPr id="6" name="Content Placeholder 5"/>
          <p:cNvSpPr>
            <a:spLocks noGrp="1"/>
          </p:cNvSpPr>
          <p:nvPr>
            <p:ph sz="half" idx="2"/>
          </p:nvPr>
        </p:nvSpPr>
        <p:spPr/>
        <p:txBody>
          <a:bodyPr/>
          <a:lstStyle/>
          <a:p>
            <a:r>
              <a:rPr lang="en-GB" dirty="0"/>
              <a:t>Keep checking what you are doing: </a:t>
            </a:r>
          </a:p>
          <a:p>
            <a:pPr lvl="1"/>
            <a:r>
              <a:rPr lang="en-GB" dirty="0"/>
              <a:t>helps prevent repetition</a:t>
            </a:r>
          </a:p>
          <a:p>
            <a:pPr lvl="1"/>
            <a:r>
              <a:rPr lang="en-GB" dirty="0"/>
              <a:t>clarifies your thinking</a:t>
            </a:r>
          </a:p>
          <a:p>
            <a:pPr lvl="1"/>
            <a:r>
              <a:rPr lang="en-GB" dirty="0"/>
              <a:t>helps you organise your material</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Planning		</a:t>
            </a:r>
            <a:endParaRPr lang="en-GB" dirty="0"/>
          </a:p>
        </p:txBody>
      </p:sp>
      <p:sp>
        <p:nvSpPr>
          <p:cNvPr id="3" name="Content Placeholder 2"/>
          <p:cNvSpPr>
            <a:spLocks noGrp="1"/>
          </p:cNvSpPr>
          <p:nvPr>
            <p:ph idx="1"/>
          </p:nvPr>
        </p:nvSpPr>
        <p:spPr/>
        <p:txBody>
          <a:bodyPr>
            <a:normAutofit/>
          </a:bodyPr>
          <a:lstStyle/>
          <a:p>
            <a:r>
              <a:rPr lang="en-GB" dirty="0" smtClean="0"/>
              <a:t>Engage, reflect and evaluate</a:t>
            </a:r>
          </a:p>
          <a:p>
            <a:pPr lvl="1"/>
            <a:r>
              <a:rPr lang="en-GB" dirty="0" smtClean="0"/>
              <a:t>What have you discovered?</a:t>
            </a:r>
          </a:p>
          <a:p>
            <a:pPr lvl="1"/>
            <a:r>
              <a:rPr lang="en-GB" dirty="0" smtClean="0"/>
              <a:t>Has your viewpoint changed?</a:t>
            </a:r>
          </a:p>
          <a:p>
            <a:pPr lvl="1"/>
            <a:r>
              <a:rPr lang="en-GB" dirty="0" smtClean="0"/>
              <a:t>Have you clarified your argument?</a:t>
            </a:r>
          </a:p>
          <a:p>
            <a:pPr lvl="1"/>
            <a:r>
              <a:rPr lang="en-GB" dirty="0" smtClean="0"/>
              <a:t>Do you have enough evidence/examples</a:t>
            </a:r>
          </a:p>
          <a:p>
            <a:pPr lvl="1"/>
            <a:r>
              <a:rPr lang="en-GB" dirty="0" smtClean="0"/>
              <a:t>What arguments or evidence oppose your point of view? Are they valid?</a:t>
            </a:r>
          </a:p>
          <a:p>
            <a:pPr lvl="1"/>
            <a:r>
              <a:rPr lang="en-GB" dirty="0" smtClean="0"/>
              <a:t>Is it clearer to you why this task was set? </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Planning</a:t>
            </a:r>
            <a:endParaRPr lang="en-GB" dirty="0"/>
          </a:p>
        </p:txBody>
      </p:sp>
      <p:sp>
        <p:nvSpPr>
          <p:cNvPr id="3" name="Content Placeholder 2"/>
          <p:cNvSpPr>
            <a:spLocks noGrp="1"/>
          </p:cNvSpPr>
          <p:nvPr>
            <p:ph sz="half" idx="1"/>
          </p:nvPr>
        </p:nvSpPr>
        <p:spPr/>
        <p:txBody>
          <a:bodyPr>
            <a:normAutofit/>
          </a:bodyPr>
          <a:lstStyle/>
          <a:p>
            <a:r>
              <a:rPr lang="en-GB" dirty="0" smtClean="0"/>
              <a:t>A common weakness of much written material is that it </a:t>
            </a:r>
          </a:p>
          <a:p>
            <a:pPr lvl="1"/>
            <a:r>
              <a:rPr lang="en-GB" dirty="0" smtClean="0"/>
              <a:t>lacks structure or is over-balanced</a:t>
            </a:r>
          </a:p>
          <a:p>
            <a:r>
              <a:rPr lang="en-GB" dirty="0" smtClean="0"/>
              <a:t>Write a brief outline</a:t>
            </a:r>
          </a:p>
          <a:p>
            <a:pPr lvl="1"/>
            <a:r>
              <a:rPr lang="en-GB" dirty="0" smtClean="0"/>
              <a:t>Big idea</a:t>
            </a:r>
          </a:p>
          <a:p>
            <a:r>
              <a:rPr lang="en-GB" dirty="0" smtClean="0"/>
              <a:t>Refer to the question and outline regularly</a:t>
            </a:r>
          </a:p>
          <a:p>
            <a:endParaRPr lang="en-GB" dirty="0"/>
          </a:p>
        </p:txBody>
      </p:sp>
      <p:sp>
        <p:nvSpPr>
          <p:cNvPr id="8" name="Content Placeholder 7"/>
          <p:cNvSpPr>
            <a:spLocks noGrp="1"/>
          </p:cNvSpPr>
          <p:nvPr>
            <p:ph sz="half" idx="2"/>
          </p:nvPr>
        </p:nvSpPr>
        <p:spPr/>
        <p:txBody>
          <a:bodyPr>
            <a:normAutofit/>
          </a:bodyPr>
          <a:lstStyle/>
          <a:p>
            <a:r>
              <a:rPr lang="en-GB" dirty="0"/>
              <a:t>Produce a detailed plan of the </a:t>
            </a:r>
            <a:r>
              <a:rPr lang="en-GB" dirty="0" smtClean="0"/>
              <a:t>structure</a:t>
            </a:r>
          </a:p>
          <a:p>
            <a:r>
              <a:rPr lang="en-GB" dirty="0" smtClean="0"/>
              <a:t>Write </a:t>
            </a:r>
            <a:r>
              <a:rPr lang="en-GB" dirty="0"/>
              <a:t>a target number of words for each </a:t>
            </a:r>
            <a:r>
              <a:rPr lang="en-GB" dirty="0" smtClean="0"/>
              <a:t>section</a:t>
            </a:r>
          </a:p>
          <a:p>
            <a:pPr lvl="1"/>
            <a:r>
              <a:rPr lang="en-GB" dirty="0" smtClean="0"/>
              <a:t>This is only a rough guide!</a:t>
            </a:r>
            <a:endParaRPr lang="en-GB" dirty="0"/>
          </a:p>
          <a:p>
            <a:r>
              <a:rPr lang="en-GB" dirty="0"/>
              <a:t>Use the overall word count to guide the amount you need to </a:t>
            </a:r>
            <a:r>
              <a:rPr lang="en-GB" dirty="0" smtClean="0"/>
              <a:t>read</a:t>
            </a:r>
            <a:endParaRPr lang="en-GB" dirty="0"/>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Planning</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We tend to suggest that students write the introduction last</a:t>
            </a:r>
          </a:p>
          <a:p>
            <a:r>
              <a:rPr lang="en-GB" dirty="0" smtClean="0"/>
              <a:t>Presentation</a:t>
            </a:r>
          </a:p>
          <a:p>
            <a:r>
              <a:rPr lang="en-GB" dirty="0" smtClean="0"/>
              <a:t>Using references and quotations</a:t>
            </a:r>
          </a:p>
          <a:p>
            <a:r>
              <a:rPr lang="en-GB" dirty="0" smtClean="0"/>
              <a:t>Using supporting material and ensuring that this is evidenced within your writing</a:t>
            </a:r>
          </a:p>
          <a:p>
            <a:r>
              <a:rPr lang="en-GB" dirty="0" smtClean="0"/>
              <a:t>Revision and proof reading</a:t>
            </a:r>
          </a:p>
          <a:p>
            <a:endParaRPr lang="en-GB" dirty="0"/>
          </a:p>
        </p:txBody>
      </p:sp>
      <p:sp>
        <p:nvSpPr>
          <p:cNvPr id="8" name="Content Placeholder 7"/>
          <p:cNvSpPr>
            <a:spLocks noGrp="1"/>
          </p:cNvSpPr>
          <p:nvPr>
            <p:ph sz="half" idx="2"/>
          </p:nvPr>
        </p:nvSpPr>
        <p:spPr/>
        <p:txBody>
          <a:bodyPr>
            <a:normAutofit fontScale="92500" lnSpcReduction="10000"/>
          </a:bodyPr>
          <a:lstStyle/>
          <a:p>
            <a:r>
              <a:rPr lang="en-GB" dirty="0" smtClean="0">
                <a:solidFill>
                  <a:srgbClr val="FF0000"/>
                </a:solidFill>
              </a:rPr>
              <a:t>I will demonstrate this in class lecture</a:t>
            </a:r>
            <a:endParaRPr lang="en-GB" dirty="0">
              <a:solidFill>
                <a:srgbClr val="FF0000"/>
              </a:solidFill>
            </a:endParaRPr>
          </a:p>
        </p:txBody>
      </p:sp>
      <p:sp>
        <p:nvSpPr>
          <p:cNvPr id="4" name="Slide Number Placeholder 3"/>
          <p:cNvSpPr>
            <a:spLocks noGrp="1"/>
          </p:cNvSpPr>
          <p:nvPr>
            <p:ph type="sldNum" sz="quarter" idx="12"/>
          </p:nvPr>
        </p:nvSpPr>
        <p:spPr/>
        <p:txBody>
          <a:bodyPr/>
          <a:lstStyle/>
          <a:p>
            <a:fld id="{12DBA238-B0A8-4E33-AF5E-3D4E990766A6}" type="slidenum">
              <a:rPr lang="en-GB" smtClean="0"/>
              <a:pPr/>
              <a:t>18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Parts of the Assignment</a:t>
            </a:r>
            <a:endParaRPr lang="en-GB" dirty="0"/>
          </a:p>
        </p:txBody>
      </p:sp>
      <p:sp>
        <p:nvSpPr>
          <p:cNvPr id="3" name="Content Placeholder 2"/>
          <p:cNvSpPr>
            <a:spLocks noGrp="1"/>
          </p:cNvSpPr>
          <p:nvPr>
            <p:ph sz="half" idx="1"/>
          </p:nvPr>
        </p:nvSpPr>
        <p:spPr/>
        <p:txBody>
          <a:bodyPr/>
          <a:lstStyle/>
          <a:p>
            <a:r>
              <a:rPr lang="en-GB" dirty="0" smtClean="0"/>
              <a:t>Introduction to signpost the way.</a:t>
            </a:r>
          </a:p>
          <a:p>
            <a:pPr lvl="1"/>
            <a:r>
              <a:rPr lang="en-GB" dirty="0" smtClean="0"/>
              <a:t>Tell the reader what the assignment will cover in the order that it appears</a:t>
            </a:r>
          </a:p>
          <a:p>
            <a:pPr lvl="1"/>
            <a:r>
              <a:rPr lang="en-GB" dirty="0" smtClean="0"/>
              <a:t>Maybe include a brief overview of why the subject is important	</a:t>
            </a:r>
          </a:p>
        </p:txBody>
      </p:sp>
      <p:sp>
        <p:nvSpPr>
          <p:cNvPr id="4" name="Content Placeholder 3"/>
          <p:cNvSpPr>
            <a:spLocks noGrp="1"/>
          </p:cNvSpPr>
          <p:nvPr>
            <p:ph sz="half" idx="2"/>
          </p:nvPr>
        </p:nvSpPr>
        <p:spPr/>
        <p:txBody>
          <a:bodyPr/>
          <a:lstStyle/>
          <a:p>
            <a:r>
              <a:rPr lang="en-GB" dirty="0" smtClean="0"/>
              <a:t>Body of the text</a:t>
            </a:r>
          </a:p>
          <a:p>
            <a:pPr lvl="1"/>
            <a:r>
              <a:rPr lang="en-GB" dirty="0" smtClean="0"/>
              <a:t>This is the ‘argument’</a:t>
            </a:r>
          </a:p>
          <a:p>
            <a:pPr lvl="1"/>
            <a:r>
              <a:rPr lang="en-GB" dirty="0" smtClean="0"/>
              <a:t>Demonstrate knowledge</a:t>
            </a:r>
          </a:p>
          <a:p>
            <a:pPr lvl="1"/>
            <a:r>
              <a:rPr lang="en-GB" dirty="0" smtClean="0"/>
              <a:t>Compare and contrast</a:t>
            </a:r>
          </a:p>
          <a:p>
            <a:pPr lvl="1"/>
            <a:r>
              <a:rPr lang="en-GB" dirty="0" smtClean="0"/>
              <a:t>Argue a position</a:t>
            </a:r>
          </a:p>
          <a:p>
            <a:pPr lvl="1"/>
            <a:r>
              <a:rPr lang="en-GB" dirty="0" smtClean="0"/>
              <a:t>Always reference</a:t>
            </a:r>
          </a:p>
          <a:p>
            <a:pPr lvl="1"/>
            <a:r>
              <a:rPr lang="en-GB" dirty="0" smtClean="0"/>
              <a:t>Always use evidence for what you say</a:t>
            </a:r>
            <a:endParaRPr lang="en-GB" dirty="0"/>
          </a:p>
        </p:txBody>
      </p:sp>
    </p:spTree>
    <p:extLst>
      <p:ext uri="{BB962C8B-B14F-4D97-AF65-F5344CB8AC3E}">
        <p14:creationId xmlns:p14="http://schemas.microsoft.com/office/powerpoint/2010/main" val="31662543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So what? </a:t>
            </a:r>
          </a:p>
          <a:p>
            <a:pPr lvl="1"/>
            <a:r>
              <a:rPr lang="en-GB" dirty="0" smtClean="0"/>
              <a:t>What have you learnt?</a:t>
            </a:r>
          </a:p>
          <a:p>
            <a:r>
              <a:rPr lang="en-GB" dirty="0" smtClean="0"/>
              <a:t>Who care?</a:t>
            </a:r>
          </a:p>
          <a:p>
            <a:pPr lvl="1"/>
            <a:r>
              <a:rPr lang="en-GB" dirty="0" smtClean="0"/>
              <a:t>Who does your assignment impact upon and what does this mean for them?</a:t>
            </a:r>
          </a:p>
          <a:p>
            <a:r>
              <a:rPr lang="en-GB" dirty="0" smtClean="0"/>
              <a:t>What next?</a:t>
            </a:r>
          </a:p>
          <a:p>
            <a:pPr lvl="1"/>
            <a:r>
              <a:rPr lang="en-GB" dirty="0" smtClean="0"/>
              <a:t>What needs to change?</a:t>
            </a:r>
          </a:p>
          <a:p>
            <a:pPr lvl="1"/>
            <a:r>
              <a:rPr lang="en-GB" dirty="0" smtClean="0"/>
              <a:t>What needs to be ‘done’ to improve things?</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By the time students get to the conclusion they often run out of steam.</a:t>
            </a:r>
          </a:p>
          <a:p>
            <a:r>
              <a:rPr lang="en-GB" dirty="0" smtClean="0"/>
              <a:t>Finally . . . .</a:t>
            </a:r>
          </a:p>
          <a:p>
            <a:r>
              <a:rPr lang="en-GB" dirty="0" smtClean="0"/>
              <a:t>Reference List:</a:t>
            </a:r>
          </a:p>
          <a:p>
            <a:pPr lvl="1"/>
            <a:r>
              <a:rPr lang="en-GB" dirty="0" smtClean="0"/>
              <a:t>Alphabetic order by Author </a:t>
            </a:r>
            <a:endParaRPr lang="en-GB" dirty="0"/>
          </a:p>
        </p:txBody>
      </p:sp>
    </p:spTree>
    <p:extLst>
      <p:ext uri="{BB962C8B-B14F-4D97-AF65-F5344CB8AC3E}">
        <p14:creationId xmlns:p14="http://schemas.microsoft.com/office/powerpoint/2010/main" val="24489916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normAutofit fontScale="90000"/>
          </a:bodyPr>
          <a:lstStyle/>
          <a:p>
            <a:r>
              <a:rPr lang="en-GB" dirty="0" smtClean="0"/>
              <a:t>Possible Layout of Assignment</a:t>
            </a:r>
            <a:br>
              <a:rPr lang="en-GB" dirty="0" smtClean="0"/>
            </a:br>
            <a:r>
              <a:rPr lang="en-GB" dirty="0" smtClean="0"/>
              <a:t>Example ONLY</a:t>
            </a:r>
            <a:endParaRPr lang="en-GB" dirty="0"/>
          </a:p>
        </p:txBody>
      </p:sp>
      <p:sp>
        <p:nvSpPr>
          <p:cNvPr id="13" name="Content Placeholder 12"/>
          <p:cNvSpPr>
            <a:spLocks noGrp="1"/>
          </p:cNvSpPr>
          <p:nvPr>
            <p:ph sz="half" idx="1"/>
          </p:nvPr>
        </p:nvSpPr>
        <p:spPr/>
        <p:txBody>
          <a:bodyPr>
            <a:normAutofit fontScale="92500"/>
          </a:bodyPr>
          <a:lstStyle/>
          <a:p>
            <a:r>
              <a:rPr lang="en-GB" dirty="0" smtClean="0"/>
              <a:t>Introduction</a:t>
            </a:r>
          </a:p>
          <a:p>
            <a:r>
              <a:rPr lang="en-GB" dirty="0" smtClean="0"/>
              <a:t>Main body of assignment</a:t>
            </a:r>
          </a:p>
          <a:p>
            <a:pPr lvl="1"/>
            <a:r>
              <a:rPr lang="en-GB" dirty="0" smtClean="0"/>
              <a:t>Point 1</a:t>
            </a:r>
          </a:p>
          <a:p>
            <a:pPr lvl="1"/>
            <a:r>
              <a:rPr lang="en-GB" dirty="0" smtClean="0"/>
              <a:t>Point 2</a:t>
            </a:r>
          </a:p>
          <a:p>
            <a:pPr lvl="1"/>
            <a:r>
              <a:rPr lang="en-GB" dirty="0" smtClean="0"/>
              <a:t>Point 1 and 2 compared</a:t>
            </a:r>
          </a:p>
          <a:p>
            <a:r>
              <a:rPr lang="en-GB" dirty="0" smtClean="0"/>
              <a:t>Conclusion	</a:t>
            </a:r>
          </a:p>
        </p:txBody>
      </p:sp>
      <p:sp>
        <p:nvSpPr>
          <p:cNvPr id="14" name="Content Placeholder 13"/>
          <p:cNvSpPr>
            <a:spLocks noGrp="1"/>
          </p:cNvSpPr>
          <p:nvPr>
            <p:ph sz="half" idx="2"/>
          </p:nvPr>
        </p:nvSpPr>
        <p:spPr/>
        <p:txBody>
          <a:bodyPr>
            <a:normAutofit fontScale="92500"/>
          </a:bodyPr>
          <a:lstStyle/>
          <a:p>
            <a:r>
              <a:rPr lang="en-GB" dirty="0" smtClean="0"/>
              <a:t>Introduction</a:t>
            </a:r>
          </a:p>
          <a:p>
            <a:r>
              <a:rPr lang="en-GB" dirty="0" smtClean="0"/>
              <a:t>Main body of assignment </a:t>
            </a:r>
          </a:p>
          <a:p>
            <a:pPr lvl="1"/>
            <a:r>
              <a:rPr lang="en-GB" dirty="0" smtClean="0"/>
              <a:t>Point 1</a:t>
            </a:r>
          </a:p>
          <a:p>
            <a:pPr lvl="2"/>
            <a:r>
              <a:rPr lang="en-GB" dirty="0" smtClean="0"/>
              <a:t>Argument 1 compared with argument 2</a:t>
            </a:r>
          </a:p>
          <a:p>
            <a:pPr lvl="1"/>
            <a:r>
              <a:rPr lang="en-GB" dirty="0" smtClean="0"/>
              <a:t>Point 2</a:t>
            </a:r>
          </a:p>
          <a:p>
            <a:pPr lvl="2"/>
            <a:r>
              <a:rPr lang="en-GB" dirty="0" smtClean="0"/>
              <a:t>Argument 1 compared with argument 2</a:t>
            </a:r>
          </a:p>
          <a:p>
            <a:pPr lvl="1"/>
            <a:r>
              <a:rPr lang="en-GB" sz="2600" dirty="0" smtClean="0"/>
              <a:t>Conclusion</a:t>
            </a:r>
            <a:endParaRPr lang="en-GB" sz="2600" dirty="0"/>
          </a:p>
        </p:txBody>
      </p:sp>
    </p:spTree>
    <p:extLst>
      <p:ext uri="{BB962C8B-B14F-4D97-AF65-F5344CB8AC3E}">
        <p14:creationId xmlns:p14="http://schemas.microsoft.com/office/powerpoint/2010/main" val="7302455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 on Your First Draft</a:t>
            </a:r>
            <a:endParaRPr lang="en-GB" dirty="0"/>
          </a:p>
        </p:txBody>
      </p:sp>
      <p:sp>
        <p:nvSpPr>
          <p:cNvPr id="3" name="Content Placeholder 2"/>
          <p:cNvSpPr>
            <a:spLocks noGrp="1"/>
          </p:cNvSpPr>
          <p:nvPr>
            <p:ph idx="1"/>
          </p:nvPr>
        </p:nvSpPr>
        <p:spPr/>
        <p:txBody>
          <a:bodyPr/>
          <a:lstStyle/>
          <a:p>
            <a:r>
              <a:rPr lang="en-GB" smtClean="0"/>
              <a:t>Rewrite your early draft</a:t>
            </a:r>
          </a:p>
          <a:p>
            <a:r>
              <a:rPr lang="en-GB" smtClean="0"/>
              <a:t>Adapt the structure</a:t>
            </a:r>
          </a:p>
          <a:p>
            <a:r>
              <a:rPr lang="en-GB" smtClean="0"/>
              <a:t>Make sure your argument is clear</a:t>
            </a:r>
          </a:p>
          <a:p>
            <a:r>
              <a:rPr lang="en-GB" smtClean="0"/>
              <a:t>Check that you have included evidence and examples to support your points</a:t>
            </a:r>
          </a:p>
          <a:p>
            <a:r>
              <a:rPr lang="en-GB" smtClean="0"/>
              <a:t>Write out your reference list</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22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Final Draft</a:t>
            </a:r>
            <a:endParaRPr lang="en-GB" dirty="0"/>
          </a:p>
        </p:txBody>
      </p:sp>
      <p:sp>
        <p:nvSpPr>
          <p:cNvPr id="3" name="Content Placeholder 2"/>
          <p:cNvSpPr>
            <a:spLocks noGrp="1"/>
          </p:cNvSpPr>
          <p:nvPr>
            <p:ph idx="1"/>
          </p:nvPr>
        </p:nvSpPr>
        <p:spPr/>
        <p:txBody>
          <a:bodyPr/>
          <a:lstStyle/>
          <a:p>
            <a:r>
              <a:rPr lang="en-GB" smtClean="0"/>
              <a:t>Edit and check your final draft</a:t>
            </a:r>
          </a:p>
          <a:p>
            <a:r>
              <a:rPr lang="en-GB" smtClean="0"/>
              <a:t>Fine-tune your writing</a:t>
            </a:r>
          </a:p>
          <a:p>
            <a:r>
              <a:rPr lang="en-GB" smtClean="0"/>
              <a:t>Read it aloud to check that it is clearly written</a:t>
            </a:r>
          </a:p>
          <a:p>
            <a:r>
              <a:rPr lang="en-GB" smtClean="0"/>
              <a:t>Keep redrafting until you are happy with the text</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23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Clarity</a:t>
            </a:r>
            <a:endParaRPr lang="en-GB" dirty="0"/>
          </a:p>
        </p:txBody>
      </p:sp>
      <p:sp>
        <p:nvSpPr>
          <p:cNvPr id="9" name="Content Placeholder 8"/>
          <p:cNvSpPr>
            <a:spLocks noGrp="1"/>
          </p:cNvSpPr>
          <p:nvPr>
            <p:ph idx="1"/>
          </p:nvPr>
        </p:nvSpPr>
        <p:spPr/>
        <p:txBody>
          <a:bodyPr/>
          <a:lstStyle/>
          <a:p>
            <a:r>
              <a:rPr lang="en-GB" dirty="0"/>
              <a:t>Tutors as </a:t>
            </a:r>
            <a:r>
              <a:rPr lang="en-GB" dirty="0" smtClean="0"/>
              <a:t>audience</a:t>
            </a:r>
          </a:p>
          <a:p>
            <a:pPr lvl="1"/>
            <a:r>
              <a:rPr lang="en-GB" dirty="0" smtClean="0"/>
              <a:t>When we read it do we understand what you are trying to say?</a:t>
            </a:r>
            <a:endParaRPr lang="en-GB" dirty="0"/>
          </a:p>
          <a:p>
            <a:r>
              <a:rPr lang="en-GB" dirty="0"/>
              <a:t>We want to understand what you are trying to say</a:t>
            </a:r>
          </a:p>
          <a:p>
            <a:r>
              <a:rPr lang="en-GB" dirty="0"/>
              <a:t>Read what you write before submission</a:t>
            </a:r>
          </a:p>
          <a:p>
            <a:r>
              <a:rPr lang="en-GB" dirty="0"/>
              <a:t>Or better still, ask someone else to read it</a:t>
            </a:r>
          </a:p>
          <a:p>
            <a:endParaRPr lang="en-GB" dirty="0"/>
          </a:p>
        </p:txBody>
      </p:sp>
      <p:sp>
        <p:nvSpPr>
          <p:cNvPr id="3" name="Slide Number Placeholder 2"/>
          <p:cNvSpPr>
            <a:spLocks noGrp="1"/>
          </p:cNvSpPr>
          <p:nvPr>
            <p:ph type="sldNum" sz="quarter" idx="12"/>
          </p:nvPr>
        </p:nvSpPr>
        <p:spPr/>
        <p:txBody>
          <a:bodyPr/>
          <a:lstStyle/>
          <a:p>
            <a:fld id="{68239D82-E027-4030-95CC-21CA22A695B3}" type="slidenum">
              <a:rPr lang="en-GB" smtClean="0"/>
              <a:pPr/>
              <a:t>24</a:t>
            </a:fld>
            <a:endParaRPr lang="en-GB"/>
          </a:p>
        </p:txBody>
      </p:sp>
    </p:spTree>
    <p:extLst>
      <p:ext uri="{BB962C8B-B14F-4D97-AF65-F5344CB8AC3E}">
        <p14:creationId xmlns:p14="http://schemas.microsoft.com/office/powerpoint/2010/main" val="287527397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Evidence</a:t>
            </a:r>
            <a:endParaRPr lang="en-GB" dirty="0"/>
          </a:p>
        </p:txBody>
      </p:sp>
      <p:sp>
        <p:nvSpPr>
          <p:cNvPr id="3" name="Content Placeholder 2"/>
          <p:cNvSpPr>
            <a:spLocks noGrp="1"/>
          </p:cNvSpPr>
          <p:nvPr>
            <p:ph sz="half" idx="1"/>
          </p:nvPr>
        </p:nvSpPr>
        <p:spPr/>
        <p:txBody>
          <a:bodyPr/>
          <a:lstStyle/>
          <a:p>
            <a:r>
              <a:rPr lang="en-GB" dirty="0" smtClean="0"/>
              <a:t>You must cite sources to support your argument</a:t>
            </a:r>
          </a:p>
          <a:p>
            <a:pPr lvl="1"/>
            <a:r>
              <a:rPr lang="en-GB" dirty="0" smtClean="0"/>
              <a:t>NOT </a:t>
            </a:r>
          </a:p>
          <a:p>
            <a:pPr lvl="2"/>
            <a:r>
              <a:rPr lang="en-GB" dirty="0" smtClean="0"/>
              <a:t>I think that  . . . .</a:t>
            </a:r>
          </a:p>
          <a:p>
            <a:pPr lvl="2"/>
            <a:r>
              <a:rPr lang="en-GB" dirty="0" smtClean="0"/>
              <a:t>The internet says</a:t>
            </a:r>
          </a:p>
          <a:p>
            <a:pPr lvl="2"/>
            <a:endParaRPr lang="en-GB" dirty="0"/>
          </a:p>
        </p:txBody>
      </p:sp>
      <p:sp>
        <p:nvSpPr>
          <p:cNvPr id="4" name="Content Placeholder 3"/>
          <p:cNvSpPr>
            <a:spLocks noGrp="1"/>
          </p:cNvSpPr>
          <p:nvPr>
            <p:ph sz="half" idx="2"/>
          </p:nvPr>
        </p:nvSpPr>
        <p:spPr/>
        <p:txBody>
          <a:bodyPr/>
          <a:lstStyle/>
          <a:p>
            <a:r>
              <a:rPr lang="en-GB" dirty="0"/>
              <a:t>DO NOT use general internet websites</a:t>
            </a:r>
          </a:p>
          <a:p>
            <a:pPr lvl="1"/>
            <a:r>
              <a:rPr lang="en-GB" dirty="0"/>
              <a:t>You can use </a:t>
            </a:r>
            <a:r>
              <a:rPr lang="en-GB" dirty="0" smtClean="0"/>
              <a:t>Journal websites</a:t>
            </a:r>
          </a:p>
          <a:p>
            <a:pPr lvl="1"/>
            <a:r>
              <a:rPr lang="en-GB" dirty="0" smtClean="0"/>
              <a:t>You can use e-books</a:t>
            </a:r>
            <a:endParaRPr lang="en-GB" dirty="0"/>
          </a:p>
          <a:p>
            <a:pPr lvl="1"/>
            <a:r>
              <a:rPr lang="en-GB" dirty="0" smtClean="0"/>
              <a:t>You can use e-journals</a:t>
            </a:r>
          </a:p>
          <a:p>
            <a:pPr lvl="1"/>
            <a:r>
              <a:rPr lang="en-GB" dirty="0" smtClean="0"/>
              <a:t>You can use .gov.uk websites</a:t>
            </a:r>
          </a:p>
          <a:p>
            <a:pPr lvl="1"/>
            <a:r>
              <a:rPr lang="en-GB" dirty="0" smtClean="0"/>
              <a:t>You can use some research websites</a:t>
            </a:r>
            <a:endParaRPr lang="en-GB" dirty="0"/>
          </a:p>
          <a:p>
            <a:endParaRPr lang="en-GB" dirty="0"/>
          </a:p>
        </p:txBody>
      </p:sp>
    </p:spTree>
    <p:extLst>
      <p:ext uri="{BB962C8B-B14F-4D97-AF65-F5344CB8AC3E}">
        <p14:creationId xmlns:p14="http://schemas.microsoft.com/office/powerpoint/2010/main" val="18419075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Adopt a Formal Style</a:t>
            </a:r>
            <a:endParaRPr lang="en-GB" dirty="0"/>
          </a:p>
        </p:txBody>
      </p:sp>
      <p:sp>
        <p:nvSpPr>
          <p:cNvPr id="4" name="Content Placeholder 3"/>
          <p:cNvSpPr>
            <a:spLocks noGrp="1"/>
          </p:cNvSpPr>
          <p:nvPr>
            <p:ph sz="half" idx="1"/>
          </p:nvPr>
        </p:nvSpPr>
        <p:spPr/>
        <p:txBody>
          <a:bodyPr>
            <a:normAutofit fontScale="85000" lnSpcReduction="20000"/>
          </a:bodyPr>
          <a:lstStyle/>
          <a:p>
            <a:r>
              <a:rPr lang="en-GB" dirty="0" smtClean="0"/>
              <a:t>Do not write in a chatty style</a:t>
            </a:r>
          </a:p>
          <a:p>
            <a:r>
              <a:rPr lang="en-GB" dirty="0" smtClean="0"/>
              <a:t>Be aware of your audience </a:t>
            </a:r>
          </a:p>
          <a:p>
            <a:pPr lvl="1"/>
            <a:r>
              <a:rPr lang="en-GB" dirty="0" smtClean="0"/>
              <a:t>tutors, external examiners, other students</a:t>
            </a:r>
          </a:p>
          <a:p>
            <a:r>
              <a:rPr lang="en-GB" dirty="0" smtClean="0"/>
              <a:t>Avoid slang and colloquialisms e.g. </a:t>
            </a:r>
          </a:p>
          <a:p>
            <a:pPr lvl="1"/>
            <a:r>
              <a:rPr lang="en-GB" dirty="0" smtClean="0"/>
              <a:t>the argument is a bit over the top</a:t>
            </a:r>
          </a:p>
          <a:p>
            <a:pPr lvl="1"/>
            <a:r>
              <a:rPr lang="en-GB" dirty="0" smtClean="0"/>
              <a:t>These findings need to be taken with a pinch of salt</a:t>
            </a:r>
          </a:p>
          <a:p>
            <a:pPr lvl="1"/>
            <a:r>
              <a:rPr lang="en-GB" dirty="0" smtClean="0"/>
              <a:t>The writer is out of order when she suggests…</a:t>
            </a:r>
          </a:p>
          <a:p>
            <a:r>
              <a:rPr lang="en-GB" dirty="0" smtClean="0"/>
              <a:t>Avoid exclamation marks !!!!!!</a:t>
            </a:r>
            <a:endParaRPr lang="en-GB" dirty="0"/>
          </a:p>
        </p:txBody>
      </p:sp>
      <p:sp>
        <p:nvSpPr>
          <p:cNvPr id="8" name="Content Placeholder 7"/>
          <p:cNvSpPr>
            <a:spLocks noGrp="1"/>
          </p:cNvSpPr>
          <p:nvPr>
            <p:ph sz="half" idx="2"/>
          </p:nvPr>
        </p:nvSpPr>
        <p:spPr/>
        <p:txBody>
          <a:bodyPr>
            <a:normAutofit fontScale="85000" lnSpcReduction="20000"/>
          </a:bodyPr>
          <a:lstStyle/>
          <a:p>
            <a:r>
              <a:rPr lang="en-GB" dirty="0" smtClean="0"/>
              <a:t>Avoid sweeping statements</a:t>
            </a:r>
          </a:p>
          <a:p>
            <a:pPr lvl="1"/>
            <a:r>
              <a:rPr lang="en-GB" dirty="0" smtClean="0"/>
              <a:t>All children go to school</a:t>
            </a:r>
          </a:p>
          <a:p>
            <a:pPr lvl="1"/>
            <a:r>
              <a:rPr lang="en-GB" dirty="0" smtClean="0"/>
              <a:t>Everyone knows that</a:t>
            </a:r>
          </a:p>
          <a:p>
            <a:pPr lvl="1"/>
            <a:endParaRPr lang="en-GB" dirty="0"/>
          </a:p>
          <a:p>
            <a:r>
              <a:rPr lang="en-GB" dirty="0" smtClean="0"/>
              <a:t>Avoid emotive statements</a:t>
            </a:r>
          </a:p>
          <a:p>
            <a:pPr lvl="1"/>
            <a:r>
              <a:rPr lang="en-GB" dirty="0" smtClean="0"/>
              <a:t>Bad mothers</a:t>
            </a:r>
          </a:p>
          <a:p>
            <a:pPr lvl="1"/>
            <a:r>
              <a:rPr lang="en-GB" dirty="0" smtClean="0"/>
              <a:t>Angry mobs</a:t>
            </a:r>
          </a:p>
          <a:p>
            <a:pPr lvl="1"/>
            <a:r>
              <a:rPr lang="en-GB" dirty="0" smtClean="0"/>
              <a:t>The individual with a disability had a terrible time at school</a:t>
            </a:r>
          </a:p>
          <a:p>
            <a:pPr lvl="1"/>
            <a:endParaRPr lang="en-GB" dirty="0"/>
          </a:p>
          <a:p>
            <a:pPr lvl="1"/>
            <a:endParaRPr lang="en-GB" dirty="0" smtClean="0"/>
          </a:p>
          <a:p>
            <a:pPr lvl="1"/>
            <a:endParaRPr lang="en-GB" dirty="0"/>
          </a:p>
        </p:txBody>
      </p:sp>
      <p:sp>
        <p:nvSpPr>
          <p:cNvPr id="3" name="Slide Number Placeholder 2"/>
          <p:cNvSpPr>
            <a:spLocks noGrp="1"/>
          </p:cNvSpPr>
          <p:nvPr>
            <p:ph type="sldNum" sz="quarter" idx="12"/>
          </p:nvPr>
        </p:nvSpPr>
        <p:spPr/>
        <p:txBody>
          <a:bodyPr/>
          <a:lstStyle/>
          <a:p>
            <a:fld id="{12DBA238-B0A8-4E33-AF5E-3D4E990766A6}" type="slidenum">
              <a:rPr lang="en-GB" smtClean="0"/>
              <a:pPr/>
              <a:t>26</a:t>
            </a:fld>
            <a:endParaRPr lang="en-GB"/>
          </a:p>
        </p:txBody>
      </p:sp>
      <p:pic>
        <p:nvPicPr>
          <p:cNvPr id="7170"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4086" y="260648"/>
            <a:ext cx="22479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9782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lstStyle/>
          <a:p>
            <a:r>
              <a:rPr lang="en-GB" smtClean="0"/>
              <a:t>Adopt a Formal Style</a:t>
            </a:r>
            <a:endParaRPr lang="en-GB" dirty="0"/>
          </a:p>
        </p:txBody>
      </p:sp>
      <p:sp>
        <p:nvSpPr>
          <p:cNvPr id="4" name="Content Placeholder 3"/>
          <p:cNvSpPr>
            <a:spLocks noGrp="1"/>
          </p:cNvSpPr>
          <p:nvPr>
            <p:ph idx="1"/>
          </p:nvPr>
        </p:nvSpPr>
        <p:spPr/>
        <p:txBody>
          <a:bodyPr>
            <a:normAutofit lnSpcReduction="10000"/>
          </a:bodyPr>
          <a:lstStyle/>
          <a:p>
            <a:r>
              <a:rPr lang="en-GB" smtClean="0"/>
              <a:t>Avoid contractions:</a:t>
            </a:r>
          </a:p>
          <a:p>
            <a:pPr lvl="1"/>
            <a:r>
              <a:rPr lang="en-GB" smtClean="0"/>
              <a:t>e.g. The author did not</a:t>
            </a:r>
          </a:p>
          <a:p>
            <a:pPr lvl="1"/>
            <a:r>
              <a:rPr lang="en-GB" smtClean="0"/>
              <a:t>(not :The author didn’t)</a:t>
            </a:r>
          </a:p>
          <a:p>
            <a:r>
              <a:rPr lang="en-GB" smtClean="0"/>
              <a:t>Avoid acronyms e.g. </a:t>
            </a:r>
          </a:p>
          <a:p>
            <a:pPr lvl="1"/>
            <a:r>
              <a:rPr lang="en-GB" smtClean="0"/>
              <a:t>Welsh Government (not : WG)</a:t>
            </a:r>
          </a:p>
          <a:p>
            <a:r>
              <a:rPr lang="en-GB" smtClean="0"/>
              <a:t>Write numbers in full</a:t>
            </a:r>
          </a:p>
          <a:p>
            <a:pPr lvl="1"/>
            <a:r>
              <a:rPr lang="en-GB" smtClean="0"/>
              <a:t>e.g. Twenty participants (not 20)</a:t>
            </a:r>
          </a:p>
          <a:p>
            <a:endParaRPr lang="en-GB" smtClean="0"/>
          </a:p>
          <a:p>
            <a:endParaRPr lang="en-GB" dirty="0"/>
          </a:p>
        </p:txBody>
      </p:sp>
      <p:sp>
        <p:nvSpPr>
          <p:cNvPr id="2" name="Slide Number Placeholder 1"/>
          <p:cNvSpPr>
            <a:spLocks noGrp="1"/>
          </p:cNvSpPr>
          <p:nvPr>
            <p:ph type="sldNum" sz="quarter" idx="12"/>
          </p:nvPr>
        </p:nvSpPr>
        <p:spPr/>
        <p:txBody>
          <a:bodyPr/>
          <a:lstStyle/>
          <a:p>
            <a:fld id="{12DBA238-B0A8-4E33-AF5E-3D4E990766A6}" type="slidenum">
              <a:rPr lang="en-GB" smtClean="0"/>
              <a:pPr/>
              <a:t>27</a:t>
            </a:fld>
            <a:endParaRPr lang="en-GB"/>
          </a:p>
        </p:txBody>
      </p:sp>
      <p:pic>
        <p:nvPicPr>
          <p:cNvPr id="8"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4086" y="260648"/>
            <a:ext cx="22479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466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lstStyle/>
          <a:p>
            <a:r>
              <a:rPr lang="en-GB" smtClean="0"/>
              <a:t>Adopt a Formal Style</a:t>
            </a:r>
            <a:endParaRPr lang="en-GB" dirty="0"/>
          </a:p>
        </p:txBody>
      </p:sp>
      <p:sp>
        <p:nvSpPr>
          <p:cNvPr id="4" name="Content Placeholder 3"/>
          <p:cNvSpPr>
            <a:spLocks noGrp="1"/>
          </p:cNvSpPr>
          <p:nvPr>
            <p:ph idx="1"/>
          </p:nvPr>
        </p:nvSpPr>
        <p:spPr/>
        <p:txBody>
          <a:bodyPr/>
          <a:lstStyle/>
          <a:p>
            <a:r>
              <a:rPr lang="en-GB" smtClean="0"/>
              <a:t>Be cautious</a:t>
            </a:r>
          </a:p>
          <a:p>
            <a:pPr lvl="1"/>
            <a:r>
              <a:rPr lang="en-GB" smtClean="0"/>
              <a:t>Do not use phrases such as ‘The whole population agreed with the outcome’</a:t>
            </a:r>
          </a:p>
          <a:p>
            <a:r>
              <a:rPr lang="en-GB" smtClean="0"/>
              <a:t>Be concise.  Do not use more words than necessary e.g. </a:t>
            </a:r>
          </a:p>
          <a:p>
            <a:pPr lvl="1"/>
            <a:r>
              <a:rPr lang="en-GB" smtClean="0"/>
              <a:t>A writer called Kerry Young (2006) in her book called The Art of Youth Work referred to… (17 words)</a:t>
            </a:r>
          </a:p>
          <a:p>
            <a:pPr lvl="1"/>
            <a:r>
              <a:rPr lang="en-GB" smtClean="0"/>
              <a:t>Young (2006) referred to… (4 words)</a:t>
            </a:r>
          </a:p>
          <a:p>
            <a:endParaRPr lang="en-GB" dirty="0"/>
          </a:p>
        </p:txBody>
      </p:sp>
      <p:sp>
        <p:nvSpPr>
          <p:cNvPr id="2" name="Slide Number Placeholder 1"/>
          <p:cNvSpPr>
            <a:spLocks noGrp="1"/>
          </p:cNvSpPr>
          <p:nvPr>
            <p:ph type="sldNum" sz="quarter" idx="12"/>
          </p:nvPr>
        </p:nvSpPr>
        <p:spPr/>
        <p:txBody>
          <a:bodyPr/>
          <a:lstStyle/>
          <a:p>
            <a:fld id="{12DBA238-B0A8-4E33-AF5E-3D4E990766A6}" type="slidenum">
              <a:rPr lang="en-GB" smtClean="0"/>
              <a:pPr/>
              <a:t>28</a:t>
            </a:fld>
            <a:endParaRPr lang="en-GB"/>
          </a:p>
        </p:txBody>
      </p:sp>
      <p:pic>
        <p:nvPicPr>
          <p:cNvPr id="8"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4086" y="260648"/>
            <a:ext cx="22479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66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p:txBody>
          <a:bodyPr/>
          <a:lstStyle/>
          <a:p>
            <a:r>
              <a:rPr lang="en-GB" smtClean="0"/>
              <a:t>Adopt a Formal Style</a:t>
            </a:r>
            <a:endParaRPr lang="en-GB" dirty="0"/>
          </a:p>
        </p:txBody>
      </p:sp>
      <p:sp>
        <p:nvSpPr>
          <p:cNvPr id="4" name="Content Placeholder 3"/>
          <p:cNvSpPr>
            <a:spLocks noGrp="1"/>
          </p:cNvSpPr>
          <p:nvPr>
            <p:ph idx="1"/>
          </p:nvPr>
        </p:nvSpPr>
        <p:spPr/>
        <p:txBody>
          <a:bodyPr/>
          <a:lstStyle/>
          <a:p>
            <a:r>
              <a:rPr lang="en-GB" dirty="0" smtClean="0"/>
              <a:t>Be objective and not subjective</a:t>
            </a:r>
          </a:p>
          <a:p>
            <a:pPr lvl="1"/>
            <a:r>
              <a:rPr lang="en-GB" dirty="0" smtClean="0"/>
              <a:t>Avoid personal subjective adjectives such as </a:t>
            </a:r>
          </a:p>
          <a:p>
            <a:pPr lvl="2"/>
            <a:r>
              <a:rPr lang="en-GB" dirty="0" smtClean="0"/>
              <a:t>nice, good, worthwhile, wonderful, natural </a:t>
            </a:r>
          </a:p>
          <a:p>
            <a:r>
              <a:rPr lang="en-GB" dirty="0" smtClean="0"/>
              <a:t>Avoid addressing the reader, and do not ask questions of the reader</a:t>
            </a:r>
            <a:endParaRPr lang="en-GB" dirty="0"/>
          </a:p>
        </p:txBody>
      </p:sp>
      <p:sp>
        <p:nvSpPr>
          <p:cNvPr id="2" name="Slide Number Placeholder 1"/>
          <p:cNvSpPr>
            <a:spLocks noGrp="1"/>
          </p:cNvSpPr>
          <p:nvPr>
            <p:ph type="sldNum" sz="quarter" idx="12"/>
          </p:nvPr>
        </p:nvSpPr>
        <p:spPr/>
        <p:txBody>
          <a:bodyPr/>
          <a:lstStyle/>
          <a:p>
            <a:fld id="{12DBA238-B0A8-4E33-AF5E-3D4E990766A6}" type="slidenum">
              <a:rPr lang="en-GB" smtClean="0"/>
              <a:pPr/>
              <a:t>29</a:t>
            </a:fld>
            <a:endParaRPr lang="en-GB"/>
          </a:p>
        </p:txBody>
      </p:sp>
      <p:pic>
        <p:nvPicPr>
          <p:cNvPr id="8"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4086" y="260648"/>
            <a:ext cx="22479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1936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lstStyle/>
          <a:p>
            <a:r>
              <a:rPr lang="en-GB" smtClean="0"/>
              <a:t>Adopt a Formal Style</a:t>
            </a:r>
            <a:endParaRPr lang="en-GB" dirty="0"/>
          </a:p>
        </p:txBody>
      </p:sp>
      <p:sp>
        <p:nvSpPr>
          <p:cNvPr id="4" name="Content Placeholder 3"/>
          <p:cNvSpPr>
            <a:spLocks noGrp="1"/>
          </p:cNvSpPr>
          <p:nvPr>
            <p:ph idx="1"/>
          </p:nvPr>
        </p:nvSpPr>
        <p:spPr/>
        <p:txBody>
          <a:bodyPr/>
          <a:lstStyle/>
          <a:p>
            <a:r>
              <a:rPr lang="en-GB" smtClean="0"/>
              <a:t>Be impersonal</a:t>
            </a:r>
          </a:p>
          <a:p>
            <a:pPr lvl="1"/>
            <a:r>
              <a:rPr lang="en-GB" smtClean="0"/>
              <a:t>Do not use ‘I’ ‘we’ ‘you’</a:t>
            </a:r>
          </a:p>
          <a:p>
            <a:pPr lvl="1"/>
            <a:r>
              <a:rPr lang="en-GB" smtClean="0"/>
              <a:t>e.g. ‘This assignment will consider the impact of informal education’ and NOT</a:t>
            </a:r>
          </a:p>
          <a:p>
            <a:pPr lvl="1"/>
            <a:r>
              <a:rPr lang="en-GB" smtClean="0"/>
              <a:t>‘In this assignment I will consider the impact of informal education’</a:t>
            </a:r>
            <a:endParaRPr lang="en-GB" dirty="0"/>
          </a:p>
        </p:txBody>
      </p:sp>
      <p:sp>
        <p:nvSpPr>
          <p:cNvPr id="2" name="Slide Number Placeholder 1"/>
          <p:cNvSpPr>
            <a:spLocks noGrp="1"/>
          </p:cNvSpPr>
          <p:nvPr>
            <p:ph type="sldNum" sz="quarter" idx="12"/>
          </p:nvPr>
        </p:nvSpPr>
        <p:spPr/>
        <p:txBody>
          <a:bodyPr/>
          <a:lstStyle/>
          <a:p>
            <a:fld id="{12DBA238-B0A8-4E33-AF5E-3D4E990766A6}" type="slidenum">
              <a:rPr lang="en-GB" smtClean="0"/>
              <a:pPr/>
              <a:t>30</a:t>
            </a:fld>
            <a:endParaRPr lang="en-GB"/>
          </a:p>
        </p:txBody>
      </p:sp>
      <p:pic>
        <p:nvPicPr>
          <p:cNvPr id="8"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4086" y="260648"/>
            <a:ext cx="22479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9538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Informal v Formal: example</a:t>
            </a:r>
            <a:endParaRPr lang="en-GB" dirty="0"/>
          </a:p>
        </p:txBody>
      </p:sp>
      <p:sp>
        <p:nvSpPr>
          <p:cNvPr id="3" name="Content Placeholder 2"/>
          <p:cNvSpPr>
            <a:spLocks noGrp="1"/>
          </p:cNvSpPr>
          <p:nvPr>
            <p:ph sz="half" idx="1"/>
          </p:nvPr>
        </p:nvSpPr>
        <p:spPr/>
        <p:txBody>
          <a:bodyPr/>
          <a:lstStyle/>
          <a:p>
            <a:r>
              <a:rPr lang="en-GB" smtClean="0"/>
              <a:t>The author’s point here is to say that lots of people have headaches if they drink too much</a:t>
            </a:r>
            <a:endParaRPr lang="en-GB" dirty="0"/>
          </a:p>
        </p:txBody>
      </p:sp>
      <p:sp>
        <p:nvSpPr>
          <p:cNvPr id="4" name="Content Placeholder 3"/>
          <p:cNvSpPr>
            <a:spLocks noGrp="1"/>
          </p:cNvSpPr>
          <p:nvPr>
            <p:ph sz="half" idx="2"/>
          </p:nvPr>
        </p:nvSpPr>
        <p:spPr/>
        <p:txBody>
          <a:bodyPr/>
          <a:lstStyle/>
          <a:p>
            <a:r>
              <a:rPr lang="en-GB" smtClean="0"/>
              <a:t>The author emphasises the side-effects of excessive drinking</a:t>
            </a:r>
          </a:p>
          <a:p>
            <a:endParaRPr lang="en-GB" smtClean="0"/>
          </a:p>
          <a:p>
            <a:endParaRPr lang="en-GB" smtClean="0"/>
          </a:p>
          <a:p>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51784" y="4005064"/>
            <a:ext cx="2803386" cy="19930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4257333" y="6348002"/>
            <a:ext cx="4320480" cy="276999"/>
          </a:xfrm>
          <a:prstGeom prst="rect">
            <a:avLst/>
          </a:prstGeom>
          <a:noFill/>
        </p:spPr>
        <p:txBody>
          <a:bodyPr wrap="square" rtlCol="0">
            <a:spAutoFit/>
          </a:bodyPr>
          <a:lstStyle/>
          <a:p>
            <a:r>
              <a:rPr lang="en-GB" sz="1200" dirty="0"/>
              <a:t>Source: </a:t>
            </a:r>
            <a:r>
              <a:rPr lang="en-GB" sz="1200" dirty="0">
                <a:hlinkClick r:id="rId4"/>
              </a:rPr>
              <a:t>https://www.flickr.com/photos/terrasidius/2300402805</a:t>
            </a:r>
            <a:r>
              <a:rPr lang="en-GB" sz="1200" dirty="0"/>
              <a:t> </a:t>
            </a:r>
          </a:p>
        </p:txBody>
      </p:sp>
    </p:spTree>
    <p:extLst>
      <p:ext uri="{BB962C8B-B14F-4D97-AF65-F5344CB8AC3E}">
        <p14:creationId xmlns:p14="http://schemas.microsoft.com/office/powerpoint/2010/main" val="300767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Informal v formal: example</a:t>
            </a:r>
            <a:endParaRPr lang="en-GB" dirty="0"/>
          </a:p>
        </p:txBody>
      </p:sp>
      <p:sp>
        <p:nvSpPr>
          <p:cNvPr id="3" name="Content Placeholder 2"/>
          <p:cNvSpPr>
            <a:spLocks noGrp="1"/>
          </p:cNvSpPr>
          <p:nvPr>
            <p:ph sz="half" idx="1"/>
          </p:nvPr>
        </p:nvSpPr>
        <p:spPr/>
        <p:txBody>
          <a:bodyPr/>
          <a:lstStyle/>
          <a:p>
            <a:r>
              <a:rPr lang="en-GB" smtClean="0"/>
              <a:t>We all fly in planes today. Men wanted to fly a long time ago and made kites</a:t>
            </a:r>
          </a:p>
          <a:p>
            <a:endParaRPr lang="en-GB" dirty="0"/>
          </a:p>
        </p:txBody>
      </p:sp>
      <p:sp>
        <p:nvSpPr>
          <p:cNvPr id="4" name="Content Placeholder 3"/>
          <p:cNvSpPr>
            <a:spLocks noGrp="1"/>
          </p:cNvSpPr>
          <p:nvPr>
            <p:ph sz="half" idx="2"/>
          </p:nvPr>
        </p:nvSpPr>
        <p:spPr/>
        <p:txBody>
          <a:bodyPr/>
          <a:lstStyle/>
          <a:p>
            <a:r>
              <a:rPr lang="en-GB" smtClean="0"/>
              <a:t>Since early history humans have had the desire to mimic birds and gain the power of flight</a:t>
            </a:r>
            <a:endParaRPr lang="en-GB"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43873" y="4024777"/>
            <a:ext cx="2421293" cy="18159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4007768" y="6021289"/>
            <a:ext cx="4824536" cy="276999"/>
          </a:xfrm>
          <a:prstGeom prst="rect">
            <a:avLst/>
          </a:prstGeom>
          <a:noFill/>
        </p:spPr>
        <p:txBody>
          <a:bodyPr wrap="square" rtlCol="0">
            <a:spAutoFit/>
          </a:bodyPr>
          <a:lstStyle/>
          <a:p>
            <a:r>
              <a:rPr lang="en-GB" sz="1200" dirty="0"/>
              <a:t>Source: </a:t>
            </a:r>
            <a:r>
              <a:rPr lang="en-GB" sz="1200" dirty="0">
                <a:hlinkClick r:id="rId4"/>
              </a:rPr>
              <a:t>https://commons.wikimedia.org/wiki/File:1911_Wright_Glider.jpg</a:t>
            </a:r>
            <a:r>
              <a:rPr lang="en-GB" sz="1200" dirty="0"/>
              <a:t> </a:t>
            </a:r>
          </a:p>
        </p:txBody>
      </p:sp>
    </p:spTree>
    <p:extLst>
      <p:ext uri="{BB962C8B-B14F-4D97-AF65-F5344CB8AC3E}">
        <p14:creationId xmlns:p14="http://schemas.microsoft.com/office/powerpoint/2010/main" val="588755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mtClean="0"/>
              <a:t>Use continuous prose</a:t>
            </a:r>
            <a:endParaRPr lang="en-US" dirty="0"/>
          </a:p>
        </p:txBody>
      </p:sp>
      <p:sp>
        <p:nvSpPr>
          <p:cNvPr id="6" name="Content Placeholder 5"/>
          <p:cNvSpPr>
            <a:spLocks noGrp="1"/>
          </p:cNvSpPr>
          <p:nvPr>
            <p:ph idx="1"/>
          </p:nvPr>
        </p:nvSpPr>
        <p:spPr/>
        <p:txBody>
          <a:bodyPr/>
          <a:lstStyle/>
          <a:p>
            <a:r>
              <a:rPr lang="en-GB" smtClean="0"/>
              <a:t>Ensure your sentences are full, and that they are grouped together to form paragraphs</a:t>
            </a:r>
          </a:p>
          <a:p>
            <a:r>
              <a:rPr lang="en-GB" smtClean="0"/>
              <a:t>Avoid the use of lists – place these points into sentences</a:t>
            </a:r>
          </a:p>
          <a:p>
            <a:r>
              <a:rPr lang="en-GB" smtClean="0"/>
              <a:t>Ensure your work flows well</a:t>
            </a:r>
          </a:p>
          <a:p>
            <a:pPr lvl="1"/>
            <a:r>
              <a:rPr lang="en-GB" smtClean="0"/>
              <a:t>Why?</a:t>
            </a:r>
          </a:p>
          <a:p>
            <a:pPr lvl="1"/>
            <a:r>
              <a:rPr lang="en-GB" smtClean="0"/>
              <a:t>How can you ensure this?</a:t>
            </a:r>
            <a:endParaRPr lang="en-GB" dirty="0"/>
          </a:p>
        </p:txBody>
      </p:sp>
      <p:sp>
        <p:nvSpPr>
          <p:cNvPr id="4" name="TextBox 3"/>
          <p:cNvSpPr txBox="1"/>
          <p:nvPr/>
        </p:nvSpPr>
        <p:spPr>
          <a:xfrm>
            <a:off x="6456040" y="5410433"/>
            <a:ext cx="3240360" cy="461665"/>
          </a:xfrm>
          <a:prstGeom prst="rect">
            <a:avLst/>
          </a:prstGeom>
          <a:noFill/>
        </p:spPr>
        <p:txBody>
          <a:bodyPr wrap="square" rtlCol="0">
            <a:spAutoFit/>
          </a:bodyPr>
          <a:lstStyle/>
          <a:p>
            <a:r>
              <a:rPr lang="en-GB" sz="2400" dirty="0"/>
              <a:t>(Cottrell, 2008, p. 203)</a:t>
            </a:r>
          </a:p>
        </p:txBody>
      </p:sp>
    </p:spTree>
    <p:extLst>
      <p:ext uri="{BB962C8B-B14F-4D97-AF65-F5344CB8AC3E}">
        <p14:creationId xmlns:p14="http://schemas.microsoft.com/office/powerpoint/2010/main" val="1021845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mtClean="0"/>
              <a:t>Be precise</a:t>
            </a:r>
            <a:endParaRPr lang="en-US" dirty="0"/>
          </a:p>
        </p:txBody>
      </p:sp>
      <p:sp>
        <p:nvSpPr>
          <p:cNvPr id="6" name="Content Placeholder 5"/>
          <p:cNvSpPr>
            <a:spLocks noGrp="1"/>
          </p:cNvSpPr>
          <p:nvPr>
            <p:ph idx="1"/>
          </p:nvPr>
        </p:nvSpPr>
        <p:spPr/>
        <p:txBody>
          <a:bodyPr/>
          <a:lstStyle/>
          <a:p>
            <a:r>
              <a:rPr lang="en-GB" smtClean="0"/>
              <a:t>“Some people did not like the idea at the time and made the politicians stop it but then he attacked him publicly.”</a:t>
            </a:r>
            <a:endParaRPr lang="en-GB" dirty="0"/>
          </a:p>
        </p:txBody>
      </p:sp>
      <p:sp>
        <p:nvSpPr>
          <p:cNvPr id="3" name="TextBox 2"/>
          <p:cNvSpPr txBox="1"/>
          <p:nvPr/>
        </p:nvSpPr>
        <p:spPr>
          <a:xfrm>
            <a:off x="1919536" y="3429001"/>
            <a:ext cx="8424936" cy="954107"/>
          </a:xfrm>
          <a:prstGeom prst="rect">
            <a:avLst/>
          </a:prstGeom>
          <a:noFill/>
        </p:spPr>
        <p:txBody>
          <a:bodyPr wrap="square" rtlCol="0">
            <a:spAutoFit/>
          </a:bodyPr>
          <a:lstStyle/>
          <a:p>
            <a:pPr algn="ctr"/>
            <a:r>
              <a:rPr lang="en-GB" sz="2800" dirty="0"/>
              <a:t>In groups, discuss what is imprecise about this statement.</a:t>
            </a:r>
          </a:p>
          <a:p>
            <a:endParaRPr lang="en-GB" sz="2800" dirty="0"/>
          </a:p>
        </p:txBody>
      </p:sp>
    </p:spTree>
    <p:extLst>
      <p:ext uri="{BB962C8B-B14F-4D97-AF65-F5344CB8AC3E}">
        <p14:creationId xmlns:p14="http://schemas.microsoft.com/office/powerpoint/2010/main" val="3878316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Accuracy</a:t>
            </a:r>
            <a:endParaRPr lang="en-GB" dirty="0"/>
          </a:p>
        </p:txBody>
      </p:sp>
      <p:sp>
        <p:nvSpPr>
          <p:cNvPr id="4" name="Content Placeholder 3"/>
          <p:cNvSpPr>
            <a:spLocks noGrp="1"/>
          </p:cNvSpPr>
          <p:nvPr>
            <p:ph idx="1"/>
          </p:nvPr>
        </p:nvSpPr>
        <p:spPr/>
        <p:txBody>
          <a:bodyPr/>
          <a:lstStyle/>
          <a:p>
            <a:r>
              <a:rPr lang="en-GB" altLang="en-US" smtClean="0"/>
              <a:t>Spelling</a:t>
            </a:r>
          </a:p>
          <a:p>
            <a:r>
              <a:rPr lang="en-GB" altLang="en-US" smtClean="0"/>
              <a:t>Grammar</a:t>
            </a:r>
          </a:p>
          <a:p>
            <a:r>
              <a:rPr lang="en-GB" altLang="en-US" smtClean="0"/>
              <a:t>If in doubt use a synonym or grammatical structure that you know is correct</a:t>
            </a:r>
          </a:p>
          <a:p>
            <a:endParaRPr lang="en-GB" dirty="0"/>
          </a:p>
        </p:txBody>
      </p:sp>
    </p:spTree>
    <p:extLst>
      <p:ext uri="{BB962C8B-B14F-4D97-AF65-F5344CB8AC3E}">
        <p14:creationId xmlns:p14="http://schemas.microsoft.com/office/powerpoint/2010/main" val="4223179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 </a:t>
            </a:r>
            <a:endParaRPr lang="en-GB" dirty="0"/>
          </a:p>
        </p:txBody>
      </p:sp>
      <p:sp>
        <p:nvSpPr>
          <p:cNvPr id="8" name="Content Placeholder 7"/>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12DBA238-B0A8-4E33-AF5E-3D4E990766A6}" type="slidenum">
              <a:rPr lang="en-GB" smtClean="0"/>
              <a:pPr/>
              <a:t>36</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1490357732"/>
              </p:ext>
            </p:extLst>
          </p:nvPr>
        </p:nvGraphicFramePr>
        <p:xfrm>
          <a:off x="623392" y="982132"/>
          <a:ext cx="10945216" cy="5266267"/>
        </p:xfrm>
        <a:graphic>
          <a:graphicData uri="http://schemas.openxmlformats.org/drawingml/2006/table">
            <a:tbl>
              <a:tblPr firstRow="1" bandRow="1">
                <a:tableStyleId>{5C22544A-7EE6-4342-B048-85BDC9FD1C3A}</a:tableStyleId>
              </a:tblPr>
              <a:tblGrid>
                <a:gridCol w="5472608">
                  <a:extLst>
                    <a:ext uri="{9D8B030D-6E8A-4147-A177-3AD203B41FA5}">
                      <a16:colId xmlns:a16="http://schemas.microsoft.com/office/drawing/2014/main" val="20000"/>
                    </a:ext>
                  </a:extLst>
                </a:gridCol>
                <a:gridCol w="5472608">
                  <a:extLst>
                    <a:ext uri="{9D8B030D-6E8A-4147-A177-3AD203B41FA5}">
                      <a16:colId xmlns:a16="http://schemas.microsoft.com/office/drawing/2014/main" val="20001"/>
                    </a:ext>
                  </a:extLst>
                </a:gridCol>
              </a:tblGrid>
              <a:tr h="705936">
                <a:tc>
                  <a:txBody>
                    <a:bodyPr/>
                    <a:lstStyle/>
                    <a:p>
                      <a:r>
                        <a:rPr lang="en-GB" sz="2800" dirty="0"/>
                        <a:t>Spelling</a:t>
                      </a:r>
                      <a:endParaRPr lang="en-US" sz="2800" dirty="0"/>
                    </a:p>
                  </a:txBody>
                  <a:tcPr/>
                </a:tc>
                <a:tc>
                  <a:txBody>
                    <a:bodyPr/>
                    <a:lstStyle/>
                    <a:p>
                      <a:r>
                        <a:rPr lang="en-GB" sz="2800" dirty="0"/>
                        <a:t>Grammar</a:t>
                      </a:r>
                      <a:endParaRPr lang="en-US" sz="2800" dirty="0"/>
                    </a:p>
                  </a:txBody>
                  <a:tcPr/>
                </a:tc>
                <a:extLst>
                  <a:ext uri="{0D108BD9-81ED-4DB2-BD59-A6C34878D82A}">
                    <a16:rowId xmlns:a16="http://schemas.microsoft.com/office/drawing/2014/main" val="10000"/>
                  </a:ext>
                </a:extLst>
              </a:tr>
              <a:tr h="1218464">
                <a:tc>
                  <a:txBody>
                    <a:bodyPr/>
                    <a:lstStyle/>
                    <a:p>
                      <a:r>
                        <a:rPr lang="en-GB" sz="2800" dirty="0">
                          <a:latin typeface="Arial" panose="020B0604020202020204" pitchFamily="34" charset="0"/>
                          <a:cs typeface="Arial" panose="020B0604020202020204" pitchFamily="34" charset="0"/>
                        </a:rPr>
                        <a:t>Dictionaries</a:t>
                      </a:r>
                    </a:p>
                    <a:p>
                      <a:endParaRPr lang="en-US" sz="2800" dirty="0"/>
                    </a:p>
                  </a:txBody>
                  <a:tcPr/>
                </a:tc>
                <a:tc>
                  <a:txBody>
                    <a:bodyPr/>
                    <a:lstStyle/>
                    <a:p>
                      <a:r>
                        <a:rPr lang="en-US" sz="2800" kern="1200" dirty="0">
                          <a:solidFill>
                            <a:schemeClr val="dk1"/>
                          </a:solidFill>
                          <a:latin typeface="Arial" panose="020B0604020202020204" pitchFamily="34" charset="0"/>
                          <a:ea typeface="+mn-ea"/>
                          <a:cs typeface="Arial" panose="020B0604020202020204" pitchFamily="34" charset="0"/>
                        </a:rPr>
                        <a:t>Write a paragraph</a:t>
                      </a:r>
                    </a:p>
                    <a:p>
                      <a:endParaRPr lang="en-US" sz="2800" kern="1200" dirty="0">
                        <a:solidFill>
                          <a:schemeClr val="dk1"/>
                        </a:solidFill>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10001"/>
                  </a:ext>
                </a:extLst>
              </a:tr>
              <a:tr h="17406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800" dirty="0">
                          <a:latin typeface="Arial" panose="020B0604020202020204" pitchFamily="34" charset="0"/>
                          <a:cs typeface="Arial" panose="020B0604020202020204" pitchFamily="34" charset="0"/>
                        </a:rPr>
                        <a:t>Create your own subject specific dictionary of new terminology</a:t>
                      </a:r>
                    </a:p>
                    <a:p>
                      <a:endParaRPr lang="en-US" sz="28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800" kern="1200" dirty="0">
                          <a:solidFill>
                            <a:schemeClr val="dk1"/>
                          </a:solidFill>
                          <a:latin typeface="Arial" panose="020B0604020202020204" pitchFamily="34" charset="0"/>
                          <a:ea typeface="+mn-ea"/>
                          <a:cs typeface="Arial" panose="020B0604020202020204" pitchFamily="34" charset="0"/>
                        </a:rPr>
                        <a:t>Read it aloud.  Does it make sense?</a:t>
                      </a:r>
                    </a:p>
                    <a:p>
                      <a:endParaRPr lang="en-US" sz="2800" kern="1200" dirty="0">
                        <a:solidFill>
                          <a:schemeClr val="dk1"/>
                        </a:solidFill>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10002"/>
                  </a:ext>
                </a:extLst>
              </a:tr>
              <a:tr h="160120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800" dirty="0">
                          <a:latin typeface="Arial" panose="020B0604020202020204" pitchFamily="34" charset="0"/>
                          <a:cs typeface="Arial" panose="020B0604020202020204" pitchFamily="34" charset="0"/>
                        </a:rPr>
                        <a:t>Spellcheck</a:t>
                      </a:r>
                    </a:p>
                    <a:p>
                      <a:endParaRPr lang="en-US" sz="28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800" kern="1200" dirty="0">
                          <a:solidFill>
                            <a:schemeClr val="dk1"/>
                          </a:solidFill>
                          <a:latin typeface="Arial" panose="020B0604020202020204" pitchFamily="34" charset="0"/>
                          <a:ea typeface="+mn-ea"/>
                          <a:cs typeface="Arial" panose="020B0604020202020204" pitchFamily="34" charset="0"/>
                        </a:rPr>
                        <a:t>Review spelling &amp; grammar before submitting your work</a:t>
                      </a:r>
                    </a:p>
                    <a:p>
                      <a:endParaRPr lang="en-US" sz="2800" kern="1200" dirty="0">
                        <a:solidFill>
                          <a:schemeClr val="dk1"/>
                        </a:solidFill>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10003"/>
                  </a:ext>
                </a:extLst>
              </a:tr>
            </a:tbl>
          </a:graphicData>
        </a:graphic>
      </p:graphicFrame>
      <p:sp>
        <p:nvSpPr>
          <p:cNvPr id="5" name="TextBox 4"/>
          <p:cNvSpPr txBox="1"/>
          <p:nvPr/>
        </p:nvSpPr>
        <p:spPr>
          <a:xfrm>
            <a:off x="2567608" y="404665"/>
            <a:ext cx="7416824" cy="584775"/>
          </a:xfrm>
          <a:prstGeom prst="rect">
            <a:avLst/>
          </a:prstGeom>
          <a:noFill/>
        </p:spPr>
        <p:txBody>
          <a:bodyPr wrap="square" rtlCol="0">
            <a:spAutoFit/>
          </a:bodyPr>
          <a:lstStyle/>
          <a:p>
            <a:pPr algn="ctr"/>
            <a:r>
              <a:rPr lang="en-GB" sz="3200" b="1" dirty="0">
                <a:solidFill>
                  <a:schemeClr val="tx2"/>
                </a:solidFill>
                <a:latin typeface="+mj-lt"/>
              </a:rPr>
              <a:t>Spelling and Grammar</a:t>
            </a:r>
            <a:endParaRPr lang="en-US" sz="3200" b="1" dirty="0">
              <a:solidFill>
                <a:schemeClr val="tx2"/>
              </a:solidFill>
              <a:latin typeface="+mj-lt"/>
            </a:endParaRPr>
          </a:p>
        </p:txBody>
      </p:sp>
    </p:spTree>
    <p:extLst>
      <p:ext uri="{BB962C8B-B14F-4D97-AF65-F5344CB8AC3E}">
        <p14:creationId xmlns:p14="http://schemas.microsoft.com/office/powerpoint/2010/main" val="684815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mtClean="0"/>
              <a:t>Common Errors</a:t>
            </a:r>
            <a:endParaRPr lang="en-US" dirty="0"/>
          </a:p>
        </p:txBody>
      </p:sp>
      <p:sp>
        <p:nvSpPr>
          <p:cNvPr id="6" name="Content Placeholder 5"/>
          <p:cNvSpPr>
            <a:spLocks noGrp="1"/>
          </p:cNvSpPr>
          <p:nvPr>
            <p:ph idx="1"/>
          </p:nvPr>
        </p:nvSpPr>
        <p:spPr/>
        <p:txBody>
          <a:bodyPr/>
          <a:lstStyle/>
          <a:p>
            <a:r>
              <a:rPr lang="en-GB" smtClean="0"/>
              <a:t>There, their, they’re</a:t>
            </a:r>
          </a:p>
          <a:p>
            <a:r>
              <a:rPr lang="en-GB" smtClean="0"/>
              <a:t>Should of</a:t>
            </a:r>
          </a:p>
          <a:p>
            <a:pPr lvl="1"/>
            <a:r>
              <a:rPr lang="en-GB" smtClean="0"/>
              <a:t>Should’ve</a:t>
            </a:r>
          </a:p>
          <a:p>
            <a:pPr lvl="1"/>
            <a:r>
              <a:rPr lang="en-GB" smtClean="0"/>
              <a:t>Should have</a:t>
            </a:r>
          </a:p>
          <a:p>
            <a:r>
              <a:rPr lang="en-GB" smtClean="0"/>
              <a:t>To, too, two</a:t>
            </a:r>
          </a:p>
          <a:p>
            <a:endParaRPr lang="en-US" dirty="0"/>
          </a:p>
        </p:txBody>
      </p:sp>
    </p:spTree>
    <p:extLst>
      <p:ext uri="{BB962C8B-B14F-4D97-AF65-F5344CB8AC3E}">
        <p14:creationId xmlns:p14="http://schemas.microsoft.com/office/powerpoint/2010/main" val="31774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Avoid Contractions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58470563"/>
              </p:ext>
            </p:extLst>
          </p:nvPr>
        </p:nvGraphicFramePr>
        <p:xfrm>
          <a:off x="1487488" y="1988840"/>
          <a:ext cx="8496944" cy="4739584"/>
        </p:xfrm>
        <a:graphic>
          <a:graphicData uri="http://schemas.openxmlformats.org/drawingml/2006/table">
            <a:tbl>
              <a:tblPr firstRow="1" bandRow="1">
                <a:tableStyleId>{5C22544A-7EE6-4342-B048-85BDC9FD1C3A}</a:tableStyleId>
              </a:tblPr>
              <a:tblGrid>
                <a:gridCol w="4248472">
                  <a:extLst>
                    <a:ext uri="{9D8B030D-6E8A-4147-A177-3AD203B41FA5}">
                      <a16:colId xmlns:a16="http://schemas.microsoft.com/office/drawing/2014/main" val="20000"/>
                    </a:ext>
                  </a:extLst>
                </a:gridCol>
                <a:gridCol w="4248472">
                  <a:extLst>
                    <a:ext uri="{9D8B030D-6E8A-4147-A177-3AD203B41FA5}">
                      <a16:colId xmlns:a16="http://schemas.microsoft.com/office/drawing/2014/main" val="20001"/>
                    </a:ext>
                  </a:extLst>
                </a:gridCol>
              </a:tblGrid>
              <a:tr h="520058">
                <a:tc>
                  <a:txBody>
                    <a:bodyPr/>
                    <a:lstStyle/>
                    <a:p>
                      <a:pPr algn="ctr"/>
                      <a:r>
                        <a:rPr lang="en-GB" sz="3200" b="0" dirty="0">
                          <a:sym typeface="Wingdings"/>
                        </a:rPr>
                        <a:t></a:t>
                      </a:r>
                      <a:endParaRPr lang="en-GB" sz="3200" b="0" dirty="0"/>
                    </a:p>
                  </a:txBody>
                  <a:tcPr/>
                </a:tc>
                <a:tc>
                  <a:txBody>
                    <a:bodyPr/>
                    <a:lstStyle/>
                    <a:p>
                      <a:pPr algn="ctr"/>
                      <a:r>
                        <a:rPr lang="en-GB" sz="3200" b="0" dirty="0">
                          <a:sym typeface="Wingdings"/>
                        </a:rPr>
                        <a:t></a:t>
                      </a:r>
                      <a:endParaRPr lang="en-GB" sz="3200" b="0" dirty="0"/>
                    </a:p>
                  </a:txBody>
                  <a:tcPr/>
                </a:tc>
                <a:extLst>
                  <a:ext uri="{0D108BD9-81ED-4DB2-BD59-A6C34878D82A}">
                    <a16:rowId xmlns:a16="http://schemas.microsoft.com/office/drawing/2014/main" val="10000"/>
                  </a:ext>
                </a:extLst>
              </a:tr>
              <a:tr h="520058">
                <a:tc>
                  <a:txBody>
                    <a:bodyPr/>
                    <a:lstStyle/>
                    <a:p>
                      <a:r>
                        <a:rPr lang="en-GB" sz="2800" dirty="0"/>
                        <a:t>Don’t </a:t>
                      </a:r>
                    </a:p>
                  </a:txBody>
                  <a:tcPr/>
                </a:tc>
                <a:tc>
                  <a:txBody>
                    <a:bodyPr/>
                    <a:lstStyle/>
                    <a:p>
                      <a:r>
                        <a:rPr lang="en-GB" sz="2800" dirty="0"/>
                        <a:t>Do not</a:t>
                      </a:r>
                    </a:p>
                  </a:txBody>
                  <a:tcPr/>
                </a:tc>
                <a:extLst>
                  <a:ext uri="{0D108BD9-81ED-4DB2-BD59-A6C34878D82A}">
                    <a16:rowId xmlns:a16="http://schemas.microsoft.com/office/drawing/2014/main" val="10001"/>
                  </a:ext>
                </a:extLst>
              </a:tr>
              <a:tr h="520058">
                <a:tc>
                  <a:txBody>
                    <a:bodyPr/>
                    <a:lstStyle/>
                    <a:p>
                      <a:r>
                        <a:rPr lang="en-GB" sz="2800" dirty="0"/>
                        <a:t>Can’t</a:t>
                      </a:r>
                    </a:p>
                  </a:txBody>
                  <a:tcPr/>
                </a:tc>
                <a:tc>
                  <a:txBody>
                    <a:bodyPr/>
                    <a:lstStyle/>
                    <a:p>
                      <a:r>
                        <a:rPr lang="en-GB" sz="2800" dirty="0"/>
                        <a:t>Cannot</a:t>
                      </a:r>
                    </a:p>
                  </a:txBody>
                  <a:tcPr/>
                </a:tc>
                <a:extLst>
                  <a:ext uri="{0D108BD9-81ED-4DB2-BD59-A6C34878D82A}">
                    <a16:rowId xmlns:a16="http://schemas.microsoft.com/office/drawing/2014/main" val="10002"/>
                  </a:ext>
                </a:extLst>
              </a:tr>
              <a:tr h="520058">
                <a:tc>
                  <a:txBody>
                    <a:bodyPr/>
                    <a:lstStyle/>
                    <a:p>
                      <a:r>
                        <a:rPr lang="en-GB" sz="2800" dirty="0"/>
                        <a:t>Isn’t</a:t>
                      </a:r>
                    </a:p>
                  </a:txBody>
                  <a:tcPr/>
                </a:tc>
                <a:tc>
                  <a:txBody>
                    <a:bodyPr/>
                    <a:lstStyle/>
                    <a:p>
                      <a:r>
                        <a:rPr lang="en-GB" sz="2800" dirty="0"/>
                        <a:t>Is not</a:t>
                      </a:r>
                    </a:p>
                  </a:txBody>
                  <a:tcPr/>
                </a:tc>
                <a:extLst>
                  <a:ext uri="{0D108BD9-81ED-4DB2-BD59-A6C34878D82A}">
                    <a16:rowId xmlns:a16="http://schemas.microsoft.com/office/drawing/2014/main" val="10003"/>
                  </a:ext>
                </a:extLst>
              </a:tr>
              <a:tr h="520058">
                <a:tc>
                  <a:txBody>
                    <a:bodyPr/>
                    <a:lstStyle/>
                    <a:p>
                      <a:r>
                        <a:rPr lang="en-GB" sz="2800" dirty="0"/>
                        <a:t>I’ve</a:t>
                      </a:r>
                    </a:p>
                  </a:txBody>
                  <a:tcPr/>
                </a:tc>
                <a:tc>
                  <a:txBody>
                    <a:bodyPr/>
                    <a:lstStyle/>
                    <a:p>
                      <a:r>
                        <a:rPr lang="en-GB" sz="2800" dirty="0"/>
                        <a:t>I have</a:t>
                      </a:r>
                    </a:p>
                  </a:txBody>
                  <a:tcPr/>
                </a:tc>
                <a:extLst>
                  <a:ext uri="{0D108BD9-81ED-4DB2-BD59-A6C34878D82A}">
                    <a16:rowId xmlns:a16="http://schemas.microsoft.com/office/drawing/2014/main" val="10004"/>
                  </a:ext>
                </a:extLst>
              </a:tr>
              <a:tr h="520058">
                <a:tc>
                  <a:txBody>
                    <a:bodyPr/>
                    <a:lstStyle/>
                    <a:p>
                      <a:r>
                        <a:rPr lang="en-GB" sz="2800" dirty="0"/>
                        <a:t>Wouldn’t</a:t>
                      </a:r>
                    </a:p>
                  </a:txBody>
                  <a:tcPr/>
                </a:tc>
                <a:tc>
                  <a:txBody>
                    <a:bodyPr/>
                    <a:lstStyle/>
                    <a:p>
                      <a:r>
                        <a:rPr lang="en-GB" sz="2800" dirty="0"/>
                        <a:t>Would not</a:t>
                      </a:r>
                    </a:p>
                  </a:txBody>
                  <a:tcPr/>
                </a:tc>
                <a:extLst>
                  <a:ext uri="{0D108BD9-81ED-4DB2-BD59-A6C34878D82A}">
                    <a16:rowId xmlns:a16="http://schemas.microsoft.com/office/drawing/2014/main" val="10005"/>
                  </a:ext>
                </a:extLst>
              </a:tr>
              <a:tr h="520058">
                <a:tc>
                  <a:txBody>
                    <a:bodyPr/>
                    <a:lstStyle/>
                    <a:p>
                      <a:r>
                        <a:rPr lang="en-GB" sz="2800" dirty="0"/>
                        <a:t>Shouldn’t </a:t>
                      </a:r>
                    </a:p>
                  </a:txBody>
                  <a:tcPr/>
                </a:tc>
                <a:tc>
                  <a:txBody>
                    <a:bodyPr/>
                    <a:lstStyle/>
                    <a:p>
                      <a:r>
                        <a:rPr lang="en-GB" sz="2800" dirty="0"/>
                        <a:t>Should not</a:t>
                      </a:r>
                    </a:p>
                  </a:txBody>
                  <a:tcPr/>
                </a:tc>
                <a:extLst>
                  <a:ext uri="{0D108BD9-81ED-4DB2-BD59-A6C34878D82A}">
                    <a16:rowId xmlns:a16="http://schemas.microsoft.com/office/drawing/2014/main" val="10006"/>
                  </a:ext>
                </a:extLst>
              </a:tr>
              <a:tr h="520058">
                <a:tc>
                  <a:txBody>
                    <a:bodyPr/>
                    <a:lstStyle/>
                    <a:p>
                      <a:r>
                        <a:rPr lang="en-GB" sz="2800" dirty="0"/>
                        <a:t>Dept.</a:t>
                      </a:r>
                    </a:p>
                  </a:txBody>
                  <a:tcPr/>
                </a:tc>
                <a:tc>
                  <a:txBody>
                    <a:bodyPr/>
                    <a:lstStyle/>
                    <a:p>
                      <a:r>
                        <a:rPr lang="en-GB" sz="2800" dirty="0"/>
                        <a:t>Department</a:t>
                      </a:r>
                    </a:p>
                  </a:txBody>
                  <a:tcPr/>
                </a:tc>
                <a:extLst>
                  <a:ext uri="{0D108BD9-81ED-4DB2-BD59-A6C34878D82A}">
                    <a16:rowId xmlns:a16="http://schemas.microsoft.com/office/drawing/2014/main" val="10007"/>
                  </a:ext>
                </a:extLst>
              </a:tr>
              <a:tr h="520058">
                <a:tc>
                  <a:txBody>
                    <a:bodyPr/>
                    <a:lstStyle/>
                    <a:p>
                      <a:r>
                        <a:rPr lang="en-GB" sz="2800" dirty="0"/>
                        <a:t>e.g.</a:t>
                      </a:r>
                    </a:p>
                  </a:txBody>
                  <a:tcPr/>
                </a:tc>
                <a:tc>
                  <a:txBody>
                    <a:bodyPr/>
                    <a:lstStyle/>
                    <a:p>
                      <a:r>
                        <a:rPr lang="en-GB" sz="2800" dirty="0"/>
                        <a:t>For example</a:t>
                      </a: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42842777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 Lengthy Sentences</a:t>
            </a:r>
            <a:endParaRPr lang="en-GB" dirty="0"/>
          </a:p>
        </p:txBody>
      </p:sp>
      <p:sp>
        <p:nvSpPr>
          <p:cNvPr id="3" name="Content Placeholder 2"/>
          <p:cNvSpPr>
            <a:spLocks noGrp="1"/>
          </p:cNvSpPr>
          <p:nvPr>
            <p:ph idx="1"/>
          </p:nvPr>
        </p:nvSpPr>
        <p:spPr/>
        <p:txBody>
          <a:bodyPr/>
          <a:lstStyle/>
          <a:p>
            <a:r>
              <a:rPr lang="en-GB" smtClean="0"/>
              <a:t>Despite his low self-esteem Jim was always polite and often happy although he would seem shy and embarrassed in any situation that would result in a smile on some occasions over the course of the two year programme other youth workers would become involved in the delivery of sessions they would often remark on Jim’s lack of communication skills his low self-esteem and how he would stand out of the group for these reasons however having spent a day a week in his company for some time I was able to see the small steps he was making. </a:t>
            </a:r>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39</a:t>
            </a:fld>
            <a:endParaRPr lang="en-GB"/>
          </a:p>
        </p:txBody>
      </p:sp>
    </p:spTree>
    <p:extLst>
      <p:ext uri="{BB962C8B-B14F-4D97-AF65-F5344CB8AC3E}">
        <p14:creationId xmlns:p14="http://schemas.microsoft.com/office/powerpoint/2010/main" val="889615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it Should Read…</a:t>
            </a:r>
            <a:endParaRPr lang="en-GB" dirty="0"/>
          </a:p>
        </p:txBody>
      </p:sp>
      <p:sp>
        <p:nvSpPr>
          <p:cNvPr id="3" name="Content Placeholder 2"/>
          <p:cNvSpPr>
            <a:spLocks noGrp="1"/>
          </p:cNvSpPr>
          <p:nvPr>
            <p:ph idx="1"/>
          </p:nvPr>
        </p:nvSpPr>
        <p:spPr/>
        <p:txBody>
          <a:bodyPr/>
          <a:lstStyle/>
          <a:p>
            <a:r>
              <a:rPr lang="en-GB" smtClean="0"/>
              <a:t>Despite his low self-esteem, Jim was always polite and often happy, although he would seem shy and embarrassed in any situation that would result in a smile.  On some occasions over the course of the two year programme, other youth workers would become involved in the delivery of sessions.  They would often remark on Jim’s lack of communication skills, his low self-esteem, and how he would stand out of the group for these reasons.  However, having spent a day a week in his company for some time, I was able to see the small steps he was making. </a:t>
            </a:r>
            <a:endParaRPr lang="en-GB" dirty="0"/>
          </a:p>
        </p:txBody>
      </p:sp>
    </p:spTree>
    <p:extLst>
      <p:ext uri="{BB962C8B-B14F-4D97-AF65-F5344CB8AC3E}">
        <p14:creationId xmlns:p14="http://schemas.microsoft.com/office/powerpoint/2010/main" val="929397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Need to Substantiate/Evidence</a:t>
            </a:r>
            <a:br>
              <a:rPr lang="en-GB" dirty="0" smtClean="0"/>
            </a:br>
            <a:r>
              <a:rPr lang="en-GB" dirty="0" smtClean="0"/>
              <a:t> your Observations</a:t>
            </a:r>
            <a:endParaRPr lang="en-GB" dirty="0"/>
          </a:p>
        </p:txBody>
      </p:sp>
      <p:sp>
        <p:nvSpPr>
          <p:cNvPr id="3" name="Content Placeholder 2"/>
          <p:cNvSpPr>
            <a:spLocks noGrp="1"/>
          </p:cNvSpPr>
          <p:nvPr>
            <p:ph idx="1"/>
          </p:nvPr>
        </p:nvSpPr>
        <p:spPr/>
        <p:txBody>
          <a:bodyPr/>
          <a:lstStyle/>
          <a:p>
            <a:pPr marL="0" indent="0" algn="ctr">
              <a:buNone/>
            </a:pPr>
            <a:r>
              <a:rPr lang="en-GB" sz="3200" dirty="0" smtClean="0"/>
              <a:t>You cannot make ‘sweeping statements’ </a:t>
            </a:r>
          </a:p>
          <a:p>
            <a:pPr marL="0" indent="0" algn="ctr">
              <a:buNone/>
            </a:pPr>
            <a:r>
              <a:rPr lang="en-GB" sz="3200" dirty="0" smtClean="0"/>
              <a:t>You must support your observations</a:t>
            </a:r>
          </a:p>
          <a:p>
            <a:pPr marL="0" indent="0" algn="ctr">
              <a:buNone/>
            </a:pPr>
            <a:endParaRPr lang="en-GB" sz="3200" dirty="0"/>
          </a:p>
          <a:p>
            <a:pPr marL="0" indent="0" algn="ctr">
              <a:buNone/>
            </a:pPr>
            <a:r>
              <a:rPr lang="en-GB" sz="3200" dirty="0" smtClean="0"/>
              <a:t>This means you must ‘Reference’ your sources</a:t>
            </a:r>
          </a:p>
          <a:p>
            <a:endParaRPr lang="en-GB" dirty="0"/>
          </a:p>
        </p:txBody>
      </p:sp>
      <mc:AlternateContent xmlns:mc="http://schemas.openxmlformats.org/markup-compatibility/2006">
        <mc:Choice xmlns:p14="http://schemas.microsoft.com/office/powerpoint/2010/main" Requires="p14">
          <p:contentPart p14:bwMode="auto" r:id="rId3">
            <p14:nvContentPartPr>
              <p14:cNvPr id="6" name="Ink 5"/>
              <p14:cNvContentPartPr/>
              <p14:nvPr/>
            </p14:nvContentPartPr>
            <p14:xfrm>
              <a:off x="9808996" y="969927"/>
              <a:ext cx="360" cy="360"/>
            </p14:xfrm>
          </p:contentPart>
        </mc:Choice>
        <mc:Fallback>
          <p:pic>
            <p:nvPicPr>
              <p:cNvPr id="6" name="Ink 5"/>
              <p:cNvPicPr/>
              <p:nvPr/>
            </p:nvPicPr>
            <p:blipFill>
              <a:blip r:embed="rId4"/>
              <a:stretch>
                <a:fillRect/>
              </a:stretch>
            </p:blipFill>
            <p:spPr>
              <a:xfrm>
                <a:off x="9797116" y="958047"/>
                <a:ext cx="24120" cy="24120"/>
              </a:xfrm>
              <a:prstGeom prst="rect">
                <a:avLst/>
              </a:prstGeom>
            </p:spPr>
          </p:pic>
        </mc:Fallback>
      </mc:AlternateContent>
    </p:spTree>
    <p:extLst>
      <p:ext uri="{BB962C8B-B14F-4D97-AF65-F5344CB8AC3E}">
        <p14:creationId xmlns:p14="http://schemas.microsoft.com/office/powerpoint/2010/main" val="3845924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Some final suggestions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58817920"/>
              </p:ext>
            </p:extLst>
          </p:nvPr>
        </p:nvGraphicFramePr>
        <p:xfrm>
          <a:off x="1127448" y="2060103"/>
          <a:ext cx="10273208" cy="4031085"/>
        </p:xfrm>
        <a:graphic>
          <a:graphicData uri="http://schemas.openxmlformats.org/drawingml/2006/table">
            <a:tbl>
              <a:tblPr firstRow="1" bandRow="1">
                <a:tableStyleId>{5C22544A-7EE6-4342-B048-85BDC9FD1C3A}</a:tableStyleId>
              </a:tblPr>
              <a:tblGrid>
                <a:gridCol w="5136604">
                  <a:extLst>
                    <a:ext uri="{9D8B030D-6E8A-4147-A177-3AD203B41FA5}">
                      <a16:colId xmlns:a16="http://schemas.microsoft.com/office/drawing/2014/main" val="20000"/>
                    </a:ext>
                  </a:extLst>
                </a:gridCol>
                <a:gridCol w="5136604">
                  <a:extLst>
                    <a:ext uri="{9D8B030D-6E8A-4147-A177-3AD203B41FA5}">
                      <a16:colId xmlns:a16="http://schemas.microsoft.com/office/drawing/2014/main" val="20001"/>
                    </a:ext>
                  </a:extLst>
                </a:gridCol>
              </a:tblGrid>
              <a:tr h="495405">
                <a:tc>
                  <a:txBody>
                    <a:bodyPr/>
                    <a:lstStyle/>
                    <a:p>
                      <a:endParaRPr lang="en-GB" dirty="0"/>
                    </a:p>
                  </a:txBody>
                  <a:tcPr/>
                </a:tc>
                <a:tc>
                  <a:txBody>
                    <a:bodyPr/>
                    <a:lstStyle/>
                    <a:p>
                      <a:endParaRPr lang="en-GB"/>
                    </a:p>
                  </a:txBody>
                  <a:tcPr/>
                </a:tc>
                <a:extLst>
                  <a:ext uri="{0D108BD9-81ED-4DB2-BD59-A6C34878D82A}">
                    <a16:rowId xmlns:a16="http://schemas.microsoft.com/office/drawing/2014/main" val="10000"/>
                  </a:ext>
                </a:extLst>
              </a:tr>
              <a:tr h="495405">
                <a:tc>
                  <a:txBody>
                    <a:bodyPr/>
                    <a:lstStyle/>
                    <a:p>
                      <a:r>
                        <a:rPr lang="en-GB" sz="2800" dirty="0"/>
                        <a:t>But</a:t>
                      </a:r>
                    </a:p>
                  </a:txBody>
                  <a:tcPr/>
                </a:tc>
                <a:tc>
                  <a:txBody>
                    <a:bodyPr/>
                    <a:lstStyle/>
                    <a:p>
                      <a:r>
                        <a:rPr lang="en-GB" sz="2800" dirty="0"/>
                        <a:t>However</a:t>
                      </a:r>
                    </a:p>
                  </a:txBody>
                  <a:tcPr/>
                </a:tc>
                <a:extLst>
                  <a:ext uri="{0D108BD9-81ED-4DB2-BD59-A6C34878D82A}">
                    <a16:rowId xmlns:a16="http://schemas.microsoft.com/office/drawing/2014/main" val="10001"/>
                  </a:ext>
                </a:extLst>
              </a:tr>
              <a:tr h="495405">
                <a:tc>
                  <a:txBody>
                    <a:bodyPr/>
                    <a:lstStyle/>
                    <a:p>
                      <a:r>
                        <a:rPr lang="en-GB" sz="2800" dirty="0"/>
                        <a:t>So</a:t>
                      </a:r>
                    </a:p>
                  </a:txBody>
                  <a:tcPr/>
                </a:tc>
                <a:tc>
                  <a:txBody>
                    <a:bodyPr/>
                    <a:lstStyle/>
                    <a:p>
                      <a:r>
                        <a:rPr lang="en-GB" sz="2800" dirty="0"/>
                        <a:t>Therefore</a:t>
                      </a:r>
                    </a:p>
                  </a:txBody>
                  <a:tcPr/>
                </a:tc>
                <a:extLst>
                  <a:ext uri="{0D108BD9-81ED-4DB2-BD59-A6C34878D82A}">
                    <a16:rowId xmlns:a16="http://schemas.microsoft.com/office/drawing/2014/main" val="10002"/>
                  </a:ext>
                </a:extLst>
              </a:tr>
              <a:tr h="855082">
                <a:tc>
                  <a:txBody>
                    <a:bodyPr/>
                    <a:lstStyle/>
                    <a:p>
                      <a:r>
                        <a:rPr lang="en-GB" sz="2800" dirty="0"/>
                        <a:t>This essay</a:t>
                      </a:r>
                      <a:r>
                        <a:rPr lang="en-GB" sz="2800" baseline="0" dirty="0"/>
                        <a:t> will look at</a:t>
                      </a:r>
                      <a:endParaRPr lang="en-GB" sz="2800" dirty="0"/>
                    </a:p>
                  </a:txBody>
                  <a:tcPr/>
                </a:tc>
                <a:tc>
                  <a:txBody>
                    <a:bodyPr/>
                    <a:lstStyle/>
                    <a:p>
                      <a:r>
                        <a:rPr lang="en-GB" sz="2800" dirty="0"/>
                        <a:t>This essay will explore/discuss/analyse</a:t>
                      </a:r>
                    </a:p>
                  </a:txBody>
                  <a:tcPr/>
                </a:tc>
                <a:extLst>
                  <a:ext uri="{0D108BD9-81ED-4DB2-BD59-A6C34878D82A}">
                    <a16:rowId xmlns:a16="http://schemas.microsoft.com/office/drawing/2014/main" val="10003"/>
                  </a:ext>
                </a:extLst>
              </a:tr>
              <a:tr h="495405">
                <a:tc>
                  <a:txBody>
                    <a:bodyPr/>
                    <a:lstStyle/>
                    <a:p>
                      <a:r>
                        <a:rPr lang="en-GB" sz="2800" dirty="0"/>
                        <a:t>I think…</a:t>
                      </a:r>
                    </a:p>
                  </a:txBody>
                  <a:tcPr/>
                </a:tc>
                <a:tc>
                  <a:txBody>
                    <a:bodyPr/>
                    <a:lstStyle/>
                    <a:p>
                      <a:r>
                        <a:rPr lang="en-GB" sz="2800" dirty="0"/>
                        <a:t>I believe…</a:t>
                      </a:r>
                    </a:p>
                  </a:txBody>
                  <a:tcPr/>
                </a:tc>
                <a:extLst>
                  <a:ext uri="{0D108BD9-81ED-4DB2-BD59-A6C34878D82A}">
                    <a16:rowId xmlns:a16="http://schemas.microsoft.com/office/drawing/2014/main" val="10004"/>
                  </a:ext>
                </a:extLst>
              </a:tr>
              <a:tr h="495405">
                <a:tc>
                  <a:txBody>
                    <a:bodyPr/>
                    <a:lstStyle/>
                    <a:p>
                      <a:r>
                        <a:rPr lang="en-GB" sz="2800" dirty="0"/>
                        <a:t>A massive point to make</a:t>
                      </a:r>
                    </a:p>
                  </a:txBody>
                  <a:tcPr/>
                </a:tc>
                <a:tc>
                  <a:txBody>
                    <a:bodyPr/>
                    <a:lstStyle/>
                    <a:p>
                      <a:r>
                        <a:rPr lang="en-GB" sz="2800" dirty="0"/>
                        <a:t>A significant</a:t>
                      </a:r>
                      <a:r>
                        <a:rPr lang="en-GB" sz="2800" baseline="0" dirty="0"/>
                        <a:t> point to consider</a:t>
                      </a:r>
                      <a:endParaRPr lang="en-GB" sz="2800" dirty="0"/>
                    </a:p>
                  </a:txBody>
                  <a:tcPr/>
                </a:tc>
                <a:extLst>
                  <a:ext uri="{0D108BD9-81ED-4DB2-BD59-A6C34878D82A}">
                    <a16:rowId xmlns:a16="http://schemas.microsoft.com/office/drawing/2014/main" val="10005"/>
                  </a:ext>
                </a:extLst>
              </a:tr>
              <a:tr h="495405">
                <a:tc>
                  <a:txBody>
                    <a:bodyPr/>
                    <a:lstStyle/>
                    <a:p>
                      <a:r>
                        <a:rPr lang="en-GB" sz="2800" b="1" dirty="0">
                          <a:solidFill>
                            <a:srgbClr val="FF0000"/>
                          </a:solidFill>
                        </a:rPr>
                        <a:t>READ,</a:t>
                      </a:r>
                      <a:r>
                        <a:rPr lang="en-GB" sz="2800" b="1" baseline="0" dirty="0">
                          <a:solidFill>
                            <a:srgbClr val="FF0000"/>
                          </a:solidFill>
                        </a:rPr>
                        <a:t> READ, READ, READ</a:t>
                      </a:r>
                      <a:endParaRPr lang="en-GB" sz="2800" b="1" dirty="0">
                        <a:solidFill>
                          <a:srgbClr val="FF0000"/>
                        </a:solidFill>
                      </a:endParaRPr>
                    </a:p>
                  </a:txBody>
                  <a:tcPr/>
                </a:tc>
                <a:tc>
                  <a:txBody>
                    <a:bodyPr/>
                    <a:lstStyle/>
                    <a:p>
                      <a:r>
                        <a:rPr lang="en-GB" sz="2800" b="1" dirty="0">
                          <a:solidFill>
                            <a:srgbClr val="FF0000"/>
                          </a:solidFill>
                        </a:rPr>
                        <a:t>READ, READ, READ, READ</a:t>
                      </a:r>
                    </a:p>
                  </a:txBody>
                  <a:tcPr/>
                </a:tc>
                <a:extLst>
                  <a:ext uri="{0D108BD9-81ED-4DB2-BD59-A6C34878D82A}">
                    <a16:rowId xmlns:a16="http://schemas.microsoft.com/office/drawing/2014/main" val="10006"/>
                  </a:ext>
                </a:extLst>
              </a:tr>
            </a:tbl>
          </a:graphicData>
        </a:graphic>
      </p:graphicFrame>
      <p:sp>
        <p:nvSpPr>
          <p:cNvPr id="3" name="Slide Number Placeholder 2"/>
          <p:cNvSpPr>
            <a:spLocks noGrp="1"/>
          </p:cNvSpPr>
          <p:nvPr>
            <p:ph type="sldNum" sz="quarter" idx="12"/>
          </p:nvPr>
        </p:nvSpPr>
        <p:spPr/>
        <p:txBody>
          <a:bodyPr/>
          <a:lstStyle/>
          <a:p>
            <a:fld id="{12DBA238-B0A8-4E33-AF5E-3D4E990766A6}" type="slidenum">
              <a:rPr lang="en-GB" smtClean="0"/>
              <a:pPr/>
              <a:t>42</a:t>
            </a:fld>
            <a:endParaRPr lang="en-GB"/>
          </a:p>
        </p:txBody>
      </p:sp>
    </p:spTree>
    <p:extLst>
      <p:ext uri="{BB962C8B-B14F-4D97-AF65-F5344CB8AC3E}">
        <p14:creationId xmlns:p14="http://schemas.microsoft.com/office/powerpoint/2010/main" val="1718381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Essay Structure</a:t>
            </a:r>
            <a:endParaRPr lang="en-GB" dirty="0"/>
          </a:p>
        </p:txBody>
      </p:sp>
      <p:sp>
        <p:nvSpPr>
          <p:cNvPr id="3" name="Content Placeholder 2"/>
          <p:cNvSpPr>
            <a:spLocks noGrp="1"/>
          </p:cNvSpPr>
          <p:nvPr>
            <p:ph idx="1"/>
          </p:nvPr>
        </p:nvSpPr>
        <p:spPr/>
        <p:txBody>
          <a:bodyPr/>
          <a:lstStyle/>
          <a:p>
            <a:r>
              <a:rPr lang="en-GB" dirty="0" smtClean="0"/>
              <a:t>Beginning, Middle and End:</a:t>
            </a:r>
          </a:p>
          <a:p>
            <a:pPr lvl="1"/>
            <a:r>
              <a:rPr lang="en-GB" dirty="0" smtClean="0"/>
              <a:t>Introduction: </a:t>
            </a:r>
          </a:p>
          <a:p>
            <a:pPr lvl="2"/>
            <a:r>
              <a:rPr lang="en-GB" dirty="0" smtClean="0"/>
              <a:t>Say what you are going to say</a:t>
            </a:r>
          </a:p>
          <a:p>
            <a:pPr lvl="1"/>
            <a:r>
              <a:rPr lang="en-GB" dirty="0" smtClean="0"/>
              <a:t>Main Body:</a:t>
            </a:r>
          </a:p>
          <a:p>
            <a:pPr lvl="2"/>
            <a:r>
              <a:rPr lang="en-GB" dirty="0" smtClean="0"/>
              <a:t>“the filling”: Say it</a:t>
            </a:r>
          </a:p>
          <a:p>
            <a:pPr lvl="1"/>
            <a:r>
              <a:rPr lang="en-GB" dirty="0" smtClean="0"/>
              <a:t>Conclusions: </a:t>
            </a:r>
          </a:p>
          <a:p>
            <a:pPr lvl="2"/>
            <a:r>
              <a:rPr lang="en-GB" dirty="0" smtClean="0"/>
              <a:t>Say what you said</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43</a:t>
            </a:fld>
            <a:endParaRPr lang="en-GB"/>
          </a:p>
        </p:txBody>
      </p:sp>
    </p:spTree>
    <p:extLst>
      <p:ext uri="{BB962C8B-B14F-4D97-AF65-F5344CB8AC3E}">
        <p14:creationId xmlns:p14="http://schemas.microsoft.com/office/powerpoint/2010/main" val="1780709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Introduction</a:t>
            </a:r>
            <a:endParaRPr lang="en-GB" dirty="0"/>
          </a:p>
        </p:txBody>
      </p:sp>
      <p:sp>
        <p:nvSpPr>
          <p:cNvPr id="3" name="Content Placeholder 2"/>
          <p:cNvSpPr>
            <a:spLocks noGrp="1"/>
          </p:cNvSpPr>
          <p:nvPr>
            <p:ph idx="1"/>
          </p:nvPr>
        </p:nvSpPr>
        <p:spPr/>
        <p:txBody>
          <a:bodyPr/>
          <a:lstStyle/>
          <a:p>
            <a:r>
              <a:rPr lang="en-GB" dirty="0" smtClean="0"/>
              <a:t>Sets the scene of the whole essay </a:t>
            </a:r>
          </a:p>
          <a:p>
            <a:pPr lvl="1"/>
            <a:r>
              <a:rPr lang="en-GB" dirty="0" smtClean="0"/>
              <a:t>a vital component of the assignment. </a:t>
            </a:r>
          </a:p>
          <a:p>
            <a:r>
              <a:rPr lang="en-GB" dirty="0" smtClean="0"/>
              <a:t>Introduces the reader to the topic, and to the rest of the essay.</a:t>
            </a:r>
          </a:p>
          <a:p>
            <a:r>
              <a:rPr lang="en-GB" dirty="0" smtClean="0"/>
              <a:t>Good practice to revert back to question. </a:t>
            </a:r>
          </a:p>
          <a:p>
            <a:r>
              <a:rPr lang="en-GB" dirty="0" smtClean="0"/>
              <a:t>Should be approximately 10% of the word count of the assignment (1 – 2 paragraphs).</a:t>
            </a:r>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44</a:t>
            </a:fld>
            <a:endParaRPr lang="en-GB"/>
          </a:p>
        </p:txBody>
      </p:sp>
    </p:spTree>
    <p:extLst>
      <p:ext uri="{BB962C8B-B14F-4D97-AF65-F5344CB8AC3E}">
        <p14:creationId xmlns:p14="http://schemas.microsoft.com/office/powerpoint/2010/main" val="3754401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Main Body</a:t>
            </a:r>
            <a:endParaRPr lang="en-GB" dirty="0"/>
          </a:p>
        </p:txBody>
      </p:sp>
      <p:sp>
        <p:nvSpPr>
          <p:cNvPr id="3" name="Content Placeholder 2"/>
          <p:cNvSpPr>
            <a:spLocks noGrp="1"/>
          </p:cNvSpPr>
          <p:nvPr>
            <p:ph idx="1"/>
          </p:nvPr>
        </p:nvSpPr>
        <p:spPr/>
        <p:txBody>
          <a:bodyPr>
            <a:normAutofit fontScale="92500"/>
          </a:bodyPr>
          <a:lstStyle/>
          <a:p>
            <a:r>
              <a:rPr lang="en-GB" smtClean="0"/>
              <a:t>Needs to be structured</a:t>
            </a:r>
          </a:p>
          <a:p>
            <a:r>
              <a:rPr lang="en-GB" smtClean="0"/>
              <a:t>Clarity of observations, supported by evidence </a:t>
            </a:r>
          </a:p>
          <a:p>
            <a:r>
              <a:rPr lang="en-GB" smtClean="0"/>
              <a:t>Clear structure so that the reader can follow your argument</a:t>
            </a:r>
          </a:p>
          <a:p>
            <a:r>
              <a:rPr lang="en-GB" smtClean="0"/>
              <a:t>How you will ‘order’ your main body will be individual to you</a:t>
            </a:r>
          </a:p>
          <a:p>
            <a:r>
              <a:rPr lang="en-GB" smtClean="0"/>
              <a:t>A clear and detailed essay plan will help you to ensure a well structured assignment</a:t>
            </a:r>
          </a:p>
          <a:p>
            <a:r>
              <a:rPr lang="en-GB" smtClean="0"/>
              <a:t>Clarity of argument</a:t>
            </a:r>
          </a:p>
          <a:p>
            <a:r>
              <a:rPr lang="en-GB" smtClean="0"/>
              <a:t>Critical analysis</a:t>
            </a:r>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45</a:t>
            </a:fld>
            <a:endParaRPr lang="en-GB"/>
          </a:p>
        </p:txBody>
      </p:sp>
    </p:spTree>
    <p:extLst>
      <p:ext uri="{BB962C8B-B14F-4D97-AF65-F5344CB8AC3E}">
        <p14:creationId xmlns:p14="http://schemas.microsoft.com/office/powerpoint/2010/main" val="3472832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Points to Consider</a:t>
            </a:r>
            <a:endParaRPr lang="en-GB" dirty="0"/>
          </a:p>
        </p:txBody>
      </p:sp>
      <p:sp>
        <p:nvSpPr>
          <p:cNvPr id="3" name="Content Placeholder 2"/>
          <p:cNvSpPr>
            <a:spLocks noGrp="1"/>
          </p:cNvSpPr>
          <p:nvPr>
            <p:ph idx="1"/>
          </p:nvPr>
        </p:nvSpPr>
        <p:spPr/>
        <p:txBody>
          <a:bodyPr/>
          <a:lstStyle/>
          <a:p>
            <a:r>
              <a:rPr lang="en-GB" smtClean="0"/>
              <a:t>The ‘flow’ of your work – no ‘chunking’ of information</a:t>
            </a:r>
          </a:p>
          <a:p>
            <a:r>
              <a:rPr lang="en-GB" smtClean="0"/>
              <a:t>Ensure that each paragraph leads to the next – with the use of leading/connecting sentences</a:t>
            </a:r>
          </a:p>
          <a:p>
            <a:r>
              <a:rPr lang="en-GB" smtClean="0"/>
              <a:t>Ensure that paragraphs are not too long and cover one ‘logical’ topic or sub-topic</a:t>
            </a:r>
          </a:p>
          <a:p>
            <a:r>
              <a:rPr lang="en-GB" smtClean="0"/>
              <a:t>Avoid the use of sub-headings – unless stipulated by your lecturer</a:t>
            </a:r>
          </a:p>
          <a:p>
            <a:r>
              <a:rPr lang="en-GB" smtClean="0"/>
              <a:t>Spelling, grammar, presentation</a:t>
            </a:r>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46</a:t>
            </a:fld>
            <a:endParaRPr lang="en-GB" dirty="0"/>
          </a:p>
        </p:txBody>
      </p:sp>
    </p:spTree>
    <p:extLst>
      <p:ext uri="{BB962C8B-B14F-4D97-AF65-F5344CB8AC3E}">
        <p14:creationId xmlns:p14="http://schemas.microsoft.com/office/powerpoint/2010/main" val="3934817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Conclusion</a:t>
            </a:r>
            <a:endParaRPr lang="en-GB" dirty="0"/>
          </a:p>
        </p:txBody>
      </p:sp>
      <p:sp>
        <p:nvSpPr>
          <p:cNvPr id="3" name="Content Placeholder 2"/>
          <p:cNvSpPr>
            <a:spLocks noGrp="1"/>
          </p:cNvSpPr>
          <p:nvPr>
            <p:ph idx="1"/>
          </p:nvPr>
        </p:nvSpPr>
        <p:spPr/>
        <p:txBody>
          <a:bodyPr/>
          <a:lstStyle/>
          <a:p>
            <a:r>
              <a:rPr lang="en-GB" smtClean="0"/>
              <a:t>Approximately 10% of your work count</a:t>
            </a:r>
          </a:p>
          <a:p>
            <a:r>
              <a:rPr lang="en-GB" smtClean="0"/>
              <a:t>Summary – of your main findings</a:t>
            </a:r>
          </a:p>
          <a:p>
            <a:r>
              <a:rPr lang="en-GB" smtClean="0"/>
              <a:t>Any recommendations to make?</a:t>
            </a:r>
          </a:p>
          <a:p>
            <a:r>
              <a:rPr lang="en-GB" smtClean="0"/>
              <a:t>Revert back to the question</a:t>
            </a:r>
          </a:p>
          <a:p>
            <a:r>
              <a:rPr lang="en-GB" smtClean="0"/>
              <a:t>Re-visit your introduction?  Have you said what you are going to say?</a:t>
            </a:r>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47</a:t>
            </a:fld>
            <a:endParaRPr lang="en-GB"/>
          </a:p>
        </p:txBody>
      </p:sp>
    </p:spTree>
    <p:extLst>
      <p:ext uri="{BB962C8B-B14F-4D97-AF65-F5344CB8AC3E}">
        <p14:creationId xmlns:p14="http://schemas.microsoft.com/office/powerpoint/2010/main" val="3015633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smtClean="0"/>
              <a:t>Some final thoughts…</a:t>
            </a:r>
            <a:endParaRPr lang="en-GB" dirty="0"/>
          </a:p>
        </p:txBody>
      </p:sp>
      <p:sp>
        <p:nvSpPr>
          <p:cNvPr id="5" name="Subtitle 4"/>
          <p:cNvSpPr>
            <a:spLocks noGrp="1"/>
          </p:cNvSpPr>
          <p:nvPr>
            <p:ph type="subTitle" idx="1"/>
          </p:nvPr>
        </p:nvSpPr>
        <p:spPr/>
        <p:txBody>
          <a:bodyPr/>
          <a:lstStyle/>
          <a:p>
            <a:endParaRPr lang="en-GB"/>
          </a:p>
        </p:txBody>
      </p:sp>
      <p:sp>
        <p:nvSpPr>
          <p:cNvPr id="2" name="Slide Number Placeholder 1"/>
          <p:cNvSpPr>
            <a:spLocks noGrp="1"/>
          </p:cNvSpPr>
          <p:nvPr>
            <p:ph type="sldNum" sz="quarter" idx="12"/>
          </p:nvPr>
        </p:nvSpPr>
        <p:spPr/>
        <p:txBody>
          <a:bodyPr/>
          <a:lstStyle/>
          <a:p>
            <a:fld id="{760EC428-88D4-4FC1-85F9-DDCEB74D828C}" type="slidenum">
              <a:rPr lang="en-GB" smtClean="0"/>
              <a:pPr/>
              <a:t>48</a:t>
            </a:fld>
            <a:endParaRPr lang="en-GB"/>
          </a:p>
        </p:txBody>
      </p:sp>
    </p:spTree>
    <p:extLst>
      <p:ext uri="{BB962C8B-B14F-4D97-AF65-F5344CB8AC3E}">
        <p14:creationId xmlns:p14="http://schemas.microsoft.com/office/powerpoint/2010/main" val="5353183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GB" dirty="0"/>
              <a:t>Planning and </a:t>
            </a:r>
            <a:r>
              <a:rPr lang="en-GB" dirty="0" smtClean="0"/>
              <a:t>Time Management </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Firstly it is up to you to organise your study – both how you are going to do things and when.</a:t>
            </a:r>
          </a:p>
          <a:p>
            <a:r>
              <a:rPr lang="en-GB" dirty="0" smtClean="0"/>
              <a:t>Assignments are given in advance and you will need to plan your time accordingly. </a:t>
            </a:r>
          </a:p>
          <a:p>
            <a:r>
              <a:rPr lang="en-GB" dirty="0" smtClean="0"/>
              <a:t>Through effective planning and time management you can avoid stress, sloppy work, and low marks!</a:t>
            </a:r>
          </a:p>
          <a:p>
            <a:pPr lvl="2"/>
            <a:endParaRPr lang="en-GB" dirty="0" smtClean="0"/>
          </a:p>
          <a:p>
            <a:endParaRPr lang="en-GB" dirty="0"/>
          </a:p>
        </p:txBody>
      </p:sp>
      <p:sp>
        <p:nvSpPr>
          <p:cNvPr id="15" name="Content Placeholder 14"/>
          <p:cNvSpPr>
            <a:spLocks noGrp="1"/>
          </p:cNvSpPr>
          <p:nvPr>
            <p:ph sz="half" idx="2"/>
          </p:nvPr>
        </p:nvSpPr>
        <p:spPr/>
        <p:txBody>
          <a:bodyPr>
            <a:normAutofit fontScale="92500" lnSpcReduction="10000"/>
          </a:bodyPr>
          <a:lstStyle/>
          <a:p>
            <a:r>
              <a:rPr lang="en-GB" dirty="0"/>
              <a:t>Keep in mind the following: </a:t>
            </a:r>
          </a:p>
          <a:p>
            <a:pPr lvl="1"/>
            <a:r>
              <a:rPr lang="en-GB" dirty="0"/>
              <a:t>End date (work backwards)</a:t>
            </a:r>
          </a:p>
          <a:p>
            <a:pPr lvl="1"/>
            <a:r>
              <a:rPr lang="en-GB" dirty="0"/>
              <a:t>What needs to be done, how, when, where can I do it. </a:t>
            </a:r>
          </a:p>
          <a:p>
            <a:pPr lvl="1"/>
            <a:r>
              <a:rPr lang="en-GB" dirty="0"/>
              <a:t>Give yourself enough time so that if you run in to difficulties you can contact a lecturer for advice. </a:t>
            </a:r>
          </a:p>
          <a:p>
            <a:pPr lvl="1"/>
            <a:r>
              <a:rPr lang="en-GB" dirty="0"/>
              <a:t>Give yourself time to proof read.</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49</a:t>
            </a:fld>
            <a:endParaRPr lang="en-GB"/>
          </a:p>
        </p:txBody>
      </p:sp>
    </p:spTree>
    <p:extLst>
      <p:ext uri="{BB962C8B-B14F-4D97-AF65-F5344CB8AC3E}">
        <p14:creationId xmlns:p14="http://schemas.microsoft.com/office/powerpoint/2010/main" val="1432761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Get Yourself Informed</a:t>
            </a:r>
            <a:br>
              <a:rPr lang="en-GB" dirty="0" smtClean="0"/>
            </a:br>
            <a:r>
              <a:rPr lang="en-GB" dirty="0" smtClean="0"/>
              <a:t>Your are </a:t>
            </a:r>
            <a:r>
              <a:rPr lang="en-GB" dirty="0" smtClean="0">
                <a:solidFill>
                  <a:srgbClr val="FF0000"/>
                </a:solidFill>
              </a:rPr>
              <a:t>READING</a:t>
            </a:r>
            <a:r>
              <a:rPr lang="en-GB" dirty="0" smtClean="0"/>
              <a:t> for a Degree</a:t>
            </a:r>
            <a:endParaRPr lang="en-GB" dirty="0"/>
          </a:p>
        </p:txBody>
      </p:sp>
      <p:sp>
        <p:nvSpPr>
          <p:cNvPr id="3" name="Content Placeholder 2"/>
          <p:cNvSpPr>
            <a:spLocks noGrp="1"/>
          </p:cNvSpPr>
          <p:nvPr>
            <p:ph idx="1"/>
          </p:nvPr>
        </p:nvSpPr>
        <p:spPr/>
        <p:txBody>
          <a:bodyPr/>
          <a:lstStyle/>
          <a:p>
            <a:r>
              <a:rPr lang="en-GB" smtClean="0"/>
              <a:t>HE is about taking responsibility for your own learning. </a:t>
            </a:r>
          </a:p>
          <a:p>
            <a:r>
              <a:rPr lang="en-GB" smtClean="0"/>
              <a:t>You need to take an active role in finding out the right information you need to undertake your studies effectively. </a:t>
            </a:r>
          </a:p>
          <a:p>
            <a:r>
              <a:rPr lang="en-GB" smtClean="0"/>
              <a:t>Don't expect to read everything on your topic - it would take a lifetime! </a:t>
            </a:r>
          </a:p>
          <a:p>
            <a:r>
              <a:rPr lang="en-GB" smtClean="0"/>
              <a:t>Active reading - think about what you want to find out before you start. </a:t>
            </a:r>
          </a:p>
          <a:p>
            <a:endParaRPr lang="en-GB" smtClean="0"/>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50</a:t>
            </a:fld>
            <a:endParaRPr lang="en-GB"/>
          </a:p>
        </p:txBody>
      </p:sp>
    </p:spTree>
    <p:extLst>
      <p:ext uri="{BB962C8B-B14F-4D97-AF65-F5344CB8AC3E}">
        <p14:creationId xmlns:p14="http://schemas.microsoft.com/office/powerpoint/2010/main" val="2954257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Note Taking</a:t>
            </a:r>
            <a:endParaRPr lang="en-GB" dirty="0"/>
          </a:p>
        </p:txBody>
      </p:sp>
      <p:sp>
        <p:nvSpPr>
          <p:cNvPr id="3" name="Content Placeholder 2"/>
          <p:cNvSpPr>
            <a:spLocks noGrp="1"/>
          </p:cNvSpPr>
          <p:nvPr>
            <p:ph idx="1"/>
          </p:nvPr>
        </p:nvSpPr>
        <p:spPr/>
        <p:txBody>
          <a:bodyPr/>
          <a:lstStyle/>
          <a:p>
            <a:r>
              <a:rPr lang="en-GB" dirty="0" smtClean="0"/>
              <a:t>Make useful notes, not copious ones:</a:t>
            </a:r>
          </a:p>
          <a:p>
            <a:pPr lvl="1"/>
            <a:r>
              <a:rPr lang="en-GB" dirty="0" smtClean="0"/>
              <a:t>If you try to write down everything the lecturer says you will not be able to focus on listening. </a:t>
            </a:r>
          </a:p>
          <a:p>
            <a:pPr lvl="1"/>
            <a:r>
              <a:rPr lang="en-GB" dirty="0" smtClean="0"/>
              <a:t>Make notes of selected points and underline the important ones to make them obvious. </a:t>
            </a:r>
          </a:p>
          <a:p>
            <a:r>
              <a:rPr lang="en-GB" dirty="0" smtClean="0"/>
              <a:t>Add any thoughts of your own that arise, but make it clear that they are your own ideas, perhaps by circling them. </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51</a:t>
            </a:fld>
            <a:endParaRPr lang="en-GB"/>
          </a:p>
        </p:txBody>
      </p:sp>
    </p:spTree>
    <p:extLst>
      <p:ext uri="{BB962C8B-B14F-4D97-AF65-F5344CB8AC3E}">
        <p14:creationId xmlns:p14="http://schemas.microsoft.com/office/powerpoint/2010/main" val="2227735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Writing</a:t>
            </a:r>
            <a:endParaRPr lang="en-GB" dirty="0"/>
          </a:p>
        </p:txBody>
      </p:sp>
      <p:sp>
        <p:nvSpPr>
          <p:cNvPr id="3" name="Content Placeholder 2"/>
          <p:cNvSpPr>
            <a:spLocks noGrp="1"/>
          </p:cNvSpPr>
          <p:nvPr>
            <p:ph idx="1"/>
          </p:nvPr>
        </p:nvSpPr>
        <p:spPr/>
        <p:txBody>
          <a:bodyPr/>
          <a:lstStyle/>
          <a:p>
            <a:r>
              <a:rPr lang="en-GB" smtClean="0"/>
              <a:t>At university it is not about how much you know, but how you understand it. </a:t>
            </a:r>
          </a:p>
          <a:p>
            <a:pPr lvl="1"/>
            <a:r>
              <a:rPr lang="en-GB" smtClean="0"/>
              <a:t>That usually means knowing the major issues and debates and putting what you have found out about the topic into that context. </a:t>
            </a:r>
          </a:p>
          <a:p>
            <a:r>
              <a:rPr lang="en-GB" smtClean="0"/>
              <a:t>It also means being able to communicate your understanding</a:t>
            </a:r>
          </a:p>
          <a:p>
            <a:pPr lvl="1"/>
            <a:r>
              <a:rPr lang="en-GB" smtClean="0"/>
              <a:t>therefore knowing how to structure your work and how write clearly and academically is really important.</a:t>
            </a:r>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52</a:t>
            </a:fld>
            <a:endParaRPr lang="en-GB"/>
          </a:p>
        </p:txBody>
      </p:sp>
    </p:spTree>
    <p:extLst>
      <p:ext uri="{BB962C8B-B14F-4D97-AF65-F5344CB8AC3E}">
        <p14:creationId xmlns:p14="http://schemas.microsoft.com/office/powerpoint/2010/main" val="2267844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mtClean="0"/>
              <a:t>Think critically about everything you read, see or hear - consider whether you agree or disagree with it and then (most importantly) work out why you think the way you do. </a:t>
            </a:r>
          </a:p>
          <a:p>
            <a:r>
              <a:rPr lang="en-GB" smtClean="0"/>
              <a:t>Remember that just because it is in print (or your lecturer says it), it does not mean it must be right. </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53</a:t>
            </a:fld>
            <a:endParaRPr lang="en-GB"/>
          </a:p>
        </p:txBody>
      </p:sp>
    </p:spTree>
    <p:extLst>
      <p:ext uri="{BB962C8B-B14F-4D97-AF65-F5344CB8AC3E}">
        <p14:creationId xmlns:p14="http://schemas.microsoft.com/office/powerpoint/2010/main" val="2315774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Get your referencing right:</a:t>
            </a:r>
          </a:p>
          <a:p>
            <a:pPr lvl="1"/>
            <a:r>
              <a:rPr lang="en-GB" dirty="0" smtClean="0"/>
              <a:t>You are expected to include every source you use while researching an assignment in your bibliography, and to add a reference to your text whenever you use a direct quote, whenever you paraphrase or use an idea from someone else's work. </a:t>
            </a:r>
          </a:p>
          <a:p>
            <a:r>
              <a:rPr lang="en-GB" dirty="0" smtClean="0"/>
              <a:t>Lots of long quotes are a bad idea</a:t>
            </a:r>
          </a:p>
          <a:p>
            <a:pPr lvl="1"/>
            <a:r>
              <a:rPr lang="en-GB" dirty="0" smtClean="0"/>
              <a:t>get used to using mini-quotes of a few words wherever possible. Always ask yourself, ‘have I shown how this quote supports my argument?’</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54</a:t>
            </a:fld>
            <a:endParaRPr lang="en-GB"/>
          </a:p>
        </p:txBody>
      </p:sp>
    </p:spTree>
    <p:extLst>
      <p:ext uri="{BB962C8B-B14F-4D97-AF65-F5344CB8AC3E}">
        <p14:creationId xmlns:p14="http://schemas.microsoft.com/office/powerpoint/2010/main" val="859875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Avoid Plagiarism</a:t>
            </a:r>
            <a:endParaRPr lang="en-GB" dirty="0"/>
          </a:p>
        </p:txBody>
      </p:sp>
      <p:sp>
        <p:nvSpPr>
          <p:cNvPr id="3" name="Content Placeholder 2"/>
          <p:cNvSpPr>
            <a:spLocks noGrp="1"/>
          </p:cNvSpPr>
          <p:nvPr>
            <p:ph idx="1"/>
          </p:nvPr>
        </p:nvSpPr>
        <p:spPr/>
        <p:txBody>
          <a:bodyPr/>
          <a:lstStyle/>
          <a:p>
            <a:r>
              <a:rPr lang="en-GB" dirty="0" smtClean="0"/>
              <a:t>‘Plagiarism is using the work of others without acknowledging your source of information or inspiration’ (Cottrell, 2008, p. 128).</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55</a:t>
            </a:fld>
            <a:endParaRPr lang="en-GB"/>
          </a:p>
        </p:txBody>
      </p:sp>
    </p:spTree>
    <p:extLst>
      <p:ext uri="{BB962C8B-B14F-4D97-AF65-F5344CB8AC3E}">
        <p14:creationId xmlns:p14="http://schemas.microsoft.com/office/powerpoint/2010/main" val="982679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smtClean="0"/>
              <a:t>Bibliography</a:t>
            </a:r>
            <a:endParaRPr lang="en-GB" dirty="0"/>
          </a:p>
        </p:txBody>
      </p:sp>
      <p:sp>
        <p:nvSpPr>
          <p:cNvPr id="7" name="Content Placeholder 6"/>
          <p:cNvSpPr>
            <a:spLocks noGrp="1"/>
          </p:cNvSpPr>
          <p:nvPr>
            <p:ph idx="1"/>
          </p:nvPr>
        </p:nvSpPr>
        <p:spPr/>
        <p:txBody>
          <a:bodyPr/>
          <a:lstStyle/>
          <a:p>
            <a:r>
              <a:rPr lang="en-GB" altLang="en-US" smtClean="0"/>
              <a:t>Cottrell</a:t>
            </a:r>
            <a:r>
              <a:rPr lang="en-GB" altLang="en-US" dirty="0" smtClean="0"/>
              <a:t>, S. (2008) </a:t>
            </a:r>
            <a:r>
              <a:rPr lang="en-GB" altLang="en-US" i="1" dirty="0" smtClean="0"/>
              <a:t>The Study Skills Handbook</a:t>
            </a:r>
            <a:r>
              <a:rPr lang="en-GB" altLang="en-US" dirty="0" smtClean="0"/>
              <a:t>, Hampshire: Palgrave Macmillan.</a:t>
            </a:r>
          </a:p>
          <a:p>
            <a:endParaRPr lang="en-GB" dirty="0"/>
          </a:p>
        </p:txBody>
      </p:sp>
      <p:sp>
        <p:nvSpPr>
          <p:cNvPr id="2" name="Slide Number Placeholder 1"/>
          <p:cNvSpPr>
            <a:spLocks noGrp="1"/>
          </p:cNvSpPr>
          <p:nvPr>
            <p:ph type="sldNum" sz="quarter" idx="12"/>
          </p:nvPr>
        </p:nvSpPr>
        <p:spPr/>
        <p:txBody>
          <a:bodyPr/>
          <a:lstStyle/>
          <a:p>
            <a:fld id="{12DBA238-B0A8-4E33-AF5E-3D4E990766A6}" type="slidenum">
              <a:rPr lang="en-GB" smtClean="0"/>
              <a:pPr/>
              <a:t>56</a:t>
            </a:fld>
            <a:endParaRPr lang="en-GB"/>
          </a:p>
        </p:txBody>
      </p:sp>
    </p:spTree>
    <p:extLst>
      <p:ext uri="{BB962C8B-B14F-4D97-AF65-F5344CB8AC3E}">
        <p14:creationId xmlns:p14="http://schemas.microsoft.com/office/powerpoint/2010/main" val="99642846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914</TotalTime>
  <Words>3016</Words>
  <Application>Microsoft Office PowerPoint</Application>
  <PresentationFormat>Widescreen</PresentationFormat>
  <Paragraphs>476</Paragraphs>
  <Slides>56</Slides>
  <Notes>50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56</vt:i4>
      </vt:variant>
    </vt:vector>
  </HeadingPairs>
  <TitlesOfParts>
    <vt:vector size="62" baseType="lpstr">
      <vt:lpstr>SimSun</vt:lpstr>
      <vt:lpstr>Arial</vt:lpstr>
      <vt:lpstr>Calibri</vt:lpstr>
      <vt:lpstr>Garamond</vt:lpstr>
      <vt:lpstr>Wingdings</vt:lpstr>
      <vt:lpstr>Organic</vt:lpstr>
      <vt:lpstr>ECGE4001 Session 3</vt:lpstr>
      <vt:lpstr>Essay Writing Stages Camau Ysgrifennu Traethawd</vt:lpstr>
      <vt:lpstr>Stages of Academic Writing </vt:lpstr>
      <vt:lpstr>Analysing / Understanding the Task</vt:lpstr>
      <vt:lpstr>Topic</vt:lpstr>
      <vt:lpstr>Purpose</vt:lpstr>
      <vt:lpstr>Topic and Purpose - An example</vt:lpstr>
      <vt:lpstr>Different Types of Questions</vt:lpstr>
      <vt:lpstr>Questions that are Expressed  in Terms of Degree</vt:lpstr>
      <vt:lpstr>Terms of Degree</vt:lpstr>
      <vt:lpstr>Unpacking Instructions</vt:lpstr>
      <vt:lpstr>Layout Requirements</vt:lpstr>
      <vt:lpstr>Planning an Assignment</vt:lpstr>
      <vt:lpstr>Planning: Collecting Information</vt:lpstr>
      <vt:lpstr>          Planning  </vt:lpstr>
      <vt:lpstr>Planning  </vt:lpstr>
      <vt:lpstr>The Importance of Planning</vt:lpstr>
      <vt:lpstr>The Importance of Planning</vt:lpstr>
      <vt:lpstr>Parts of the Assignment</vt:lpstr>
      <vt:lpstr>Conclusion</vt:lpstr>
      <vt:lpstr>Possible Layout of Assignment Example ONLY</vt:lpstr>
      <vt:lpstr>Work on Your First Draft</vt:lpstr>
      <vt:lpstr>Final Draft</vt:lpstr>
      <vt:lpstr>Clarity</vt:lpstr>
      <vt:lpstr>Evidence</vt:lpstr>
      <vt:lpstr>Adopt a Formal Style</vt:lpstr>
      <vt:lpstr>Adopt a Formal Style</vt:lpstr>
      <vt:lpstr>Adopt a Formal Style</vt:lpstr>
      <vt:lpstr>Adopt a Formal Style</vt:lpstr>
      <vt:lpstr>Adopt a Formal Style</vt:lpstr>
      <vt:lpstr>Informal v Formal: example</vt:lpstr>
      <vt:lpstr>Informal v formal: example</vt:lpstr>
      <vt:lpstr>Use continuous prose</vt:lpstr>
      <vt:lpstr>Be precise</vt:lpstr>
      <vt:lpstr>Accuracy</vt:lpstr>
      <vt:lpstr> </vt:lpstr>
      <vt:lpstr>Common Errors</vt:lpstr>
      <vt:lpstr>Avoid Contractions</vt:lpstr>
      <vt:lpstr>Avoid Lengthy Sentences</vt:lpstr>
      <vt:lpstr>How it Should Read…</vt:lpstr>
      <vt:lpstr>The Need to Substantiate/Evidence  your Observations</vt:lpstr>
      <vt:lpstr>Some final suggestions</vt:lpstr>
      <vt:lpstr>Essay Structure</vt:lpstr>
      <vt:lpstr>Introduction</vt:lpstr>
      <vt:lpstr>Main Body</vt:lpstr>
      <vt:lpstr>Important Points to Consider</vt:lpstr>
      <vt:lpstr>Conclusion</vt:lpstr>
      <vt:lpstr>Some final thoughts…</vt:lpstr>
      <vt:lpstr>Planning and Time Management </vt:lpstr>
      <vt:lpstr>Get Yourself Informed Your are READING for a Degree</vt:lpstr>
      <vt:lpstr>Note Taking</vt:lpstr>
      <vt:lpstr>Writing</vt:lpstr>
      <vt:lpstr>PowerPoint Presentation</vt:lpstr>
      <vt:lpstr>PowerPoint Presentation</vt:lpstr>
      <vt:lpstr>Avoid Plagiarism</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ECGE4001Q – Academic Study Skills</dc:title>
  <dc:creator>Ken Dicks</dc:creator>
  <cp:lastModifiedBy>Caroline Lohmann-Hancock</cp:lastModifiedBy>
  <cp:revision>62</cp:revision>
  <dcterms:created xsi:type="dcterms:W3CDTF">2017-09-29T08:10:58Z</dcterms:created>
  <dcterms:modified xsi:type="dcterms:W3CDTF">2019-09-20T17:17:27Z</dcterms:modified>
</cp:coreProperties>
</file>