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V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69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53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255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21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27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370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082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773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106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99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55860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706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9653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19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224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92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VG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VG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886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733648"/>
            <a:ext cx="6600451" cy="1754372"/>
          </a:xfrm>
        </p:spPr>
        <p:txBody>
          <a:bodyPr>
            <a:normAutofit/>
          </a:bodyPr>
          <a:lstStyle/>
          <a:p>
            <a:r>
              <a:rPr sz="3200" b="1" dirty="0"/>
              <a:t>Recruitment and Selection for Change Maker at British Land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2977116"/>
            <a:ext cx="6600451" cy="2530549"/>
          </a:xfrm>
        </p:spPr>
        <p:txBody>
          <a:bodyPr>
            <a:normAutofit/>
          </a:bodyPr>
          <a:lstStyle/>
          <a:p>
            <a:r>
              <a:rPr dirty="0">
                <a:solidFill>
                  <a:schemeClr val="tx1"/>
                </a:solidFill>
              </a:rPr>
              <a:t>Student Name</a:t>
            </a:r>
            <a:r>
              <a:rPr lang="en-GB" dirty="0">
                <a:solidFill>
                  <a:schemeClr val="tx1"/>
                </a:solidFill>
              </a:rPr>
              <a:t>:  Gheorghe  Sterea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Student Number</a:t>
            </a:r>
            <a:r>
              <a:rPr lang="en-GB" dirty="0">
                <a:solidFill>
                  <a:schemeClr val="tx1"/>
                </a:solidFill>
              </a:rPr>
              <a:t> : 2416523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Module Code &amp; Title</a:t>
            </a:r>
            <a:r>
              <a:rPr lang="en-GB" dirty="0">
                <a:solidFill>
                  <a:schemeClr val="tx1"/>
                </a:solidFill>
              </a:rPr>
              <a:t>:  </a:t>
            </a:r>
            <a:r>
              <a:rPr lang="en-GB" dirty="0"/>
              <a:t>Developing and Managing</a:t>
            </a:r>
          </a:p>
          <a:p>
            <a:r>
              <a:rPr lang="en-GB" dirty="0"/>
              <a:t> Individuals and Teams   LCLM5002</a:t>
            </a:r>
            <a:endParaRPr dirty="0">
              <a:solidFill>
                <a:schemeClr val="tx1"/>
              </a:solidFill>
            </a:endParaRPr>
          </a:p>
          <a:p>
            <a:r>
              <a:rPr dirty="0">
                <a:solidFill>
                  <a:schemeClr val="tx1"/>
                </a:solidFill>
              </a:rPr>
              <a:t>Lecturer’s Name</a:t>
            </a:r>
            <a:r>
              <a:rPr lang="en-GB" dirty="0">
                <a:solidFill>
                  <a:schemeClr val="tx1"/>
                </a:solidFill>
              </a:rPr>
              <a:t>:  Gregory  Cowan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1. Introduction to British Land</a:t>
            </a:r>
          </a:p>
          <a:p>
            <a:r>
              <a:rPr dirty="0"/>
              <a:t>2. Job Analysis</a:t>
            </a:r>
          </a:p>
          <a:p>
            <a:r>
              <a:rPr dirty="0"/>
              <a:t>3. Job Description</a:t>
            </a:r>
          </a:p>
          <a:p>
            <a:r>
              <a:rPr dirty="0"/>
              <a:t>4. Person Specification</a:t>
            </a:r>
          </a:p>
          <a:p>
            <a:r>
              <a:rPr dirty="0"/>
              <a:t>5. </a:t>
            </a:r>
            <a:r>
              <a:rPr lang="en-US" dirty="0"/>
              <a:t>Types of Interview (</a:t>
            </a:r>
            <a:r>
              <a:rPr dirty="0"/>
              <a:t>Structured Interview</a:t>
            </a:r>
            <a:r>
              <a:rPr lang="en-US" dirty="0"/>
              <a:t>)</a:t>
            </a:r>
            <a:endParaRPr dirty="0"/>
          </a:p>
          <a:p>
            <a:r>
              <a:rPr dirty="0"/>
              <a:t>6. Competence-Based Interview</a:t>
            </a:r>
          </a:p>
          <a:p>
            <a:r>
              <a:rPr dirty="0"/>
              <a:t>7. Technical Interview</a:t>
            </a:r>
          </a:p>
          <a:p>
            <a:r>
              <a:rPr dirty="0"/>
              <a:t>8. Justifying the Most Appropriate Questioning Technique</a:t>
            </a:r>
          </a:p>
          <a:p>
            <a:r>
              <a:rPr dirty="0"/>
              <a:t>9. Face-to-Face Interview</a:t>
            </a:r>
          </a:p>
          <a:p>
            <a:r>
              <a:rPr dirty="0"/>
              <a:t>10. Online Interview</a:t>
            </a:r>
          </a:p>
          <a:p>
            <a:r>
              <a:rPr dirty="0"/>
              <a:t>11. Comparison Summary</a:t>
            </a:r>
          </a:p>
          <a:p>
            <a:r>
              <a:rPr dirty="0"/>
              <a:t>12. Conclusion</a:t>
            </a:r>
          </a:p>
          <a:p>
            <a:r>
              <a:rPr dirty="0"/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Introduction to British 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600200"/>
            <a:ext cx="5676900" cy="4525963"/>
          </a:xfrm>
        </p:spPr>
        <p:txBody>
          <a:bodyPr>
            <a:normAutofit/>
          </a:bodyPr>
          <a:lstStyle/>
          <a:p>
            <a:r>
              <a:rPr lang="en-US" dirty="0"/>
              <a:t>In the UK, British Land is among the biggest listed property companies that deal with commercial properties with headquarters in London (British Land. (</a:t>
            </a:r>
            <a:r>
              <a:rPr lang="en-US" dirty="0" err="1"/>
              <a:t>n.d.</a:t>
            </a:r>
            <a:r>
              <a:rPr lang="en-US" dirty="0"/>
              <a:t>)</a:t>
            </a:r>
          </a:p>
          <a:p>
            <a:r>
              <a:rPr lang="en-US" dirty="0"/>
              <a:t>It is the owner and manager of quality real estate in the UK in the form of shopping centers, offices and retail parks.</a:t>
            </a:r>
          </a:p>
          <a:p>
            <a:r>
              <a:rPr lang="en-US" dirty="0"/>
              <a:t>The Change Maker position in British Land is instrumental towards sustaining the transformation, the promotion of innovation, and the management of change in different business units.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494" y="3167856"/>
            <a:ext cx="3393506" cy="15811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020016">
            <a:off x="411511" y="3239266"/>
            <a:ext cx="3224705" cy="19875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/>
              <a:t>Job Analysis (Change Maker at British Land)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499" y="2133600"/>
            <a:ext cx="5534025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change Maker position would require the candidate to: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Have an excellent background in change management, business change and innovation (Armstrong, 2020)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Have experience in managing cross-functional teams and bringing change to the organization.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Be strategic, able to solve problems, as well as lead and execute change initiatives (</a:t>
            </a:r>
            <a:r>
              <a:rPr lang="en-US" dirty="0" err="1"/>
              <a:t>Lojić</a:t>
            </a:r>
            <a:r>
              <a:rPr lang="en-US" dirty="0"/>
              <a:t>, 2023).</a:t>
            </a:r>
          </a:p>
          <a:p>
            <a:pPr lvl="1">
              <a:buFont typeface="+mj-lt"/>
              <a:buAutoNum type="alphaLcParenR"/>
            </a:pPr>
            <a:r>
              <a:rPr lang="en-US" dirty="0"/>
              <a:t>Know how to deal with stakeholders and communicate with them to facilitate transitions.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/>
              <a:t>Job Description (Change Maker at British Land)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815" y="2257425"/>
            <a:ext cx="5906185" cy="3777622"/>
          </a:xfrm>
        </p:spPr>
        <p:txBody>
          <a:bodyPr>
            <a:normAutofit/>
          </a:bodyPr>
          <a:lstStyle/>
          <a:p>
            <a:pPr marL="914400" lvl="1" indent="-514350">
              <a:buFont typeface="+mj-lt"/>
              <a:buAutoNum type="arabicParenR"/>
            </a:pPr>
            <a:r>
              <a:rPr lang="en-US" dirty="0"/>
              <a:t>Initiate and spearhead change processes in different departments.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US" dirty="0"/>
              <a:t>Design and introduce change management plans.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US" dirty="0"/>
              <a:t>Supervise the process and system change to fit the business goals.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US" dirty="0"/>
              <a:t>Stakeholder buy-in: make sure that stakeholders are lined up and communications on change initiatives are coordinated (Moon, 2025).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US" dirty="0"/>
              <a:t>Identify and quantify the success and the impact of the change management processes.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00" y="2478617"/>
            <a:ext cx="2667000" cy="254846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Person Specification (Change Maker at British Land)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Qualifications: </a:t>
            </a:r>
            <a:r>
              <a:rPr lang="en-US" dirty="0"/>
              <a:t>Degree in Business, Change Management or similar.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b="1" dirty="0"/>
              <a:t>Skills: </a:t>
            </a:r>
            <a:r>
              <a:rPr lang="en-US" dirty="0"/>
              <a:t>Good leadership and communication and problem-solving skills.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b="1" dirty="0"/>
              <a:t>Experience: </a:t>
            </a:r>
            <a:r>
              <a:rPr lang="en-US" dirty="0"/>
              <a:t>Established experience in change management and implementation in a corporate setting.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b="1" dirty="0"/>
              <a:t>Characteristics: </a:t>
            </a:r>
            <a:r>
              <a:rPr lang="en-US" dirty="0"/>
              <a:t>Flexibility, emotional stability, good people skills, and being proactive towards problem-solving.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b="1" dirty="0"/>
              <a:t>Technical Skills: </a:t>
            </a:r>
            <a:r>
              <a:rPr lang="en-US" dirty="0"/>
              <a:t>Change management tools and project management software knowledge (Devi, 2022.)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25" y="1236663"/>
            <a:ext cx="8229600" cy="428626"/>
          </a:xfrm>
        </p:spPr>
        <p:txBody>
          <a:bodyPr>
            <a:normAutofit fontScale="90000"/>
          </a:bodyPr>
          <a:lstStyle/>
          <a:p>
            <a:r>
              <a:rPr sz="2800" b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US" dirty="0" err="1"/>
              <a:t>ll</a:t>
            </a:r>
            <a:r>
              <a:rPr lang="en-US" dirty="0"/>
              <a:t> applicants are administered the pre-determined questions which is fair and consistent.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Good in evaluating qualification, experience and ability in problem-solving.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Helps considers the compatibility of the culture and goals of the company (Hill, 2022 )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Fit to measure the organizational fit to a Change Maker.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96851"/>
            <a:ext cx="8229600" cy="5905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Type of Job Interview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Competence-Based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US" dirty="0"/>
              <a:t>Concentrates on the evaluation of previous behavior in order to determine the competencies needed in the position.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Example question: 'Write about a situation when you managed to lead a change initiative in an organization successfully.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Perfect in evaluating the leadership, flexibility, and strategic thinking (Kessler, 2025).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Helps assess the application of skills by the candidates in the real life situations.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Technical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en-US" dirty="0"/>
              <a:t>Specializes in assessment of technical skills and knowledge in the job.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Includes testing change management tools, change management strategies, and project management approaches knowledge.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/>
              <a:t>Although it can be handy in the technical expertise, it might not exhaust the leadership and interpersonal skills needed in a Change Maker position (Bell, 2023).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/>
              <a:t>Justifying the Most Appropriate Questioning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Interview Technique: Competence Based Interview.</a:t>
            </a:r>
          </a:p>
          <a:p>
            <a:pPr lvl="1">
              <a:buFont typeface="+mj-lt"/>
              <a:buAutoNum type="arabicPeriod"/>
            </a:pPr>
            <a:r>
              <a:rPr lang="en-US" dirty="0"/>
              <a:t>Evaluates real-life experience: Observes the way candidates have maneuvered through difficulties in change management.</a:t>
            </a:r>
          </a:p>
          <a:p>
            <a:pPr lvl="1">
              <a:buFont typeface="+mj-lt"/>
              <a:buAutoNum type="arabicPeriod"/>
            </a:pPr>
            <a:r>
              <a:rPr lang="en-US" dirty="0"/>
              <a:t>Demonstrates leadership and problem-solving skills: Emphasizes the practical use of skills by the candidates.</a:t>
            </a:r>
          </a:p>
          <a:p>
            <a:pPr lvl="1">
              <a:buFont typeface="+mj-lt"/>
              <a:buAutoNum type="arabicPeriod"/>
            </a:pPr>
            <a:r>
              <a:rPr lang="en-US" dirty="0"/>
              <a:t>Fits the organizational culture: Assists in ensuring that the candidates have the competency to drive change in the organization. (Bell, 2023)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Face-to-Face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4625" y="2133600"/>
            <a:ext cx="6429375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Advantages: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Establishes individual rapport and trust.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Notes body language and style of communication.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Immediate clarification and feedback possible.</a:t>
            </a:r>
          </a:p>
          <a:p>
            <a:pPr marL="0" indent="0">
              <a:buNone/>
            </a:pPr>
            <a:r>
              <a:rPr b="1" dirty="0"/>
              <a:t>Disadvantages: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Long process that needs time scheduling.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Travel costs for candidates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Little scheduling flexibility (Khetre, Thakare, S. and </a:t>
            </a:r>
            <a:r>
              <a:rPr lang="en-US" dirty="0" err="1"/>
              <a:t>Kamble</a:t>
            </a:r>
            <a:r>
              <a:rPr lang="en-US" dirty="0"/>
              <a:t>, 2023).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3057526"/>
            <a:ext cx="2543175" cy="263843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2874" y="1540342"/>
            <a:ext cx="7134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Examples: Face to face interview in the British Land headquarters.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1851" y="71660"/>
            <a:ext cx="6589199" cy="833215"/>
          </a:xfrm>
        </p:spPr>
        <p:txBody>
          <a:bodyPr/>
          <a:lstStyle/>
          <a:p>
            <a:r>
              <a:rPr b="1" dirty="0"/>
              <a:t>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7975" y="2133600"/>
            <a:ext cx="5686425" cy="37776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b="1" dirty="0"/>
              <a:t>Advantages: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Flexible and convenient schedules.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No travel required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Wider coverage to candidates in localities.</a:t>
            </a:r>
            <a:endParaRPr dirty="0"/>
          </a:p>
          <a:p>
            <a:pPr marL="0" indent="0">
              <a:buNone/>
            </a:pPr>
            <a:r>
              <a:rPr b="1" dirty="0"/>
              <a:t>Disadvantages: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Technical problems such as connection problems or software malfunctions.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Non-verbal cues are more difficult to evaluate.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US" dirty="0"/>
              <a:t>Minor personal engagement as opposed to face-to-face interviews (Khetre, Thakare and </a:t>
            </a:r>
            <a:r>
              <a:rPr lang="en-US" dirty="0" err="1"/>
              <a:t>Kamble</a:t>
            </a:r>
            <a:r>
              <a:rPr lang="en-US" dirty="0"/>
              <a:t>, 20230)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" y="2619153"/>
            <a:ext cx="2531056" cy="184829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33374" y="1315135"/>
            <a:ext cx="69818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Example: Virtual interview through  Microsoft Teams or Zoom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0490" y="1638300"/>
            <a:ext cx="6591985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Successful recruitment would make sure that British Land recruits the appropriate talent to facilitate change and innovation.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Job analysis, description and person specification help in matching the right talent to the goals of the company.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most suitable interviews in the Change Maker role would be competence-based interviews because they test the leadership and strategic skills.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systematic practices guarantee the fair and consistency in selection of candidates.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255182"/>
            <a:ext cx="6589199" cy="861238"/>
          </a:xfrm>
        </p:spPr>
        <p:txBody>
          <a:bodyPr/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1116420"/>
            <a:ext cx="7734300" cy="53694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British Land. (</a:t>
            </a:r>
            <a:r>
              <a:rPr lang="en-US" dirty="0" err="1"/>
              <a:t>n.d.</a:t>
            </a:r>
            <a:r>
              <a:rPr lang="en-US" dirty="0"/>
              <a:t>) About Us. Available at: https://www.britishland.com/ (Accessed: 3 November 2025)</a:t>
            </a:r>
          </a:p>
          <a:p>
            <a:pPr marL="0" indent="0">
              <a:buNone/>
            </a:pPr>
            <a:r>
              <a:rPr lang="en-US" dirty="0"/>
              <a:t>Armstrong, M. (2020) Armstrong’s Handbook of Human Resource Management Practice. 15th ed. </a:t>
            </a:r>
            <a:r>
              <a:rPr lang="en-US" dirty="0" err="1"/>
              <a:t>Kogan</a:t>
            </a:r>
            <a:r>
              <a:rPr lang="en-US" dirty="0"/>
              <a:t> Page.</a:t>
            </a:r>
          </a:p>
          <a:p>
            <a:pPr marL="0" indent="0">
              <a:buNone/>
            </a:pPr>
            <a:r>
              <a:rPr lang="en-US" dirty="0" err="1"/>
              <a:t>Lojić</a:t>
            </a:r>
            <a:r>
              <a:rPr lang="en-US" dirty="0"/>
              <a:t>, R., 2023. The Impact of Job Analysis on Organisational Change. International Journal of Economics &amp; Law, 13(38), pp.41-52.</a:t>
            </a:r>
          </a:p>
          <a:p>
            <a:pPr marL="0" indent="0">
              <a:buNone/>
            </a:pPr>
            <a:r>
              <a:rPr lang="en-US" dirty="0"/>
              <a:t>British Land. (</a:t>
            </a:r>
            <a:r>
              <a:rPr lang="en-US" dirty="0" err="1"/>
              <a:t>n.d.</a:t>
            </a:r>
            <a:r>
              <a:rPr lang="en-US" dirty="0"/>
              <a:t>) British Land. Available at: https://www.britishland.com/ (Accessed: 3 November 2025). </a:t>
            </a:r>
          </a:p>
          <a:p>
            <a:pPr marL="0" indent="0">
              <a:buNone/>
            </a:pPr>
            <a:r>
              <a:rPr lang="en-US" dirty="0"/>
              <a:t>Moon, M.Y., 2025. Change-Making Making Change: Bottom-Up Change Frameworks for </a:t>
            </a:r>
            <a:r>
              <a:rPr lang="en-US" dirty="0" err="1"/>
              <a:t>Changemakers</a:t>
            </a:r>
            <a:r>
              <a:rPr lang="en-US" dirty="0"/>
              <a:t>. International Journal of Interdisciplinary Social &amp; Community Studies, 20(1).</a:t>
            </a:r>
          </a:p>
          <a:p>
            <a:pPr marL="0" indent="0">
              <a:buNone/>
            </a:pPr>
            <a:r>
              <a:rPr lang="en-US" dirty="0"/>
              <a:t>Devi, A., 2022. Be a </a:t>
            </a:r>
            <a:r>
              <a:rPr lang="en-US" dirty="0" err="1"/>
              <a:t>changemaker</a:t>
            </a:r>
            <a:r>
              <a:rPr lang="en-US" dirty="0"/>
              <a:t>. In Journeying to the Heart of SENCO Wellbeing (pp. 83-99). Routledge.</a:t>
            </a:r>
          </a:p>
          <a:p>
            <a:pPr marL="0" indent="0">
              <a:buNone/>
            </a:pPr>
            <a:r>
              <a:rPr lang="en-US" dirty="0"/>
              <a:t>Hill, L.B.,2022  4.2 JOB INTERVIEW TYPES AND TECHNIQUES. </a:t>
            </a:r>
            <a:r>
              <a:rPr lang="en-US" i="1" dirty="0"/>
              <a:t>Introduction to Professional Development</a:t>
            </a:r>
            <a:r>
              <a:rPr lang="en-US" dirty="0"/>
              <a:t>, p.146.</a:t>
            </a:r>
          </a:p>
          <a:p>
            <a:pPr marL="0" indent="0">
              <a:buNone/>
            </a:pPr>
            <a:r>
              <a:rPr lang="en-US" dirty="0"/>
              <a:t>Kessler, R., 2025. </a:t>
            </a:r>
            <a:r>
              <a:rPr lang="en-US" i="1" dirty="0"/>
              <a:t>Competency-based interviews: How to master the tough interview style used by the Fortune 500s</a:t>
            </a:r>
            <a:r>
              <a:rPr lang="en-US" dirty="0"/>
              <a:t>. Red Wheel Weiser+ ORM.</a:t>
            </a:r>
          </a:p>
          <a:p>
            <a:pPr marL="0" indent="0">
              <a:buNone/>
            </a:pPr>
            <a:r>
              <a:rPr lang="en-US" dirty="0"/>
              <a:t>Bell, B.A., 2023. Understanding the preparation phase of technical interviews. Doctoral dissertation, Virginia Tech.</a:t>
            </a:r>
          </a:p>
          <a:p>
            <a:pPr marL="0" indent="0">
              <a:buNone/>
            </a:pPr>
            <a:r>
              <a:rPr lang="en-US" dirty="0"/>
              <a:t>Khetre, S., Thakare, S. and </a:t>
            </a:r>
            <a:r>
              <a:rPr lang="en-US" dirty="0" err="1"/>
              <a:t>Kamble</a:t>
            </a:r>
            <a:r>
              <a:rPr lang="en-US" dirty="0"/>
              <a:t>, M.P., 2023. A Comparative Analysis of Virtual Interview and In-person interview. The Online Journal of Distance Education and e-Learning, 11(1).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14712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169</TotalTime>
  <Words>1156</Words>
  <Application>Microsoft Office PowerPoint</Application>
  <PresentationFormat>On-screen Show (4:3)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Wingdings</vt:lpstr>
      <vt:lpstr>Wingdings 3</vt:lpstr>
      <vt:lpstr>Wisp</vt:lpstr>
      <vt:lpstr>Recruitment and Selection for Change Maker at British Land</vt:lpstr>
      <vt:lpstr>Table of Contents</vt:lpstr>
      <vt:lpstr>Introduction to British Land</vt:lpstr>
      <vt:lpstr>Job Analysis (Change Maker at British Land)</vt:lpstr>
      <vt:lpstr>Job Description (Change Maker at British Land)</vt:lpstr>
      <vt:lpstr>Person Specification (Change Maker at British Land)</vt:lpstr>
      <vt:lpstr>Structured Interview</vt:lpstr>
      <vt:lpstr>Competence-Based Interview</vt:lpstr>
      <vt:lpstr>Technical Interview</vt:lpstr>
      <vt:lpstr>Justifying the Most Appropriate Questioning Technique</vt:lpstr>
      <vt:lpstr>Face-to-Face Interview</vt:lpstr>
      <vt:lpstr>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 for Change Maker at British Land</dc:title>
  <dc:subject/>
  <dc:creator>PC</dc:creator>
  <cp:keywords/>
  <dc:description>generated using python-pptx</dc:description>
  <cp:lastModifiedBy>Gheorghe Sterea (2416523)</cp:lastModifiedBy>
  <cp:revision>36</cp:revision>
  <dcterms:created xsi:type="dcterms:W3CDTF">2013-01-27T09:14:16Z</dcterms:created>
  <dcterms:modified xsi:type="dcterms:W3CDTF">2025-11-07T06:34:45Z</dcterms:modified>
  <cp:category/>
</cp:coreProperties>
</file>