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1699FF-7033-BA4F-A87D-1B792A015681}" v="7" dt="2026-10-09T11:02:25.7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2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3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a Kausar (2526214)" userId="f142db0b-e5a4-4545-8f08-dd357b3c3b9f" providerId="ADAL" clId="{E562C218-6FC5-5FBA-BAA8-F670065C0276}"/>
    <pc:docChg chg="undo custSel modSld">
      <pc:chgData name="Samia Kausar (2526214)" userId="f142db0b-e5a4-4545-8f08-dd357b3c3b9f" providerId="ADAL" clId="{E562C218-6FC5-5FBA-BAA8-F670065C0276}" dt="2026-10-09T12:12:16.342" v="3992" actId="113"/>
      <pc:docMkLst>
        <pc:docMk/>
      </pc:docMkLst>
      <pc:sldChg chg="modSp mod">
        <pc:chgData name="Samia Kausar (2526214)" userId="f142db0b-e5a4-4545-8f08-dd357b3c3b9f" providerId="ADAL" clId="{E562C218-6FC5-5FBA-BAA8-F670065C0276}" dt="2026-10-09T11:09:35.629" v="3948" actId="20577"/>
        <pc:sldMkLst>
          <pc:docMk/>
          <pc:sldMk cId="361552225" sldId="256"/>
        </pc:sldMkLst>
        <pc:graphicFrameChg chg="mod modGraphic">
          <ac:chgData name="Samia Kausar (2526214)" userId="f142db0b-e5a4-4545-8f08-dd357b3c3b9f" providerId="ADAL" clId="{E562C218-6FC5-5FBA-BAA8-F670065C0276}" dt="2026-10-09T11:09:35.629" v="3948" actId="20577"/>
          <ac:graphicFrameMkLst>
            <pc:docMk/>
            <pc:sldMk cId="361552225" sldId="256"/>
            <ac:graphicFrameMk id="4" creationId="{00000000-0000-0000-0000-000000000000}"/>
          </ac:graphicFrameMkLst>
        </pc:graphicFrameChg>
      </pc:sldChg>
      <pc:sldChg chg="modSp mod">
        <pc:chgData name="Samia Kausar (2526214)" userId="f142db0b-e5a4-4545-8f08-dd357b3c3b9f" providerId="ADAL" clId="{E562C218-6FC5-5FBA-BAA8-F670065C0276}" dt="2026-10-09T12:12:16.342" v="3992" actId="113"/>
        <pc:sldMkLst>
          <pc:docMk/>
          <pc:sldMk cId="3639202938" sldId="257"/>
        </pc:sldMkLst>
        <pc:spChg chg="mod">
          <ac:chgData name="Samia Kausar (2526214)" userId="f142db0b-e5a4-4545-8f08-dd357b3c3b9f" providerId="ADAL" clId="{E562C218-6FC5-5FBA-BAA8-F670065C0276}" dt="2026-10-07T18:44:35.738" v="1669" actId="255"/>
          <ac:spMkLst>
            <pc:docMk/>
            <pc:sldMk cId="3639202938" sldId="257"/>
            <ac:spMk id="2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12:12:16.342" v="3992" actId="113"/>
          <ac:spMkLst>
            <pc:docMk/>
            <pc:sldMk cId="3639202938" sldId="257"/>
            <ac:spMk id="4" creationId="{00000000-0000-0000-0000-000000000000}"/>
          </ac:spMkLst>
        </pc:spChg>
        <pc:picChg chg="mod">
          <ac:chgData name="Samia Kausar (2526214)" userId="f142db0b-e5a4-4545-8f08-dd357b3c3b9f" providerId="ADAL" clId="{E562C218-6FC5-5FBA-BAA8-F670065C0276}" dt="2026-10-07T19:16:08.361" v="2543" actId="14100"/>
          <ac:picMkLst>
            <pc:docMk/>
            <pc:sldMk cId="3639202938" sldId="257"/>
            <ac:picMk id="5" creationId="{00000000-0000-0000-0000-000000000000}"/>
          </ac:picMkLst>
        </pc:picChg>
      </pc:sldChg>
      <pc:sldChg chg="modSp mod">
        <pc:chgData name="Samia Kausar (2526214)" userId="f142db0b-e5a4-4545-8f08-dd357b3c3b9f" providerId="ADAL" clId="{E562C218-6FC5-5FBA-BAA8-F670065C0276}" dt="2026-10-09T12:08:58.492" v="3989" actId="113"/>
        <pc:sldMkLst>
          <pc:docMk/>
          <pc:sldMk cId="252274087" sldId="258"/>
        </pc:sldMkLst>
        <pc:spChg chg="mod">
          <ac:chgData name="Samia Kausar (2526214)" userId="f142db0b-e5a4-4545-8f08-dd357b3c3b9f" providerId="ADAL" clId="{E562C218-6FC5-5FBA-BAA8-F670065C0276}" dt="2026-10-07T19:11:25.306" v="2539" actId="1076"/>
          <ac:spMkLst>
            <pc:docMk/>
            <pc:sldMk cId="252274087" sldId="258"/>
            <ac:spMk id="2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12:08:58.492" v="3989" actId="113"/>
          <ac:spMkLst>
            <pc:docMk/>
            <pc:sldMk cId="252274087" sldId="258"/>
            <ac:spMk id="4" creationId="{00000000-0000-0000-0000-000000000000}"/>
          </ac:spMkLst>
        </pc:spChg>
        <pc:picChg chg="mod">
          <ac:chgData name="Samia Kausar (2526214)" userId="f142db0b-e5a4-4545-8f08-dd357b3c3b9f" providerId="ADAL" clId="{E562C218-6FC5-5FBA-BAA8-F670065C0276}" dt="2026-10-07T19:11:10.639" v="2537" actId="14100"/>
          <ac:picMkLst>
            <pc:docMk/>
            <pc:sldMk cId="252274087" sldId="258"/>
            <ac:picMk id="5" creationId="{00000000-0000-0000-0000-000000000000}"/>
          </ac:picMkLst>
        </pc:picChg>
      </pc:sldChg>
      <pc:sldChg chg="modSp mod">
        <pc:chgData name="Samia Kausar (2526214)" userId="f142db0b-e5a4-4545-8f08-dd357b3c3b9f" providerId="ADAL" clId="{E562C218-6FC5-5FBA-BAA8-F670065C0276}" dt="2026-10-07T19:27:41.886" v="2570" actId="1076"/>
        <pc:sldMkLst>
          <pc:docMk/>
          <pc:sldMk cId="458069215" sldId="259"/>
        </pc:sldMkLst>
        <pc:picChg chg="mod">
          <ac:chgData name="Samia Kausar (2526214)" userId="f142db0b-e5a4-4545-8f08-dd357b3c3b9f" providerId="ADAL" clId="{E562C218-6FC5-5FBA-BAA8-F670065C0276}" dt="2026-10-07T19:27:41.886" v="2570" actId="1076"/>
          <ac:picMkLst>
            <pc:docMk/>
            <pc:sldMk cId="458069215" sldId="259"/>
            <ac:picMk id="4" creationId="{00000000-0000-0000-0000-000000000000}"/>
          </ac:picMkLst>
        </pc:picChg>
      </pc:sldChg>
      <pc:sldChg chg="modSp mod">
        <pc:chgData name="Samia Kausar (2526214)" userId="f142db0b-e5a4-4545-8f08-dd357b3c3b9f" providerId="ADAL" clId="{E562C218-6FC5-5FBA-BAA8-F670065C0276}" dt="2026-10-09T12:08:48.828" v="3988" actId="113"/>
        <pc:sldMkLst>
          <pc:docMk/>
          <pc:sldMk cId="761908556" sldId="260"/>
        </pc:sldMkLst>
        <pc:spChg chg="mod">
          <ac:chgData name="Samia Kausar (2526214)" userId="f142db0b-e5a4-4545-8f08-dd357b3c3b9f" providerId="ADAL" clId="{E562C218-6FC5-5FBA-BAA8-F670065C0276}" dt="2026-10-07T19:41:57.146" v="3051" actId="1076"/>
          <ac:spMkLst>
            <pc:docMk/>
            <pc:sldMk cId="761908556" sldId="260"/>
            <ac:spMk id="2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12:08:48.828" v="3988" actId="113"/>
          <ac:spMkLst>
            <pc:docMk/>
            <pc:sldMk cId="761908556" sldId="260"/>
            <ac:spMk id="4" creationId="{00000000-0000-0000-0000-000000000000}"/>
          </ac:spMkLst>
        </pc:spChg>
        <pc:picChg chg="mod">
          <ac:chgData name="Samia Kausar (2526214)" userId="f142db0b-e5a4-4545-8f08-dd357b3c3b9f" providerId="ADAL" clId="{E562C218-6FC5-5FBA-BAA8-F670065C0276}" dt="2026-10-07T19:42:13.612" v="3055" actId="1076"/>
          <ac:picMkLst>
            <pc:docMk/>
            <pc:sldMk cId="761908556" sldId="260"/>
            <ac:picMk id="5" creationId="{00000000-0000-0000-0000-000000000000}"/>
          </ac:picMkLst>
        </pc:picChg>
      </pc:sldChg>
      <pc:sldChg chg="modSp mod">
        <pc:chgData name="Samia Kausar (2526214)" userId="f142db0b-e5a4-4545-8f08-dd357b3c3b9f" providerId="ADAL" clId="{E562C218-6FC5-5FBA-BAA8-F670065C0276}" dt="2026-10-09T12:03:04.757" v="3975" actId="2711"/>
        <pc:sldMkLst>
          <pc:docMk/>
          <pc:sldMk cId="465357413" sldId="261"/>
        </pc:sldMkLst>
        <pc:spChg chg="mod">
          <ac:chgData name="Samia Kausar (2526214)" userId="f142db0b-e5a4-4545-8f08-dd357b3c3b9f" providerId="ADAL" clId="{E562C218-6FC5-5FBA-BAA8-F670065C0276}" dt="2026-10-07T20:16:49.414" v="3802" actId="1076"/>
          <ac:spMkLst>
            <pc:docMk/>
            <pc:sldMk cId="465357413" sldId="261"/>
            <ac:spMk id="2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09:04:16.254" v="3868" actId="5793"/>
          <ac:spMkLst>
            <pc:docMk/>
            <pc:sldMk cId="465357413" sldId="261"/>
            <ac:spMk id="3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12:03:04.757" v="3975" actId="2711"/>
          <ac:spMkLst>
            <pc:docMk/>
            <pc:sldMk cId="465357413" sldId="261"/>
            <ac:spMk id="4" creationId="{00000000-0000-0000-0000-000000000000}"/>
          </ac:spMkLst>
        </pc:spChg>
      </pc:sldChg>
      <pc:sldChg chg="modSp mod">
        <pc:chgData name="Samia Kausar (2526214)" userId="f142db0b-e5a4-4545-8f08-dd357b3c3b9f" providerId="ADAL" clId="{E562C218-6FC5-5FBA-BAA8-F670065C0276}" dt="2026-10-09T08:56:25.348" v="3849" actId="1035"/>
        <pc:sldMkLst>
          <pc:docMk/>
          <pc:sldMk cId="197661945" sldId="262"/>
        </pc:sldMkLst>
        <pc:spChg chg="mod">
          <ac:chgData name="Samia Kausar (2526214)" userId="f142db0b-e5a4-4545-8f08-dd357b3c3b9f" providerId="ADAL" clId="{E562C218-6FC5-5FBA-BAA8-F670065C0276}" dt="2026-10-09T08:56:25.348" v="3849" actId="1035"/>
          <ac:spMkLst>
            <pc:docMk/>
            <pc:sldMk cId="197661945" sldId="262"/>
            <ac:spMk id="3" creationId="{00000000-0000-0000-0000-000000000000}"/>
          </ac:spMkLst>
        </pc:spChg>
      </pc:sldChg>
      <pc:sldChg chg="modSp mod">
        <pc:chgData name="Samia Kausar (2526214)" userId="f142db0b-e5a4-4545-8f08-dd357b3c3b9f" providerId="ADAL" clId="{E562C218-6FC5-5FBA-BAA8-F670065C0276}" dt="2026-10-09T11:11:01.770" v="3949" actId="20577"/>
        <pc:sldMkLst>
          <pc:docMk/>
          <pc:sldMk cId="462627684" sldId="263"/>
        </pc:sldMkLst>
        <pc:spChg chg="mod">
          <ac:chgData name="Samia Kausar (2526214)" userId="f142db0b-e5a4-4545-8f08-dd357b3c3b9f" providerId="ADAL" clId="{E562C218-6FC5-5FBA-BAA8-F670065C0276}" dt="2026-10-09T11:11:01.770" v="3949" actId="20577"/>
          <ac:spMkLst>
            <pc:docMk/>
            <pc:sldMk cId="462627684" sldId="263"/>
            <ac:spMk id="2" creationId="{00000000-0000-0000-0000-000000000000}"/>
          </ac:spMkLst>
        </pc:spChg>
        <pc:spChg chg="mod">
          <ac:chgData name="Samia Kausar (2526214)" userId="f142db0b-e5a4-4545-8f08-dd357b3c3b9f" providerId="ADAL" clId="{E562C218-6FC5-5FBA-BAA8-F670065C0276}" dt="2026-10-09T08:54:55.340" v="3843" actId="27636"/>
          <ac:spMkLst>
            <pc:docMk/>
            <pc:sldMk cId="462627684" sldId="263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4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891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669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26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866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64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450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561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793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90361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77195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35072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634605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2493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411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35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866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  <p:sldLayoutId id="2147483820" r:id="rId13"/>
    <p:sldLayoutId id="2147483821" r:id="rId14"/>
    <p:sldLayoutId id="2147483822" r:id="rId15"/>
    <p:sldLayoutId id="214748382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5067" y="177800"/>
            <a:ext cx="8915399" cy="2262781"/>
          </a:xfrm>
        </p:spPr>
        <p:txBody>
          <a:bodyPr>
            <a:normAutofit/>
          </a:bodyPr>
          <a:lstStyle/>
          <a:p>
            <a:r>
              <a:rPr lang="en-US" sz="4400" b="1" dirty="0"/>
              <a:t>Band 5 Rotational Occupational Therapist – NHS</a:t>
            </a:r>
            <a:endParaRPr lang="en-GB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3286" y="2606834"/>
            <a:ext cx="8915399" cy="1126283"/>
          </a:xfrm>
        </p:spPr>
        <p:txBody>
          <a:bodyPr>
            <a:noAutofit/>
          </a:bodyPr>
          <a:lstStyle/>
          <a:p>
            <a:r>
              <a:rPr lang="en-US" sz="3600" b="1" dirty="0"/>
              <a:t>A Personal SWOT Analysis for My Future NHS Career</a:t>
            </a:r>
            <a:endParaRPr lang="en-GB" sz="36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041487"/>
              </p:ext>
            </p:extLst>
          </p:nvPr>
        </p:nvGraphicFramePr>
        <p:xfrm>
          <a:off x="3463636" y="4404975"/>
          <a:ext cx="5865092" cy="19304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325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325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Samia Kausar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Student 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2526214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(LCHS4009_Birm)</a:t>
                      </a:r>
                    </a:p>
                    <a:p>
                      <a:r>
                        <a:rPr lang="en-GB" dirty="0"/>
                        <a:t>Professional Development Within Health and Social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52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4260" y="154891"/>
            <a:ext cx="3505199" cy="976312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600"/>
          <a:stretch/>
        </p:blipFill>
        <p:spPr>
          <a:xfrm>
            <a:off x="6094411" y="1131203"/>
            <a:ext cx="5965760" cy="5065511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2272" y="1261641"/>
            <a:ext cx="5122139" cy="506551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“Occupational therapy supports people to </a:t>
            </a:r>
            <a:r>
              <a:rPr lang="en-US" sz="2000" b="1" dirty="0"/>
              <a:t>overcome barriers </a:t>
            </a:r>
            <a:r>
              <a:rPr lang="en-US" sz="2000" dirty="0"/>
              <a:t>and engage in meaningful activities, building independence, confidence, and quality of life” </a:t>
            </a:r>
            <a:r>
              <a:rPr lang="en-US" sz="2000" b="1" dirty="0"/>
              <a:t>(</a:t>
            </a:r>
            <a:r>
              <a:rPr lang="en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Coomber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et al.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, 2025</a:t>
            </a:r>
            <a:r>
              <a:rPr lang="en-US" sz="2000" b="1" dirty="0"/>
              <a:t>). </a:t>
            </a:r>
          </a:p>
          <a:p>
            <a:r>
              <a:rPr lang="en-US" sz="2000" dirty="0"/>
              <a:t>My chosen career is a </a:t>
            </a:r>
            <a:r>
              <a:rPr lang="en-US" sz="2000" b="1" dirty="0"/>
              <a:t>Band 5 Rotational Occupational Therapist in the NHS</a:t>
            </a:r>
            <a:r>
              <a:rPr lang="en-US" sz="2000" dirty="0"/>
              <a:t>, A newly qualified practitioner rotating across acute, mental health health, community, and rehabilitation settings</a:t>
            </a:r>
          </a:p>
          <a:p>
            <a:r>
              <a:rPr lang="en-US" sz="2000" b="1" dirty="0"/>
              <a:t>My core purpose: </a:t>
            </a:r>
            <a:r>
              <a:rPr lang="en-US" sz="2000" dirty="0"/>
              <a:t>deliver safe, person centered, evidence- based care</a:t>
            </a:r>
            <a:r>
              <a:rPr lang="en-US" sz="2000" b="1" dirty="0"/>
              <a:t> </a:t>
            </a:r>
            <a:r>
              <a:rPr lang="en-US" sz="2000" dirty="0"/>
              <a:t>while developing this </a:t>
            </a:r>
            <a:r>
              <a:rPr lang="en-US" sz="2000" dirty="0" err="1"/>
              <a:t>expeience</a:t>
            </a:r>
            <a:r>
              <a:rPr lang="en-US" sz="2000" dirty="0"/>
              <a:t>.</a:t>
            </a:r>
          </a:p>
          <a:p>
            <a:r>
              <a:rPr lang="en-GB" sz="2000" b="1" dirty="0"/>
              <a:t>Requires: </a:t>
            </a:r>
            <a:r>
              <a:rPr lang="en-GB" sz="2000" dirty="0"/>
              <a:t>HCPC registration, degree, clinical reasoning, MDT working, and commitment to the NHS 6Cs.</a:t>
            </a:r>
          </a:p>
        </p:txBody>
      </p:sp>
    </p:spTree>
    <p:extLst>
      <p:ext uri="{BB962C8B-B14F-4D97-AF65-F5344CB8AC3E}">
        <p14:creationId xmlns:p14="http://schemas.microsoft.com/office/powerpoint/2010/main" val="3639202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460" y="296903"/>
            <a:ext cx="3505199" cy="976312"/>
          </a:xfrm>
        </p:spPr>
        <p:txBody>
          <a:bodyPr>
            <a:normAutofit/>
          </a:bodyPr>
          <a:lstStyle/>
          <a:p>
            <a:r>
              <a:rPr lang="en-GB" sz="2800" b="1" dirty="0"/>
              <a:t>Requirements Analysis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13" y="682906"/>
            <a:ext cx="4906860" cy="5266481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6979" y="1273215"/>
            <a:ext cx="4876800" cy="4815069"/>
          </a:xfrm>
        </p:spPr>
        <p:txBody>
          <a:bodyPr>
            <a:normAutofit fontScale="77500" lnSpcReduction="20000"/>
          </a:bodyPr>
          <a:lstStyle/>
          <a:p>
            <a:endParaRPr lang="en-US" sz="1800" dirty="0"/>
          </a:p>
          <a:p>
            <a:r>
              <a:rPr lang="en-US" sz="1800" dirty="0"/>
              <a:t>The NHS Band 5 rotational Occupational Therapist post requires:  </a:t>
            </a:r>
            <a:r>
              <a:rPr lang="en-US" sz="1800" b="1" dirty="0"/>
              <a:t>HCPC registration</a:t>
            </a:r>
            <a:r>
              <a:rPr lang="en-US" sz="1800" dirty="0"/>
              <a:t>, a degree in Occupational Therapy, and the ability to deliver safe , person-</a:t>
            </a:r>
            <a:r>
              <a:rPr lang="en-US" sz="1800" dirty="0" err="1"/>
              <a:t>centred</a:t>
            </a:r>
            <a:r>
              <a:rPr lang="en-US" sz="1800" dirty="0"/>
              <a:t> care. </a:t>
            </a:r>
          </a:p>
          <a:p>
            <a:r>
              <a:rPr lang="en-US" sz="1800" b="1" dirty="0"/>
              <a:t>Essential Skills &amp; standards include</a:t>
            </a:r>
            <a:r>
              <a:rPr lang="en-US" sz="18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Assessment, planning , and delivering evidence- based interventions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Caseload management, self-reflection, and working autonomously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Communication, compassion, and effective multi- disciplinary teamwork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Upholding the </a:t>
            </a:r>
            <a:r>
              <a:rPr lang="en-US" sz="1800" b="1" dirty="0"/>
              <a:t>NHS 6Cs: </a:t>
            </a:r>
            <a:r>
              <a:rPr lang="en-US" sz="1800" dirty="0"/>
              <a:t>Care, Compassion, Competence, Communication, Courage, and Commitment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err="1"/>
              <a:t>Practising</a:t>
            </a:r>
            <a:r>
              <a:rPr lang="en-US" sz="1800" dirty="0"/>
              <a:t> within </a:t>
            </a:r>
            <a:r>
              <a:rPr lang="en-US" sz="1800" b="1" dirty="0"/>
              <a:t>(</a:t>
            </a:r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HCPC, 2007; McGinty et al., 2024)</a:t>
            </a:r>
          </a:p>
          <a:p>
            <a:r>
              <a:rPr lang="en-US" sz="1800" dirty="0"/>
              <a:t>The role demands adaptability across placements and a commitment to continuous learning and person- </a:t>
            </a:r>
            <a:r>
              <a:rPr lang="en-US" sz="1800" dirty="0" err="1"/>
              <a:t>centred</a:t>
            </a:r>
            <a:r>
              <a:rPr lang="en-US" sz="1800" dirty="0"/>
              <a:t> practice. </a:t>
            </a:r>
          </a:p>
          <a:p>
            <a:r>
              <a:rPr lang="en-US" sz="1800" dirty="0"/>
              <a:t> 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5227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358" y="149610"/>
            <a:ext cx="9838170" cy="6558780"/>
          </a:xfrm>
        </p:spPr>
      </p:pic>
    </p:spTree>
    <p:extLst>
      <p:ext uri="{BB962C8B-B14F-4D97-AF65-F5344CB8AC3E}">
        <p14:creationId xmlns:p14="http://schemas.microsoft.com/office/powerpoint/2010/main" val="458069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7245" y="86006"/>
            <a:ext cx="3278755" cy="88699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Using Strengths to Overcome Weaknesses &amp; Threats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763" y="1573966"/>
            <a:ext cx="4568237" cy="4805213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6488" y="973000"/>
            <a:ext cx="6638141" cy="5849531"/>
          </a:xfrm>
        </p:spPr>
        <p:txBody>
          <a:bodyPr>
            <a:noAutofit/>
          </a:bodyPr>
          <a:lstStyle/>
          <a:p>
            <a:r>
              <a:rPr lang="en-US" sz="1200" b="1" dirty="0"/>
              <a:t>Practical Examples</a:t>
            </a:r>
          </a:p>
          <a:p>
            <a:r>
              <a:rPr lang="en-US" sz="1200" b="1" dirty="0"/>
              <a:t>W1: Limited acute experience → Strength used: Empathy &amp; person-</a:t>
            </a:r>
            <a:r>
              <a:rPr lang="en-US" sz="1200" b="1" dirty="0" err="1"/>
              <a:t>centred</a:t>
            </a:r>
            <a:r>
              <a:rPr lang="en-US" sz="1200" b="1" dirty="0"/>
              <a:t>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Empathy builds trust even when experience is new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Gain stroke/</a:t>
            </a:r>
            <a:r>
              <a:rPr lang="en-US" sz="1200" dirty="0" err="1"/>
              <a:t>orthopaedic</a:t>
            </a:r>
            <a:r>
              <a:rPr lang="en-US" sz="1200" dirty="0"/>
              <a:t> experience through shadowing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Use MOHO and graded activities to promote independence </a:t>
            </a:r>
            <a:r>
              <a:rPr lang="en-US" sz="1200" b="1" dirty="0"/>
              <a:t>(</a:t>
            </a:r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Taylor, 2026</a:t>
            </a:r>
            <a:r>
              <a:rPr lang="en-US" sz="1200" b="1" dirty="0"/>
              <a:t>)</a:t>
            </a:r>
          </a:p>
          <a:p>
            <a:endParaRPr lang="en-US" sz="1200" b="1" dirty="0"/>
          </a:p>
          <a:p>
            <a:r>
              <a:rPr lang="en-US" sz="1200" b="1" dirty="0"/>
              <a:t>W2: Caseload confidence → Strength used: Teamwork</a:t>
            </a:r>
            <a:r>
              <a:rPr lang="en-US" sz="120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Use daily </a:t>
            </a:r>
            <a:r>
              <a:rPr lang="en-US" dirty="0" err="1"/>
              <a:t>prioritisation</a:t>
            </a:r>
            <a:r>
              <a:rPr lang="en-US" dirty="0"/>
              <a:t> and </a:t>
            </a:r>
            <a:r>
              <a:rPr lang="en-US" b="1" dirty="0"/>
              <a:t>SBAR</a:t>
            </a:r>
            <a:r>
              <a:rPr lang="en-US" dirty="0"/>
              <a:t> communication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Seek supervision/support when needed</a:t>
            </a:r>
            <a:r>
              <a:rPr lang="en-US" b="1" dirty="0"/>
              <a:t>  </a:t>
            </a:r>
            <a:r>
              <a:rPr lang="en-US" b="1" i="1" dirty="0"/>
              <a:t>(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HCPC, 2007</a:t>
            </a:r>
            <a:r>
              <a:rPr lang="en-US" b="1" i="1" dirty="0"/>
              <a:t>)</a:t>
            </a:r>
            <a:r>
              <a:rPr lang="en-US" b="1" dirty="0"/>
              <a:t> </a:t>
            </a:r>
          </a:p>
          <a:p>
            <a:r>
              <a:rPr lang="en-US" sz="1200" b="1" dirty="0"/>
              <a:t>W3: Assessment skills → Assessment skills – Strength used: Academic knowledge</a:t>
            </a:r>
            <a:r>
              <a:rPr lang="en-US" sz="120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Practice </a:t>
            </a:r>
            <a:r>
              <a:rPr lang="en-US" dirty="0" err="1"/>
              <a:t>standardised</a:t>
            </a:r>
            <a:r>
              <a:rPr lang="en-US" dirty="0"/>
              <a:t> assessments through university/clinical training.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Record learning as </a:t>
            </a:r>
            <a:r>
              <a:rPr lang="en-US" b="1" dirty="0"/>
              <a:t>CPD evidence</a:t>
            </a:r>
            <a:r>
              <a:rPr lang="en-US" dirty="0"/>
              <a:t>. </a:t>
            </a:r>
            <a:r>
              <a:rPr lang="en-US" b="1" i="1" dirty="0"/>
              <a:t>(</a:t>
            </a:r>
            <a:r>
              <a:rPr lang="en-GB" b="1" dirty="0" err="1"/>
              <a:t>Dhas</a:t>
            </a:r>
            <a:r>
              <a:rPr lang="en-GB" b="1" dirty="0"/>
              <a:t> et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al</a:t>
            </a:r>
            <a:r>
              <a:rPr lang="en-GB" b="1" dirty="0"/>
              <a:t>.</a:t>
            </a:r>
            <a:r>
              <a:rPr lang="en-US" b="1" i="1" dirty="0"/>
              <a:t>, 2026)</a:t>
            </a:r>
            <a:r>
              <a:rPr lang="en-US" b="1" dirty="0"/>
              <a:t> </a:t>
            </a:r>
          </a:p>
          <a:p>
            <a:r>
              <a:rPr lang="en-US" sz="1200" b="1" dirty="0"/>
              <a:t>Threat: Competition → Strength used: Communication &amp; Empathy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Demonstrate teamwork, empathy and problem solving with STAR examples.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Link examples to HCPC professional standards. </a:t>
            </a:r>
          </a:p>
          <a:p>
            <a:pPr lvl="1"/>
            <a:r>
              <a:rPr lang="en-US" b="1" dirty="0"/>
              <a:t>Threat: Burnout → Strength used: Self-awareness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Use clinical supervision, preceptorship and wellbeing support.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Plan  workload and ask for help early – safe practice first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908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6327" y="341157"/>
            <a:ext cx="4302556" cy="976312"/>
          </a:xfrm>
        </p:spPr>
        <p:txBody>
          <a:bodyPr/>
          <a:lstStyle/>
          <a:p>
            <a:r>
              <a:rPr lang="en-GB" b="1" dirty="0"/>
              <a:t>Leveraging Opportunities with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3118" y="610980"/>
            <a:ext cx="5181600" cy="5414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MOHO in my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Volition</a:t>
            </a:r>
            <a:r>
              <a:rPr lang="en-GB" dirty="0"/>
              <a:t> – Empathy &amp; values drive person – centred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Habituation</a:t>
            </a:r>
            <a:r>
              <a:rPr lang="en-GB" dirty="0"/>
              <a:t> – Build consistent routines &amp; clear 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Performance Capacity </a:t>
            </a:r>
            <a:r>
              <a:rPr lang="en-GB" dirty="0"/>
              <a:t>– Grow Skills through shadowing, simulation &amp; practice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Participation</a:t>
            </a:r>
            <a:r>
              <a:rPr lang="en-GB" dirty="0"/>
              <a:t> – Enable meaningful independence for every person I support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9292" y="1422400"/>
            <a:ext cx="5016708" cy="4783528"/>
          </a:xfrm>
        </p:spPr>
        <p:txBody>
          <a:bodyPr>
            <a:noAutofit/>
          </a:bodyPr>
          <a:lstStyle/>
          <a:p>
            <a:r>
              <a:rPr lang="en-US" b="1" dirty="0"/>
              <a:t>Opportunities → Strengths → Career Development</a:t>
            </a:r>
          </a:p>
          <a:p>
            <a:r>
              <a:rPr lang="en-US" dirty="0"/>
              <a:t>Through </a:t>
            </a:r>
            <a:r>
              <a:rPr lang="en-US" b="1" dirty="0"/>
              <a:t>preceptorship and empathy</a:t>
            </a:r>
            <a:r>
              <a:rPr lang="en-US" dirty="0"/>
              <a:t>, gain experience rotating through and explore future specialism. (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Bradley et al., 2026) </a:t>
            </a:r>
          </a:p>
          <a:p>
            <a:r>
              <a:rPr lang="en-US" b="1" dirty="0"/>
              <a:t>Simulations and Academic Knowledge </a:t>
            </a:r>
            <a:r>
              <a:rPr lang="en-US" dirty="0"/>
              <a:t>→ Safely Practice OT process and  clinical reasoning before registering. </a:t>
            </a:r>
          </a:p>
          <a:p>
            <a:r>
              <a:rPr lang="en-US" b="1" dirty="0"/>
              <a:t>IPS/Vocational Rehabilitation and Volunteering </a:t>
            </a:r>
            <a:r>
              <a:rPr lang="en-US" dirty="0"/>
              <a:t>→ Use mental health experience to apply to complex client needs and MOHO.</a:t>
            </a:r>
          </a:p>
          <a:p>
            <a:r>
              <a:rPr lang="en-US" b="1" dirty="0"/>
              <a:t>              SMART Action Plan:</a:t>
            </a:r>
            <a:r>
              <a:rPr lang="en-US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400" b="1" dirty="0"/>
              <a:t>Dec 2026:</a:t>
            </a:r>
            <a:r>
              <a:rPr lang="en-US" sz="1400" dirty="0"/>
              <a:t> 2 Bank OT Assistant applications + MOHO learning.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400" b="1" dirty="0"/>
              <a:t>May 2027</a:t>
            </a:r>
            <a:r>
              <a:rPr lang="en-US" sz="1400" dirty="0"/>
              <a:t>: Complete stroke placement; log 25+ </a:t>
            </a:r>
            <a:r>
              <a:rPr lang="en-US" sz="1400" dirty="0" err="1"/>
              <a:t>standarised</a:t>
            </a:r>
            <a:r>
              <a:rPr lang="en-US" sz="1400" dirty="0"/>
              <a:t> assessments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400" b="1" dirty="0"/>
              <a:t>Sep 2027: </a:t>
            </a:r>
            <a:r>
              <a:rPr lang="en-US" sz="1400" dirty="0" err="1"/>
              <a:t>Gradute</a:t>
            </a:r>
            <a:r>
              <a:rPr lang="en-US" sz="1400" dirty="0"/>
              <a:t>; apply for HCPC registration; submit band 5 applications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65357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3495" y="1633929"/>
            <a:ext cx="9211117" cy="4826832"/>
          </a:xfrm>
        </p:spPr>
        <p:txBody>
          <a:bodyPr>
            <a:noAutofit/>
          </a:bodyPr>
          <a:lstStyle/>
          <a:p>
            <a:r>
              <a:rPr lang="en-US" sz="2400" dirty="0"/>
              <a:t>In conclusion, my SWOT analysis has identified strengths in </a:t>
            </a:r>
            <a:r>
              <a:rPr lang="en-US" sz="2400" b="1" dirty="0"/>
              <a:t>empathy, communication and teamwork</a:t>
            </a:r>
            <a:r>
              <a:rPr lang="en-US" sz="2400" dirty="0"/>
              <a:t>, while highlighting the need to develop acute experience and assessment skills. Over the next </a:t>
            </a:r>
            <a:r>
              <a:rPr lang="en-US" sz="2400" b="1" dirty="0"/>
              <a:t>1–3 months</a:t>
            </a:r>
            <a:r>
              <a:rPr lang="en-US" sz="2400" dirty="0"/>
              <a:t>, I will complete CPD and improve my assessment knowledge. During </a:t>
            </a:r>
            <a:r>
              <a:rPr lang="en-US" sz="2400" b="1" dirty="0"/>
              <a:t>4–6 months</a:t>
            </a:r>
            <a:r>
              <a:rPr lang="en-US" sz="2400" dirty="0"/>
              <a:t>, I will gain stroke or acute experience through placement or shadowing. From </a:t>
            </a:r>
            <a:r>
              <a:rPr lang="en-US" sz="2400" b="1" dirty="0"/>
              <a:t>6–12 months</a:t>
            </a:r>
            <a:r>
              <a:rPr lang="en-US" sz="2400" dirty="0"/>
              <a:t>, I will complete my degree requirements, prepare for </a:t>
            </a:r>
            <a:r>
              <a:rPr lang="en-US" sz="2400" b="1" dirty="0"/>
              <a:t>HCPC registration</a:t>
            </a:r>
            <a:r>
              <a:rPr lang="en-US" sz="2400" dirty="0"/>
              <a:t> and apply early for suitable Band 5 NHS Occupational Therapy roles. This action plan will support my development into a </a:t>
            </a:r>
            <a:r>
              <a:rPr lang="en-US" sz="2400" b="1" dirty="0"/>
              <a:t>confident, safe and professionally prepared occupational therapist</a:t>
            </a:r>
            <a:r>
              <a:rPr lang="en-US" sz="2400" dirty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7661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1942" y="1905000"/>
            <a:ext cx="8911687" cy="4480810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Bradley, G., Bedding, N. and Smith, S., 2026. Developing occupational therapy and physiotherapy clinical support workers in their role in supporting student education. </a:t>
            </a:r>
            <a:r>
              <a:rPr lang="en-GB" i="1" dirty="0"/>
              <a:t>British Journal of Occupational Therapy</a:t>
            </a:r>
            <a:r>
              <a:rPr lang="en-GB" dirty="0"/>
              <a:t>, </a:t>
            </a:r>
            <a:r>
              <a:rPr lang="en-GB" i="1" dirty="0"/>
              <a:t>89</a:t>
            </a:r>
            <a:r>
              <a:rPr lang="en-GB" dirty="0"/>
              <a:t>(4), pp.264-274.</a:t>
            </a:r>
          </a:p>
          <a:p>
            <a:r>
              <a:rPr lang="en-GB" dirty="0"/>
              <a:t>Coomber, C., Smyth, G. and Taylor, E., 2025. The value of the occupational therapy workforce in primary care: A rapid review. </a:t>
            </a:r>
            <a:r>
              <a:rPr lang="en-GB" i="1" dirty="0"/>
              <a:t>British Journal of Occupational Therapy</a:t>
            </a:r>
            <a:r>
              <a:rPr lang="en-GB" dirty="0"/>
              <a:t>, </a:t>
            </a:r>
            <a:r>
              <a:rPr lang="en-GB" i="1" dirty="0"/>
              <a:t>88</a:t>
            </a:r>
            <a:r>
              <a:rPr lang="en-GB" dirty="0"/>
              <a:t>(12), pp.735-745.</a:t>
            </a:r>
          </a:p>
          <a:p>
            <a:r>
              <a:rPr lang="en-GB" dirty="0"/>
              <a:t>Dhas, B.N., Brown, T., Devers, J., Murrill, R., </a:t>
            </a:r>
            <a:r>
              <a:rPr lang="en-GB" dirty="0" err="1"/>
              <a:t>Devecchi</a:t>
            </a:r>
            <a:r>
              <a:rPr lang="en-GB" dirty="0"/>
              <a:t>, C. and Sriram, V., 2026. Practice readiness of newly qualified occupational therapists in the United Kingdom: A multi-stakeholder qualitative study. </a:t>
            </a:r>
            <a:r>
              <a:rPr lang="en-GB" i="1" dirty="0"/>
              <a:t>British Journal of Occupational Therapy</a:t>
            </a:r>
            <a:r>
              <a:rPr lang="en-GB" dirty="0"/>
              <a:t>, p.03080226261427207.</a:t>
            </a:r>
          </a:p>
          <a:p>
            <a:endParaRPr lang="en-GB" dirty="0"/>
          </a:p>
          <a:p>
            <a:r>
              <a:rPr lang="en-GB" dirty="0"/>
              <a:t>Health Professions Council (Great Britain), 2007. </a:t>
            </a:r>
            <a:r>
              <a:rPr lang="en-GB" i="1" dirty="0"/>
              <a:t>Standards of proficiency: occupational therapists</a:t>
            </a:r>
            <a:r>
              <a:rPr lang="en-GB" dirty="0"/>
              <a:t>. Health Professions Council.</a:t>
            </a:r>
          </a:p>
          <a:p>
            <a:r>
              <a:rPr lang="en-GB" dirty="0" err="1"/>
              <a:t>McGinty</a:t>
            </a:r>
            <a:r>
              <a:rPr lang="en-GB" dirty="0"/>
              <a:t>, L.N., Ward, J. and </a:t>
            </a:r>
            <a:r>
              <a:rPr lang="en-GB" dirty="0" err="1"/>
              <a:t>Masandurie</a:t>
            </a:r>
            <a:r>
              <a:rPr lang="en-GB" dirty="0"/>
              <a:t>, C., 2024. An evaluation of occupational therapy in primary care in the UK. Final report for Royal College of Occupational Therapists by Rocket Science.</a:t>
            </a:r>
          </a:p>
          <a:p>
            <a:r>
              <a:rPr lang="en-GB" dirty="0"/>
              <a:t>Taylor, E., Sutton, J. and </a:t>
            </a:r>
            <a:r>
              <a:rPr lang="en-GB" dirty="0" err="1"/>
              <a:t>Kamalakannan</a:t>
            </a:r>
            <a:r>
              <a:rPr lang="en-GB" dirty="0"/>
              <a:t>, S., 2026. UK occupational therapy workforce survey 2024–25: A baseline for workforce transformation. </a:t>
            </a:r>
            <a:r>
              <a:rPr lang="en-GB" i="1" dirty="0"/>
              <a:t>British Journal of Occupational Therapy</a:t>
            </a:r>
            <a:r>
              <a:rPr lang="en-GB" dirty="0"/>
              <a:t>, </a:t>
            </a:r>
            <a:r>
              <a:rPr lang="en-GB" i="1" dirty="0"/>
              <a:t>89</a:t>
            </a:r>
            <a:r>
              <a:rPr lang="en-GB" dirty="0"/>
              <a:t>(5), pp.311-322.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62768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4092</TotalTime>
  <Words>918</Words>
  <Application>Microsoft Macintosh PowerPoint</Application>
  <PresentationFormat>Widescreen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Wisp</vt:lpstr>
      <vt:lpstr>Band 5 Rotational Occupational Therapist – NHS</vt:lpstr>
      <vt:lpstr>Introduction</vt:lpstr>
      <vt:lpstr>Requirements Analysis</vt:lpstr>
      <vt:lpstr>PowerPoint Presentation</vt:lpstr>
      <vt:lpstr>Using Strengths to Overcome Weaknesses &amp; Threats</vt:lpstr>
      <vt:lpstr>Leveraging Opportunities with Strengths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Band 5 Rotational Occupational Therapist – NHS</dc:title>
  <dc:creator>pc</dc:creator>
  <cp:lastModifiedBy>Samia Kausar (2526214)</cp:lastModifiedBy>
  <cp:revision>10</cp:revision>
  <dcterms:created xsi:type="dcterms:W3CDTF">2026-10-03T04:30:31Z</dcterms:created>
  <dcterms:modified xsi:type="dcterms:W3CDTF">2026-10-09T12:12:16Z</dcterms:modified>
</cp:coreProperties>
</file>