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8" r:id="rId8"/>
    <p:sldId id="262" r:id="rId9"/>
    <p:sldId id="263" r:id="rId10"/>
    <p:sldId id="264" r:id="rId11"/>
    <p:sldId id="265" r:id="rId12"/>
    <p:sldId id="266" r:id="rId13"/>
    <p:sldId id="267" r:id="rId1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59646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85407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00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57570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01088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68168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77905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317062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631608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67981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52238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402EB9-250A-4590-AB20-AD9FB893CD6C}" type="datetimeFigureOut">
              <a:rPr lang="en-GB" smtClean="0"/>
              <a:t>09/11/2015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4F2D56F-4BAC-418E-8E0F-D2C2FFE401A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9253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Sampling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Dr John Rees</a:t>
            </a:r>
          </a:p>
          <a:p>
            <a:r>
              <a:rPr lang="en-GB" dirty="0" smtClean="0"/>
              <a:t>12</a:t>
            </a:r>
            <a:r>
              <a:rPr lang="en-GB" baseline="30000" dirty="0" smtClean="0"/>
              <a:t>th</a:t>
            </a:r>
            <a:r>
              <a:rPr lang="en-GB" dirty="0" smtClean="0"/>
              <a:t> November, 2015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7506310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Why Sample?</a:t>
            </a:r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Analytics vendors bill on pay per page view</a:t>
            </a:r>
          </a:p>
          <a:p>
            <a:r>
              <a:rPr lang="en-GB" dirty="0" smtClean="0"/>
              <a:t>For a large, successful site, slow reporting</a:t>
            </a:r>
          </a:p>
          <a:p>
            <a:r>
              <a:rPr lang="en-GB" dirty="0" smtClean="0"/>
              <a:t>Sampling options</a:t>
            </a:r>
          </a:p>
          <a:p>
            <a:pPr lvl="1"/>
            <a:r>
              <a:rPr lang="en-GB" dirty="0" smtClean="0"/>
              <a:t>Apply analytics to a sample of the website</a:t>
            </a:r>
          </a:p>
          <a:p>
            <a:pPr lvl="1"/>
            <a:r>
              <a:rPr lang="en-GB" dirty="0" smtClean="0"/>
              <a:t>Sample the data collected from each page</a:t>
            </a:r>
          </a:p>
          <a:p>
            <a:pPr lvl="1"/>
            <a:r>
              <a:rPr lang="en-GB" dirty="0" smtClean="0"/>
              <a:t>Sample the data at query or report time.  Garner all the data, but don’t use it unless necessary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060942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Problems Using a Sample of the Web Pages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How?  Easy!</a:t>
            </a:r>
          </a:p>
          <a:p>
            <a:pPr lvl="1"/>
            <a:r>
              <a:rPr lang="en-GB" dirty="0" smtClean="0"/>
              <a:t>Add the </a:t>
            </a:r>
            <a:r>
              <a:rPr lang="en-GB" dirty="0" err="1" smtClean="0"/>
              <a:t>Javascript</a:t>
            </a:r>
            <a:r>
              <a:rPr lang="en-GB" dirty="0" smtClean="0"/>
              <a:t> tag to only some of your online presence pages</a:t>
            </a:r>
          </a:p>
          <a:p>
            <a:r>
              <a:rPr lang="en-GB" dirty="0" smtClean="0"/>
              <a:t>Not enough data to make good decisions</a:t>
            </a:r>
          </a:p>
          <a:p>
            <a:r>
              <a:rPr lang="en-GB" dirty="0" smtClean="0"/>
              <a:t>Something new and important is missed</a:t>
            </a:r>
          </a:p>
          <a:p>
            <a:r>
              <a:rPr lang="en-GB" dirty="0" smtClean="0"/>
              <a:t>Tracking “only the important pages” suggests you actually know what is important to your client in this interaction/transaction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217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Problems with Sampling Page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Done to reduce cost e.g. collect data every 10</a:t>
            </a:r>
            <a:r>
              <a:rPr lang="en-GB" baseline="30000" dirty="0" smtClean="0"/>
              <a:t>th</a:t>
            </a:r>
            <a:r>
              <a:rPr lang="en-GB" dirty="0" smtClean="0"/>
              <a:t> page hit</a:t>
            </a:r>
          </a:p>
          <a:p>
            <a:pPr lvl="1"/>
            <a:r>
              <a:rPr lang="en-GB" dirty="0" smtClean="0"/>
              <a:t>Set up in the analytics tags</a:t>
            </a:r>
          </a:p>
          <a:p>
            <a:r>
              <a:rPr lang="en-GB" dirty="0" smtClean="0"/>
              <a:t>Direct impact on numbers (can multiply up)</a:t>
            </a:r>
          </a:p>
          <a:p>
            <a:r>
              <a:rPr lang="en-GB" dirty="0" smtClean="0"/>
              <a:t>Issues with “the tail” of less frequently used pages with a </a:t>
            </a:r>
            <a:r>
              <a:rPr lang="en-GB" dirty="0" smtClean="0"/>
              <a:t>low hit count in </a:t>
            </a:r>
            <a:r>
              <a:rPr lang="en-GB" dirty="0" smtClean="0"/>
              <a:t>analysis</a:t>
            </a:r>
          </a:p>
          <a:p>
            <a:r>
              <a:rPr lang="en-GB" dirty="0" smtClean="0"/>
              <a:t>Sampling theory can help, but only in setting confidence limits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564076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Sampling Data at Report Time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All data gathered</a:t>
            </a:r>
          </a:p>
          <a:p>
            <a:r>
              <a:rPr lang="en-GB" dirty="0" smtClean="0"/>
              <a:t>Only some used in reports to speed processing</a:t>
            </a:r>
          </a:p>
          <a:p>
            <a:pPr lvl="1"/>
            <a:r>
              <a:rPr lang="en-GB" dirty="0" smtClean="0"/>
              <a:t>Size of set, longer time periods or more complex reports</a:t>
            </a:r>
          </a:p>
          <a:p>
            <a:r>
              <a:rPr lang="en-GB" dirty="0" smtClean="0"/>
              <a:t>Choose sample frequency (</a:t>
            </a:r>
            <a:r>
              <a:rPr lang="en-GB" dirty="0" err="1" smtClean="0"/>
              <a:t>ClickTracks</a:t>
            </a:r>
            <a:r>
              <a:rPr lang="en-GB" dirty="0" smtClean="0"/>
              <a:t>)</a:t>
            </a:r>
          </a:p>
          <a:p>
            <a:r>
              <a:rPr lang="en-GB" dirty="0" smtClean="0"/>
              <a:t>Only defaults available (Google Analytics)</a:t>
            </a:r>
          </a:p>
          <a:p>
            <a:r>
              <a:rPr lang="en-GB" dirty="0" smtClean="0"/>
              <a:t>Sampling sets confidence limits (+/- x%)</a:t>
            </a:r>
          </a:p>
          <a:p>
            <a:r>
              <a:rPr lang="en-GB" dirty="0" smtClean="0"/>
              <a:t>Speed change depends on </a:t>
            </a:r>
            <a:r>
              <a:rPr lang="en-GB" b="1" dirty="0" smtClean="0"/>
              <a:t>algorithmic order</a:t>
            </a:r>
            <a:endParaRPr lang="en-GB" b="1" dirty="0"/>
          </a:p>
        </p:txBody>
      </p:sp>
    </p:spTree>
    <p:extLst>
      <p:ext uri="{BB962C8B-B14F-4D97-AF65-F5344CB8AC3E}">
        <p14:creationId xmlns:p14="http://schemas.microsoft.com/office/powerpoint/2010/main" val="27343182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435280" cy="4525963"/>
          </a:xfrm>
        </p:spPr>
        <p:txBody>
          <a:bodyPr>
            <a:normAutofit/>
          </a:bodyPr>
          <a:lstStyle/>
          <a:p>
            <a:r>
              <a:rPr lang="en-GB" dirty="0" smtClean="0"/>
              <a:t>A sample is a limited number of items taken from a population</a:t>
            </a:r>
          </a:p>
          <a:p>
            <a:r>
              <a:rPr lang="en-GB" dirty="0" smtClean="0"/>
              <a:t>Random samples mean each possible result has an equal probability of being selected</a:t>
            </a:r>
          </a:p>
          <a:p>
            <a:pPr lvl="1"/>
            <a:r>
              <a:rPr lang="en-GB" dirty="0" smtClean="0"/>
              <a:t>Sampling reduces cost of inspecting entire </a:t>
            </a:r>
            <a:r>
              <a:rPr lang="en-GB" dirty="0" err="1" smtClean="0"/>
              <a:t>pop</a:t>
            </a:r>
            <a:r>
              <a:rPr lang="en-GB" baseline="30000" dirty="0" err="1" smtClean="0"/>
              <a:t>n</a:t>
            </a:r>
            <a:endParaRPr lang="en-GB" dirty="0" smtClean="0"/>
          </a:p>
          <a:p>
            <a:pPr lvl="1"/>
            <a:r>
              <a:rPr lang="en-GB" dirty="0" smtClean="0"/>
              <a:t>Uses less time than other methods</a:t>
            </a:r>
          </a:p>
          <a:p>
            <a:pPr lvl="1"/>
            <a:r>
              <a:rPr lang="en-GB" dirty="0" smtClean="0"/>
              <a:t>Adequacy and authenticity are maintained because sampling should be mathematically sound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89853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Sampling is the selection of a sample chosen to understand the entire statistical population</a:t>
            </a:r>
          </a:p>
          <a:p>
            <a:r>
              <a:rPr lang="en-GB" dirty="0" smtClean="0"/>
              <a:t>Larger sample size = more reliable estimates</a:t>
            </a:r>
          </a:p>
          <a:p>
            <a:r>
              <a:rPr lang="en-GB" dirty="0" smtClean="0"/>
              <a:t>Smaller sample size = less reliable figures</a:t>
            </a:r>
          </a:p>
          <a:p>
            <a:endParaRPr lang="en-GB" dirty="0"/>
          </a:p>
          <a:p>
            <a:r>
              <a:rPr lang="en-GB" dirty="0" smtClean="0"/>
              <a:t>The size of the effect is important</a:t>
            </a:r>
          </a:p>
          <a:p>
            <a:r>
              <a:rPr lang="en-GB" dirty="0" smtClean="0"/>
              <a:t>Small effects need larger samples to verify them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531447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Sampling</a:t>
            </a:r>
            <a:endParaRPr lang="en-GB" dirty="0"/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/>
              <p:cNvSpPr>
                <a:spLocks noGrp="1"/>
              </p:cNvSpPr>
              <p:nvPr>
                <p:ph idx="1"/>
              </p:nvPr>
            </p:nvSpPr>
            <p:spPr/>
            <p:txBody>
              <a:bodyPr/>
              <a:lstStyle/>
              <a:p>
                <a:r>
                  <a:rPr lang="en-GB" dirty="0" smtClean="0"/>
                  <a:t>For large populations</a:t>
                </a:r>
              </a:p>
              <a:p>
                <a:pPr lvl="1"/>
                <a:r>
                  <a:rPr lang="en-GB" dirty="0" smtClean="0"/>
                  <a:t>The average of the sample averages approaches the population mean</a:t>
                </a:r>
              </a:p>
              <a:p>
                <a:pPr lvl="1"/>
                <a:r>
                  <a:rPr lang="en-GB" dirty="0" smtClean="0"/>
                  <a:t>Standard deviation of sample averages approaches the standard deviation of the population divided by the square root of the sample size, i.e.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smtClean="0">
                            <a:latin typeface="Cambria Math"/>
                          </a:rPr>
                        </m:ctrlPr>
                      </m:sSubPr>
                      <m:e>
                        <m:r>
                          <a:rPr lang="en-GB" i="1" smtClean="0">
                            <a:latin typeface="Cambria Math"/>
                            <a:ea typeface="Cambria Math"/>
                          </a:rPr>
                          <m:t>𝜎</m:t>
                        </m:r>
                      </m:e>
                      <m:sub>
                        <m:acc>
                          <m:accPr>
                            <m:chr m:val="̅"/>
                            <m:ctrlPr>
                              <a:rPr lang="en-GB" i="1" smtClean="0">
                                <a:latin typeface="Cambria Math"/>
                              </a:rPr>
                            </m:ctrlPr>
                          </m:accPr>
                          <m:e>
                            <m:r>
                              <a:rPr lang="en-GB" b="0" i="1" smtClean="0">
                                <a:latin typeface="Cambria Math"/>
                              </a:rPr>
                              <m:t>𝑥</m:t>
                            </m:r>
                          </m:e>
                        </m:acc>
                      </m:sub>
                    </m:sSub>
                  </m:oMath>
                </a14:m>
                <a:r>
                  <a:rPr lang="en-GB" dirty="0" smtClean="0"/>
                  <a:t> = </a:t>
                </a:r>
                <a14:m>
                  <m:oMath xmlns:m="http://schemas.openxmlformats.org/officeDocument/2006/math">
                    <m:f>
                      <m:fPr>
                        <m:type m:val="skw"/>
                        <m:ctrlPr>
                          <a:rPr lang="en-GB" i="1" dirty="0" smtClean="0">
                            <a:latin typeface="Cambria Math"/>
                          </a:rPr>
                        </m:ctrlPr>
                      </m:fPr>
                      <m:num>
                        <m:r>
                          <a:rPr lang="en-GB" i="1" dirty="0" smtClean="0">
                            <a:latin typeface="Cambria Math"/>
                            <a:ea typeface="Cambria Math"/>
                          </a:rPr>
                          <m:t>𝜎</m:t>
                        </m:r>
                      </m:num>
                      <m:den>
                        <m:rad>
                          <m:radPr>
                            <m:degHide m:val="on"/>
                            <m:ctrlPr>
                              <a:rPr lang="en-GB" i="1" dirty="0" smtClean="0">
                                <a:latin typeface="Cambria Math"/>
                              </a:rPr>
                            </m:ctrlPr>
                          </m:radPr>
                          <m:deg/>
                          <m:e>
                            <m:r>
                              <a:rPr lang="en-GB" b="0" i="1" dirty="0" smtClean="0">
                                <a:latin typeface="Cambria Math"/>
                              </a:rPr>
                              <m:t>𝑛</m:t>
                            </m:r>
                          </m:e>
                        </m:rad>
                      </m:den>
                    </m:f>
                  </m:oMath>
                </a14:m>
                <a:r>
                  <a:rPr lang="en-GB" dirty="0" smtClean="0"/>
                  <a:t> </a:t>
                </a:r>
              </a:p>
              <a:p>
                <a:pPr lvl="1"/>
                <a:r>
                  <a:rPr lang="en-GB" dirty="0" smtClean="0"/>
                  <a:t>Central limit theorem applies</a:t>
                </a:r>
                <a:endParaRPr lang="en-GB" dirty="0"/>
              </a:p>
            </p:txBody>
          </p:sp>
        </mc:Choice>
        <mc:Fallback>
          <p:sp>
            <p:nvSpPr>
              <p:cNvPr id="3" name="Content Placeholder 2"/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blipFill rotWithShape="1">
                <a:blip r:embed="rId2"/>
                <a:stretch>
                  <a:fillRect l="-1630" t="-1752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3115226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Sampling bias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Sample issues</a:t>
            </a:r>
          </a:p>
          <a:p>
            <a:pPr lvl="1"/>
            <a:r>
              <a:rPr lang="en-GB" dirty="0" smtClean="0"/>
              <a:t>Selecting samples only from problem pages most of the time</a:t>
            </a:r>
          </a:p>
          <a:p>
            <a:pPr lvl="1"/>
            <a:r>
              <a:rPr lang="en-GB" dirty="0" smtClean="0"/>
              <a:t>Selecting only the data that seems defective</a:t>
            </a:r>
          </a:p>
          <a:p>
            <a:pPr lvl="1"/>
            <a:r>
              <a:rPr lang="en-GB" dirty="0" smtClean="0"/>
              <a:t>Ignoring segments that meet specification</a:t>
            </a:r>
          </a:p>
          <a:p>
            <a:pPr lvl="1"/>
            <a:r>
              <a:rPr lang="en-GB" dirty="0" smtClean="0"/>
              <a:t>Sampling for convenience</a:t>
            </a:r>
          </a:p>
          <a:p>
            <a:pPr lvl="1"/>
            <a:r>
              <a:rPr lang="en-GB" dirty="0" smtClean="0"/>
              <a:t>Sampling to provide excuses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42326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Statistical Significance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Statistical significance</a:t>
            </a:r>
          </a:p>
          <a:p>
            <a:pPr lvl="1"/>
            <a:r>
              <a:rPr lang="en-GB" dirty="0" smtClean="0"/>
              <a:t>Statistical significance means statistically meaningful</a:t>
            </a:r>
          </a:p>
          <a:p>
            <a:r>
              <a:rPr lang="en-GB" dirty="0" smtClean="0"/>
              <a:t>Statistically significant result</a:t>
            </a:r>
          </a:p>
          <a:p>
            <a:pPr lvl="1"/>
            <a:r>
              <a:rPr lang="en-GB" dirty="0" smtClean="0"/>
              <a:t>Result unlikely to have occurred by chance</a:t>
            </a:r>
          </a:p>
          <a:p>
            <a:pPr lvl="1"/>
            <a:r>
              <a:rPr lang="en-GB" dirty="0" smtClean="0"/>
              <a:t>Statistically insignificant result – result likely to have occurred by chance</a:t>
            </a:r>
          </a:p>
          <a:p>
            <a:r>
              <a:rPr lang="en-GB" dirty="0" smtClean="0"/>
              <a:t>Measures – hypothesis testing</a:t>
            </a:r>
          </a:p>
          <a:p>
            <a:pPr lvl="1"/>
            <a:r>
              <a:rPr lang="en-GB" dirty="0" smtClean="0"/>
              <a:t>Student-t test, Z-test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792773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 and Causality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 smtClean="0"/>
              <a:t>Pregnancies rise during the Rugby World Cup</a:t>
            </a:r>
          </a:p>
          <a:p>
            <a:r>
              <a:rPr lang="en-GB" dirty="0" smtClean="0"/>
              <a:t>Is this a correlation or a cause?</a:t>
            </a:r>
          </a:p>
          <a:p>
            <a:r>
              <a:rPr lang="en-GB" dirty="0" smtClean="0"/>
              <a:t>Correlation</a:t>
            </a:r>
          </a:p>
          <a:p>
            <a:pPr lvl="1"/>
            <a:r>
              <a:rPr lang="en-GB" dirty="0"/>
              <a:t>S</a:t>
            </a:r>
            <a:r>
              <a:rPr lang="en-GB" dirty="0" smtClean="0"/>
              <a:t>tatistical measurement of relationship between two variables. If </a:t>
            </a:r>
            <a:r>
              <a:rPr lang="en-GB" dirty="0" smtClean="0"/>
              <a:t>‘B’ goes up </a:t>
            </a:r>
            <a:r>
              <a:rPr lang="en-GB" dirty="0" smtClean="0"/>
              <a:t>as ‘A’ goes up, then ‘A’ and ‘B’ are positively correlated</a:t>
            </a:r>
          </a:p>
          <a:p>
            <a:pPr lvl="1"/>
            <a:r>
              <a:rPr lang="en-GB" dirty="0" smtClean="0"/>
              <a:t>If </a:t>
            </a:r>
            <a:r>
              <a:rPr lang="en-GB" dirty="0" smtClean="0"/>
              <a:t>‘B’ goes down </a:t>
            </a:r>
            <a:r>
              <a:rPr lang="en-GB" dirty="0" smtClean="0"/>
              <a:t>as ‘A’ goes up, then ‘A’ and ‘B’ are negatively correlated</a:t>
            </a:r>
          </a:p>
          <a:p>
            <a:r>
              <a:rPr lang="en-GB" dirty="0" smtClean="0"/>
              <a:t>Causality is the theory that something happens as a result of another event</a:t>
            </a:r>
          </a:p>
          <a:p>
            <a:pPr lvl="1"/>
            <a:r>
              <a:rPr lang="en-GB" dirty="0" smtClean="0"/>
              <a:t>E.g. Rain increases umbrella sales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930344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Correlation and Causality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Key point!  Do note:</a:t>
            </a:r>
          </a:p>
          <a:p>
            <a:pPr marL="0" indent="0" algn="ctr">
              <a:buNone/>
            </a:pPr>
            <a:r>
              <a:rPr lang="en-GB" sz="6000" b="1" dirty="0" smtClean="0">
                <a:solidFill>
                  <a:srgbClr val="FF0000"/>
                </a:solidFill>
              </a:rPr>
              <a:t>Correlation ≠ Causality</a:t>
            </a:r>
          </a:p>
          <a:p>
            <a:endParaRPr lang="en-GB" dirty="0" smtClean="0"/>
          </a:p>
          <a:p>
            <a:r>
              <a:rPr lang="en-GB" dirty="0" smtClean="0"/>
              <a:t>Correlation and regression analysis can be applied to web analytics to some effect</a:t>
            </a:r>
          </a:p>
          <a:p>
            <a:r>
              <a:rPr lang="en-GB" dirty="0" smtClean="0"/>
              <a:t>Determine the strength of relationships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995449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Unfortunately, This Isn’t Maths Alone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Common for a result to be statistically significant and trivial</a:t>
            </a:r>
          </a:p>
          <a:p>
            <a:r>
              <a:rPr lang="en-GB" dirty="0" smtClean="0"/>
              <a:t>Common to be statistically insignificant but important</a:t>
            </a:r>
          </a:p>
          <a:p>
            <a:r>
              <a:rPr lang="en-GB" dirty="0" smtClean="0"/>
              <a:t>Statistical significance doesn’t imply a result is practically meaningful</a:t>
            </a:r>
          </a:p>
          <a:p>
            <a:r>
              <a:rPr lang="en-GB" dirty="0" smtClean="0"/>
              <a:t>So keep your common sense firmly in gear!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6989715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81</TotalTime>
  <Words>619</Words>
  <Application>Microsoft Office PowerPoint</Application>
  <PresentationFormat>On-screen Show (4:3)</PresentationFormat>
  <Paragraphs>82</Paragraphs>
  <Slides>13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4" baseType="lpstr">
      <vt:lpstr>Office Theme</vt:lpstr>
      <vt:lpstr>Sampling</vt:lpstr>
      <vt:lpstr>Why Sample?</vt:lpstr>
      <vt:lpstr>Problems Using a Sample of the Web Pages</vt:lpstr>
      <vt:lpstr>Problems with Sampling Page Data</vt:lpstr>
      <vt:lpstr>Sampling Data at Report Time</vt:lpstr>
      <vt:lpstr>Sampling</vt:lpstr>
      <vt:lpstr>Sampling</vt:lpstr>
      <vt:lpstr>Sampling</vt:lpstr>
      <vt:lpstr>Sampling bias</vt:lpstr>
      <vt:lpstr>Statistical Significance</vt:lpstr>
      <vt:lpstr>Correlation and Causality</vt:lpstr>
      <vt:lpstr>Correlation and Causality</vt:lpstr>
      <vt:lpstr>Unfortunately, This Isn’t Maths Alone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Sampling</dc:title>
  <dc:creator>Rees, John</dc:creator>
  <cp:lastModifiedBy>Rees, John</cp:lastModifiedBy>
  <cp:revision>8</cp:revision>
  <dcterms:created xsi:type="dcterms:W3CDTF">2015-11-09T09:20:02Z</dcterms:created>
  <dcterms:modified xsi:type="dcterms:W3CDTF">2015-11-09T10:41:18Z</dcterms:modified>
</cp:coreProperties>
</file>