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8" r:id="rId2"/>
    <p:sldId id="259" r:id="rId3"/>
  </p:sldIdLst>
  <p:sldSz cx="12192000" cy="6858000"/>
  <p:notesSz cx="6886575"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82" d="100"/>
          <a:sy n="82" d="100"/>
        </p:scale>
        <p:origin x="7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2A3EA8A-9EA5-4A39-A95C-A76ADC8218FE}" type="datetimeFigureOut">
              <a:rPr lang="en-GB" smtClean="0"/>
              <a:t>19/10/2023</a:t>
            </a:fld>
            <a:endParaRPr lang="en-GB" dirty="0"/>
          </a:p>
        </p:txBody>
      </p:sp>
      <p:sp>
        <p:nvSpPr>
          <p:cNvPr id="5" name="Footer Placeholder 4"/>
          <p:cNvSpPr>
            <a:spLocks noGrp="1"/>
          </p:cNvSpPr>
          <p:nvPr>
            <p:ph type="ftr" sz="quarter" idx="11"/>
          </p:nvPr>
        </p:nvSpPr>
        <p:spPr>
          <a:xfrm>
            <a:off x="2692397" y="5037663"/>
            <a:ext cx="5214635" cy="279400"/>
          </a:xfrm>
        </p:spPr>
        <p:txBody>
          <a:bodyPr/>
          <a:lstStyle/>
          <a:p>
            <a:endParaRPr lang="en-GB" dirty="0"/>
          </a:p>
        </p:txBody>
      </p:sp>
      <p:sp>
        <p:nvSpPr>
          <p:cNvPr id="6" name="Slide Number Placeholder 5"/>
          <p:cNvSpPr>
            <a:spLocks noGrp="1"/>
          </p:cNvSpPr>
          <p:nvPr>
            <p:ph type="sldNum" sz="quarter" idx="12"/>
          </p:nvPr>
        </p:nvSpPr>
        <p:spPr>
          <a:xfrm>
            <a:off x="8956900" y="5037663"/>
            <a:ext cx="551167" cy="279400"/>
          </a:xfrm>
        </p:spPr>
        <p:txBody>
          <a:bodyPr/>
          <a:lstStyle/>
          <a:p>
            <a:fld id="{038B2ACD-1A78-4888-9667-CC9017D3F6B3}" type="slidenum">
              <a:rPr lang="en-GB" smtClean="0"/>
              <a:t>‹#›</a:t>
            </a:fld>
            <a:endParaRPr lang="en-GB"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31192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8B2ACD-1A78-4888-9667-CC9017D3F6B3}" type="slidenum">
              <a:rPr lang="en-GB" smtClean="0"/>
              <a:t>‹#›</a:t>
            </a:fld>
            <a:endParaRPr lang="en-GB" dirty="0"/>
          </a:p>
        </p:txBody>
      </p:sp>
    </p:spTree>
    <p:extLst>
      <p:ext uri="{BB962C8B-B14F-4D97-AF65-F5344CB8AC3E}">
        <p14:creationId xmlns:p14="http://schemas.microsoft.com/office/powerpoint/2010/main" val="546454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8B2ACD-1A78-4888-9667-CC9017D3F6B3}" type="slidenum">
              <a:rPr lang="en-GB" smtClean="0"/>
              <a:t>‹#›</a:t>
            </a:fld>
            <a:endParaRPr lang="en-GB"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0731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38B2ACD-1A78-4888-9667-CC9017D3F6B3}" type="slidenum">
              <a:rPr lang="en-GB" smtClean="0"/>
              <a:t>‹#›</a:t>
            </a:fld>
            <a:endParaRPr lang="en-GB" dirty="0"/>
          </a:p>
        </p:txBody>
      </p:sp>
    </p:spTree>
    <p:extLst>
      <p:ext uri="{BB962C8B-B14F-4D97-AF65-F5344CB8AC3E}">
        <p14:creationId xmlns:p14="http://schemas.microsoft.com/office/powerpoint/2010/main" val="672987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38B2ACD-1A78-4888-9667-CC9017D3F6B3}" type="slidenum">
              <a:rPr lang="en-GB" smtClean="0"/>
              <a:t>‹#›</a:t>
            </a:fld>
            <a:endParaRPr lang="en-GB"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107786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38B2ACD-1A78-4888-9667-CC9017D3F6B3}"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10192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38B2ACD-1A78-4888-9667-CC9017D3F6B3}" type="slidenum">
              <a:rPr lang="en-GB" smtClean="0"/>
              <a:t>‹#›</a:t>
            </a:fld>
            <a:endParaRPr lang="en-GB" dirty="0"/>
          </a:p>
        </p:txBody>
      </p:sp>
    </p:spTree>
    <p:extLst>
      <p:ext uri="{BB962C8B-B14F-4D97-AF65-F5344CB8AC3E}">
        <p14:creationId xmlns:p14="http://schemas.microsoft.com/office/powerpoint/2010/main" val="3754182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38B2ACD-1A78-4888-9667-CC9017D3F6B3}" type="slidenum">
              <a:rPr lang="en-GB" smtClean="0"/>
              <a:t>‹#›</a:t>
            </a:fld>
            <a:endParaRPr lang="en-GB"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7974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38B2ACD-1A78-4888-9667-CC9017D3F6B3}" type="slidenum">
              <a:rPr lang="en-GB" smtClean="0"/>
              <a:t>‹#›</a:t>
            </a:fld>
            <a:endParaRPr lang="en-GB" dirty="0"/>
          </a:p>
        </p:txBody>
      </p:sp>
    </p:spTree>
    <p:extLst>
      <p:ext uri="{BB962C8B-B14F-4D97-AF65-F5344CB8AC3E}">
        <p14:creationId xmlns:p14="http://schemas.microsoft.com/office/powerpoint/2010/main" val="28055564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38B2ACD-1A78-4888-9667-CC9017D3F6B3}" type="slidenum">
              <a:rPr lang="en-GB" smtClean="0"/>
              <a:t>‹#›</a:t>
            </a:fld>
            <a:endParaRPr lang="en-GB" dirty="0"/>
          </a:p>
        </p:txBody>
      </p:sp>
    </p:spTree>
    <p:extLst>
      <p:ext uri="{BB962C8B-B14F-4D97-AF65-F5344CB8AC3E}">
        <p14:creationId xmlns:p14="http://schemas.microsoft.com/office/powerpoint/2010/main" val="2234619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8B2ACD-1A78-4888-9667-CC9017D3F6B3}" type="slidenum">
              <a:rPr lang="en-GB" smtClean="0"/>
              <a:t>‹#›</a:t>
            </a:fld>
            <a:endParaRPr lang="en-GB"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07446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8B2ACD-1A78-4888-9667-CC9017D3F6B3}" type="slidenum">
              <a:rPr lang="en-GB" smtClean="0"/>
              <a:t>‹#›</a:t>
            </a:fld>
            <a:endParaRPr lang="en-GB"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4113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8B2ACD-1A78-4888-9667-CC9017D3F6B3}" type="slidenum">
              <a:rPr lang="en-GB" smtClean="0"/>
              <a:t>‹#›</a:t>
            </a:fld>
            <a:endParaRPr lang="en-GB" dirty="0"/>
          </a:p>
        </p:txBody>
      </p:sp>
    </p:spTree>
    <p:extLst>
      <p:ext uri="{BB962C8B-B14F-4D97-AF65-F5344CB8AC3E}">
        <p14:creationId xmlns:p14="http://schemas.microsoft.com/office/powerpoint/2010/main" val="15546325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8B2ACD-1A78-4888-9667-CC9017D3F6B3}" type="slidenum">
              <a:rPr lang="en-GB" smtClean="0"/>
              <a:t>‹#›</a:t>
            </a:fld>
            <a:endParaRPr lang="en-GB"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825903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8B2ACD-1A78-4888-9667-CC9017D3F6B3}" type="slidenum">
              <a:rPr lang="en-GB" smtClean="0"/>
              <a:t>‹#›</a:t>
            </a:fld>
            <a:endParaRPr lang="en-GB"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204511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8B2ACD-1A78-4888-9667-CC9017D3F6B3}"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593238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3EA8A-9EA5-4A39-A95C-A76ADC8218FE}" type="datetimeFigureOut">
              <a:rPr lang="en-GB" smtClean="0"/>
              <a:t>19/10/2023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38B2ACD-1A78-4888-9667-CC9017D3F6B3}" type="slidenum">
              <a:rPr lang="en-GB" smtClean="0"/>
              <a:t>‹#›</a:t>
            </a:fld>
            <a:endParaRPr lang="en-GB"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39688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2A3EA8A-9EA5-4A39-A95C-A76ADC8218FE}" type="datetimeFigureOut">
              <a:rPr lang="en-GB" smtClean="0"/>
              <a:t>19/10/2023</a:t>
            </a:fld>
            <a:endParaRPr lang="en-GB"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38B2ACD-1A78-4888-9667-CC9017D3F6B3}" type="slidenum">
              <a:rPr lang="en-GB" smtClean="0"/>
              <a:t>‹#›</a:t>
            </a:fld>
            <a:endParaRPr lang="en-GB" dirty="0"/>
          </a:p>
        </p:txBody>
      </p:sp>
    </p:spTree>
    <p:extLst>
      <p:ext uri="{BB962C8B-B14F-4D97-AF65-F5344CB8AC3E}">
        <p14:creationId xmlns:p14="http://schemas.microsoft.com/office/powerpoint/2010/main" val="276210503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hyperlink" Target="https://help.open.ac.uk/helpful-tips-for-time-management" TargetMode="External"/><Relationship Id="rId3" Type="http://schemas.openxmlformats.org/officeDocument/2006/relationships/hyperlink" Target="https://www.conceptdraw.com/examples/a-students-time-table-by-pie-chirt" TargetMode="External"/><Relationship Id="rId7" Type="http://schemas.openxmlformats.org/officeDocument/2006/relationships/hyperlink" Target="https://www.imperial.ac.uk/students/success-guide/ug/effective-study/in-class-and-in-lectures/effective-note-taking/" TargetMode="External"/><Relationship Id="rId2" Type="http://schemas.openxmlformats.org/officeDocument/2006/relationships/hyperlink" Target="https://www.youtube.com/watch?v=EoxnmlFHaPQ" TargetMode="External"/><Relationship Id="rId1" Type="http://schemas.openxmlformats.org/officeDocument/2006/relationships/slideLayout" Target="../slideLayouts/slideLayout7.xml"/><Relationship Id="rId6" Type="http://schemas.openxmlformats.org/officeDocument/2006/relationships/hyperlink" Target="http://dx.doi.org/10.2139/ssrn.1419247" TargetMode="External"/><Relationship Id="rId5" Type="http://schemas.openxmlformats.org/officeDocument/2006/relationships/hyperlink" Target="https://eur01.safelinks.protection.outlook.com/?url=https%3A%2F%2Fssrn.com%2Fabstract%3D1419247&amp;data=05%7C01%7C2315485%40student.uwtsd.ac.uk%7C063a7847cb8940edef6908dbcdc4a6ec%7C4e0f11f9046e45059cb8db2152311e21%7C0%7C0%7C638330016724693068%7CUnknown%7CTWFpbGZsb3d8eyJWIjoiMC4wLjAwMDAiLCJQIjoiV2luMzIiLCJBTiI6Ik1haWwiLCJXVCI6Mn0%3D%7C3000%7C%7C%7C&amp;sdata=VoOg9clUAhKBnu7%2BT05syeHNtR2OhWlzQg1wtJRM5wU%3D&amp;reserved=0" TargetMode="External"/><Relationship Id="rId10" Type="http://schemas.openxmlformats.org/officeDocument/2006/relationships/hyperlink" Target="https://www.ed.ac.uk/institute-academic-development/study-hub/learning-resources/time" TargetMode="External"/><Relationship Id="rId4" Type="http://schemas.openxmlformats.org/officeDocument/2006/relationships/hyperlink" Target="https://www.coursera.org/articles/time-management-skills" TargetMode="External"/><Relationship Id="rId9" Type="http://schemas.openxmlformats.org/officeDocument/2006/relationships/hyperlink" Target="https://www.abdn.ac.uk/toolkit/productivity/pomodoro-techniqu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1A66CA-C364-F78B-CEB1-56B0737D7321}"/>
              </a:ext>
            </a:extLst>
          </p:cNvPr>
          <p:cNvSpPr txBox="1"/>
          <p:nvPr/>
        </p:nvSpPr>
        <p:spPr>
          <a:xfrm>
            <a:off x="2771192" y="0"/>
            <a:ext cx="7354855" cy="461665"/>
          </a:xfrm>
          <a:prstGeom prst="rect">
            <a:avLst/>
          </a:prstGeom>
          <a:noFill/>
        </p:spPr>
        <p:txBody>
          <a:bodyPr wrap="square">
            <a:spAutoFit/>
          </a:bodyPr>
          <a:lstStyle/>
          <a:p>
            <a:r>
              <a:rPr lang="en-US" sz="2400" b="1" dirty="0">
                <a:latin typeface="Arial Nova"/>
                <a:ea typeface="Calibri Light"/>
                <a:cs typeface="Calibri Light"/>
              </a:rPr>
              <a:t>A Quick Start Guide to Academic Study Skills</a:t>
            </a:r>
            <a:endParaRPr lang="en-GB" sz="2400" dirty="0"/>
          </a:p>
        </p:txBody>
      </p:sp>
      <p:sp>
        <p:nvSpPr>
          <p:cNvPr id="4" name="TextBox 3">
            <a:extLst>
              <a:ext uri="{FF2B5EF4-FFF2-40B4-BE49-F238E27FC236}">
                <a16:creationId xmlns:a16="http://schemas.microsoft.com/office/drawing/2014/main" id="{0AB3FAA8-2B2C-F283-1311-5EAB3F15AC6F}"/>
              </a:ext>
            </a:extLst>
          </p:cNvPr>
          <p:cNvSpPr txBox="1"/>
          <p:nvPr/>
        </p:nvSpPr>
        <p:spPr>
          <a:xfrm>
            <a:off x="877903" y="611268"/>
            <a:ext cx="6770915" cy="523220"/>
          </a:xfrm>
          <a:prstGeom prst="rect">
            <a:avLst/>
          </a:prstGeom>
          <a:noFill/>
          <a:ln>
            <a:solidFill>
              <a:schemeClr val="accent2"/>
            </a:solidFill>
          </a:ln>
        </p:spPr>
        <p:txBody>
          <a:bodyPr wrap="square" rtlCol="0">
            <a:spAutoFit/>
          </a:bodyPr>
          <a:lstStyle/>
          <a:p>
            <a:pPr algn="just"/>
            <a:r>
              <a:rPr lang="en-GB" sz="1400" dirty="0">
                <a:solidFill>
                  <a:srgbClr val="0070C0"/>
                </a:solidFill>
                <a:latin typeface="Arial" panose="020B0604020202020204" pitchFamily="34" charset="0"/>
                <a:cs typeface="Arial" panose="020B0604020202020204" pitchFamily="34" charset="0"/>
              </a:rPr>
              <a:t>To introduce and develop an understanding of three key academic study skills, to use in your academic writing</a:t>
            </a:r>
            <a:r>
              <a:rPr lang="en-GB" sz="1400" dirty="0">
                <a:solidFill>
                  <a:srgbClr val="0070C0"/>
                </a:solidFill>
              </a:rPr>
              <a:t>.</a:t>
            </a:r>
          </a:p>
        </p:txBody>
      </p:sp>
      <p:sp>
        <p:nvSpPr>
          <p:cNvPr id="5" name="TextBox 4">
            <a:extLst>
              <a:ext uri="{FF2B5EF4-FFF2-40B4-BE49-F238E27FC236}">
                <a16:creationId xmlns:a16="http://schemas.microsoft.com/office/drawing/2014/main" id="{2D05DF09-1372-19C9-2628-4D916F82C0DB}"/>
              </a:ext>
            </a:extLst>
          </p:cNvPr>
          <p:cNvSpPr txBox="1"/>
          <p:nvPr/>
        </p:nvSpPr>
        <p:spPr>
          <a:xfrm>
            <a:off x="646163" y="1205680"/>
            <a:ext cx="3442996" cy="4678204"/>
          </a:xfrm>
          <a:prstGeom prst="rect">
            <a:avLst/>
          </a:prstGeom>
          <a:noFill/>
          <a:ln>
            <a:solidFill>
              <a:schemeClr val="accent2"/>
            </a:solidFill>
          </a:ln>
        </p:spPr>
        <p:txBody>
          <a:bodyPr wrap="square" rtlCol="0">
            <a:spAutoFit/>
          </a:bodyPr>
          <a:lstStyle/>
          <a:p>
            <a:r>
              <a:rPr lang="en-GB" sz="1200" dirty="0">
                <a:solidFill>
                  <a:srgbClr val="00B0F0"/>
                </a:solidFill>
                <a:latin typeface="Arial" panose="020B0604020202020204" pitchFamily="34" charset="0"/>
                <a:cs typeface="Arial" panose="020B0604020202020204" pitchFamily="34" charset="0"/>
              </a:rPr>
              <a:t>               Time Management</a:t>
            </a:r>
          </a:p>
          <a:p>
            <a:r>
              <a:rPr lang="en-GB" sz="1100" dirty="0">
                <a:latin typeface="Arial" panose="020B0604020202020204" pitchFamily="34" charset="0"/>
                <a:cs typeface="Arial" panose="020B0604020202020204" pitchFamily="34" charset="0"/>
              </a:rPr>
              <a:t>Cottrell (2013) suggests that effective time management is an essential academic skill, one which allows students to prioritise, plan and execute academic tasks successfully. There is an emphasis on clarifying your study time requirements and being systematic in how you use your time to avoid distraction and procrastination. Colour coded checklists and ‘to do’ lists may also provide a helpful way forward. In addition, a more visual time circle may be helpful in providing an ‘at a glance’ picture of how time is being spent and how that time may be used more effectively to achieve the assignment goals.</a:t>
            </a:r>
          </a:p>
          <a:p>
            <a:r>
              <a:rPr lang="en-GB" sz="1100" dirty="0">
                <a:latin typeface="Arial" panose="020B0604020202020204" pitchFamily="34" charset="0"/>
                <a:cs typeface="Arial" panose="020B0604020202020204" pitchFamily="34" charset="0"/>
              </a:rPr>
              <a:t>University of Aberdeen (2023) identify the Pomodoro technique, first identified by Francesco Cirillo in the 1980’s. This approach breaks study time into twenty-five-minute blocks. Step one is to decide on the task to be completed. Step two setting a timer for the twenty- five minutes. Step three working on the task, with step four ending work when the timer rings.</a:t>
            </a:r>
          </a:p>
          <a:p>
            <a:r>
              <a:rPr lang="en-GB" sz="1100" dirty="0">
                <a:latin typeface="Arial" panose="020B0604020202020204" pitchFamily="34" charset="0"/>
                <a:cs typeface="Arial" panose="020B0604020202020204" pitchFamily="34" charset="0"/>
              </a:rPr>
              <a:t>Coursera (2023) emphasises efficiently and effectively planning your time to be the most productive. They stress learning how to prioritise and goal set, to sort out the immediate from the still important and lower priority tasks. With goals as helpful to measure sustained progress. </a:t>
            </a:r>
          </a:p>
        </p:txBody>
      </p:sp>
      <p:sp>
        <p:nvSpPr>
          <p:cNvPr id="6" name="TextBox 5">
            <a:extLst>
              <a:ext uri="{FF2B5EF4-FFF2-40B4-BE49-F238E27FC236}">
                <a16:creationId xmlns:a16="http://schemas.microsoft.com/office/drawing/2014/main" id="{55061B6E-5629-6F72-4BD4-CAFA8E263072}"/>
              </a:ext>
            </a:extLst>
          </p:cNvPr>
          <p:cNvSpPr txBox="1"/>
          <p:nvPr/>
        </p:nvSpPr>
        <p:spPr>
          <a:xfrm>
            <a:off x="4169214" y="1149761"/>
            <a:ext cx="3649823" cy="4739759"/>
          </a:xfrm>
          <a:prstGeom prst="rect">
            <a:avLst/>
          </a:prstGeom>
          <a:noFill/>
          <a:ln>
            <a:solidFill>
              <a:schemeClr val="accent2"/>
            </a:solidFill>
          </a:ln>
        </p:spPr>
        <p:txBody>
          <a:bodyPr wrap="square" rtlCol="0">
            <a:spAutoFit/>
          </a:bodyPr>
          <a:lstStyle/>
          <a:p>
            <a:r>
              <a:rPr lang="en-GB" sz="1600" dirty="0">
                <a:solidFill>
                  <a:srgbClr val="00B0F0"/>
                </a:solidFill>
                <a:latin typeface="Arial" panose="020B0604020202020204" pitchFamily="34" charset="0"/>
                <a:cs typeface="Arial" panose="020B0604020202020204" pitchFamily="34" charset="0"/>
              </a:rPr>
              <a:t>                    </a:t>
            </a:r>
            <a:r>
              <a:rPr lang="en-GB" sz="1200" dirty="0">
                <a:solidFill>
                  <a:srgbClr val="00B0F0"/>
                </a:solidFill>
                <a:latin typeface="Arial" panose="020B0604020202020204" pitchFamily="34" charset="0"/>
                <a:cs typeface="Arial" panose="020B0604020202020204" pitchFamily="34" charset="0"/>
              </a:rPr>
              <a:t>Note Taking</a:t>
            </a:r>
          </a:p>
          <a:p>
            <a:r>
              <a:rPr lang="en-GB" sz="1100" dirty="0">
                <a:latin typeface="Arial" panose="020B0604020202020204" pitchFamily="34" charset="0"/>
                <a:cs typeface="Arial" panose="020B0604020202020204" pitchFamily="34" charset="0"/>
              </a:rPr>
              <a:t>Research conducted by Imperial College London (2023) promotes a variety of note-taking techniques. From writing the date and name of the lecture, to using abbreviations and highlighting important points and direct quotations. The study highlights the importance of referencing and bibliographic details. Also stressing to only record the most important points and questions to prompt memory retention.</a:t>
            </a:r>
          </a:p>
          <a:p>
            <a:r>
              <a:rPr lang="en-GB" sz="1100" dirty="0">
                <a:latin typeface="Arial" panose="020B0604020202020204" pitchFamily="34" charset="0"/>
                <a:cs typeface="Arial" panose="020B0604020202020204" pitchFamily="34" charset="0"/>
              </a:rPr>
              <a:t>Mills (2019) presents the interesting concept of visual note taking, using the term Sketchnoting or visual communication. The learner makes a sketch of the information they are taking notes on, these can be as simple or complex as desired to aid visual learning for student who is more predisposed to better process visual information. Mills (2019) asserts that 65% of the population identify as visual learners. The research also conveys that the visual and kinaesthetic engage more parts of the brain, so the information retention rate rises by up to six times.</a:t>
            </a:r>
          </a:p>
          <a:p>
            <a:r>
              <a:rPr lang="en-GB" sz="1100" dirty="0">
                <a:latin typeface="Arial" panose="020B0604020202020204" pitchFamily="34" charset="0"/>
                <a:cs typeface="Arial" panose="020B0604020202020204" pitchFamily="34" charset="0"/>
              </a:rPr>
              <a:t>McMillan and Weyers (2021) highlight the impossibility of writing down every word in a lecture or text and give suggestions as to how to structure notes. They suggest noting the introduction or title, the main points, with the supporting evidence and arguments, and  also any counter arguments, with a logical conclusion drawing all the themes together.</a:t>
            </a:r>
          </a:p>
        </p:txBody>
      </p:sp>
      <p:sp>
        <p:nvSpPr>
          <p:cNvPr id="7" name="TextBox 6">
            <a:extLst>
              <a:ext uri="{FF2B5EF4-FFF2-40B4-BE49-F238E27FC236}">
                <a16:creationId xmlns:a16="http://schemas.microsoft.com/office/drawing/2014/main" id="{9C9BD310-4331-AD57-68EB-D75C65004BDA}"/>
              </a:ext>
            </a:extLst>
          </p:cNvPr>
          <p:cNvSpPr txBox="1"/>
          <p:nvPr/>
        </p:nvSpPr>
        <p:spPr>
          <a:xfrm>
            <a:off x="7899092" y="492329"/>
            <a:ext cx="3442996" cy="5386090"/>
          </a:xfrm>
          <a:prstGeom prst="rect">
            <a:avLst/>
          </a:prstGeom>
          <a:noFill/>
          <a:ln>
            <a:solidFill>
              <a:schemeClr val="accent2"/>
            </a:solidFill>
          </a:ln>
        </p:spPr>
        <p:txBody>
          <a:bodyPr wrap="square" rtlCol="0">
            <a:spAutoFit/>
          </a:bodyPr>
          <a:lstStyle/>
          <a:p>
            <a:r>
              <a:rPr lang="en-GB" sz="1400" dirty="0">
                <a:solidFill>
                  <a:srgbClr val="00B0F0"/>
                </a:solidFill>
                <a:latin typeface="Arial" panose="020B0604020202020204" pitchFamily="34" charset="0"/>
                <a:cs typeface="Arial" panose="020B0604020202020204" pitchFamily="34" charset="0"/>
              </a:rPr>
              <a:t>                  </a:t>
            </a:r>
            <a:r>
              <a:rPr lang="en-GB" sz="1200" dirty="0">
                <a:solidFill>
                  <a:srgbClr val="00B0F0"/>
                </a:solidFill>
                <a:latin typeface="Arial" panose="020B0604020202020204" pitchFamily="34" charset="0"/>
                <a:cs typeface="Arial" panose="020B0604020202020204" pitchFamily="34" charset="0"/>
              </a:rPr>
              <a:t>Critical Thinking Skills</a:t>
            </a:r>
          </a:p>
          <a:p>
            <a:r>
              <a:rPr lang="en-GB" sz="1100" dirty="0">
                <a:latin typeface="Arial" panose="020B0604020202020204" pitchFamily="34" charset="0"/>
                <a:cs typeface="Arial" panose="020B0604020202020204" pitchFamily="34" charset="0"/>
              </a:rPr>
              <a:t>Burns &amp; Sinfield (2016, p94)  define critical thinking as follows:</a:t>
            </a:r>
          </a:p>
          <a:p>
            <a:r>
              <a:rPr lang="en-GB" sz="1100" dirty="0">
                <a:latin typeface="Arial" panose="020B0604020202020204" pitchFamily="34" charset="0"/>
                <a:cs typeface="Arial" panose="020B0604020202020204" pitchFamily="34" charset="0"/>
              </a:rPr>
              <a:t>        “Critical thinking is the art of making clear,</a:t>
            </a:r>
          </a:p>
          <a:p>
            <a:r>
              <a:rPr lang="en-GB" sz="1100" dirty="0">
                <a:latin typeface="Arial" panose="020B0604020202020204" pitchFamily="34" charset="0"/>
                <a:cs typeface="Arial" panose="020B0604020202020204" pitchFamily="34" charset="0"/>
              </a:rPr>
              <a:t>         reasoned judgements based on </a:t>
            </a:r>
          </a:p>
          <a:p>
            <a:r>
              <a:rPr lang="en-GB" sz="1100" dirty="0">
                <a:latin typeface="Arial" panose="020B0604020202020204" pitchFamily="34" charset="0"/>
                <a:cs typeface="Arial" panose="020B0604020202020204" pitchFamily="34" charset="0"/>
              </a:rPr>
              <a:t>         interpreting, understanding, applying</a:t>
            </a:r>
          </a:p>
          <a:p>
            <a:r>
              <a:rPr lang="en-GB" sz="1100" dirty="0">
                <a:latin typeface="Arial" panose="020B0604020202020204" pitchFamily="34" charset="0"/>
                <a:cs typeface="Arial" panose="020B0604020202020204" pitchFamily="34" charset="0"/>
              </a:rPr>
              <a:t>         and synthesising evidence gathered </a:t>
            </a:r>
          </a:p>
          <a:p>
            <a:r>
              <a:rPr lang="en-GB" sz="1100" dirty="0">
                <a:latin typeface="Arial" panose="020B0604020202020204" pitchFamily="34" charset="0"/>
                <a:cs typeface="Arial" panose="020B0604020202020204" pitchFamily="34" charset="0"/>
              </a:rPr>
              <a:t>         from observation, reading and </a:t>
            </a:r>
          </a:p>
          <a:p>
            <a:r>
              <a:rPr lang="en-GB" sz="1100" dirty="0">
                <a:latin typeface="Arial" panose="020B0604020202020204" pitchFamily="34" charset="0"/>
                <a:cs typeface="Arial" panose="020B0604020202020204" pitchFamily="34" charset="0"/>
              </a:rPr>
              <a:t>         experimentation.”</a:t>
            </a:r>
          </a:p>
          <a:p>
            <a:r>
              <a:rPr lang="en-GB" sz="1100" dirty="0">
                <a:latin typeface="Arial" panose="020B0604020202020204" pitchFamily="34" charset="0"/>
                <a:cs typeface="Arial" panose="020B0604020202020204" pitchFamily="34" charset="0"/>
              </a:rPr>
              <a:t>Similarly, Cohen (2015) identifies critical thinking as the development of a range of skills and understanding necessary to play with language and ideas in a sensitive and open-minded context, leading to creativity and insight, in addition to following a line of reasoning to a logical conclusion. Also encompassing skills, such as logical argument, reasoning by analogy and both puzzle and problem solving.</a:t>
            </a:r>
          </a:p>
          <a:p>
            <a:r>
              <a:rPr lang="en-GB" sz="1100" dirty="0">
                <a:latin typeface="Arial" panose="020B0604020202020204" pitchFamily="34" charset="0"/>
                <a:cs typeface="Arial" panose="020B0604020202020204" pitchFamily="34" charset="0"/>
              </a:rPr>
              <a:t>One element of critical thinking is purposeful thinking, drilling down to the purpose or </a:t>
            </a:r>
            <a:r>
              <a:rPr lang="en-GB" sz="1100" i="1" dirty="0">
                <a:latin typeface="Arial" panose="020B0604020202020204" pitchFamily="34" charset="0"/>
                <a:cs typeface="Arial" panose="020B0604020202020204" pitchFamily="34" charset="0"/>
              </a:rPr>
              <a:t>telos </a:t>
            </a:r>
            <a:r>
              <a:rPr lang="en-GB" sz="1100" dirty="0">
                <a:latin typeface="Arial" panose="020B0604020202020204" pitchFamily="34" charset="0"/>
                <a:cs typeface="Arial" panose="020B0604020202020204" pitchFamily="34" charset="0"/>
              </a:rPr>
              <a:t>(Greek for end or purpose) of a piece of writing. It asks the questions: what, where, when, who, why and how (in what style, with what bias) did they write it and what is the main point of the article. Hermida (2009) purports asking these questions can assist in furthering understanding of a text and help  to clearly summarise its main argument. The difference between deep and surface reading is also discussed  and concluded to be an essential critical thinking skill.</a:t>
            </a:r>
          </a:p>
        </p:txBody>
      </p:sp>
      <p:sp>
        <p:nvSpPr>
          <p:cNvPr id="8" name="TextBox 7">
            <a:extLst>
              <a:ext uri="{FF2B5EF4-FFF2-40B4-BE49-F238E27FC236}">
                <a16:creationId xmlns:a16="http://schemas.microsoft.com/office/drawing/2014/main" id="{F7916729-B09B-B17A-FCCF-A57D90722934}"/>
              </a:ext>
            </a:extLst>
          </p:cNvPr>
          <p:cNvSpPr txBox="1"/>
          <p:nvPr/>
        </p:nvSpPr>
        <p:spPr>
          <a:xfrm>
            <a:off x="970383" y="5955076"/>
            <a:ext cx="5934269" cy="738664"/>
          </a:xfrm>
          <a:prstGeom prst="rect">
            <a:avLst/>
          </a:prstGeom>
          <a:solidFill>
            <a:schemeClr val="bg1"/>
          </a:solidFill>
          <a:ln>
            <a:solidFill>
              <a:schemeClr val="accent2"/>
            </a:solidFill>
          </a:ln>
        </p:spPr>
        <p:txBody>
          <a:bodyPr wrap="square" rtlCol="0">
            <a:spAutoFit/>
          </a:bodyPr>
          <a:lstStyle/>
          <a:p>
            <a:pPr algn="just"/>
            <a:r>
              <a:rPr lang="en-GB" sz="1400" dirty="0">
                <a:solidFill>
                  <a:srgbClr val="002060"/>
                </a:solidFill>
                <a:latin typeface="Arial" panose="020B0604020202020204" pitchFamily="34" charset="0"/>
                <a:cs typeface="Arial" panose="020B0604020202020204" pitchFamily="34" charset="0"/>
              </a:rPr>
              <a:t>In conclusion both time management and note taking are immensely helpful in your studies, however critical thinking is essential to academic success.</a:t>
            </a:r>
          </a:p>
        </p:txBody>
      </p:sp>
      <p:pic>
        <p:nvPicPr>
          <p:cNvPr id="9" name="Picture 8" descr="Daily activities pie chart, pie chart, circular arrow diagram, circular motion diagram,">
            <a:extLst>
              <a:ext uri="{FF2B5EF4-FFF2-40B4-BE49-F238E27FC236}">
                <a16:creationId xmlns:a16="http://schemas.microsoft.com/office/drawing/2014/main" id="{123D2072-5D56-AFE8-33FC-B1A02666738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22906" y="5551386"/>
            <a:ext cx="1172547" cy="1142354"/>
          </a:xfrm>
          <a:prstGeom prst="rect">
            <a:avLst/>
          </a:prstGeom>
          <a:noFill/>
          <a:ln>
            <a:noFill/>
          </a:ln>
        </p:spPr>
      </p:pic>
      <p:sp>
        <p:nvSpPr>
          <p:cNvPr id="11" name="TextBox 10">
            <a:extLst>
              <a:ext uri="{FF2B5EF4-FFF2-40B4-BE49-F238E27FC236}">
                <a16:creationId xmlns:a16="http://schemas.microsoft.com/office/drawing/2014/main" id="{4695A6FF-BB2B-4A89-E2C8-9224C8283FB3}"/>
              </a:ext>
            </a:extLst>
          </p:cNvPr>
          <p:cNvSpPr txBox="1"/>
          <p:nvPr/>
        </p:nvSpPr>
        <p:spPr>
          <a:xfrm>
            <a:off x="9620590" y="5536373"/>
            <a:ext cx="1517809" cy="1061829"/>
          </a:xfrm>
          <a:prstGeom prst="rect">
            <a:avLst/>
          </a:prstGeom>
          <a:solidFill>
            <a:schemeClr val="bg1"/>
          </a:solidFill>
          <a:ln>
            <a:solidFill>
              <a:schemeClr val="accent3">
                <a:lumMod val="75000"/>
              </a:schemeClr>
            </a:solidFill>
          </a:ln>
        </p:spPr>
        <p:txBody>
          <a:bodyPr wrap="square" rtlCol="0">
            <a:spAutoFit/>
          </a:bodyPr>
          <a:lstStyle/>
          <a:p>
            <a:r>
              <a:rPr lang="en-GB" sz="1050" dirty="0">
                <a:latin typeface="Arial" panose="020B0604020202020204" pitchFamily="34" charset="0"/>
                <a:cs typeface="Arial" panose="020B0604020202020204" pitchFamily="34" charset="0"/>
              </a:rPr>
              <a:t>A time circle or a pie chart, giving a visual snapshot, helpful in time management. (Source: Concept draw 2023)</a:t>
            </a:r>
          </a:p>
        </p:txBody>
      </p:sp>
      <p:sp>
        <p:nvSpPr>
          <p:cNvPr id="12" name="TextBox 11">
            <a:extLst>
              <a:ext uri="{FF2B5EF4-FFF2-40B4-BE49-F238E27FC236}">
                <a16:creationId xmlns:a16="http://schemas.microsoft.com/office/drawing/2014/main" id="{C461CE1B-15A5-3332-0583-F6DEC5E71416}"/>
              </a:ext>
            </a:extLst>
          </p:cNvPr>
          <p:cNvSpPr txBox="1"/>
          <p:nvPr/>
        </p:nvSpPr>
        <p:spPr>
          <a:xfrm>
            <a:off x="11215396" y="39995"/>
            <a:ext cx="976603" cy="461665"/>
          </a:xfrm>
          <a:prstGeom prst="rect">
            <a:avLst/>
          </a:prstGeom>
          <a:noFill/>
        </p:spPr>
        <p:txBody>
          <a:bodyPr wrap="square" rtlCol="0">
            <a:spAutoFit/>
          </a:bodyPr>
          <a:lstStyle/>
          <a:p>
            <a:r>
              <a:rPr lang="en-GB" sz="800" dirty="0">
                <a:latin typeface="Arial" panose="020B0604020202020204" pitchFamily="34" charset="0"/>
                <a:cs typeface="Arial" panose="020B0604020202020204" pitchFamily="34" charset="0"/>
              </a:rPr>
              <a:t>2315485</a:t>
            </a:r>
          </a:p>
          <a:p>
            <a:r>
              <a:rPr lang="en-GB" sz="800" dirty="0">
                <a:latin typeface="Arial" panose="020B0604020202020204" pitchFamily="34" charset="0"/>
                <a:cs typeface="Arial" panose="020B0604020202020204" pitchFamily="34" charset="0"/>
              </a:rPr>
              <a:t>ECEY 4008/C</a:t>
            </a:r>
          </a:p>
          <a:p>
            <a:r>
              <a:rPr lang="en-GB" sz="800" dirty="0">
                <a:latin typeface="Arial" panose="020B0604020202020204" pitchFamily="34" charset="0"/>
                <a:cs typeface="Arial" panose="020B0604020202020204" pitchFamily="34" charset="0"/>
              </a:rPr>
              <a:t>1077</a:t>
            </a:r>
          </a:p>
        </p:txBody>
      </p:sp>
    </p:spTree>
    <p:extLst>
      <p:ext uri="{BB962C8B-B14F-4D97-AF65-F5344CB8AC3E}">
        <p14:creationId xmlns:p14="http://schemas.microsoft.com/office/powerpoint/2010/main" val="1759663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C1A7D5-5CA1-13C7-3BBC-2EC4834A0846}"/>
              </a:ext>
            </a:extLst>
          </p:cNvPr>
          <p:cNvSpPr txBox="1"/>
          <p:nvPr/>
        </p:nvSpPr>
        <p:spPr>
          <a:xfrm>
            <a:off x="737119" y="18661"/>
            <a:ext cx="10486052" cy="7229777"/>
          </a:xfrm>
          <a:prstGeom prst="rect">
            <a:avLst/>
          </a:prstGeom>
          <a:noFill/>
        </p:spPr>
        <p:txBody>
          <a:bodyPr wrap="square" rtlCol="0">
            <a:spAutoFit/>
          </a:bodyPr>
          <a:lstStyle/>
          <a:p>
            <a:pPr algn="ctr"/>
            <a:r>
              <a:rPr lang="en-GB" sz="1400" u="sng" dirty="0">
                <a:latin typeface="Arial" panose="020B0604020202020204" pitchFamily="34" charset="0"/>
                <a:cs typeface="Arial" panose="020B0604020202020204" pitchFamily="34" charset="0"/>
              </a:rPr>
              <a:t>References</a:t>
            </a:r>
          </a:p>
          <a:p>
            <a:pPr algn="ctr"/>
            <a:endParaRPr lang="en-GB" sz="1400" u="sng"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Burns, T. and Sinfield, S. (2016)</a:t>
            </a:r>
            <a:r>
              <a:rPr lang="en-GB" sz="1200" i="1" dirty="0">
                <a:latin typeface="Arial" panose="020B0604020202020204" pitchFamily="34" charset="0"/>
                <a:cs typeface="Arial" panose="020B0604020202020204" pitchFamily="34" charset="0"/>
              </a:rPr>
              <a:t> Essential Study Skills Guide: the Complete Guide to Success at University.</a:t>
            </a:r>
            <a:r>
              <a:rPr lang="en-GB" sz="1200" dirty="0">
                <a:latin typeface="Arial" panose="020B0604020202020204" pitchFamily="34" charset="0"/>
                <a:cs typeface="Arial" panose="020B0604020202020204" pitchFamily="34" charset="0"/>
              </a:rPr>
              <a:t> 4</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edn. London: Sage Publications Ltd.</a:t>
            </a:r>
          </a:p>
          <a:p>
            <a:endParaRPr lang="en-GB" sz="1200" dirty="0">
              <a:latin typeface="Arial" panose="020B0604020202020204" pitchFamily="34" charset="0"/>
              <a:cs typeface="Arial" panose="020B0604020202020204" pitchFamily="34" charset="0"/>
            </a:endParaRPr>
          </a:p>
          <a:p>
            <a:r>
              <a:rPr lang="en-GB" sz="1200" dirty="0">
                <a:effectLst/>
                <a:latin typeface="Arial" panose="020B0604020202020204" pitchFamily="34" charset="0"/>
                <a:ea typeface="Calibri" panose="020F0502020204030204" pitchFamily="34" charset="0"/>
                <a:cs typeface="Times New Roman" panose="02020603050405020304" pitchFamily="18" charset="0"/>
              </a:rPr>
              <a:t>Chatfield, T. (2022) </a:t>
            </a:r>
            <a:r>
              <a:rPr lang="en-GB" sz="1200" i="1" dirty="0">
                <a:effectLst/>
                <a:latin typeface="Arial" panose="020B0604020202020204" pitchFamily="34" charset="0"/>
                <a:ea typeface="Calibri" panose="020F0502020204030204" pitchFamily="34" charset="0"/>
                <a:cs typeface="Times New Roman" panose="02020603050405020304" pitchFamily="18" charset="0"/>
              </a:rPr>
              <a:t>Critical thinking explained by Tom Chatfield.</a:t>
            </a:r>
            <a:r>
              <a:rPr lang="en-GB" sz="1200" dirty="0">
                <a:effectLst/>
                <a:latin typeface="Arial" panose="020B0604020202020204" pitchFamily="34" charset="0"/>
                <a:ea typeface="Calibri" panose="020F0502020204030204" pitchFamily="34" charset="0"/>
                <a:cs typeface="Times New Roman" panose="02020603050405020304" pitchFamily="18" charset="0"/>
              </a:rPr>
              <a:t> [video]</a:t>
            </a:r>
            <a:r>
              <a:rPr lang="en-GB" sz="1200" i="1" dirty="0">
                <a:effectLst/>
                <a:latin typeface="Arial" panose="020B0604020202020204" pitchFamily="34" charset="0"/>
                <a:ea typeface="Calibri" panose="020F0502020204030204" pitchFamily="34" charset="0"/>
                <a:cs typeface="Times New Roman" panose="02020603050405020304" pitchFamily="18" charset="0"/>
              </a:rPr>
              <a:t>  </a:t>
            </a:r>
            <a:r>
              <a:rPr lang="en-GB" sz="12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1200" u="sng" dirty="0">
                <a:solidFill>
                  <a:schemeClr val="accent2">
                    <a:lumMod val="75000"/>
                  </a:schemeClr>
                </a:solidFill>
                <a:effectLst/>
                <a:latin typeface="Arial" panose="020B0604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Critical Thinking explained by Tom Chatfield - YouTube</a:t>
            </a:r>
            <a:r>
              <a:rPr lang="en-GB" sz="1200" dirty="0">
                <a:solidFill>
                  <a:schemeClr val="accent2">
                    <a:lumMod val="75000"/>
                  </a:schemeClr>
                </a:solidFill>
                <a:effectLst/>
                <a:latin typeface="Arial" panose="020B0604020202020204" pitchFamily="34" charset="0"/>
                <a:ea typeface="Calibri" panose="020F0502020204030204" pitchFamily="34" charset="0"/>
                <a:cs typeface="Times New Roman" panose="02020603050405020304" pitchFamily="18" charset="0"/>
              </a:rPr>
              <a:t> </a:t>
            </a:r>
            <a:r>
              <a:rPr lang="en-GB" sz="1200" dirty="0">
                <a:effectLst/>
                <a:latin typeface="Arial" panose="020B0604020202020204" pitchFamily="34" charset="0"/>
                <a:ea typeface="Calibri" panose="020F0502020204030204" pitchFamily="34" charset="0"/>
                <a:cs typeface="Times New Roman" panose="02020603050405020304" pitchFamily="18" charset="0"/>
              </a:rPr>
              <a:t>(Accessed 19</a:t>
            </a:r>
            <a:r>
              <a:rPr lang="en-GB" sz="12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1200" dirty="0">
                <a:effectLst/>
                <a:latin typeface="Arial" panose="020B0604020202020204" pitchFamily="34" charset="0"/>
                <a:ea typeface="Calibri" panose="020F0502020204030204" pitchFamily="34" charset="0"/>
                <a:cs typeface="Times New Roman" panose="02020603050405020304" pitchFamily="18" charset="0"/>
              </a:rPr>
              <a:t> October 2023)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Arial" panose="020B0604020202020204" pitchFamily="34" charset="0"/>
              <a:cs typeface="Arial" panose="020B0604020202020204" pitchFamily="34" charset="0"/>
            </a:endParaRPr>
          </a:p>
          <a:p>
            <a:r>
              <a:rPr lang="en-US" sz="1200" dirty="0">
                <a:latin typeface="Arial" panose="020B0604020202020204" pitchFamily="34" charset="0"/>
                <a:ea typeface="Calibri"/>
                <a:cs typeface="Arial" panose="020B0604020202020204" pitchFamily="34" charset="0"/>
              </a:rPr>
              <a:t>Cohen, M. (2015) </a:t>
            </a:r>
            <a:r>
              <a:rPr lang="en-US" sz="1200" i="1" dirty="0">
                <a:latin typeface="Arial" panose="020B0604020202020204" pitchFamily="34" charset="0"/>
                <a:ea typeface="Calibri"/>
                <a:cs typeface="Arial" panose="020B0604020202020204" pitchFamily="34" charset="0"/>
              </a:rPr>
              <a:t>Critical Thinking Skills For Dummies. </a:t>
            </a:r>
            <a:r>
              <a:rPr lang="en-US" sz="1200" dirty="0">
                <a:latin typeface="Arial" panose="020B0604020202020204" pitchFamily="34" charset="0"/>
                <a:ea typeface="Calibri"/>
                <a:cs typeface="Arial" panose="020B0604020202020204" pitchFamily="34" charset="0"/>
              </a:rPr>
              <a:t>Chichester West Sussex:</a:t>
            </a:r>
            <a:r>
              <a:rPr lang="en-US" sz="1200" i="1" dirty="0">
                <a:latin typeface="Arial" panose="020B0604020202020204" pitchFamily="34" charset="0"/>
                <a:ea typeface="Calibri"/>
                <a:cs typeface="Arial" panose="020B0604020202020204" pitchFamily="34" charset="0"/>
              </a:rPr>
              <a:t> </a:t>
            </a:r>
            <a:r>
              <a:rPr lang="en-US" sz="1200" dirty="0">
                <a:latin typeface="Arial" panose="020B0604020202020204" pitchFamily="34" charset="0"/>
                <a:ea typeface="Calibri"/>
                <a:cs typeface="Arial" panose="020B0604020202020204" pitchFamily="34" charset="0"/>
              </a:rPr>
              <a:t>John Wiley &amp; Sons Ltd. </a:t>
            </a:r>
          </a:p>
          <a:p>
            <a:endParaRPr lang="en-US" sz="1200" dirty="0">
              <a:latin typeface="Arial" panose="020B0604020202020204" pitchFamily="34" charset="0"/>
              <a:ea typeface="Calibri"/>
              <a:cs typeface="Arial" panose="020B0604020202020204" pitchFamily="34" charset="0"/>
            </a:endParaRPr>
          </a:p>
          <a:p>
            <a:r>
              <a:rPr lang="en-US" sz="1200" dirty="0">
                <a:latin typeface="Arial" panose="020B0604020202020204" pitchFamily="34" charset="0"/>
                <a:ea typeface="Calibri"/>
                <a:cs typeface="Arial" panose="020B0604020202020204" pitchFamily="34" charset="0"/>
              </a:rPr>
              <a:t>ConceptDraw (2023) </a:t>
            </a:r>
            <a:r>
              <a:rPr lang="en-US" sz="1200" i="1" dirty="0">
                <a:latin typeface="Arial" panose="020B0604020202020204" pitchFamily="34" charset="0"/>
                <a:ea typeface="Calibri"/>
                <a:cs typeface="Arial" panose="020B0604020202020204" pitchFamily="34" charset="0"/>
              </a:rPr>
              <a:t>Schedule pie chart – Daily action plan. </a:t>
            </a:r>
            <a:r>
              <a:rPr lang="en-US" sz="1200" dirty="0">
                <a:latin typeface="Arial" panose="020B0604020202020204" pitchFamily="34" charset="0"/>
                <a:ea typeface="Calibri"/>
                <a:cs typeface="Arial" panose="020B0604020202020204" pitchFamily="34" charset="0"/>
              </a:rPr>
              <a:t>Available at: </a:t>
            </a:r>
            <a:r>
              <a:rPr lang="en-US" sz="1200" dirty="0">
                <a:solidFill>
                  <a:schemeClr val="accent2">
                    <a:lumMod val="75000"/>
                  </a:schemeClr>
                </a:solidFill>
                <a:latin typeface="Arial" panose="020B0604020202020204" pitchFamily="34" charset="0"/>
                <a:ea typeface="Calibri"/>
                <a:cs typeface="Arial" panose="020B0604020202020204" pitchFamily="34" charset="0"/>
                <a:hlinkClick r:id="rId3">
                  <a:extLst>
                    <a:ext uri="{A12FA001-AC4F-418D-AE19-62706E023703}">
                      <ahyp:hlinkClr xmlns:ahyp="http://schemas.microsoft.com/office/drawing/2018/hyperlinkcolor" val="tx"/>
                    </a:ext>
                  </a:extLst>
                </a:hlinkClick>
              </a:rPr>
              <a:t>https://www.conceptdraw.com/examples/a-students-time-table-by-pie-chirt</a:t>
            </a:r>
            <a:r>
              <a:rPr lang="en-US" sz="1200" dirty="0">
                <a:solidFill>
                  <a:schemeClr val="accent2">
                    <a:lumMod val="75000"/>
                  </a:schemeClr>
                </a:solidFill>
                <a:latin typeface="Arial" panose="020B0604020202020204" pitchFamily="34" charset="0"/>
                <a:ea typeface="Calibri"/>
                <a:cs typeface="Arial" panose="020B0604020202020204" pitchFamily="34" charset="0"/>
              </a:rPr>
              <a:t> </a:t>
            </a:r>
            <a:r>
              <a:rPr lang="en-US" sz="1200" dirty="0">
                <a:latin typeface="Arial" panose="020B0604020202020204" pitchFamily="34" charset="0"/>
                <a:ea typeface="Calibri"/>
                <a:cs typeface="Arial" panose="020B0604020202020204" pitchFamily="34" charset="0"/>
              </a:rPr>
              <a:t>(Accessed on 15th October)</a:t>
            </a:r>
          </a:p>
          <a:p>
            <a:endParaRPr lang="en-GB" sz="1200" dirty="0">
              <a:effectLst/>
              <a:latin typeface="Arial" panose="020B0604020202020204" pitchFamily="34" charset="0"/>
              <a:ea typeface="Calibri" panose="020F0502020204030204" pitchFamily="34" charset="0"/>
              <a:cs typeface="Arial" panose="020B0604020202020204" pitchFamily="34" charset="0"/>
            </a:endParaRPr>
          </a:p>
          <a:p>
            <a:r>
              <a:rPr lang="en-GB" sz="1200" b="0" i="0" dirty="0">
                <a:solidFill>
                  <a:srgbClr val="3A3A3A"/>
                </a:solidFill>
                <a:effectLst/>
                <a:latin typeface="Arial" panose="020B0604020202020204" pitchFamily="34" charset="0"/>
                <a:cs typeface="Arial" panose="020B0604020202020204" pitchFamily="34" charset="0"/>
              </a:rPr>
              <a:t>Cottrell, S. (2013) </a:t>
            </a:r>
            <a:r>
              <a:rPr lang="en-GB" sz="1200" b="0" i="1" dirty="0">
                <a:solidFill>
                  <a:srgbClr val="3A3A3A"/>
                </a:solidFill>
                <a:effectLst/>
                <a:latin typeface="Arial" panose="020B0604020202020204" pitchFamily="34" charset="0"/>
                <a:cs typeface="Arial" panose="020B0604020202020204" pitchFamily="34" charset="0"/>
              </a:rPr>
              <a:t>Study Skills Handbook.</a:t>
            </a:r>
            <a:r>
              <a:rPr lang="en-GB" sz="1200" b="0" i="0" dirty="0">
                <a:solidFill>
                  <a:srgbClr val="3A3A3A"/>
                </a:solidFill>
                <a:effectLst/>
                <a:latin typeface="Arial" panose="020B0604020202020204" pitchFamily="34" charset="0"/>
                <a:cs typeface="Arial" panose="020B0604020202020204" pitchFamily="34" charset="0"/>
              </a:rPr>
              <a:t> 4th edn. Basingstoke: Palgrave Macmillan.</a:t>
            </a:r>
          </a:p>
          <a:p>
            <a:endParaRPr lang="en-GB" sz="1200" b="0" i="0" dirty="0">
              <a:solidFill>
                <a:srgbClr val="3A3A3A"/>
              </a:solidFill>
              <a:effectLst/>
              <a:latin typeface="Arial" panose="020B0604020202020204" pitchFamily="34" charset="0"/>
              <a:cs typeface="Arial" panose="020B0604020202020204" pitchFamily="34" charset="0"/>
            </a:endParaRPr>
          </a:p>
          <a:p>
            <a:r>
              <a:rPr lang="en-GB" sz="1200" dirty="0">
                <a:effectLst/>
                <a:latin typeface="Arial" panose="020B0604020202020204" pitchFamily="34" charset="0"/>
                <a:ea typeface="Calibri" panose="020F0502020204030204" pitchFamily="34" charset="0"/>
                <a:cs typeface="Arial" panose="020B0604020202020204" pitchFamily="34" charset="0"/>
              </a:rPr>
              <a:t>Coursera (2023) </a:t>
            </a:r>
            <a:r>
              <a:rPr lang="en-GB" sz="1200" i="1" dirty="0">
                <a:effectLst/>
                <a:latin typeface="Arial" panose="020B0604020202020204" pitchFamily="34" charset="0"/>
                <a:ea typeface="Calibri" panose="020F0502020204030204" pitchFamily="34" charset="0"/>
                <a:cs typeface="Arial" panose="020B0604020202020204" pitchFamily="34" charset="0"/>
              </a:rPr>
              <a:t>7 Essential Time Management Skills. </a:t>
            </a:r>
            <a:r>
              <a:rPr lang="en-GB" sz="1200" dirty="0">
                <a:effectLst/>
                <a:latin typeface="Arial" panose="020B0604020202020204" pitchFamily="34" charset="0"/>
                <a:ea typeface="Calibri" panose="020F0502020204030204" pitchFamily="34" charset="0"/>
                <a:cs typeface="Arial" panose="020B0604020202020204" pitchFamily="34" charset="0"/>
              </a:rPr>
              <a:t>Available at: </a:t>
            </a:r>
            <a:r>
              <a:rPr lang="en-GB" sz="1200" u="sng" dirty="0">
                <a:solidFill>
                  <a:schemeClr val="accent2">
                    <a:lumMod val="75000"/>
                  </a:schemeClr>
                </a:solidFill>
                <a:effectLst/>
                <a:latin typeface="Arial" panose="020B0604020202020204" pitchFamily="34" charset="0"/>
                <a:ea typeface="Calibri" panose="020F050202020403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7 Essential Time Management Skills | Coursera</a:t>
            </a:r>
            <a:r>
              <a:rPr lang="en-GB" sz="1200" dirty="0">
                <a:solidFill>
                  <a:schemeClr val="accent2">
                    <a:lumMod val="75000"/>
                  </a:schemeClr>
                </a:solidFill>
                <a:effectLst/>
                <a:latin typeface="Arial" panose="020B0604020202020204" pitchFamily="34" charset="0"/>
                <a:ea typeface="Calibri" panose="020F0502020204030204" pitchFamily="34" charset="0"/>
                <a:cs typeface="Arial" panose="020B0604020202020204" pitchFamily="34" charset="0"/>
              </a:rPr>
              <a:t>  </a:t>
            </a:r>
            <a:r>
              <a:rPr lang="en-GB" sz="1200" dirty="0">
                <a:effectLst/>
                <a:latin typeface="Arial" panose="020B0604020202020204" pitchFamily="34" charset="0"/>
                <a:ea typeface="Calibri" panose="020F0502020204030204" pitchFamily="34" charset="0"/>
                <a:cs typeface="Arial" panose="020B0604020202020204" pitchFamily="34" charset="0"/>
              </a:rPr>
              <a:t>(Accessed 14</a:t>
            </a:r>
            <a:r>
              <a:rPr lang="en-GB" sz="1200" baseline="30000" dirty="0">
                <a:effectLst/>
                <a:latin typeface="Arial" panose="020B0604020202020204" pitchFamily="34" charset="0"/>
                <a:ea typeface="Calibri" panose="020F0502020204030204" pitchFamily="34" charset="0"/>
                <a:cs typeface="Arial" panose="020B0604020202020204" pitchFamily="34" charset="0"/>
              </a:rPr>
              <a:t>th</a:t>
            </a:r>
            <a:r>
              <a:rPr lang="en-GB" sz="1200" dirty="0">
                <a:effectLst/>
                <a:latin typeface="Arial" panose="020B0604020202020204" pitchFamily="34" charset="0"/>
                <a:ea typeface="Calibri" panose="020F0502020204030204" pitchFamily="34" charset="0"/>
                <a:cs typeface="Arial" panose="020B0604020202020204" pitchFamily="34" charset="0"/>
              </a:rPr>
              <a:t> October 2023)</a:t>
            </a:r>
          </a:p>
          <a:p>
            <a:endParaRPr lang="en-GB" sz="1200" dirty="0">
              <a:effectLst/>
              <a:latin typeface="Arial" panose="020B0604020202020204" pitchFamily="34" charset="0"/>
              <a:ea typeface="Calibri" panose="020F0502020204030204" pitchFamily="34" charset="0"/>
              <a:cs typeface="Arial" panose="020B0604020202020204" pitchFamily="34" charset="0"/>
            </a:endParaRPr>
          </a:p>
          <a:p>
            <a:r>
              <a:rPr lang="en-GB" sz="1200" dirty="0">
                <a:solidFill>
                  <a:srgbClr val="505050"/>
                </a:solidFill>
                <a:effectLst/>
                <a:latin typeface="Arial" panose="020B0604020202020204" pitchFamily="34" charset="0"/>
                <a:ea typeface="Times New Roman" panose="02020603050405020304" pitchFamily="18" charset="0"/>
                <a:cs typeface="Arial" panose="020B0604020202020204" pitchFamily="34" charset="0"/>
              </a:rPr>
              <a:t>Hermida, J. (2009) </a:t>
            </a:r>
            <a:r>
              <a:rPr lang="en-GB" sz="1200" i="1" dirty="0">
                <a:solidFill>
                  <a:srgbClr val="505050"/>
                </a:solidFill>
                <a:effectLst/>
                <a:latin typeface="Arial" panose="020B0604020202020204" pitchFamily="34" charset="0"/>
                <a:ea typeface="Times New Roman" panose="02020603050405020304" pitchFamily="18" charset="0"/>
                <a:cs typeface="Arial" panose="020B0604020202020204" pitchFamily="34" charset="0"/>
              </a:rPr>
              <a:t>The Importance of Teaching Academic Reading Skills In First-Year University Courses. </a:t>
            </a:r>
            <a:r>
              <a:rPr lang="en-GB" sz="1200" dirty="0">
                <a:solidFill>
                  <a:srgbClr val="505050"/>
                </a:solidFill>
                <a:effectLst/>
                <a:latin typeface="Arial" panose="020B0604020202020204" pitchFamily="34" charset="0"/>
                <a:ea typeface="Times New Roman" panose="02020603050405020304" pitchFamily="18" charset="0"/>
                <a:cs typeface="Arial" panose="020B0604020202020204" pitchFamily="34" charset="0"/>
              </a:rPr>
              <a:t>Available at SSRN: </a:t>
            </a:r>
            <a:r>
              <a:rPr lang="en-GB" sz="1200" u="sng" dirty="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hlinkClick r:id="rId5" tooltip="Original URL: https://ssrn.com/abstract=1419247. Click or tap if you trust this link.">
                  <a:extLst>
                    <a:ext uri="{A12FA001-AC4F-418D-AE19-62706E023703}">
                      <ahyp:hlinkClr xmlns:ahyp="http://schemas.microsoft.com/office/drawing/2018/hyperlinkcolor" val="tx"/>
                    </a:ext>
                  </a:extLst>
                </a:hlinkClick>
              </a:rPr>
              <a:t>https://ssrn.com/abstract=1419247</a:t>
            </a:r>
            <a:r>
              <a:rPr lang="en-GB" sz="1200" dirty="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GB" sz="1200" dirty="0">
                <a:solidFill>
                  <a:srgbClr val="505050"/>
                </a:solidFill>
                <a:effectLst/>
                <a:latin typeface="Arial" panose="020B0604020202020204" pitchFamily="34" charset="0"/>
                <a:ea typeface="Times New Roman" panose="02020603050405020304" pitchFamily="18" charset="0"/>
                <a:cs typeface="Arial" panose="020B0604020202020204" pitchFamily="34" charset="0"/>
              </a:rPr>
              <a:t>or </a:t>
            </a:r>
            <a:r>
              <a:rPr lang="en-GB" sz="1200" u="sng" dirty="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hlinkClick r:id="rId6" tooltip="Original URL: https://dx.doi.org/10.2139/ssrn.1419247. Click or tap if you trust this link.">
                  <a:extLst>
                    <a:ext uri="{A12FA001-AC4F-418D-AE19-62706E023703}">
                      <ahyp:hlinkClr xmlns:ahyp="http://schemas.microsoft.com/office/drawing/2018/hyperlinkcolor" val="tx"/>
                    </a:ext>
                  </a:extLst>
                </a:hlinkClick>
              </a:rPr>
              <a:t>http://dx.doi.org/10.2139/ssrn.</a:t>
            </a:r>
            <a:r>
              <a:rPr lang="en-GB" sz="1200" dirty="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hlinkClick r:id="rId6" tooltip="Original URL: https://dx.doi.org/10.2139/ssrn.1419247. Click or tap if you trust this link.">
                  <a:extLst>
                    <a:ext uri="{A12FA001-AC4F-418D-AE19-62706E023703}">
                      <ahyp:hlinkClr xmlns:ahyp="http://schemas.microsoft.com/office/drawing/2018/hyperlinkcolor" val="tx"/>
                    </a:ext>
                  </a:extLst>
                </a:hlinkClick>
              </a:rPr>
              <a:t>1419247</a:t>
            </a:r>
            <a:r>
              <a:rPr lang="en-GB" sz="1200" dirty="0">
                <a:solidFill>
                  <a:schemeClr val="accent2">
                    <a:lumMod val="75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en-GB" sz="1200" dirty="0">
                <a:solidFill>
                  <a:srgbClr val="505050"/>
                </a:solidFill>
                <a:effectLst/>
                <a:latin typeface="Arial" panose="020B0604020202020204" pitchFamily="34" charset="0"/>
                <a:ea typeface="Times New Roman" panose="02020603050405020304" pitchFamily="18" charset="0"/>
                <a:cs typeface="Arial" panose="020B0604020202020204" pitchFamily="34" charset="0"/>
              </a:rPr>
              <a:t>(Accessed 14</a:t>
            </a:r>
            <a:r>
              <a:rPr lang="en-GB" sz="1200" baseline="30000" dirty="0">
                <a:solidFill>
                  <a:srgbClr val="505050"/>
                </a:solidFill>
                <a:effectLst/>
                <a:latin typeface="Arial" panose="020B0604020202020204" pitchFamily="34" charset="0"/>
                <a:ea typeface="Times New Roman" panose="02020603050405020304" pitchFamily="18" charset="0"/>
                <a:cs typeface="Arial" panose="020B0604020202020204" pitchFamily="34" charset="0"/>
              </a:rPr>
              <a:t>th</a:t>
            </a:r>
            <a:r>
              <a:rPr lang="en-GB" sz="1200" dirty="0">
                <a:solidFill>
                  <a:srgbClr val="505050"/>
                </a:solidFill>
                <a:effectLst/>
                <a:latin typeface="Arial" panose="020B0604020202020204" pitchFamily="34" charset="0"/>
                <a:ea typeface="Times New Roman" panose="02020603050405020304" pitchFamily="18" charset="0"/>
                <a:cs typeface="Arial" panose="020B0604020202020204" pitchFamily="34" charset="0"/>
              </a:rPr>
              <a:t> October 2023)</a:t>
            </a:r>
          </a:p>
          <a:p>
            <a:endParaRPr lang="en-GB" sz="1200" dirty="0">
              <a:solidFill>
                <a:srgbClr val="505050"/>
              </a:solidFill>
              <a:effectLst/>
              <a:latin typeface="Arial" panose="020B0604020202020204" pitchFamily="34" charset="0"/>
              <a:ea typeface="Times New Roman" panose="02020603050405020304" pitchFamily="18" charset="0"/>
              <a:cs typeface="Arial" panose="020B0604020202020204" pitchFamily="34" charset="0"/>
            </a:endParaRPr>
          </a:p>
          <a:p>
            <a:r>
              <a:rPr lang="en-GB" sz="1200" dirty="0">
                <a:solidFill>
                  <a:srgbClr val="505050"/>
                </a:solidFill>
                <a:latin typeface="Arial" panose="020B0604020202020204" pitchFamily="34" charset="0"/>
                <a:ea typeface="Calibri" panose="020F0502020204030204" pitchFamily="34" charset="0"/>
                <a:cs typeface="Arial" panose="020B0604020202020204" pitchFamily="34" charset="0"/>
              </a:rPr>
              <a:t>Imperial College London (2023) </a:t>
            </a:r>
            <a:r>
              <a:rPr lang="en-GB" sz="1200" i="1" dirty="0">
                <a:solidFill>
                  <a:srgbClr val="505050"/>
                </a:solidFill>
                <a:latin typeface="Arial" panose="020B0604020202020204" pitchFamily="34" charset="0"/>
                <a:ea typeface="Calibri" panose="020F0502020204030204" pitchFamily="34" charset="0"/>
                <a:cs typeface="Arial" panose="020B0604020202020204" pitchFamily="34" charset="0"/>
              </a:rPr>
              <a:t>Success Guide – undergraduate Students: Effective note taking. </a:t>
            </a:r>
            <a:r>
              <a:rPr lang="en-GB" sz="1200" dirty="0">
                <a:solidFill>
                  <a:srgbClr val="505050"/>
                </a:solidFill>
                <a:latin typeface="Arial" panose="020B0604020202020204" pitchFamily="34" charset="0"/>
                <a:ea typeface="Calibri" panose="020F0502020204030204" pitchFamily="34" charset="0"/>
                <a:cs typeface="Arial" panose="020B0604020202020204" pitchFamily="34" charset="0"/>
              </a:rPr>
              <a:t>Available at: </a:t>
            </a:r>
            <a:r>
              <a:rPr lang="en-GB" sz="1200" dirty="0">
                <a:solidFill>
                  <a:schemeClr val="accent2">
                    <a:lumMod val="75000"/>
                  </a:schemeClr>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Effective note-taking | Imperial students </a:t>
            </a:r>
            <a:r>
              <a:rPr lang="en-GB" sz="1200" dirty="0">
                <a:solidFill>
                  <a:srgbClr val="86724D"/>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 </a:t>
            </a:r>
            <a:r>
              <a:rPr lang="en-GB" sz="1200" dirty="0">
                <a:solidFill>
                  <a:schemeClr val="accent2">
                    <a:lumMod val="75000"/>
                  </a:schemeClr>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Imperial College London</a:t>
            </a:r>
            <a:r>
              <a:rPr lang="en-GB" sz="1200" dirty="0">
                <a:solidFill>
                  <a:schemeClr val="accent2">
                    <a:lumMod val="75000"/>
                  </a:schemeClr>
                </a:solidFill>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rPr>
              <a:t>(Accessed 12</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October 2023)</a:t>
            </a:r>
          </a:p>
          <a:p>
            <a:endParaRPr lang="en-GB" sz="1200" dirty="0">
              <a:latin typeface="Arial" panose="020B0604020202020204" pitchFamily="34" charset="0"/>
              <a:cs typeface="Arial" panose="020B0604020202020204" pitchFamily="34" charset="0"/>
            </a:endParaRPr>
          </a:p>
          <a:p>
            <a:r>
              <a:rPr lang="en-GB" sz="1200" dirty="0">
                <a:effectLst/>
                <a:latin typeface="Arial" panose="020B0604020202020204" pitchFamily="34" charset="0"/>
                <a:ea typeface="Calibri" panose="020F0502020204030204" pitchFamily="34" charset="0"/>
                <a:cs typeface="Arial" panose="020B0604020202020204" pitchFamily="34" charset="0"/>
              </a:rPr>
              <a:t>McMillan, K.</a:t>
            </a:r>
            <a:r>
              <a:rPr lang="en-GB" sz="1200" dirty="0">
                <a:latin typeface="Arial" panose="020B0604020202020204" pitchFamily="34" charset="0"/>
                <a:ea typeface="Calibri" panose="020F0502020204030204" pitchFamily="34" charset="0"/>
                <a:cs typeface="Arial" panose="020B0604020202020204" pitchFamily="34" charset="0"/>
              </a:rPr>
              <a:t> and Weyers, J, (2021) </a:t>
            </a:r>
            <a:r>
              <a:rPr lang="en-GB" sz="1200" i="1" dirty="0">
                <a:latin typeface="Arial" panose="020B0604020202020204" pitchFamily="34" charset="0"/>
                <a:ea typeface="Calibri" panose="020F0502020204030204" pitchFamily="34" charset="0"/>
                <a:cs typeface="Arial" panose="020B0604020202020204" pitchFamily="34" charset="0"/>
              </a:rPr>
              <a:t>The Study Skills Book.</a:t>
            </a:r>
            <a:r>
              <a:rPr lang="en-GB" sz="1200" dirty="0">
                <a:latin typeface="Arial" panose="020B0604020202020204" pitchFamily="34" charset="0"/>
                <a:ea typeface="Calibri" panose="020F0502020204030204" pitchFamily="34" charset="0"/>
                <a:cs typeface="Arial" panose="020B0604020202020204" pitchFamily="34" charset="0"/>
              </a:rPr>
              <a:t> 4</a:t>
            </a:r>
            <a:r>
              <a:rPr lang="en-GB" sz="1200" baseline="30000" dirty="0">
                <a:latin typeface="Arial" panose="020B0604020202020204" pitchFamily="34" charset="0"/>
                <a:ea typeface="Calibri" panose="020F0502020204030204" pitchFamily="34" charset="0"/>
                <a:cs typeface="Arial" panose="020B0604020202020204" pitchFamily="34" charset="0"/>
              </a:rPr>
              <a:t>th</a:t>
            </a:r>
            <a:r>
              <a:rPr lang="en-GB" sz="1200" dirty="0">
                <a:latin typeface="Arial" panose="020B0604020202020204" pitchFamily="34" charset="0"/>
                <a:ea typeface="Calibri" panose="020F0502020204030204" pitchFamily="34" charset="0"/>
                <a:cs typeface="Arial" panose="020B0604020202020204" pitchFamily="34" charset="0"/>
              </a:rPr>
              <a:t> edn. Harlow: Pearson Education Ltd.</a:t>
            </a:r>
          </a:p>
          <a:p>
            <a:endParaRPr lang="en-GB" sz="1200" dirty="0">
              <a:latin typeface="Arial" panose="020B0604020202020204" pitchFamily="34" charset="0"/>
              <a:ea typeface="Calibri" panose="020F0502020204030204" pitchFamily="34" charset="0"/>
              <a:cs typeface="Arial" panose="020B0604020202020204" pitchFamily="34" charset="0"/>
            </a:endParaRPr>
          </a:p>
          <a:p>
            <a:r>
              <a:rPr lang="en-GB" sz="1200" dirty="0">
                <a:effectLst/>
                <a:latin typeface="Arial" panose="020B0604020202020204" pitchFamily="34" charset="0"/>
                <a:ea typeface="Calibri" panose="020F0502020204030204" pitchFamily="34" charset="0"/>
                <a:cs typeface="Times New Roman" panose="02020603050405020304" pitchFamily="18" charset="0"/>
              </a:rPr>
              <a:t>The Open University (2023) </a:t>
            </a:r>
            <a:r>
              <a:rPr lang="en-GB" sz="1200" i="1" dirty="0">
                <a:effectLst/>
                <a:latin typeface="Arial" panose="020B0604020202020204" pitchFamily="34" charset="0"/>
                <a:ea typeface="Calibri" panose="020F0502020204030204" pitchFamily="34" charset="0"/>
                <a:cs typeface="Times New Roman" panose="02020603050405020304" pitchFamily="18" charset="0"/>
              </a:rPr>
              <a:t>time management skills – Helpful tips for time management.</a:t>
            </a:r>
            <a:r>
              <a:rPr lang="en-GB" sz="1200" dirty="0">
                <a:effectLst/>
                <a:latin typeface="Arial" panose="020B0604020202020204" pitchFamily="34" charset="0"/>
                <a:ea typeface="Calibri" panose="020F0502020204030204" pitchFamily="34" charset="0"/>
                <a:cs typeface="Times New Roman" panose="02020603050405020304" pitchFamily="18" charset="0"/>
              </a:rPr>
              <a:t> Available at: </a:t>
            </a:r>
            <a:r>
              <a:rPr lang="en-GB" sz="1200" u="sng" dirty="0">
                <a:solidFill>
                  <a:schemeClr val="accent2">
                    <a:lumMod val="75000"/>
                  </a:schemeClr>
                </a:solidFill>
                <a:effectLst/>
                <a:latin typeface="Arial" panose="020B060402020202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Time management skills: Helpful tips for time management | Help Centre | The Open University</a:t>
            </a:r>
            <a:r>
              <a:rPr lang="en-GB" sz="1200" dirty="0">
                <a:solidFill>
                  <a:schemeClr val="accent2">
                    <a:lumMod val="75000"/>
                  </a:schemeClr>
                </a:solidFill>
                <a:effectLst/>
                <a:latin typeface="Arial" panose="020B0604020202020204" pitchFamily="34" charset="0"/>
                <a:ea typeface="Calibri" panose="020F0502020204030204" pitchFamily="34" charset="0"/>
                <a:cs typeface="Times New Roman" panose="02020603050405020304" pitchFamily="18" charset="0"/>
              </a:rPr>
              <a:t> </a:t>
            </a:r>
            <a:r>
              <a:rPr lang="en-GB" sz="1200" dirty="0">
                <a:effectLst/>
                <a:latin typeface="Arial" panose="020B0604020202020204" pitchFamily="34" charset="0"/>
                <a:ea typeface="Calibri" panose="020F0502020204030204" pitchFamily="34" charset="0"/>
                <a:cs typeface="Times New Roman" panose="02020603050405020304" pitchFamily="18" charset="0"/>
              </a:rPr>
              <a:t>(Accessed 19</a:t>
            </a:r>
            <a:r>
              <a:rPr lang="en-GB" sz="12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1200" dirty="0">
                <a:effectLst/>
                <a:latin typeface="Arial" panose="020B0604020202020204" pitchFamily="34" charset="0"/>
                <a:ea typeface="Calibri" panose="020F0502020204030204" pitchFamily="34" charset="0"/>
                <a:cs typeface="Times New Roman" panose="02020603050405020304" pitchFamily="18" charset="0"/>
              </a:rPr>
              <a:t> October2023)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Arial" panose="020B0604020202020204" pitchFamily="34" charset="0"/>
              <a:ea typeface="Calibri" panose="020F0502020204030204" pitchFamily="34" charset="0"/>
              <a:cs typeface="Arial" panose="020B0604020202020204" pitchFamily="34" charset="0"/>
            </a:endParaRPr>
          </a:p>
          <a:p>
            <a:r>
              <a:rPr lang="en-GB" sz="1200" dirty="0">
                <a:effectLst/>
                <a:latin typeface="Arial" panose="020B0604020202020204" pitchFamily="34" charset="0"/>
                <a:ea typeface="Calibri" panose="020F0502020204030204" pitchFamily="34" charset="0"/>
                <a:cs typeface="Arial" panose="020B0604020202020204" pitchFamily="34" charset="0"/>
              </a:rPr>
              <a:t>Mills, E. (2019) </a:t>
            </a:r>
            <a:r>
              <a:rPr lang="en-GB" sz="1200" i="1" dirty="0">
                <a:latin typeface="Arial" panose="020B0604020202020204" pitchFamily="34" charset="0"/>
                <a:ea typeface="Calibri" panose="020F0502020204030204" pitchFamily="34" charset="0"/>
                <a:cs typeface="Arial" panose="020B0604020202020204" pitchFamily="34" charset="0"/>
              </a:rPr>
              <a:t>T</a:t>
            </a:r>
            <a:r>
              <a:rPr lang="en-GB" sz="1200" i="1" dirty="0">
                <a:effectLst/>
                <a:latin typeface="Arial" panose="020B0604020202020204" pitchFamily="34" charset="0"/>
                <a:ea typeface="Calibri" panose="020F0502020204030204" pitchFamily="34" charset="0"/>
                <a:cs typeface="Arial" panose="020B0604020202020204" pitchFamily="34" charset="0"/>
              </a:rPr>
              <a:t>he art of visual notetaking.</a:t>
            </a:r>
            <a:r>
              <a:rPr lang="en-GB" sz="1200" dirty="0">
                <a:effectLst/>
                <a:latin typeface="Arial" panose="020B0604020202020204" pitchFamily="34" charset="0"/>
                <a:ea typeface="Calibri" panose="020F0502020204030204" pitchFamily="34" charset="0"/>
                <a:cs typeface="Arial" panose="020B0604020202020204" pitchFamily="34" charset="0"/>
              </a:rPr>
              <a:t> California USA: Walter Foster Publishing.</a:t>
            </a:r>
          </a:p>
          <a:p>
            <a:endParaRPr lang="en-GB" sz="1200" dirty="0">
              <a:effectLst/>
              <a:latin typeface="Arial" panose="020B0604020202020204" pitchFamily="34" charset="0"/>
              <a:ea typeface="Calibri" panose="020F0502020204030204" pitchFamily="34" charset="0"/>
              <a:cs typeface="Arial" panose="020B0604020202020204" pitchFamily="34" charset="0"/>
            </a:endParaRPr>
          </a:p>
          <a:p>
            <a:r>
              <a:rPr lang="en-GB" sz="1200" dirty="0">
                <a:latin typeface="Arial" panose="020B0604020202020204" pitchFamily="34" charset="0"/>
                <a:ea typeface="Calibri" panose="020F0502020204030204" pitchFamily="34" charset="0"/>
                <a:cs typeface="Arial" panose="020B0604020202020204" pitchFamily="34" charset="0"/>
              </a:rPr>
              <a:t>University of Aberdeen (2023) </a:t>
            </a:r>
            <a:r>
              <a:rPr lang="en-GB" sz="1200" i="1" dirty="0">
                <a:latin typeface="Arial" panose="020B0604020202020204" pitchFamily="34" charset="0"/>
                <a:ea typeface="Calibri" panose="020F0502020204030204" pitchFamily="34" charset="0"/>
                <a:cs typeface="Arial" panose="020B0604020202020204" pitchFamily="34" charset="0"/>
              </a:rPr>
              <a:t>Pomodoro Technique</a:t>
            </a:r>
            <a:r>
              <a:rPr lang="en-GB" sz="1200" dirty="0">
                <a:latin typeface="Arial" panose="020B0604020202020204" pitchFamily="34" charset="0"/>
                <a:ea typeface="Calibri" panose="020F0502020204030204" pitchFamily="34" charset="0"/>
                <a:cs typeface="Arial" panose="020B0604020202020204" pitchFamily="34" charset="0"/>
              </a:rPr>
              <a:t>. Available at</a:t>
            </a:r>
            <a:r>
              <a:rPr lang="en-GB" sz="1200" dirty="0">
                <a:solidFill>
                  <a:schemeClr val="accent2">
                    <a:lumMod val="75000"/>
                  </a:schemeClr>
                </a:solidFill>
                <a:latin typeface="Arial" panose="020B0604020202020204" pitchFamily="34" charset="0"/>
                <a:ea typeface="Calibri" panose="020F0502020204030204" pitchFamily="34" charset="0"/>
                <a:cs typeface="Arial" panose="020B0604020202020204" pitchFamily="34" charset="0"/>
              </a:rPr>
              <a:t>: </a:t>
            </a:r>
            <a:r>
              <a:rPr lang="en-GB" sz="1200" dirty="0">
                <a:solidFill>
                  <a:schemeClr val="accent2">
                    <a:lumMod val="75000"/>
                  </a:schemeClr>
                </a:solidFill>
                <a:latin typeface="Arial" panose="020B0604020202020204" pitchFamily="34" charset="0"/>
                <a:ea typeface="Calibri" panose="020F050202020403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https://www.abdn.ac.uk/toolkit/productivity/pomodoro-technique</a:t>
            </a:r>
            <a:r>
              <a:rPr lang="en-GB" sz="1200" dirty="0">
                <a:latin typeface="Arial" panose="020B0604020202020204" pitchFamily="34" charset="0"/>
                <a:ea typeface="Calibri" panose="020F050202020403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a:t>
            </a:r>
            <a:r>
              <a:rPr lang="en-GB" sz="1200" dirty="0">
                <a:latin typeface="Arial" panose="020B0604020202020204" pitchFamily="34" charset="0"/>
                <a:ea typeface="Calibri" panose="020F0502020204030204" pitchFamily="34" charset="0"/>
                <a:cs typeface="Arial" panose="020B0604020202020204" pitchFamily="34" charset="0"/>
              </a:rPr>
              <a:t> (Accessed 15</a:t>
            </a:r>
            <a:r>
              <a:rPr lang="en-GB" sz="1200" baseline="30000" dirty="0">
                <a:latin typeface="Arial" panose="020B0604020202020204" pitchFamily="34" charset="0"/>
                <a:ea typeface="Calibri" panose="020F0502020204030204" pitchFamily="34" charset="0"/>
                <a:cs typeface="Arial" panose="020B0604020202020204" pitchFamily="34" charset="0"/>
              </a:rPr>
              <a:t>th</a:t>
            </a:r>
            <a:r>
              <a:rPr lang="en-GB" sz="1200" dirty="0">
                <a:latin typeface="Arial" panose="020B0604020202020204" pitchFamily="34" charset="0"/>
                <a:ea typeface="Calibri" panose="020F0502020204030204" pitchFamily="34" charset="0"/>
                <a:cs typeface="Arial" panose="020B0604020202020204" pitchFamily="34" charset="0"/>
              </a:rPr>
              <a:t> October 2023)</a:t>
            </a:r>
            <a:endParaRPr lang="en-GB" sz="1200" dirty="0">
              <a:effectLst/>
              <a:latin typeface="Arial" panose="020B0604020202020204" pitchFamily="34" charset="0"/>
              <a:ea typeface="Calibri" panose="020F0502020204030204" pitchFamily="34" charset="0"/>
              <a:cs typeface="Arial" panose="020B0604020202020204" pitchFamily="34" charset="0"/>
            </a:endParaRPr>
          </a:p>
          <a:p>
            <a:endParaRPr lang="en-GB" sz="12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200" dirty="0">
                <a:effectLst/>
                <a:latin typeface="Arial" panose="020B0604020202020204" pitchFamily="34" charset="0"/>
                <a:ea typeface="Calibri" panose="020F0502020204030204" pitchFamily="34" charset="0"/>
                <a:cs typeface="Times New Roman" panose="02020603050405020304" pitchFamily="18" charset="0"/>
              </a:rPr>
              <a:t>University of Edinburgh (2023) </a:t>
            </a:r>
            <a:r>
              <a:rPr lang="en-GB" sz="1200" i="1" dirty="0">
                <a:effectLst/>
                <a:latin typeface="Arial" panose="020B0604020202020204" pitchFamily="34" charset="0"/>
                <a:ea typeface="Calibri" panose="020F0502020204030204" pitchFamily="34" charset="0"/>
                <a:cs typeface="Times New Roman" panose="02020603050405020304" pitchFamily="18" charset="0"/>
              </a:rPr>
              <a:t>Institute for academic development: Time management. </a:t>
            </a:r>
            <a:r>
              <a:rPr lang="en-GB" sz="1200" dirty="0">
                <a:effectLst/>
                <a:latin typeface="Arial" panose="020B0604020202020204" pitchFamily="34" charset="0"/>
                <a:ea typeface="Calibri" panose="020F0502020204030204" pitchFamily="34" charset="0"/>
                <a:cs typeface="Times New Roman" panose="02020603050405020304" pitchFamily="18" charset="0"/>
              </a:rPr>
              <a:t>Available at</a:t>
            </a:r>
            <a:r>
              <a:rPr lang="en-GB" sz="1200" i="1" dirty="0">
                <a:effectLst/>
                <a:latin typeface="Arial" panose="020B0604020202020204" pitchFamily="34" charset="0"/>
                <a:ea typeface="Calibri" panose="020F0502020204030204" pitchFamily="34" charset="0"/>
                <a:cs typeface="Times New Roman" panose="02020603050405020304" pitchFamily="18" charset="0"/>
              </a:rPr>
              <a:t>:</a:t>
            </a:r>
            <a:r>
              <a:rPr lang="en-GB" sz="1200" dirty="0">
                <a:effectLst/>
                <a:latin typeface="Arial" panose="020B0604020202020204" pitchFamily="34" charset="0"/>
                <a:ea typeface="Calibri" panose="020F0502020204030204" pitchFamily="34" charset="0"/>
                <a:cs typeface="Times New Roman" panose="02020603050405020304" pitchFamily="18" charset="0"/>
              </a:rPr>
              <a:t> </a:t>
            </a:r>
            <a:r>
              <a:rPr lang="en-GB" sz="1200" u="sng" dirty="0">
                <a:solidFill>
                  <a:schemeClr val="accent2">
                    <a:lumMod val="75000"/>
                  </a:schemeClr>
                </a:solidFill>
                <a:effectLst/>
                <a:latin typeface="Arial" panose="020B0604020202020204" pitchFamily="34" charset="0"/>
                <a:ea typeface="Calibri" panose="020F0502020204030204" pitchFamily="34" charset="0"/>
                <a:cs typeface="Times New Roman" panose="02020603050405020304" pitchFamily="18" charset="0"/>
                <a:hlinkClick r:id="rId10">
                  <a:extLst>
                    <a:ext uri="{A12FA001-AC4F-418D-AE19-62706E023703}">
                      <ahyp:hlinkClr xmlns:ahyp="http://schemas.microsoft.com/office/drawing/2018/hyperlinkcolor" val="tx"/>
                    </a:ext>
                  </a:extLst>
                </a:hlinkClick>
              </a:rPr>
              <a:t>Time management | The University of Edinburgh</a:t>
            </a:r>
            <a:r>
              <a:rPr lang="en-GB" sz="1200" dirty="0">
                <a:solidFill>
                  <a:schemeClr val="accent2">
                    <a:lumMod val="75000"/>
                  </a:schemeClr>
                </a:solidFill>
                <a:effectLst/>
                <a:latin typeface="Arial" panose="020B0604020202020204" pitchFamily="34" charset="0"/>
                <a:ea typeface="Calibri" panose="020F0502020204030204" pitchFamily="34" charset="0"/>
                <a:cs typeface="Times New Roman" panose="02020603050405020304" pitchFamily="18" charset="0"/>
              </a:rPr>
              <a:t> </a:t>
            </a:r>
            <a:r>
              <a:rPr lang="en-GB" sz="1200" dirty="0">
                <a:effectLst/>
                <a:latin typeface="Arial" panose="020B0604020202020204" pitchFamily="34" charset="0"/>
                <a:ea typeface="Calibri" panose="020F0502020204030204" pitchFamily="34" charset="0"/>
                <a:cs typeface="Times New Roman" panose="02020603050405020304" pitchFamily="18" charset="0"/>
              </a:rPr>
              <a:t>(Accessed 19</a:t>
            </a:r>
            <a:r>
              <a:rPr lang="en-GB" sz="12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1200" dirty="0">
                <a:effectLst/>
                <a:latin typeface="Arial" panose="020B0604020202020204" pitchFamily="34" charset="0"/>
                <a:ea typeface="Calibri" panose="020F0502020204030204" pitchFamily="34" charset="0"/>
                <a:cs typeface="Times New Roman" panose="02020603050405020304" pitchFamily="18" charset="0"/>
              </a:rPr>
              <a:t> October2023)</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200" dirty="0">
              <a:effectLst/>
              <a:latin typeface="Arial" panose="020B0604020202020204" pitchFamily="34" charset="0"/>
              <a:ea typeface="Calibri" panose="020F0502020204030204" pitchFamily="34" charset="0"/>
              <a:cs typeface="Arial" panose="020B0604020202020204" pitchFamily="34" charset="0"/>
            </a:endParaRPr>
          </a:p>
          <a:p>
            <a:endParaRPr lang="en-US" sz="1200" dirty="0">
              <a:latin typeface="Arial" panose="020B0604020202020204" pitchFamily="34" charset="0"/>
              <a:ea typeface="Calibri"/>
              <a:cs typeface="Arial" panose="020B0604020202020204" pitchFamily="34" charset="0"/>
            </a:endParaRPr>
          </a:p>
          <a:p>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196419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Organic</Template>
  <TotalTime>11624</TotalTime>
  <Words>1194</Words>
  <Application>Microsoft Office PowerPoint</Application>
  <PresentationFormat>Widescreen</PresentationFormat>
  <Paragraphs>53</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Arial Nova</vt:lpstr>
      <vt:lpstr>Calibri</vt:lpstr>
      <vt:lpstr>Garamond</vt:lpstr>
      <vt:lpstr>Organic</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Rowlands</dc:creator>
  <cp:lastModifiedBy>Kate Rowlands</cp:lastModifiedBy>
  <cp:revision>42</cp:revision>
  <cp:lastPrinted>2023-10-18T18:50:49Z</cp:lastPrinted>
  <dcterms:created xsi:type="dcterms:W3CDTF">2023-10-17T12:40:48Z</dcterms:created>
  <dcterms:modified xsi:type="dcterms:W3CDTF">2023-10-25T15:04:15Z</dcterms:modified>
</cp:coreProperties>
</file>