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3"/>
  </p:notesMasterIdLst>
  <p:sldIdLst>
    <p:sldId id="256" r:id="rId2"/>
    <p:sldId id="258" r:id="rId3"/>
    <p:sldId id="290" r:id="rId4"/>
    <p:sldId id="294" r:id="rId5"/>
    <p:sldId id="283" r:id="rId6"/>
    <p:sldId id="295" r:id="rId7"/>
    <p:sldId id="292" r:id="rId8"/>
    <p:sldId id="293" r:id="rId9"/>
    <p:sldId id="284" r:id="rId10"/>
    <p:sldId id="285" r:id="rId11"/>
    <p:sldId id="286" r:id="rId12"/>
    <p:sldId id="288" r:id="rId13"/>
    <p:sldId id="289" r:id="rId14"/>
    <p:sldId id="287" r:id="rId15"/>
    <p:sldId id="296" r:id="rId16"/>
    <p:sldId id="299" r:id="rId17"/>
    <p:sldId id="297" r:id="rId18"/>
    <p:sldId id="298" r:id="rId19"/>
    <p:sldId id="291" r:id="rId20"/>
    <p:sldId id="273" r:id="rId21"/>
    <p:sldId id="28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36"/>
    <p:restoredTop sz="69595"/>
  </p:normalViewPr>
  <p:slideViewPr>
    <p:cSldViewPr snapToGrid="0" snapToObjects="1">
      <p:cViewPr varScale="1">
        <p:scale>
          <a:sx n="81" d="100"/>
          <a:sy n="81" d="100"/>
        </p:scale>
        <p:origin x="208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57CD4B-79EC-794C-8A1A-D4EE6F6325F7}" type="datetimeFigureOut">
              <a:rPr lang="en-US" smtClean="0"/>
              <a:t>7/10/20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D67B3A-68B6-BF40-91CF-3A90265720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81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409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Paradigm: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typical example or pattern of something; a pattern or model.</a:t>
            </a:r>
          </a:p>
          <a:p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8275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9816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5571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9989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5965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6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0675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6389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7896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3071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0397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7168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0101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D67B3A-68B6-BF40-91CF-3A90265720CD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7931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383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12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10/07/2020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108C9DB-0AF6-AB43-832F-FE06C3C07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BMSK5003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D58AEC4-4BFD-3A4D-AD91-573A067FBB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/>
          <a:p>
            <a:r>
              <a:rPr lang="en-GB" b="1" dirty="0"/>
              <a:t>Understanding the Customer Experience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04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BMSK5003 - Understanding the Customer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98409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10/07/2020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665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10/07/2020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012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10/07/2020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641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10/07/2020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621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10/07/2020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91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10/07/2020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534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10/07/2020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407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10/07/2020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822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10/07/2020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975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10/07/2020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790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93381"/>
            <a:ext cx="10972800" cy="79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BMSK5003 - Understanding the Customer Experience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990798"/>
            <a:ext cx="10972800" cy="45264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10/07/2020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04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tiff"/><Relationship Id="rId3" Type="http://schemas.openxmlformats.org/officeDocument/2006/relationships/image" Target="../media/image3.tiff"/><Relationship Id="rId7" Type="http://schemas.openxmlformats.org/officeDocument/2006/relationships/image" Target="../media/image7.tiff"/><Relationship Id="rId12" Type="http://schemas.openxmlformats.org/officeDocument/2006/relationships/image" Target="../media/image1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tiff"/><Relationship Id="rId11" Type="http://schemas.openxmlformats.org/officeDocument/2006/relationships/image" Target="../media/image11.tiff"/><Relationship Id="rId5" Type="http://schemas.openxmlformats.org/officeDocument/2006/relationships/image" Target="../media/image5.tiff"/><Relationship Id="rId10" Type="http://schemas.openxmlformats.org/officeDocument/2006/relationships/image" Target="../media/image10.tiff"/><Relationship Id="rId4" Type="http://schemas.openxmlformats.org/officeDocument/2006/relationships/image" Target="../media/image4.tiff"/><Relationship Id="rId9" Type="http://schemas.openxmlformats.org/officeDocument/2006/relationships/image" Target="../media/image9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1990264-1C24-A246-B23D-A854294D5F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BMSK5003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3E339DC-20C6-8E45-8E7E-F5F9148690D6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825824" y="3744615"/>
            <a:ext cx="8534400" cy="1752600"/>
          </a:xfrm>
        </p:spPr>
        <p:txBody>
          <a:bodyPr/>
          <a:lstStyle/>
          <a:p>
            <a:r>
              <a:rPr lang="en-GB" b="1" dirty="0"/>
              <a:t>Understanding the Customer Experience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172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0B4E8-0292-6F46-AD74-9509CAB79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ECE98E-8BE4-E942-A046-7042179FA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14E46C33-1EBF-4B44-91F2-B10CEE5E623F}"/>
              </a:ext>
            </a:extLst>
          </p:cNvPr>
          <p:cNvSpPr txBox="1">
            <a:spLocks/>
          </p:cNvSpPr>
          <p:nvPr/>
        </p:nvSpPr>
        <p:spPr>
          <a:xfrm>
            <a:off x="597778" y="1386809"/>
            <a:ext cx="5828506" cy="4329224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altLang="en-US" b="1" dirty="0">
                <a:cs typeface="Arial" panose="020B0604020202020204" pitchFamily="34" charset="0"/>
              </a:rPr>
              <a:t>Critically analyse the factors that impact on your organisations ability to maximise customer value</a:t>
            </a:r>
          </a:p>
          <a:p>
            <a:pPr marL="571500" indent="-571500">
              <a:buFont typeface="+mj-lt"/>
              <a:buAutoNum type="romanLcPeriod"/>
            </a:pPr>
            <a:endParaRPr lang="en-GB" altLang="en-US" sz="2200" i="1" dirty="0">
              <a:cs typeface="Arial" panose="020B0604020202020204" pitchFamily="34" charset="0"/>
            </a:endParaRPr>
          </a:p>
          <a:p>
            <a:r>
              <a:rPr lang="en-GB" altLang="en-US" sz="2500" dirty="0">
                <a:cs typeface="Arial" panose="020B0604020202020204" pitchFamily="34" charset="0"/>
              </a:rPr>
              <a:t>What is criticality?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factors?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Who said what about factors?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maximises customer value?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is customer value? Who said?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Where does your own organisation fit in?</a:t>
            </a:r>
          </a:p>
          <a:p>
            <a:pPr marL="0" indent="0">
              <a:buFont typeface="Arial" pitchFamily="34" charset="0"/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en-GB" altLang="en-US" b="1" dirty="0">
                <a:cs typeface="Arial" panose="020B0604020202020204" pitchFamily="34" charset="0"/>
              </a:rPr>
              <a:t>Demonstrate critical understanding of organisations quality processes and its effectiveness in meeting customer requirements. </a:t>
            </a:r>
          </a:p>
          <a:p>
            <a:pPr marL="0" indent="0">
              <a:buFont typeface="Arial" pitchFamily="34" charset="0"/>
              <a:buNone/>
            </a:pPr>
            <a:endParaRPr lang="en-GB" altLang="en-US" sz="2900" b="1" dirty="0">
              <a:cs typeface="Arial" panose="020B0604020202020204" pitchFamily="34" charset="0"/>
            </a:endParaRP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is Critical Understanding?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quality systems do your organisation and others have?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How do they work?  Do they work? Are they effective?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do the customers want?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Who are your customers?</a:t>
            </a:r>
          </a:p>
          <a:p>
            <a:pPr marL="0" indent="0">
              <a:buFont typeface="Arial" pitchFamily="34" charset="0"/>
              <a:buNone/>
            </a:pPr>
            <a:endParaRPr lang="en-GB" altLang="en-US" sz="2600" dirty="0">
              <a:cs typeface="Arial" panose="020B0604020202020204" pitchFamily="34" charset="0"/>
            </a:endParaRPr>
          </a:p>
          <a:p>
            <a:endParaRPr lang="en-GB" sz="2200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956464-5E0D-2540-95E6-AFD4AF0A7E25}"/>
              </a:ext>
            </a:extLst>
          </p:cNvPr>
          <p:cNvSpPr txBox="1">
            <a:spLocks/>
          </p:cNvSpPr>
          <p:nvPr/>
        </p:nvSpPr>
        <p:spPr>
          <a:xfrm>
            <a:off x="6158270" y="1212531"/>
            <a:ext cx="6033730" cy="4135202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600" b="1" dirty="0"/>
              <a:t>Common Assessment Criteria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endParaRPr lang="en-GB" sz="3300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Engagement with Literature Skills.			20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Knowledge and Understanding Skills 			30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Cognitive and Intellectual Skills          			30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Practical Application Skills 				10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Transferable Skills for Life and Professional Practice 	10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761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BFF8-3562-FE44-8572-7876BD236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6D76D-D70E-3B43-BEE5-367907A4D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Session 4 – Customer Centrality – Overview </a:t>
            </a:r>
            <a:br>
              <a:rPr lang="en-US" b="1" dirty="0"/>
            </a:br>
            <a:endParaRPr lang="en-US" b="1" dirty="0"/>
          </a:p>
          <a:p>
            <a:r>
              <a:rPr lang="en-GB" dirty="0"/>
              <a:t>The concept</a:t>
            </a:r>
          </a:p>
          <a:p>
            <a:r>
              <a:rPr lang="en-GB" dirty="0"/>
              <a:t>Why its important</a:t>
            </a:r>
          </a:p>
          <a:p>
            <a:r>
              <a:rPr lang="en-GB" dirty="0"/>
              <a:t>Customer satisfaction (needs)</a:t>
            </a:r>
          </a:p>
          <a:p>
            <a:r>
              <a:rPr lang="en-GB" dirty="0"/>
              <a:t>Customer Needs: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current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Future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Desired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Information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Product availability </a:t>
            </a:r>
          </a:p>
          <a:p>
            <a:r>
              <a:rPr lang="en-GB" dirty="0"/>
              <a:t>Shareholder value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EC9B7-2AB7-F347-874B-295AFC69B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2173CE-0F02-2F42-BD64-B6F059F2DB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8907" y="2223874"/>
            <a:ext cx="1262098" cy="12620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EA23EB8-79FF-6B42-A2B9-24BFFEFA78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0918" y="336766"/>
            <a:ext cx="2844185" cy="28441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882EB0-0211-804D-923F-03CD5679E4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6814" y="2400217"/>
            <a:ext cx="1469166" cy="146916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1416E6D-C82A-5243-87FB-AB712CAF58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5974" y="3548274"/>
            <a:ext cx="937496" cy="9374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4F35BF-5CF3-9440-9ED4-6456D69C68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40999" y="2392866"/>
            <a:ext cx="1295228" cy="129522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BADE256-549B-254B-A313-CD3B669B9DC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39154" y="3548274"/>
            <a:ext cx="1304536" cy="13045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FBF89F-D95A-4B43-A3A1-8AF2518D5B7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40999" y="3747020"/>
            <a:ext cx="1778833" cy="13341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5FED51-AF67-3445-A0F5-A2AF30827C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2687" y="4078379"/>
            <a:ext cx="1811493" cy="18114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F891FAA-27CD-2440-9091-F2959E5BA96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83010" y="4348035"/>
            <a:ext cx="1998642" cy="199864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65B6976-8864-BE48-9B0D-F1A81B804E7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754567" y="4615378"/>
            <a:ext cx="1066623" cy="1066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598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E88D6-A8A7-FF47-983B-B07C35590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DAC920-85D0-4F40-B67A-0758E3F56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106E59-89D3-154F-9C79-8AC7A1A0EBA3}"/>
              </a:ext>
            </a:extLst>
          </p:cNvPr>
          <p:cNvSpPr txBox="1"/>
          <p:nvPr/>
        </p:nvSpPr>
        <p:spPr>
          <a:xfrm>
            <a:off x="839450" y="1663908"/>
            <a:ext cx="608664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Customer Centrality</a:t>
            </a:r>
          </a:p>
          <a:p>
            <a:endParaRPr lang="en-US" sz="2400" b="1" dirty="0"/>
          </a:p>
          <a:p>
            <a:r>
              <a:rPr lang="en-US" sz="2400" dirty="0"/>
              <a:t>The level of involvement consumers have in creating meaning and value.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9303EF-7251-464D-B77A-D2B209C73698}"/>
              </a:ext>
            </a:extLst>
          </p:cNvPr>
          <p:cNvSpPr txBox="1"/>
          <p:nvPr/>
        </p:nvSpPr>
        <p:spPr>
          <a:xfrm>
            <a:off x="4554134" y="5321342"/>
            <a:ext cx="20120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Louro</a:t>
            </a:r>
            <a:r>
              <a:rPr lang="en-GB" sz="1400" dirty="0"/>
              <a:t> and Cunha, 2001)</a:t>
            </a:r>
            <a:endParaRPr lang="en-US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F3B619-2FBB-A24D-AA48-50E2CF750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6223" y="1957682"/>
            <a:ext cx="5529273" cy="367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323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287DD-45AD-2A49-BC61-F09B4535C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D7D57-36AF-3A45-9F4E-A511EE47B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7712403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Customer Centrality – The Concept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US" dirty="0"/>
              <a:t>Customer centrality is the view that the customer's needs, wants and predispositions must be the starting-point for all decision-making within the </a:t>
            </a:r>
            <a:r>
              <a:rPr lang="en-US" dirty="0" err="1"/>
              <a:t>organisation</a:t>
            </a:r>
            <a:r>
              <a:rPr lang="en-US" dirty="0"/>
              <a:t>. </a:t>
            </a:r>
            <a:r>
              <a:rPr lang="en-GB" dirty="0"/>
              <a:t>(Blythe, 2009)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>
                <a:solidFill>
                  <a:srgbClr val="FF0000"/>
                </a:solidFill>
              </a:rPr>
              <a:t>Finding needs and filling them, </a:t>
            </a:r>
            <a:r>
              <a:rPr lang="en-US" b="1" u="sng" dirty="0">
                <a:solidFill>
                  <a:srgbClr val="FF0000"/>
                </a:solidFill>
              </a:rPr>
              <a:t>not</a:t>
            </a:r>
            <a:r>
              <a:rPr lang="en-US" dirty="0">
                <a:solidFill>
                  <a:srgbClr val="FF0000"/>
                </a:solidFill>
              </a:rPr>
              <a:t> making products and selling them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2AAFAC-BE7A-6641-8340-7E7264277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AFB433-9400-6449-9884-A2EE742EF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2003" y="1610241"/>
            <a:ext cx="368300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690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287DD-45AD-2A49-BC61-F09B4535C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D7D57-36AF-3A45-9F4E-A511EE47B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8"/>
            <a:ext cx="11082728" cy="443789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Customer Centrality – The Concept</a:t>
            </a:r>
          </a:p>
          <a:p>
            <a:pPr marL="0" indent="0">
              <a:buNone/>
            </a:pPr>
            <a:br>
              <a:rPr lang="en-US" sz="2000" b="1" dirty="0"/>
            </a:br>
            <a:r>
              <a:rPr lang="en-US" sz="2200" b="1" dirty="0"/>
              <a:t>Customers:</a:t>
            </a:r>
          </a:p>
          <a:p>
            <a:r>
              <a:rPr lang="en-US" sz="2200" dirty="0"/>
              <a:t>Should always be at the </a:t>
            </a:r>
            <a:r>
              <a:rPr lang="en-US" sz="2200" dirty="0" err="1"/>
              <a:t>centre</a:t>
            </a:r>
            <a:r>
              <a:rPr lang="en-US" sz="2200" dirty="0"/>
              <a:t> </a:t>
            </a:r>
          </a:p>
          <a:p>
            <a:r>
              <a:rPr lang="en-US" sz="2200" dirty="0"/>
              <a:t>Are the driving force behind marketing planning</a:t>
            </a:r>
          </a:p>
          <a:p>
            <a:r>
              <a:rPr lang="en-US" sz="2200" dirty="0"/>
              <a:t>Creating value for customers is real customer centrality</a:t>
            </a:r>
          </a:p>
          <a:p>
            <a:endParaRPr lang="en-US" sz="2200" dirty="0"/>
          </a:p>
          <a:p>
            <a:pPr marL="0" indent="0">
              <a:buNone/>
            </a:pPr>
            <a:r>
              <a:rPr lang="en-US" sz="2200" dirty="0"/>
              <a:t>Customer centrality </a:t>
            </a:r>
            <a:r>
              <a:rPr lang="en-US" sz="2200" dirty="0" err="1"/>
              <a:t>centres</a:t>
            </a:r>
            <a:r>
              <a:rPr lang="en-US" sz="2200" dirty="0"/>
              <a:t> on finding needs and fulfilling them – this is easy to understand but difficult to implement.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Marketing is the whole business seen from its final result and the customers perspective </a:t>
            </a:r>
            <a:r>
              <a:rPr lang="en-GB" sz="2400" dirty="0"/>
              <a:t>(Blythe, 2009)</a:t>
            </a:r>
            <a:endParaRPr lang="en-US" sz="2400" dirty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2AAFAC-BE7A-6641-8340-7E7264277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08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287DD-45AD-2A49-BC61-F09B4535C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D7D57-36AF-3A45-9F4E-A511EE47B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Customer Centrality</a:t>
            </a:r>
          </a:p>
          <a:p>
            <a:pPr marL="0" indent="0">
              <a:buNone/>
            </a:pPr>
            <a:r>
              <a:rPr lang="en-US" b="1" dirty="0"/>
              <a:t>5 stages of customer relationship:</a:t>
            </a:r>
          </a:p>
          <a:p>
            <a:pPr marL="514350" indent="-514350">
              <a:buAutoNum type="arabicPeriod"/>
            </a:pPr>
            <a:r>
              <a:rPr lang="en-US" dirty="0"/>
              <a:t>Pre-relationship </a:t>
            </a:r>
          </a:p>
          <a:p>
            <a:pPr marL="514350" indent="-514350">
              <a:buAutoNum type="arabicPeriod"/>
            </a:pPr>
            <a:r>
              <a:rPr lang="en-US" dirty="0"/>
              <a:t>Early</a:t>
            </a:r>
          </a:p>
          <a:p>
            <a:pPr marL="514350" indent="-514350">
              <a:buAutoNum type="arabicPeriod"/>
            </a:pPr>
            <a:r>
              <a:rPr lang="en-US" b="1" dirty="0">
                <a:solidFill>
                  <a:srgbClr val="FF0000"/>
                </a:solidFill>
              </a:rPr>
              <a:t>Development – Where customer centrality exists</a:t>
            </a:r>
          </a:p>
          <a:p>
            <a:pPr marL="514350" indent="-514350">
              <a:buAutoNum type="arabicPeriod"/>
            </a:pPr>
            <a:r>
              <a:rPr lang="en-US" dirty="0"/>
              <a:t>Long term</a:t>
            </a:r>
          </a:p>
          <a:p>
            <a:pPr marL="514350" indent="-514350">
              <a:buAutoNum type="arabicPeriod"/>
            </a:pPr>
            <a:r>
              <a:rPr lang="en-US" dirty="0"/>
              <a:t>Final</a:t>
            </a:r>
          </a:p>
          <a:p>
            <a:pPr marL="0" indent="0">
              <a:buNone/>
            </a:pPr>
            <a:r>
              <a:rPr lang="en-US" dirty="0" err="1"/>
              <a:t>Organisations</a:t>
            </a:r>
            <a:r>
              <a:rPr lang="en-US" dirty="0"/>
              <a:t> should assess the profitability of groups of </a:t>
            </a:r>
            <a:r>
              <a:rPr lang="en-US" u="sng" dirty="0"/>
              <a:t>customers</a:t>
            </a:r>
            <a:r>
              <a:rPr lang="en-US" dirty="0"/>
              <a:t>, </a:t>
            </a:r>
            <a:r>
              <a:rPr lang="en-US" b="1" u="sng" dirty="0"/>
              <a:t>not</a:t>
            </a:r>
            <a:r>
              <a:rPr lang="en-US" dirty="0"/>
              <a:t> profitability of products for customer centrality to exist. </a:t>
            </a:r>
            <a:r>
              <a:rPr lang="en-GB" dirty="0"/>
              <a:t>(Blythe, 2009)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2AAFAC-BE7A-6641-8340-7E7264277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46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287DD-45AD-2A49-BC61-F09B4535C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D7D57-36AF-3A45-9F4E-A511EE47B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Customer Centrality - Why is it important?</a:t>
            </a:r>
          </a:p>
          <a:p>
            <a:pPr marL="0" indent="0">
              <a:buNone/>
            </a:pPr>
            <a:endParaRPr lang="en-US" b="1" dirty="0"/>
          </a:p>
          <a:p>
            <a:pPr marL="514350" indent="-514350">
              <a:buAutoNum type="arabicPeriod"/>
            </a:pPr>
            <a:r>
              <a:rPr lang="en-US" dirty="0"/>
              <a:t>Knowing customer needs</a:t>
            </a:r>
          </a:p>
          <a:p>
            <a:pPr marL="514350" indent="-514350">
              <a:buAutoNum type="arabicPeriod"/>
            </a:pPr>
            <a:r>
              <a:rPr lang="en-US" dirty="0"/>
              <a:t>Servicing those needs</a:t>
            </a:r>
          </a:p>
          <a:p>
            <a:pPr marL="514350" indent="-514350">
              <a:buAutoNum type="arabicPeriod"/>
            </a:pPr>
            <a:r>
              <a:rPr lang="en-US" dirty="0"/>
              <a:t>Customer segment</a:t>
            </a:r>
          </a:p>
          <a:p>
            <a:pPr marL="514350" indent="-514350">
              <a:buAutoNum type="arabicPeriod"/>
            </a:pPr>
            <a:r>
              <a:rPr lang="en-US" dirty="0"/>
              <a:t>Servicing that segment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2AAFAC-BE7A-6641-8340-7E7264277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558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8AD46-4686-5447-B45D-4CEBFD6F1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57298-E624-D547-B547-818E22595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4624552" cy="3917032"/>
          </a:xfrm>
        </p:spPr>
        <p:txBody>
          <a:bodyPr/>
          <a:lstStyle/>
          <a:p>
            <a:pPr marL="0" indent="0">
              <a:buNone/>
            </a:pPr>
            <a:r>
              <a:rPr lang="en-US" b="1" dirty="0" err="1"/>
              <a:t>Analysing</a:t>
            </a:r>
            <a:r>
              <a:rPr lang="en-US" b="1" dirty="0"/>
              <a:t> Customer Needs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dirty="0"/>
              <a:t>Current Product Needs</a:t>
            </a:r>
          </a:p>
          <a:p>
            <a:r>
              <a:rPr lang="en-US" dirty="0"/>
              <a:t>Future Needs</a:t>
            </a:r>
          </a:p>
          <a:p>
            <a:r>
              <a:rPr lang="en-US" dirty="0"/>
              <a:t>Desired Pricing </a:t>
            </a:r>
          </a:p>
          <a:p>
            <a:r>
              <a:rPr lang="en-US" dirty="0"/>
              <a:t>Information Needs</a:t>
            </a:r>
          </a:p>
          <a:p>
            <a:r>
              <a:rPr lang="en-US" dirty="0"/>
              <a:t>Product Availability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7A1B2B-1070-3549-B738-F08C0D63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A96995-D824-6E46-9637-FFDEBBA97F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6600" y="1915485"/>
            <a:ext cx="5765800" cy="35941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3D7AA2-A1EE-454A-8C13-1A083C6F037E}"/>
              </a:ext>
            </a:extLst>
          </p:cNvPr>
          <p:cNvSpPr txBox="1"/>
          <p:nvPr/>
        </p:nvSpPr>
        <p:spPr>
          <a:xfrm>
            <a:off x="3567659" y="5163438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Claessens</a:t>
            </a:r>
            <a:r>
              <a:rPr lang="en-GB" dirty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389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8AD46-4686-5447-B45D-4CEBFD6F1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57298-E624-D547-B547-818E22595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5207000" cy="3917032"/>
          </a:xfrm>
        </p:spPr>
        <p:txBody>
          <a:bodyPr/>
          <a:lstStyle/>
          <a:p>
            <a:pPr marL="0" indent="0">
              <a:buNone/>
            </a:pPr>
            <a:r>
              <a:rPr lang="en-US" b="1" dirty="0" err="1"/>
              <a:t>Analysing</a:t>
            </a:r>
            <a:r>
              <a:rPr lang="en-US" b="1" dirty="0"/>
              <a:t> Customer Needs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b="1" dirty="0"/>
              <a:t>Current Product Needs</a:t>
            </a:r>
            <a:br>
              <a:rPr lang="en-US" dirty="0"/>
            </a:br>
            <a:endParaRPr lang="en-US" dirty="0"/>
          </a:p>
          <a:p>
            <a:r>
              <a:rPr lang="en-US" sz="2400" dirty="0"/>
              <a:t>Needs are based on product features and benefits.</a:t>
            </a:r>
          </a:p>
          <a:p>
            <a:r>
              <a:rPr lang="en-US" sz="2400" dirty="0"/>
              <a:t>Quantity &amp; problems should be considered for complex products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7A1B2B-1070-3549-B738-F08C0D63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7455AB-9416-F948-9203-3DF329BA4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6600" y="1710777"/>
            <a:ext cx="5765800" cy="35941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A256DE-9603-314B-820D-EDA136EEFD33}"/>
              </a:ext>
            </a:extLst>
          </p:cNvPr>
          <p:cNvSpPr txBox="1"/>
          <p:nvPr/>
        </p:nvSpPr>
        <p:spPr>
          <a:xfrm>
            <a:off x="3567659" y="5163438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Claessens</a:t>
            </a:r>
            <a:r>
              <a:rPr lang="en-GB" dirty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82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8AD46-4686-5447-B45D-4CEBFD6F1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57298-E624-D547-B547-818E22595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198409"/>
            <a:ext cx="5412829" cy="3917032"/>
          </a:xfrm>
        </p:spPr>
        <p:txBody>
          <a:bodyPr/>
          <a:lstStyle/>
          <a:p>
            <a:pPr marL="0" indent="0">
              <a:buNone/>
            </a:pPr>
            <a:r>
              <a:rPr lang="en-US" b="1" dirty="0" err="1"/>
              <a:t>Analysing</a:t>
            </a:r>
            <a:r>
              <a:rPr lang="en-US" b="1" dirty="0"/>
              <a:t> Customer Needs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b="1" dirty="0"/>
              <a:t>Future Needs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sz="2400" dirty="0"/>
              <a:t>Predicting future needs of existing customers is a key element in customer orientation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7A1B2B-1070-3549-B738-F08C0D63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538B65-A4B9-CD47-8B25-BF36986B83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6600" y="1805371"/>
            <a:ext cx="5765800" cy="35941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3D0EE4-3C01-FF4C-B406-F29FB5ABD3F2}"/>
              </a:ext>
            </a:extLst>
          </p:cNvPr>
          <p:cNvSpPr txBox="1"/>
          <p:nvPr/>
        </p:nvSpPr>
        <p:spPr>
          <a:xfrm>
            <a:off x="3567659" y="5163438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Claessens</a:t>
            </a:r>
            <a:r>
              <a:rPr lang="en-GB" dirty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1673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8AD46-4686-5447-B45D-4CEBFD6F1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57298-E624-D547-B547-818E22595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5207000" cy="3917032"/>
          </a:xfrm>
        </p:spPr>
        <p:txBody>
          <a:bodyPr/>
          <a:lstStyle/>
          <a:p>
            <a:pPr marL="0" indent="0">
              <a:buNone/>
            </a:pPr>
            <a:r>
              <a:rPr lang="en-US" b="1" dirty="0" err="1"/>
              <a:t>Analysing</a:t>
            </a:r>
            <a:r>
              <a:rPr lang="en-US" b="1" dirty="0"/>
              <a:t> Customer Needs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b="1" dirty="0"/>
              <a:t>Desired Pricing</a:t>
            </a:r>
          </a:p>
          <a:p>
            <a:endParaRPr lang="en-US" dirty="0"/>
          </a:p>
          <a:p>
            <a:r>
              <a:rPr lang="en-US" sz="2400" dirty="0"/>
              <a:t>Customers always want lowest price</a:t>
            </a:r>
          </a:p>
          <a:p>
            <a:r>
              <a:rPr lang="en-US" sz="2400" dirty="0"/>
              <a:t>Pay what is reasonable/fair</a:t>
            </a:r>
          </a:p>
          <a:p>
            <a:r>
              <a:rPr lang="en-US" sz="2400" dirty="0"/>
              <a:t>Does higher price – higher quality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7A1B2B-1070-3549-B738-F08C0D63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A185FD-1C95-324B-B6B9-D23A07E51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6600" y="1980809"/>
            <a:ext cx="5765800" cy="35941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E46426-8964-1D40-8DAC-6FB655AD8794}"/>
              </a:ext>
            </a:extLst>
          </p:cNvPr>
          <p:cNvSpPr txBox="1"/>
          <p:nvPr/>
        </p:nvSpPr>
        <p:spPr>
          <a:xfrm>
            <a:off x="3567659" y="5163438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Claessens</a:t>
            </a:r>
            <a:r>
              <a:rPr lang="en-GB" dirty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6750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8AD46-4686-5447-B45D-4CEBFD6F1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57298-E624-D547-B547-818E22595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52070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 err="1"/>
              <a:t>Analysing</a:t>
            </a:r>
            <a:r>
              <a:rPr lang="en-US" b="1" dirty="0"/>
              <a:t> Customer Needs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b="1" dirty="0"/>
              <a:t>Information Needs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sz="2400" dirty="0"/>
              <a:t>Customers need to know about a product, and implications of owning it.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This includes positive and negative aspects of the product.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7A1B2B-1070-3549-B738-F08C0D63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D349ED-1CA6-D246-80F1-A6D057C27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6600" y="1789605"/>
            <a:ext cx="5765800" cy="35941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BBFADA-EA8F-E14F-AF60-3B9162E548A0}"/>
              </a:ext>
            </a:extLst>
          </p:cNvPr>
          <p:cNvSpPr txBox="1"/>
          <p:nvPr/>
        </p:nvSpPr>
        <p:spPr>
          <a:xfrm>
            <a:off x="3567659" y="5163438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Claessens</a:t>
            </a:r>
            <a:r>
              <a:rPr lang="en-GB" dirty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986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8AD46-4686-5447-B45D-4CEBFD6F1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57298-E624-D547-B547-818E22595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631146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err="1"/>
              <a:t>Analysing</a:t>
            </a:r>
            <a:r>
              <a:rPr lang="en-US" b="1" dirty="0"/>
              <a:t> Customer Needs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b="1" dirty="0"/>
              <a:t>Product Availability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GB" sz="2400" dirty="0"/>
              <a:t>Available in the right place at the right time. </a:t>
            </a:r>
          </a:p>
          <a:p>
            <a:r>
              <a:rPr lang="en-GB" sz="2400" dirty="0"/>
              <a:t>Wholesalers, retailers, agents ensure product can be found where customer expects to find it.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7A1B2B-1070-3549-B738-F08C0D63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6D7EE9-019D-AB4F-997F-38CDF7AA94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0507" y="2002220"/>
            <a:ext cx="5221440" cy="33657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571257-AA5F-1C41-BE17-B21ECC31C3D5}"/>
              </a:ext>
            </a:extLst>
          </p:cNvPr>
          <p:cNvSpPr txBox="1"/>
          <p:nvPr/>
        </p:nvSpPr>
        <p:spPr>
          <a:xfrm>
            <a:off x="3567659" y="5163438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Claessens</a:t>
            </a:r>
            <a:r>
              <a:rPr lang="en-GB" dirty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6032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10CF7-B48E-4E4E-989A-471A0422A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8BA45-4F5E-DF40-A5FD-EE7B7B228B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Shareholder Value </a:t>
            </a:r>
          </a:p>
          <a:p>
            <a:pPr marL="0" indent="0">
              <a:buNone/>
            </a:pPr>
            <a:r>
              <a:rPr lang="en-US" dirty="0"/>
              <a:t>That value delivered to the equity owners of an </a:t>
            </a:r>
            <a:r>
              <a:rPr lang="en-US" dirty="0" err="1"/>
              <a:t>organisation</a:t>
            </a:r>
            <a:r>
              <a:rPr lang="en-US" dirty="0"/>
              <a:t> due to management's ability to increase sales, earnings, and free cash flow, leading to an increase in dividends and capital gains for shareholders.</a:t>
            </a:r>
          </a:p>
          <a:p>
            <a:pPr marL="0" indent="0" algn="r">
              <a:buNone/>
            </a:pPr>
            <a:r>
              <a:rPr lang="en-GB" dirty="0"/>
              <a:t>(Hayes, 2020)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21D48-F5A1-9D46-89EB-DA9ECD354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739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10CF7-B48E-4E4E-989A-471A0422A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8BA45-4F5E-DF40-A5FD-EE7B7B228B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/>
              <a:t>Shareholder Definition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A  person, company, or institution that owns at least one share of a company’s stock (equity).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Shareholders are essentially owners in a company, reaping the benefits of a business’ success. Rewards come in the form of increased stock valuations, or as financial profits distributed as dividends.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Conversely, when a company loses money, share price invariably drop, causing shareholders to lose money.</a:t>
            </a:r>
          </a:p>
          <a:p>
            <a:pPr marL="0" indent="0" algn="r">
              <a:buNone/>
            </a:pPr>
            <a:r>
              <a:rPr lang="en-GB" dirty="0"/>
              <a:t>(Hayes 2019)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21D48-F5A1-9D46-89EB-DA9ECD354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3694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10CF7-B48E-4E4E-989A-471A0422A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8BA45-4F5E-DF40-A5FD-EE7B7B228B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Shareholder Value is Driven by:</a:t>
            </a:r>
          </a:p>
          <a:p>
            <a:pPr marL="514350" indent="-514350">
              <a:buAutoNum type="arabicPeriod"/>
            </a:pPr>
            <a:r>
              <a:rPr lang="en-US" dirty="0"/>
              <a:t>processes that enhance cash flows by increasing revenues and/or reducing costs, working capital and investments;</a:t>
            </a:r>
          </a:p>
          <a:p>
            <a:pPr marL="514350" indent="-514350">
              <a:buAutoNum type="arabicPeriod"/>
            </a:pPr>
            <a:r>
              <a:rPr lang="en-US" dirty="0"/>
              <a:t> processes that accelerate cash flows, since earlier cash flows produce a higher present value of money; </a:t>
            </a:r>
          </a:p>
          <a:p>
            <a:pPr marL="514350" indent="-514350">
              <a:buAutoNum type="arabicPeriod"/>
            </a:pPr>
            <a:r>
              <a:rPr lang="en-US" dirty="0"/>
              <a:t>processes that reduce cash flow volatility and vulnerability, which, indirectly, lower the cost of capital; and </a:t>
            </a:r>
          </a:p>
          <a:p>
            <a:pPr marL="514350" indent="-514350">
              <a:buAutoNum type="arabicPeriod"/>
            </a:pPr>
            <a:r>
              <a:rPr lang="en-US" dirty="0"/>
              <a:t>processes that increase the residual value of a firm</a:t>
            </a:r>
            <a:r>
              <a:rPr lang="en-US" b="1" dirty="0"/>
              <a:t>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21D48-F5A1-9D46-89EB-DA9ECD354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420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10CF7-B48E-4E4E-989A-471A0422A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8BA45-4F5E-DF40-A5FD-EE7B7B228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8409"/>
            <a:ext cx="5116643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7 drivers of shareholder value:</a:t>
            </a:r>
            <a:br>
              <a:rPr lang="en-GB" b="1" dirty="0"/>
            </a:br>
            <a:endParaRPr lang="en-GB" b="1" dirty="0"/>
          </a:p>
          <a:p>
            <a:r>
              <a:rPr lang="en-GB" dirty="0"/>
              <a:t>Revenue</a:t>
            </a:r>
          </a:p>
          <a:p>
            <a:r>
              <a:rPr lang="en-GB" dirty="0"/>
              <a:t>Operating Margin</a:t>
            </a:r>
          </a:p>
          <a:p>
            <a:r>
              <a:rPr lang="en-GB" dirty="0"/>
              <a:t>Cash Tax Rate</a:t>
            </a:r>
          </a:p>
          <a:p>
            <a:r>
              <a:rPr lang="en-GB" dirty="0"/>
              <a:t>Incremental Capital Expenditure</a:t>
            </a:r>
          </a:p>
          <a:p>
            <a:r>
              <a:rPr lang="en-GB" dirty="0"/>
              <a:t>Investment in Working Capital</a:t>
            </a:r>
          </a:p>
          <a:p>
            <a:r>
              <a:rPr lang="en-GB" dirty="0"/>
              <a:t>Cost of Capital</a:t>
            </a:r>
          </a:p>
          <a:p>
            <a:r>
              <a:rPr lang="en-GB" dirty="0"/>
              <a:t>Competitive Advantage Period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21D48-F5A1-9D46-89EB-DA9ECD354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A817C6-F478-3445-A376-1A2563A02B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3363" y="1338752"/>
            <a:ext cx="5150030" cy="377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26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BFF8-3562-FE44-8572-7876BD236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6D76D-D70E-3B43-BEE5-367907A4D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Session 4 – Customer Centrality – Review/What has been covered. </a:t>
            </a:r>
            <a:br>
              <a:rPr lang="en-US" b="1" dirty="0"/>
            </a:br>
            <a:endParaRPr lang="en-US" b="1" dirty="0"/>
          </a:p>
          <a:p>
            <a:r>
              <a:rPr lang="en-GB" dirty="0"/>
              <a:t>The concept</a:t>
            </a:r>
          </a:p>
          <a:p>
            <a:r>
              <a:rPr lang="en-GB" dirty="0"/>
              <a:t>Why its important</a:t>
            </a:r>
          </a:p>
          <a:p>
            <a:r>
              <a:rPr lang="en-GB" dirty="0"/>
              <a:t>Customer satisfaction (needs)</a:t>
            </a:r>
          </a:p>
          <a:p>
            <a:r>
              <a:rPr lang="en-GB" dirty="0"/>
              <a:t>Customer Needs: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current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Future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Desired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Information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Product availability </a:t>
            </a:r>
          </a:p>
          <a:p>
            <a:r>
              <a:rPr lang="en-GB" dirty="0"/>
              <a:t>Shareholder value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EC9B7-2AB7-F347-874B-295AFC69B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932909-B5BB-D64E-A5FE-E62C40D139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6820" y="2440278"/>
            <a:ext cx="7802597" cy="3251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9454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BD720-E306-1F47-8C83-86390453B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Understanding the Customer Experience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20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2062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BD720-E306-1F47-8C83-86390453B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BMSK5003 - Understanding the Customer Experience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689113" y="1174746"/>
            <a:ext cx="2700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References</a:t>
            </a:r>
            <a:endParaRPr lang="en-US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AD142F-1159-844D-826D-373F8A3BA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3" y="1959566"/>
            <a:ext cx="10972800" cy="358679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000" dirty="0"/>
              <a:t>Blythe, J., 2009. </a:t>
            </a:r>
            <a:r>
              <a:rPr lang="en-GB" sz="2000" i="1" dirty="0"/>
              <a:t>Key Concepts In Marketing</a:t>
            </a:r>
            <a:r>
              <a:rPr lang="en-GB" sz="2000" dirty="0"/>
              <a:t>. 1st ed. Los Angeles, Calif.: SAGE, p.3.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Claessens</a:t>
            </a:r>
            <a:r>
              <a:rPr lang="en-GB" sz="2000" dirty="0"/>
              <a:t>, M., 2018. </a:t>
            </a:r>
            <a:r>
              <a:rPr lang="en-GB" sz="2000" i="1" dirty="0"/>
              <a:t>Analysing Customer Needs – The 5 Generic Customer Needs</a:t>
            </a:r>
            <a:r>
              <a:rPr lang="en-GB" sz="2000" dirty="0"/>
              <a:t>. [online] Marketing-Insider. Available at: &lt;https://marketing-</a:t>
            </a:r>
            <a:r>
              <a:rPr lang="en-GB" sz="2000" dirty="0" err="1"/>
              <a:t>insider.eu</a:t>
            </a:r>
            <a:r>
              <a:rPr lang="en-GB" sz="2000" dirty="0"/>
              <a:t>/analysing-customer-needs/&gt; [Accessed 18 May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Dahlén</a:t>
            </a:r>
            <a:r>
              <a:rPr lang="en-GB" sz="2000" dirty="0"/>
              <a:t>, M., Lange, F. and Smith, T., 2010. </a:t>
            </a:r>
            <a:r>
              <a:rPr lang="en-GB" sz="2000" i="1" dirty="0"/>
              <a:t>Marketing Communications</a:t>
            </a:r>
            <a:r>
              <a:rPr lang="en-GB" sz="2000" dirty="0"/>
              <a:t>. 1st ed. Chichester, U.K.: Wiley, p.263.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Hayes, A., 2019. </a:t>
            </a:r>
            <a:r>
              <a:rPr lang="en-GB" sz="2000" i="1" dirty="0"/>
              <a:t>Corporate Finance and Accounting  - Financial Statements</a:t>
            </a:r>
            <a:r>
              <a:rPr lang="en-GB" sz="2000" dirty="0"/>
              <a:t>. [online] Investopedia. Available at: &lt;https://</a:t>
            </a:r>
            <a:r>
              <a:rPr lang="en-GB" sz="2000" dirty="0" err="1"/>
              <a:t>www.investopedia.com</a:t>
            </a:r>
            <a:r>
              <a:rPr lang="en-GB" sz="2000" dirty="0"/>
              <a:t>/terms/s/shareholder-</a:t>
            </a:r>
            <a:r>
              <a:rPr lang="en-GB" sz="2000" dirty="0" err="1"/>
              <a:t>value.asp</a:t>
            </a:r>
            <a:r>
              <a:rPr lang="en-GB" sz="2000" dirty="0"/>
              <a:t>&gt; [Accessed 21 May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Hayes, A., 2020. </a:t>
            </a:r>
            <a:r>
              <a:rPr lang="en-GB" sz="2000" i="1" dirty="0"/>
              <a:t>Understanding Shareholder Value</a:t>
            </a:r>
            <a:r>
              <a:rPr lang="en-GB" sz="2000" dirty="0"/>
              <a:t>. [online] Investopedia. Available at: &lt;https://</a:t>
            </a:r>
            <a:r>
              <a:rPr lang="en-GB" sz="2000" dirty="0" err="1"/>
              <a:t>www.investopedia.com</a:t>
            </a:r>
            <a:r>
              <a:rPr lang="en-GB" sz="2000" dirty="0"/>
              <a:t>/terms/s/shareholder-</a:t>
            </a:r>
            <a:r>
              <a:rPr lang="en-GB" sz="2000" dirty="0" err="1"/>
              <a:t>value.asp</a:t>
            </a:r>
            <a:r>
              <a:rPr lang="en-GB" sz="2000" dirty="0"/>
              <a:t>&gt; [Accessed 21 May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Louro</a:t>
            </a:r>
            <a:r>
              <a:rPr lang="en-GB" sz="2000" dirty="0"/>
              <a:t>, M. and Cunha, P., 2001. </a:t>
            </a:r>
            <a:r>
              <a:rPr lang="en-GB" sz="2000" i="1" dirty="0"/>
              <a:t>Brand Management Paradigms</a:t>
            </a:r>
            <a:r>
              <a:rPr lang="en-GB" sz="2000" dirty="0"/>
              <a:t>. [online] ResearchGate. Available at: &lt;https://</a:t>
            </a:r>
            <a:r>
              <a:rPr lang="en-GB" sz="2000" dirty="0" err="1"/>
              <a:t>www.researchgate.net</a:t>
            </a:r>
            <a:r>
              <a:rPr lang="en-GB" sz="2000" dirty="0"/>
              <a:t>/publication/247495226_Brand_Management_Paradigms&gt; [Accessed 19 May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Woodruff, R., 1997. Customer value: The next source for competitive advantage. </a:t>
            </a:r>
            <a:r>
              <a:rPr lang="en-GB" sz="2000" i="1" dirty="0"/>
              <a:t>Journal of the Academy of Marketing Science</a:t>
            </a:r>
            <a:r>
              <a:rPr lang="en-GB" sz="2000" dirty="0"/>
              <a:t>, [online] 25(2), pp.139-153. Available at: &lt;https://</a:t>
            </a:r>
            <a:r>
              <a:rPr lang="en-GB" sz="2000" dirty="0" err="1"/>
              <a:t>link.springer.com</a:t>
            </a:r>
            <a:r>
              <a:rPr lang="en-GB" sz="2000" dirty="0"/>
              <a:t>/article/10.1007/BF02894350&gt; [Accessed 13 May 2020].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864670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3034</TotalTime>
  <Words>1191</Words>
  <Application>Microsoft Macintosh PowerPoint</Application>
  <PresentationFormat>Widescreen</PresentationFormat>
  <Paragraphs>198</Paragraphs>
  <Slides>21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BA Management Skills for the Workplace BMSK5003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Understanding the Customer Experience</vt:lpstr>
      <vt:lpstr>BMSK5003 - Understanding the Customer Experience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Management Skills for the Workplace BMSK5003</dc:title>
  <dc:creator>Mark Bell-Davies</dc:creator>
  <cp:lastModifiedBy>Mark Bell-Davies</cp:lastModifiedBy>
  <cp:revision>26</cp:revision>
  <dcterms:created xsi:type="dcterms:W3CDTF">2020-05-20T12:54:54Z</dcterms:created>
  <dcterms:modified xsi:type="dcterms:W3CDTF">2020-07-10T13:39:42Z</dcterms:modified>
</cp:coreProperties>
</file>