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4" r:id="rId7"/>
    <p:sldId id="272" r:id="rId8"/>
    <p:sldId id="274" r:id="rId9"/>
    <p:sldId id="275" r:id="rId10"/>
    <p:sldId id="265" r:id="rId11"/>
    <p:sldId id="270" r:id="rId12"/>
    <p:sldId id="273" r:id="rId13"/>
    <p:sldId id="277" r:id="rId14"/>
    <p:sldId id="278" r:id="rId15"/>
    <p:sldId id="266" r:id="rId16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Poppins Light" panose="020B0604020202020204" pitchFamily="34" charset="0"/>
      <p:regular r:id="rId21"/>
      <p:italic r:id="rId22"/>
    </p:embeddedFont>
    <p:embeddedFont>
      <p:font typeface="Poppins Medium" panose="020B0604020202020204" pitchFamily="34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26" autoAdjust="0"/>
  </p:normalViewPr>
  <p:slideViewPr>
    <p:cSldViewPr>
      <p:cViewPr varScale="1">
        <p:scale>
          <a:sx n="67" d="100"/>
          <a:sy n="67" d="100"/>
        </p:scale>
        <p:origin x="904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4/13/23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3078" r="8009"/>
          <a:stretch>
            <a:fillRect/>
          </a:stretch>
        </p:blipFill>
        <p:spPr>
          <a:xfrm>
            <a:off x="12869502" y="0"/>
            <a:ext cx="5418498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990600" y="4610100"/>
            <a:ext cx="14379551" cy="4315777"/>
            <a:chOff x="-537665" y="2355148"/>
            <a:chExt cx="19172733" cy="5754370"/>
          </a:xfrm>
        </p:grpSpPr>
        <p:sp>
          <p:nvSpPr>
            <p:cNvPr id="4" name="TextBox 4"/>
            <p:cNvSpPr txBox="1"/>
            <p:nvPr/>
          </p:nvSpPr>
          <p:spPr>
            <a:xfrm>
              <a:off x="-537665" y="2355148"/>
              <a:ext cx="19172733" cy="393954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sz="9600" u="sng" dirty="0">
                  <a:solidFill>
                    <a:srgbClr val="0F121D"/>
                  </a:solidFill>
                  <a:latin typeface="Poppins Bold Bold"/>
                </a:rPr>
                <a:t>Gender </a:t>
              </a:r>
            </a:p>
            <a:p>
              <a:r>
                <a:rPr lang="en-US" sz="9600" u="sng" dirty="0">
                  <a:solidFill>
                    <a:srgbClr val="0F121D"/>
                  </a:solidFill>
                  <a:latin typeface="Poppins Bold Bold"/>
                </a:rPr>
                <a:t>Stereotyping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-537665" y="6499675"/>
              <a:ext cx="15443199" cy="160984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899"/>
                </a:lnSpc>
              </a:pPr>
              <a:r>
                <a:rPr lang="en-US" sz="2800" dirty="0">
                  <a:solidFill>
                    <a:srgbClr val="DE464A"/>
                  </a:solidFill>
                  <a:latin typeface="Poppins Medium"/>
                </a:rPr>
                <a:t>An Examination of Gender Stereotyping in Authentic Texts as a Basis for Developing Reading Comprehension for Teenagers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52600" y="1181100"/>
            <a:ext cx="13677282" cy="6839591"/>
            <a:chOff x="0" y="-9525"/>
            <a:chExt cx="18236376" cy="5348985"/>
          </a:xfrm>
        </p:grpSpPr>
        <p:sp>
          <p:nvSpPr>
            <p:cNvPr id="3" name="TextBox 3"/>
            <p:cNvSpPr txBox="1"/>
            <p:nvPr/>
          </p:nvSpPr>
          <p:spPr>
            <a:xfrm>
              <a:off x="0" y="-9525"/>
              <a:ext cx="18236376" cy="451405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3200"/>
                </a:lnSpc>
              </a:pPr>
              <a:r>
                <a:rPr lang="en-US" sz="11000" u="sng" dirty="0">
                  <a:solidFill>
                    <a:srgbClr val="0F121D"/>
                  </a:solidFill>
                  <a:latin typeface="Poppins Medium"/>
                </a:rPr>
                <a:t>This presentation will explore 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984698"/>
              <a:ext cx="18236376" cy="33547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200"/>
                </a:lnSpc>
              </a:pPr>
              <a:endParaRPr lang="en-US" sz="3000" dirty="0">
                <a:solidFill>
                  <a:srgbClr val="0F121D"/>
                </a:solidFill>
                <a:latin typeface="Poppins Light"/>
              </a:endParaRPr>
            </a:p>
            <a:p>
              <a:pPr marL="514350" indent="-514350">
                <a:lnSpc>
                  <a:spcPts val="4200"/>
                </a:lnSpc>
                <a:buAutoNum type="arabicPeriod"/>
              </a:pPr>
              <a:endParaRPr lang="en-US" altLang="zh-CN" sz="3000" dirty="0">
                <a:solidFill>
                  <a:srgbClr val="0F121D"/>
                </a:solidFill>
                <a:latin typeface="Poppins Light"/>
              </a:endParaRPr>
            </a:p>
            <a:p>
              <a:pPr marL="514350" indent="-514350">
                <a:lnSpc>
                  <a:spcPts val="4200"/>
                </a:lnSpc>
                <a:buAutoNum type="arabicPeriod"/>
              </a:pP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Identification</a:t>
              </a:r>
              <a:r>
                <a:rPr lang="zh-CN" altLang="en-US" sz="3000" dirty="0">
                  <a:solidFill>
                    <a:srgbClr val="0F121D"/>
                  </a:solidFill>
                  <a:latin typeface="Poppins Light"/>
                </a:rPr>
                <a:t> </a:t>
              </a: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of</a:t>
              </a:r>
              <a:r>
                <a:rPr lang="zh-CN" altLang="en-US" sz="3000" dirty="0">
                  <a:solidFill>
                    <a:srgbClr val="0F121D"/>
                  </a:solidFill>
                  <a:latin typeface="Poppins Light"/>
                </a:rPr>
                <a:t> </a:t>
              </a: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gender</a:t>
              </a:r>
              <a:r>
                <a:rPr lang="zh-CN" altLang="en-US" sz="3000" dirty="0">
                  <a:solidFill>
                    <a:srgbClr val="0F121D"/>
                  </a:solidFill>
                  <a:latin typeface="Poppins Light"/>
                </a:rPr>
                <a:t> </a:t>
              </a: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stereotyping</a:t>
              </a:r>
            </a:p>
            <a:p>
              <a:pPr marL="514350" indent="-514350">
                <a:lnSpc>
                  <a:spcPts val="4200"/>
                </a:lnSpc>
                <a:buAutoNum type="arabicPeriod"/>
              </a:pPr>
              <a:endParaRPr lang="en-US" altLang="zh-CN" sz="3000" dirty="0">
                <a:solidFill>
                  <a:srgbClr val="0F121D"/>
                </a:solidFill>
                <a:latin typeface="Poppins Light"/>
              </a:endParaRPr>
            </a:p>
            <a:p>
              <a:pPr marL="514350" indent="-514350">
                <a:lnSpc>
                  <a:spcPts val="4200"/>
                </a:lnSpc>
                <a:buAutoNum type="arabicPeriod"/>
              </a:pP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T</a:t>
              </a:r>
              <a:r>
                <a:rPr lang="en-US" sz="3000" dirty="0">
                  <a:solidFill>
                    <a:srgbClr val="0F121D"/>
                  </a:solidFill>
                  <a:latin typeface="Poppins Light"/>
                </a:rPr>
                <a:t>he issue of gender stereotyping in authentic texts</a:t>
              </a:r>
            </a:p>
            <a:p>
              <a:pPr marL="514350" indent="-514350">
                <a:lnSpc>
                  <a:spcPts val="4200"/>
                </a:lnSpc>
                <a:buAutoNum type="arabicPeriod"/>
              </a:pPr>
              <a:endParaRPr lang="en-US" sz="3000" dirty="0">
                <a:solidFill>
                  <a:srgbClr val="0F121D"/>
                </a:solidFill>
                <a:latin typeface="Poppins Light"/>
              </a:endParaRPr>
            </a:p>
            <a:p>
              <a:pPr marL="514350" indent="-514350">
                <a:lnSpc>
                  <a:spcPts val="4200"/>
                </a:lnSpc>
                <a:buAutoNum type="arabicPeriod"/>
              </a:pP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I</a:t>
              </a:r>
              <a:r>
                <a:rPr lang="en-US" sz="3000" dirty="0">
                  <a:solidFill>
                    <a:srgbClr val="0F121D"/>
                  </a:solidFill>
                  <a:latin typeface="Poppins Light"/>
                </a:rPr>
                <a:t>ts impact on teenage readers</a:t>
              </a:r>
            </a:p>
            <a:p>
              <a:pPr marL="514350" indent="-514350">
                <a:lnSpc>
                  <a:spcPts val="4200"/>
                </a:lnSpc>
                <a:buAutoNum type="arabicPeriod"/>
              </a:pPr>
              <a:endParaRPr lang="en-US" sz="3000" dirty="0">
                <a:solidFill>
                  <a:srgbClr val="0F121D"/>
                </a:solidFill>
                <a:latin typeface="Poppins Light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BD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896197" y="5143500"/>
            <a:ext cx="12495605" cy="353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00"/>
              </a:lnSpc>
            </a:pPr>
            <a:r>
              <a:rPr lang="en-US" sz="11500" u="sng" dirty="0">
                <a:solidFill>
                  <a:srgbClr val="FFFFFF"/>
                </a:solidFill>
                <a:latin typeface="Poppins Medium"/>
              </a:rPr>
              <a:t>What</a:t>
            </a:r>
            <a:r>
              <a:rPr lang="zh-CN" altLang="en-US" sz="11500" u="sng" dirty="0">
                <a:solidFill>
                  <a:srgbClr val="FFFFFF"/>
                </a:solidFill>
                <a:latin typeface="Poppins Medium"/>
              </a:rPr>
              <a:t> </a:t>
            </a:r>
            <a:r>
              <a:rPr lang="en-US" altLang="zh-CN" sz="11500" u="sng" dirty="0">
                <a:solidFill>
                  <a:srgbClr val="FFFFFF"/>
                </a:solidFill>
                <a:latin typeface="Poppins Medium"/>
              </a:rPr>
              <a:t>is</a:t>
            </a:r>
            <a:r>
              <a:rPr lang="zh-CN" altLang="en-US" sz="11500" u="sng" dirty="0">
                <a:solidFill>
                  <a:srgbClr val="FFFFFF"/>
                </a:solidFill>
                <a:latin typeface="Poppins Medium"/>
              </a:rPr>
              <a:t> </a:t>
            </a:r>
            <a:r>
              <a:rPr lang="en-US" altLang="zh-CN" sz="11500" u="sng" dirty="0">
                <a:solidFill>
                  <a:srgbClr val="FFFFFF"/>
                </a:solidFill>
                <a:latin typeface="Poppins Medium"/>
              </a:rPr>
              <a:t>Gender</a:t>
            </a:r>
            <a:r>
              <a:rPr lang="zh-CN" altLang="en-US" sz="11500" u="sng" dirty="0">
                <a:solidFill>
                  <a:srgbClr val="FFFFFF"/>
                </a:solidFill>
                <a:latin typeface="Poppins Medium"/>
              </a:rPr>
              <a:t> </a:t>
            </a:r>
            <a:r>
              <a:rPr lang="en-US" altLang="zh-CN" sz="11500" u="sng" dirty="0">
                <a:solidFill>
                  <a:srgbClr val="FFFFFF"/>
                </a:solidFill>
                <a:latin typeface="Poppins Medium"/>
              </a:rPr>
              <a:t>Stereotyping?</a:t>
            </a:r>
            <a:endParaRPr lang="en-US" sz="11500" u="sng" dirty="0">
              <a:solidFill>
                <a:srgbClr val="FFFFFF"/>
              </a:solidFill>
              <a:latin typeface="Poppins Medium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2B5C4F7-0945-3042-C979-F54298153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0662" y="800100"/>
            <a:ext cx="7786673" cy="40832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467600" y="1889954"/>
            <a:ext cx="10186836" cy="6323982"/>
            <a:chOff x="-1925575" y="-404762"/>
            <a:chExt cx="13582448" cy="8431978"/>
          </a:xfrm>
        </p:grpSpPr>
        <p:sp>
          <p:nvSpPr>
            <p:cNvPr id="3" name="TextBox 3"/>
            <p:cNvSpPr txBox="1"/>
            <p:nvPr/>
          </p:nvSpPr>
          <p:spPr>
            <a:xfrm>
              <a:off x="-1925575" y="2307700"/>
              <a:ext cx="13277648" cy="571951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647700" lvl="1" indent="-323850">
                <a:lnSpc>
                  <a:spcPts val="4200"/>
                </a:lnSpc>
                <a:buFont typeface="Arial"/>
                <a:buChar char="•"/>
              </a:pP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“S</a:t>
              </a:r>
              <a:r>
                <a:rPr lang="en-US" sz="3000" dirty="0">
                  <a:solidFill>
                    <a:srgbClr val="0F121D"/>
                  </a:solidFill>
                  <a:latin typeface="Poppins Light"/>
                </a:rPr>
                <a:t>uch stereotypes can limit the potential of both male and female characters and reinforce harmful gender roles.”</a:t>
              </a:r>
            </a:p>
            <a:p>
              <a:pPr marL="323850" lvl="1">
                <a:lnSpc>
                  <a:spcPts val="4200"/>
                </a:lnSpc>
              </a:pPr>
              <a:endParaRPr lang="en-US" sz="3000" dirty="0">
                <a:solidFill>
                  <a:srgbClr val="0F121D"/>
                </a:solidFill>
                <a:latin typeface="Poppins Light"/>
              </a:endParaRPr>
            </a:p>
            <a:p>
              <a:pPr marL="647700" lvl="1" indent="-323850">
                <a:lnSpc>
                  <a:spcPts val="4200"/>
                </a:lnSpc>
                <a:buFont typeface="Arial"/>
                <a:buChar char="•"/>
              </a:pPr>
              <a:r>
                <a:rPr lang="en-US" altLang="zh-CN" sz="3000" dirty="0">
                  <a:solidFill>
                    <a:srgbClr val="0F121D"/>
                  </a:solidFill>
                  <a:latin typeface="Poppins Light"/>
                </a:rPr>
                <a:t>“G</a:t>
              </a:r>
              <a:r>
                <a:rPr lang="en-US" sz="3000" dirty="0">
                  <a:solidFill>
                    <a:srgbClr val="0F121D"/>
                  </a:solidFill>
                  <a:latin typeface="Poppins Light"/>
                </a:rPr>
                <a:t>ender stereotyping is particularly prevalent in children's books and media, and that this can have a negative impact on children's attitudes and beliefs about gender."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-1620775" y="-404762"/>
              <a:ext cx="13277648" cy="184666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10800"/>
                </a:lnSpc>
              </a:pPr>
              <a:r>
                <a:rPr lang="en-US" altLang="zh-CN" sz="9000" u="sng" dirty="0">
                  <a:solidFill>
                    <a:srgbClr val="0F121D"/>
                  </a:solidFill>
                  <a:latin typeface="Poppins Medium"/>
                </a:rPr>
                <a:t>Literature</a:t>
              </a:r>
              <a:r>
                <a:rPr lang="zh-CN" altLang="en-US" sz="9000" u="sng" dirty="0">
                  <a:solidFill>
                    <a:srgbClr val="0F121D"/>
                  </a:solidFill>
                  <a:latin typeface="Poppins Medium"/>
                </a:rPr>
                <a:t> </a:t>
              </a:r>
              <a:r>
                <a:rPr lang="en-US" altLang="zh-CN" sz="9000" u="sng" dirty="0">
                  <a:solidFill>
                    <a:srgbClr val="0F121D"/>
                  </a:solidFill>
                  <a:latin typeface="Poppins Medium"/>
                </a:rPr>
                <a:t>Review</a:t>
              </a:r>
              <a:endParaRPr lang="en-US" sz="9000" u="sng" dirty="0">
                <a:solidFill>
                  <a:srgbClr val="0F121D"/>
                </a:solidFill>
                <a:latin typeface="Poppins Medium"/>
              </a:endParaRPr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2" r="17652"/>
          <a:stretch/>
        </p:blipFill>
        <p:spPr>
          <a:xfrm>
            <a:off x="1143000" y="1889954"/>
            <a:ext cx="5944065" cy="65070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B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8260" r="18260"/>
          <a:stretch>
            <a:fillRect/>
          </a:stretch>
        </p:blipFill>
        <p:spPr>
          <a:xfrm>
            <a:off x="8492998" y="0"/>
            <a:ext cx="9795002" cy="102870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34DB5014-4950-45EC-2ECA-0B85AEBD1E7C}"/>
              </a:ext>
            </a:extLst>
          </p:cNvPr>
          <p:cNvSpPr txBox="1"/>
          <p:nvPr/>
        </p:nvSpPr>
        <p:spPr>
          <a:xfrm>
            <a:off x="533400" y="2050345"/>
            <a:ext cx="811199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5400" u="sng" dirty="0">
                <a:solidFill>
                  <a:srgbClr val="0F121D"/>
                </a:solidFill>
                <a:latin typeface="Poppins Medium"/>
              </a:rPr>
              <a:t>Examples of common gender stereotypes</a:t>
            </a:r>
          </a:p>
          <a:p>
            <a:endParaRPr lang="en-US" altLang="zh-CN" sz="4400" dirty="0">
              <a:solidFill>
                <a:srgbClr val="0F121D"/>
              </a:solidFill>
              <a:latin typeface="Poppins Medium"/>
            </a:endParaRPr>
          </a:p>
          <a:p>
            <a:endParaRPr lang="en-US" altLang="zh-CN" sz="4400" dirty="0">
              <a:solidFill>
                <a:srgbClr val="0F121D"/>
              </a:solidFill>
              <a:latin typeface="Poppins Medium"/>
            </a:endParaRPr>
          </a:p>
          <a:p>
            <a:r>
              <a:rPr lang="en-US" altLang="zh-CN" sz="4000" dirty="0">
                <a:solidFill>
                  <a:srgbClr val="0F121D"/>
                </a:solidFill>
                <a:latin typeface="Poppins Medium"/>
              </a:rPr>
              <a:t>Men are often depicted as strong, competitive, and aggressive, while women are portrayed as emotional, nurturing, and passive.</a:t>
            </a:r>
            <a:endParaRPr lang="en-US" altLang="zh-CN" sz="4800" u="sng" dirty="0">
              <a:solidFill>
                <a:srgbClr val="0F121D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46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477062" y="4314000"/>
            <a:ext cx="15333876" cy="1692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3200"/>
              </a:lnSpc>
            </a:pPr>
            <a:r>
              <a:rPr lang="en-US" sz="11000" u="sng" dirty="0">
                <a:solidFill>
                  <a:srgbClr val="FFFFFF"/>
                </a:solidFill>
                <a:latin typeface="Poppins Medium"/>
              </a:rPr>
              <a:t>Research</a:t>
            </a:r>
            <a:r>
              <a:rPr lang="zh-CN" altLang="en-US" sz="11000" u="sng" dirty="0">
                <a:solidFill>
                  <a:srgbClr val="FFFFFF"/>
                </a:solidFill>
                <a:latin typeface="Poppins Medium"/>
              </a:rPr>
              <a:t> </a:t>
            </a:r>
            <a:r>
              <a:rPr lang="en-US" altLang="zh-CN" sz="11000" u="sng" dirty="0">
                <a:solidFill>
                  <a:srgbClr val="FFFFFF"/>
                </a:solidFill>
                <a:latin typeface="Poppins Medium"/>
              </a:rPr>
              <a:t>Procedure</a:t>
            </a:r>
            <a:endParaRPr lang="en-US" sz="11000" u="sng" dirty="0">
              <a:solidFill>
                <a:srgbClr val="FFFFFF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-1" y="2019300"/>
            <a:ext cx="6606529" cy="12705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492125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Aim</a:t>
            </a:r>
            <a:r>
              <a:rPr kumimoji="0" lang="zh-CN" alt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</a:t>
            </a:r>
            <a:r>
              <a:rPr kumimoji="0" lang="zh-CN" alt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</a:t>
            </a: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715597" y="4838700"/>
            <a:ext cx="7393714" cy="3211264"/>
            <a:chOff x="413721" y="285903"/>
            <a:chExt cx="6064824" cy="4322493"/>
          </a:xfrm>
        </p:grpSpPr>
        <p:sp>
          <p:nvSpPr>
            <p:cNvPr id="5" name="Freeform 5"/>
            <p:cNvSpPr/>
            <p:nvPr/>
          </p:nvSpPr>
          <p:spPr>
            <a:xfrm>
              <a:off x="413721" y="532167"/>
              <a:ext cx="168752" cy="265267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2542BD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835990" y="285903"/>
              <a:ext cx="5642555" cy="43224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l" defTabSz="905256" rtl="0" eaLnBrk="1" fontAlgn="auto" latinLnBrk="0" hangingPunct="1">
                <a:lnSpc>
                  <a:spcPts val="4158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97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rPr>
                <a:t>The goal is to raise awareness of this issue and provide educators with tools to help their students develop reading comprehension skills while also challenging gender stereotypes.</a:t>
              </a:r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id="{C8EEEA73-4421-1D2F-920B-BDE3784B8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3154" y="391043"/>
            <a:ext cx="4038600" cy="325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552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351046" y="1666357"/>
            <a:ext cx="7010400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indent="17463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Question and Objectives</a:t>
            </a: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763000" y="1306488"/>
            <a:ext cx="7393714" cy="7674024"/>
            <a:chOff x="413721" y="285903"/>
            <a:chExt cx="6064824" cy="10329551"/>
          </a:xfrm>
        </p:grpSpPr>
        <p:sp>
          <p:nvSpPr>
            <p:cNvPr id="5" name="Freeform 5"/>
            <p:cNvSpPr/>
            <p:nvPr/>
          </p:nvSpPr>
          <p:spPr>
            <a:xfrm>
              <a:off x="413721" y="532167"/>
              <a:ext cx="168752" cy="265267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2542BD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835990" y="285903"/>
              <a:ext cx="5642555" cy="103295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l" defTabSz="905256" rtl="0" eaLnBrk="1" fontAlgn="auto" latinLnBrk="0" hangingPunct="1">
                <a:lnSpc>
                  <a:spcPts val="4158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97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rPr>
                <a:t>Present the research question that will guide the study, such as "What is the impact of gender stereotyping in authentic texts on teenagers' reading comprehension skills?"</a:t>
              </a:r>
            </a:p>
            <a:p>
              <a:pPr marL="0" marR="0" lvl="0" indent="0" algn="l" defTabSz="905256" rtl="0" eaLnBrk="1" fontAlgn="auto" latinLnBrk="0" hangingPunct="1">
                <a:lnSpc>
                  <a:spcPts val="4158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970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+mn-ea"/>
                <a:cs typeface="+mn-cs"/>
              </a:endParaRPr>
            </a:p>
            <a:p>
              <a:pPr marL="0" marR="0" lvl="0" indent="0" algn="l" defTabSz="905256" rtl="0" eaLnBrk="1" fontAlgn="auto" latinLnBrk="0" hangingPunct="1">
                <a:lnSpc>
                  <a:spcPts val="4158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97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rPr>
                <a:t>Outline the specific objectives of the research, such as identifying common gender stereotypes in authentic texts, analyzing their effects on reading comprehension, and evaluating the potential benefits of using gender-sensitive texts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id="{29C6A746-F60B-56B2-BD78-2DC8D7D3B99C}"/>
              </a:ext>
            </a:extLst>
          </p:cNvPr>
          <p:cNvSpPr/>
          <p:nvPr/>
        </p:nvSpPr>
        <p:spPr>
          <a:xfrm>
            <a:off x="8763000" y="4811688"/>
            <a:ext cx="205728" cy="197072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2542BD"/>
          </a:solidFill>
        </p:spPr>
      </p:sp>
    </p:spTree>
    <p:extLst>
      <p:ext uri="{BB962C8B-B14F-4D97-AF65-F5344CB8AC3E}">
        <p14:creationId xmlns:p14="http://schemas.microsoft.com/office/powerpoint/2010/main" val="3997909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467600" y="1889954"/>
            <a:ext cx="10186836" cy="6323982"/>
            <a:chOff x="-1925575" y="-404762"/>
            <a:chExt cx="13582448" cy="8431978"/>
          </a:xfrm>
        </p:grpSpPr>
        <p:sp>
          <p:nvSpPr>
            <p:cNvPr id="3" name="TextBox 3"/>
            <p:cNvSpPr txBox="1"/>
            <p:nvPr/>
          </p:nvSpPr>
          <p:spPr>
            <a:xfrm>
              <a:off x="-1925575" y="2307700"/>
              <a:ext cx="13277648" cy="571951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647700" marR="0" lvl="1" indent="-323850" algn="l" defTabSz="914400" rtl="0" eaLnBrk="1" fontAlgn="auto" latinLnBrk="0" hangingPunct="1">
                <a:lnSpc>
                  <a:spcPts val="4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altLang="zh-CN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宋体" panose="02010600030101010101" pitchFamily="2" charset="-122"/>
                  <a:cs typeface="+mn-cs"/>
                </a:rPr>
                <a:t>“S</a:t>
              </a:r>
              <a:r>
                <a:rPr kumimoji="0" lang="en-US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rPr>
                <a:t>uch stereotypes can limit the potential of both male and female characters and reinforce harmful gender roles.”</a:t>
              </a:r>
            </a:p>
            <a:p>
              <a:pPr marL="323850" marR="0" lvl="1" indent="0" algn="l" defTabSz="914400" rtl="0" eaLnBrk="1" fontAlgn="auto" latinLnBrk="0" hangingPunct="1">
                <a:lnSpc>
                  <a:spcPts val="4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+mn-ea"/>
                <a:cs typeface="+mn-cs"/>
              </a:endParaRPr>
            </a:p>
            <a:p>
              <a:pPr marL="647700" marR="0" lvl="1" indent="-323850" algn="l" defTabSz="914400" rtl="0" eaLnBrk="1" fontAlgn="auto" latinLnBrk="0" hangingPunct="1">
                <a:lnSpc>
                  <a:spcPts val="4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/>
                <a:buChar char="•"/>
                <a:tabLst/>
                <a:defRPr/>
              </a:pPr>
              <a:r>
                <a:rPr kumimoji="0" lang="en-US" altLang="zh-CN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宋体" panose="02010600030101010101" pitchFamily="2" charset="-122"/>
                  <a:cs typeface="+mn-cs"/>
                </a:rPr>
                <a:t>“G</a:t>
              </a:r>
              <a:r>
                <a:rPr kumimoji="0" lang="en-US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rPr>
                <a:t>ender stereotyping is particularly prevalent in children's books and media, and that this can have a negative impact on children's attitudes and beliefs about gender."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-1620775" y="-404762"/>
              <a:ext cx="13277648" cy="184666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0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0" b="0" i="0" u="sng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Medium"/>
                  <a:ea typeface="宋体" panose="02010600030101010101" pitchFamily="2" charset="-122"/>
                  <a:cs typeface="+mn-cs"/>
                </a:rPr>
                <a:t>Literature</a:t>
              </a:r>
              <a:r>
                <a:rPr kumimoji="0" lang="zh-CN" altLang="en-US" sz="9000" b="0" i="0" u="sng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Medium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0" lang="en-US" altLang="zh-CN" sz="9000" b="0" i="0" u="sng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Medium"/>
                  <a:ea typeface="宋体" panose="02010600030101010101" pitchFamily="2" charset="-122"/>
                  <a:cs typeface="+mn-cs"/>
                </a:rPr>
                <a:t>Review</a:t>
              </a:r>
              <a:endParaRPr kumimoji="0" lang="en-US" sz="9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Medium"/>
                <a:ea typeface="+mn-ea"/>
                <a:cs typeface="+mn-cs"/>
              </a:endParaRPr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2" r="17652"/>
          <a:stretch/>
        </p:blipFill>
        <p:spPr>
          <a:xfrm>
            <a:off x="1143000" y="1889954"/>
            <a:ext cx="5944065" cy="650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30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2"/>
          <p:cNvSpPr txBox="1"/>
          <p:nvPr/>
        </p:nvSpPr>
        <p:spPr>
          <a:xfrm>
            <a:off x="956321" y="596302"/>
            <a:ext cx="4942765" cy="40270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indent="492125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1000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Methodology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9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marL="492125" indent="-492125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lang="en-US" sz="69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Description of the study design and methods</a:t>
            </a:r>
          </a:p>
          <a:p>
            <a:pPr marL="492125" indent="-492125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endParaRPr lang="en-US" sz="69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marL="492125" indent="-492125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AutoNum type="arabicPeriod"/>
            </a:pPr>
            <a:r>
              <a:rPr lang="en-US" sz="69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Sample size and demographics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9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zh-CN" sz="69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3</a:t>
            </a:r>
            <a:r>
              <a:rPr lang="en-US" sz="69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  Data collection process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32E5C7E-BB95-D74C-DE9D-36BD080E58C5}"/>
              </a:ext>
            </a:extLst>
          </p:cNvPr>
          <p:cNvGrpSpPr/>
          <p:nvPr/>
        </p:nvGrpSpPr>
        <p:grpSpPr>
          <a:xfrm>
            <a:off x="8781856" y="960239"/>
            <a:ext cx="7393714" cy="8366521"/>
            <a:chOff x="8959710" y="914400"/>
            <a:chExt cx="7393714" cy="8366521"/>
          </a:xfrm>
        </p:grpSpPr>
        <p:grpSp>
          <p:nvGrpSpPr>
            <p:cNvPr id="3" name="Group 3"/>
            <p:cNvGrpSpPr/>
            <p:nvPr/>
          </p:nvGrpSpPr>
          <p:grpSpPr>
            <a:xfrm>
              <a:off x="8959710" y="914400"/>
              <a:ext cx="7393714" cy="8366521"/>
              <a:chOff x="413721" y="285903"/>
              <a:chExt cx="6064824" cy="11261681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413721" y="532167"/>
                <a:ext cx="168752" cy="265267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2542BD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835990" y="285903"/>
                <a:ext cx="5642555" cy="11261681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defTabSz="905256">
                  <a:lnSpc>
                    <a:spcPts val="4158"/>
                  </a:lnSpc>
                  <a:spcAft>
                    <a:spcPts val="600"/>
                  </a:spcAft>
                </a:pPr>
                <a:r>
                  <a:rPr lang="en-US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This study involved analyzing a selection of authentic texts commonly used in teenage reading comprehension programs for the presence of gender stereotypes.</a:t>
                </a:r>
              </a:p>
              <a:p>
                <a:pPr defTabSz="905256">
                  <a:lnSpc>
                    <a:spcPts val="4158"/>
                  </a:lnSpc>
                  <a:spcAft>
                    <a:spcPts val="600"/>
                  </a:spcAft>
                </a:pPr>
                <a:endParaRPr lang="en-US" sz="2970" dirty="0">
                  <a:solidFill>
                    <a:srgbClr val="0F121D"/>
                  </a:solidFill>
                  <a:latin typeface="Poppins Light"/>
                </a:endParaRPr>
              </a:p>
              <a:p>
                <a:pPr defTabSz="905256">
                  <a:lnSpc>
                    <a:spcPts val="4158"/>
                  </a:lnSpc>
                  <a:spcAft>
                    <a:spcPts val="600"/>
                  </a:spcAft>
                </a:pPr>
                <a:r>
                  <a:rPr lang="en-US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The sample may</a:t>
                </a:r>
                <a:r>
                  <a:rPr lang="zh-CN" altLang="en-US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 </a:t>
                </a:r>
                <a:r>
                  <a:rPr lang="en-US" altLang="zh-CN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be</a:t>
                </a:r>
                <a:r>
                  <a:rPr lang="zh-CN" altLang="en-US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 </a:t>
                </a:r>
                <a:r>
                  <a:rPr lang="en-US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consisted of 100 texts from a variety of genres and authors, chosen based on their popularity and use in reading comprehension programs.</a:t>
                </a:r>
              </a:p>
              <a:p>
                <a:pPr defTabSz="905256">
                  <a:lnSpc>
                    <a:spcPts val="4158"/>
                  </a:lnSpc>
                  <a:spcAft>
                    <a:spcPts val="600"/>
                  </a:spcAft>
                </a:pPr>
                <a:endParaRPr lang="en-US" sz="2970" kern="1200" dirty="0">
                  <a:solidFill>
                    <a:srgbClr val="0F121D"/>
                  </a:solidFill>
                  <a:latin typeface="Poppins Light"/>
                  <a:ea typeface="+mn-ea"/>
                  <a:cs typeface="+mn-cs"/>
                </a:endParaRPr>
              </a:p>
              <a:p>
                <a:pPr defTabSz="905256">
                  <a:lnSpc>
                    <a:spcPts val="4158"/>
                  </a:lnSpc>
                  <a:spcAft>
                    <a:spcPts val="600"/>
                  </a:spcAft>
                </a:pPr>
                <a:r>
                  <a:rPr lang="en-US" sz="2970" kern="1200" dirty="0">
                    <a:solidFill>
                      <a:srgbClr val="0F121D"/>
                    </a:solidFill>
                    <a:latin typeface="Poppins Light"/>
                    <a:ea typeface="+mn-ea"/>
                    <a:cs typeface="+mn-cs"/>
                  </a:rPr>
                  <a:t>Use a standardized coding system to identify and classify gender stereotypes in the texts.</a:t>
                </a:r>
                <a:endParaRPr lang="en-US" sz="3000" dirty="0">
                  <a:solidFill>
                    <a:srgbClr val="0F121D"/>
                  </a:solidFill>
                  <a:latin typeface="Poppins Light"/>
                </a:endParaRPr>
              </a:p>
            </p:txBody>
          </p:sp>
        </p:grp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43B822FA-A26F-5502-1B59-276EC3FB5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959710" y="4425728"/>
              <a:ext cx="215900" cy="203200"/>
            </a:xfrm>
            <a:prstGeom prst="rect">
              <a:avLst/>
            </a:prstGeom>
          </p:spPr>
        </p:pic>
      </p:grpSp>
      <p:pic>
        <p:nvPicPr>
          <p:cNvPr id="19" name="图片 18">
            <a:extLst>
              <a:ext uri="{FF2B5EF4-FFF2-40B4-BE49-F238E27FC236}">
                <a16:creationId xmlns:a16="http://schemas.microsoft.com/office/drawing/2014/main" id="{29509421-BF2A-0403-9A13-31E4B84B1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1856" y="7806069"/>
            <a:ext cx="215900" cy="203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381000" y="1479426"/>
            <a:ext cx="6582469" cy="19612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R="0" lvl="0" indent="17463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Collection and Analysis</a:t>
            </a:r>
            <a:endParaRPr kumimoji="0" lang="en-US" altLang="zh-CN" sz="11000" b="0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32E5C7E-BB95-D74C-DE9D-36BD080E58C5}"/>
              </a:ext>
            </a:extLst>
          </p:cNvPr>
          <p:cNvGrpSpPr/>
          <p:nvPr/>
        </p:nvGrpSpPr>
        <p:grpSpPr>
          <a:xfrm>
            <a:off x="8763000" y="1460376"/>
            <a:ext cx="7403886" cy="7366247"/>
            <a:chOff x="8949538" y="914400"/>
            <a:chExt cx="7403886" cy="7366247"/>
          </a:xfrm>
        </p:grpSpPr>
        <p:grpSp>
          <p:nvGrpSpPr>
            <p:cNvPr id="3" name="Group 3"/>
            <p:cNvGrpSpPr/>
            <p:nvPr/>
          </p:nvGrpSpPr>
          <p:grpSpPr>
            <a:xfrm>
              <a:off x="8959710" y="914400"/>
              <a:ext cx="7393714" cy="7366247"/>
              <a:chOff x="413721" y="285903"/>
              <a:chExt cx="6064824" cy="9915273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413721" y="532167"/>
                <a:ext cx="168752" cy="265267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2542BD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835990" y="285903"/>
                <a:ext cx="5642555" cy="9915273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0" marR="0" lvl="0" indent="0" algn="l" defTabSz="905256" rtl="0" eaLnBrk="1" fontAlgn="auto" latinLnBrk="0" hangingPunct="1">
                  <a:lnSpc>
                    <a:spcPts val="4158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Data:</a:t>
                </a:r>
                <a:r>
                  <a:rPr kumimoji="0" lang="zh-CN" altLang="en-US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 </a:t>
                </a:r>
                <a:endParaRPr kumimoji="0" lang="en-US" altLang="zh-CN" sz="297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endParaRPr>
              </a:p>
              <a:p>
                <a:pPr marL="0" marR="0" lvl="0" indent="0" algn="l" defTabSz="905256" rtl="0" eaLnBrk="1" fontAlgn="auto" latinLnBrk="0" hangingPunct="1">
                  <a:lnSpc>
                    <a:spcPts val="4158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e.g.</a:t>
                </a:r>
                <a:r>
                  <a:rPr kumimoji="0" lang="zh-CN" altLang="en-US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 </a:t>
                </a:r>
                <a:endParaRPr kumimoji="0" lang="en-US" altLang="zh-CN" sz="2970" b="0" i="0" u="none" strike="noStrike" kern="1200" cap="none" spc="0" normalizeH="0" baseline="0" noProof="0" dirty="0">
                  <a:ln>
                    <a:noFill/>
                  </a:ln>
                  <a:solidFill>
                    <a:srgbClr val="0F121D"/>
                  </a:solidFill>
                  <a:effectLst/>
                  <a:uLnTx/>
                  <a:uFillTx/>
                  <a:latin typeface="Poppins Light"/>
                  <a:ea typeface="+mn-ea"/>
                  <a:cs typeface="+mn-cs"/>
                </a:endParaRPr>
              </a:p>
              <a:p>
                <a:pPr marL="0" marR="0" lvl="0" indent="0" algn="l" defTabSz="905256" rtl="0" eaLnBrk="1" fontAlgn="auto" latinLnBrk="0" hangingPunct="1">
                  <a:lnSpc>
                    <a:spcPts val="4158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Nearly</a:t>
                </a:r>
                <a:r>
                  <a:rPr kumimoji="0" lang="zh-CN" altLang="en-US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 </a:t>
                </a:r>
                <a:r>
                  <a:rPr kumimoji="0" lang="en-US" altLang="zh-CN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80</a:t>
                </a:r>
                <a:r>
                  <a:rPr kumimoji="0" lang="en-US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% of the texts we analyzed contained at least one instance of gender stereotyping</a:t>
                </a:r>
              </a:p>
              <a:p>
                <a:pPr marL="0" marR="0" lvl="0" indent="0" algn="l" defTabSz="905256" rtl="0" eaLnBrk="1" fontAlgn="auto" latinLnBrk="0" hangingPunct="1">
                  <a:lnSpc>
                    <a:spcPts val="4158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2970" dirty="0">
                    <a:solidFill>
                      <a:srgbClr val="0F121D"/>
                    </a:solidFill>
                    <a:latin typeface="Poppins Light"/>
                  </a:rPr>
                  <a:t>Summary:</a:t>
                </a:r>
              </a:p>
              <a:p>
                <a:pPr marL="0" marR="0" lvl="0" indent="0" algn="l" defTabSz="905256" rtl="0" eaLnBrk="1" fontAlgn="auto" latinLnBrk="0" hangingPunct="1">
                  <a:lnSpc>
                    <a:spcPts val="4158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2970" dirty="0">
                    <a:solidFill>
                      <a:srgbClr val="0F121D"/>
                    </a:solidFill>
                    <a:latin typeface="Poppins Light"/>
                  </a:rPr>
                  <a:t>e.g.</a:t>
                </a:r>
                <a:endParaRPr lang="en-US" sz="2970" dirty="0">
                  <a:solidFill>
                    <a:srgbClr val="0F121D"/>
                  </a:solidFill>
                  <a:latin typeface="Poppins Light"/>
                </a:endParaRPr>
              </a:p>
              <a:p>
                <a:pPr defTabSz="905256">
                  <a:lnSpc>
                    <a:spcPts val="4158"/>
                  </a:lnSpc>
                  <a:spcAft>
                    <a:spcPts val="600"/>
                  </a:spcAft>
                  <a:defRPr/>
                </a:pPr>
                <a:r>
                  <a:rPr lang="en-US" altLang="zh-CN" sz="2970" dirty="0">
                    <a:solidFill>
                      <a:srgbClr val="0F121D"/>
                    </a:solidFill>
                    <a:latin typeface="Poppins Light"/>
                  </a:rPr>
                  <a:t>M</a:t>
                </a:r>
                <a:r>
                  <a:rPr kumimoji="0" lang="en-US" sz="297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F121D"/>
                    </a:solidFill>
                    <a:effectLst/>
                    <a:uLnTx/>
                    <a:uFillTx/>
                    <a:latin typeface="Poppins Light"/>
                    <a:ea typeface="+mn-ea"/>
                    <a:cs typeface="+mn-cs"/>
                  </a:rPr>
                  <a:t>ale characters were more likely to be portrayed as strong, brave, and heroic, while female characters were more likely to be depicted as passive, emotional, and in need of rescue.</a:t>
                </a:r>
              </a:p>
            </p:txBody>
          </p:sp>
        </p:grp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43B822FA-A26F-5502-1B59-276EC3FB5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949538" y="3942453"/>
              <a:ext cx="215900" cy="203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5434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685800" y="6523957"/>
            <a:ext cx="6176465" cy="32312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marR="0" lvl="0" indent="17463" algn="l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sz="110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Advantages and Disadvantages about Gender Stereotype in the Authentic Text?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24A7503-55A1-1821-76AB-CECBC48A3478}"/>
              </a:ext>
            </a:extLst>
          </p:cNvPr>
          <p:cNvGrpSpPr/>
          <p:nvPr/>
        </p:nvGrpSpPr>
        <p:grpSpPr>
          <a:xfrm>
            <a:off x="8511336" y="1944162"/>
            <a:ext cx="8153400" cy="6398675"/>
            <a:chOff x="0" y="-66675"/>
            <a:chExt cx="10871201" cy="8531567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id="{B8807E48-42C9-07DF-4A00-037B59F03B9E}"/>
                </a:ext>
              </a:extLst>
            </p:cNvPr>
            <p:cNvGrpSpPr/>
            <p:nvPr/>
          </p:nvGrpSpPr>
          <p:grpSpPr>
            <a:xfrm>
              <a:off x="0" y="127000"/>
              <a:ext cx="318407" cy="318407"/>
              <a:chOff x="0" y="0"/>
              <a:chExt cx="6350000" cy="6350000"/>
            </a:xfrm>
          </p:grpSpPr>
          <p:sp>
            <p:nvSpPr>
              <p:cNvPr id="9" name="Freeform 5">
                <a:extLst>
                  <a:ext uri="{FF2B5EF4-FFF2-40B4-BE49-F238E27FC236}">
                    <a16:creationId xmlns:a16="http://schemas.microsoft.com/office/drawing/2014/main" id="{7D4A5637-23A8-50D0-818E-2B0AE940FA45}"/>
                  </a:ext>
                </a:extLst>
              </p:cNvPr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DE464A"/>
              </a:solidFill>
            </p:spPr>
          </p:sp>
        </p:grpSp>
        <p:sp>
          <p:nvSpPr>
            <p:cNvPr id="8" name="TextBox 6">
              <a:extLst>
                <a:ext uri="{FF2B5EF4-FFF2-40B4-BE49-F238E27FC236}">
                  <a16:creationId xmlns:a16="http://schemas.microsoft.com/office/drawing/2014/main" id="{0E65D0B5-3775-022D-CE68-032F834345B8}"/>
                </a:ext>
              </a:extLst>
            </p:cNvPr>
            <p:cNvSpPr txBox="1"/>
            <p:nvPr/>
          </p:nvSpPr>
          <p:spPr>
            <a:xfrm>
              <a:off x="1155143" y="-66675"/>
              <a:ext cx="9716058" cy="853156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Advantages of gender stereotyping in authentic texts: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Familiarity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Reinforcement of traditional gender roles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Historical context</a:t>
              </a:r>
            </a:p>
            <a:p>
              <a:pPr algn="l">
                <a:buFont typeface="+mj-lt"/>
                <a:buAutoNum type="arabicPeriod"/>
              </a:pPr>
              <a:endParaRPr lang="en" altLang="zh-CN" sz="2970" dirty="0">
                <a:solidFill>
                  <a:srgbClr val="0F121D"/>
                </a:solidFill>
                <a:latin typeface="Poppins Light"/>
              </a:endParaRPr>
            </a:p>
            <a:p>
              <a:pPr algn="l"/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Disadvantages of gender stereotyping in authentic texts: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Reinforcement of harmful gender norms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Limited representation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Negative impact on self-esteem</a:t>
              </a:r>
            </a:p>
            <a:p>
              <a:pPr algn="l">
                <a:buFont typeface="+mj-lt"/>
                <a:buAutoNum type="arabicPeriod"/>
              </a:pPr>
              <a:r>
                <a:rPr lang="en" altLang="zh-CN" sz="2970" dirty="0">
                  <a:solidFill>
                    <a:srgbClr val="0F121D"/>
                  </a:solidFill>
                  <a:latin typeface="Poppins Light"/>
                </a:rPr>
                <a:t>Limitations on understanding</a:t>
              </a:r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id="{B9C041B3-1506-4961-0105-A91B6F26EB68}"/>
              </a:ext>
            </a:extLst>
          </p:cNvPr>
          <p:cNvSpPr/>
          <p:nvPr/>
        </p:nvSpPr>
        <p:spPr>
          <a:xfrm>
            <a:off x="8511336" y="4898817"/>
            <a:ext cx="237739" cy="238805"/>
          </a:xfrm>
          <a:custGeom>
            <a:avLst/>
            <a:gdLst/>
            <a:ahLst/>
            <a:cxnLst/>
            <a:rect l="l" t="t" r="r" b="b"/>
            <a:pathLst>
              <a:path w="6321665" h="635000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DE464A"/>
          </a:solidFill>
        </p:spPr>
      </p:sp>
      <p:sp>
        <p:nvSpPr>
          <p:cNvPr id="12" name="TextBox 2">
            <a:extLst>
              <a:ext uri="{FF2B5EF4-FFF2-40B4-BE49-F238E27FC236}">
                <a16:creationId xmlns:a16="http://schemas.microsoft.com/office/drawing/2014/main" id="{B7479FC3-B03A-CDAD-B51C-D4E150931523}"/>
              </a:ext>
            </a:extLst>
          </p:cNvPr>
          <p:cNvSpPr txBox="1"/>
          <p:nvPr/>
        </p:nvSpPr>
        <p:spPr>
          <a:xfrm>
            <a:off x="609446" y="2108468"/>
            <a:ext cx="6176465" cy="98880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marR="0" lvl="0" indent="492125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1000" u="sng" dirty="0">
                <a:solidFill>
                  <a:srgbClr val="FFFFFF"/>
                </a:solidFill>
                <a:latin typeface="Calibri"/>
              </a:rPr>
              <a:t>Discussion</a:t>
            </a:r>
            <a:endParaRPr kumimoji="0" lang="en-US" altLang="zh-CN" sz="11000" b="0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6015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0E65D0B5-3775-022D-CE68-032F834345B8}"/>
              </a:ext>
            </a:extLst>
          </p:cNvPr>
          <p:cNvSpPr txBox="1"/>
          <p:nvPr/>
        </p:nvSpPr>
        <p:spPr>
          <a:xfrm>
            <a:off x="9103614" y="2171700"/>
            <a:ext cx="7287043" cy="63986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buFontTx/>
              <a:buNone/>
            </a:pPr>
            <a:r>
              <a:rPr lang="en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Outline the implications of the study's findings for reading comprehension education</a:t>
            </a:r>
            <a:r>
              <a:rPr lang="en-US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:</a:t>
            </a:r>
          </a:p>
          <a:p>
            <a:pPr>
              <a:buFontTx/>
              <a:buNone/>
            </a:pPr>
            <a:endParaRPr lang="en-US" altLang="zh-CN" sz="2970" dirty="0">
              <a:solidFill>
                <a:srgbClr val="0F121D"/>
              </a:solidFill>
              <a:latin typeface="Poppins Light"/>
              <a:ea typeface="宋体" panose="02010600030101010101" pitchFamily="2" charset="-122"/>
            </a:endParaRPr>
          </a:p>
          <a:p>
            <a:pPr marL="457200" indent="-457200">
              <a:buFontTx/>
              <a:buChar char="-"/>
            </a:pPr>
            <a:r>
              <a:rPr lang="en-US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Including</a:t>
            </a:r>
            <a:r>
              <a:rPr lang="zh-CN" altLang="en-US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 </a:t>
            </a:r>
            <a:r>
              <a:rPr lang="en-US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the</a:t>
            </a:r>
            <a:r>
              <a:rPr lang="zh-CN" altLang="en-US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 </a:t>
            </a:r>
            <a:r>
              <a:rPr lang="en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importance of recognizing</a:t>
            </a:r>
            <a:r>
              <a:rPr lang="en-US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;</a:t>
            </a:r>
          </a:p>
          <a:p>
            <a:pPr marL="457200" indent="-457200">
              <a:buFontTx/>
              <a:buChar char="-"/>
            </a:pPr>
            <a:endParaRPr lang="en-US" altLang="zh-CN" sz="2970" dirty="0">
              <a:solidFill>
                <a:srgbClr val="0F121D"/>
              </a:solidFill>
              <a:latin typeface="Poppins Light"/>
              <a:ea typeface="宋体" panose="02010600030101010101" pitchFamily="2" charset="-122"/>
            </a:endParaRPr>
          </a:p>
          <a:p>
            <a:pPr marL="457200" indent="-457200">
              <a:buFontTx/>
              <a:buChar char="-"/>
            </a:pPr>
            <a:r>
              <a:rPr lang="en-US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A</a:t>
            </a:r>
            <a:r>
              <a:rPr lang="en" altLang="zh-CN" sz="2970" dirty="0" err="1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ddressing</a:t>
            </a:r>
            <a:r>
              <a:rPr lang="en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 gender stereotyping in authentic texts</a:t>
            </a:r>
          </a:p>
          <a:p>
            <a:pPr marL="457200" indent="-457200">
              <a:buFontTx/>
              <a:buChar char="-"/>
            </a:pPr>
            <a:endParaRPr lang="en" altLang="zh-CN" sz="2970" dirty="0">
              <a:solidFill>
                <a:srgbClr val="0F121D"/>
              </a:solidFill>
              <a:latin typeface="Poppins Light"/>
              <a:ea typeface="宋体" panose="02010600030101010101" pitchFamily="2" charset="-122"/>
            </a:endParaRPr>
          </a:p>
          <a:p>
            <a:pPr marL="457200" indent="-457200">
              <a:buFontTx/>
              <a:buChar char="-"/>
            </a:pPr>
            <a:r>
              <a:rPr lang="en" altLang="zh-CN" sz="2970" dirty="0">
                <a:solidFill>
                  <a:srgbClr val="0F121D"/>
                </a:solidFill>
                <a:latin typeface="Poppins Light"/>
                <a:ea typeface="宋体" panose="02010600030101010101" pitchFamily="2" charset="-122"/>
              </a:rPr>
              <a:t>the potential benefits of using gender-sensitive texts to develop reading comprehension skills in teenagers</a:t>
            </a:r>
          </a:p>
        </p:txBody>
      </p:sp>
      <p:sp>
        <p:nvSpPr>
          <p:cNvPr id="12" name="TextBox 2">
            <a:extLst>
              <a:ext uri="{FF2B5EF4-FFF2-40B4-BE49-F238E27FC236}">
                <a16:creationId xmlns:a16="http://schemas.microsoft.com/office/drawing/2014/main" id="{B7479FC3-B03A-CDAD-B51C-D4E150931523}"/>
              </a:ext>
            </a:extLst>
          </p:cNvPr>
          <p:cNvSpPr txBox="1"/>
          <p:nvPr/>
        </p:nvSpPr>
        <p:spPr>
          <a:xfrm>
            <a:off x="360418" y="1757943"/>
            <a:ext cx="6176465" cy="1872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/>
          <a:p>
            <a:pPr indent="17463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Implications for Reading Comprehension Education</a:t>
            </a:r>
          </a:p>
        </p:txBody>
      </p:sp>
    </p:spTree>
    <p:extLst>
      <p:ext uri="{BB962C8B-B14F-4D97-AF65-F5344CB8AC3E}">
        <p14:creationId xmlns:p14="http://schemas.microsoft.com/office/powerpoint/2010/main" val="193671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7825535" cy="5992166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0E65D0B5-3775-022D-CE68-032F834345B8}"/>
              </a:ext>
            </a:extLst>
          </p:cNvPr>
          <p:cNvSpPr txBox="1"/>
          <p:nvPr/>
        </p:nvSpPr>
        <p:spPr>
          <a:xfrm>
            <a:off x="8631020" y="988516"/>
            <a:ext cx="8642783" cy="84946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sz="2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Week 1-2: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Conduct literature review on gender stereotyping in authentic texts and develop research questions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Develop research instruments (survey for students, analysis rubric for texts)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" altLang="zh-CN" b="0" i="0" u="none" strike="noStrike" kern="1200" cap="none" spc="0" normalizeH="0" baseline="0" noProof="0" dirty="0">
              <a:ln>
                <a:noFill/>
              </a:ln>
              <a:solidFill>
                <a:srgbClr val="0F121D"/>
              </a:solidFill>
              <a:effectLst/>
              <a:uLnTx/>
              <a:uFillTx/>
              <a:latin typeface="Poppins Light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sz="2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Week 3-4: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Collect data on students' perceptions of gender stereotypes in texts and select texts for analysis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Begin analysis of texts using the developed rubric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" altLang="zh-CN" b="0" i="0" u="none" strike="noStrike" kern="1200" cap="none" spc="0" normalizeH="0" baseline="0" noProof="0" dirty="0">
              <a:ln>
                <a:noFill/>
              </a:ln>
              <a:solidFill>
                <a:srgbClr val="0F121D"/>
              </a:solidFill>
              <a:effectLst/>
              <a:uLnTx/>
              <a:uFillTx/>
              <a:latin typeface="Poppins Light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sz="2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Week 5-6: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Complete analysis of texts and identify key themes related to gender stereotyping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Interpret and organize data, and begin drafting the research report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" altLang="zh-CN" b="0" i="0" u="none" strike="noStrike" kern="1200" cap="none" spc="0" normalizeH="0" baseline="0" noProof="0" dirty="0">
              <a:ln>
                <a:noFill/>
              </a:ln>
              <a:solidFill>
                <a:srgbClr val="0F121D"/>
              </a:solidFill>
              <a:effectLst/>
              <a:uLnTx/>
              <a:uFillTx/>
              <a:latin typeface="Poppins Light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sz="2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Week 7-8: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Finalize the research report, including the research questions, methodology, results, and discussion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Develop recommendations for language teachers based on the research findings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" altLang="zh-CN" b="0" i="0" u="sng" strike="noStrike" kern="1200" cap="none" spc="0" normalizeH="0" baseline="0" noProof="0" dirty="0">
              <a:ln>
                <a:noFill/>
              </a:ln>
              <a:solidFill>
                <a:srgbClr val="0F121D"/>
              </a:solidFill>
              <a:effectLst/>
              <a:uLnTx/>
              <a:uFillTx/>
              <a:latin typeface="Poppins Light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sz="2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Week 9-10: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Prepare a presentation of the research findings and recommendations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Practice delivering the presentation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" altLang="zh-CN" b="0" i="0" u="none" strike="noStrike" kern="1200" cap="none" spc="0" normalizeH="0" baseline="0" noProof="0" dirty="0">
              <a:ln>
                <a:noFill/>
              </a:ln>
              <a:solidFill>
                <a:srgbClr val="0F121D"/>
              </a:solidFill>
              <a:effectLst/>
              <a:uLnTx/>
              <a:uFillTx/>
              <a:latin typeface="Poppins Light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sz="2000" b="0" i="0" u="sng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Week 11-12: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Present the research findings and recommendations to relevant stakeholders (e.g. language teachers, school administrators, parents)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F121D"/>
                </a:solidFill>
                <a:effectLst/>
                <a:uLnTx/>
                <a:uFillTx/>
                <a:latin typeface="Poppins Light"/>
                <a:ea typeface="宋体" panose="02010600030101010101" pitchFamily="2" charset="-122"/>
                <a:cs typeface="+mn-cs"/>
              </a:rPr>
              <a:t>Submit the research report to the relevant academic committee for publication and dissemination.</a:t>
            </a:r>
          </a:p>
        </p:txBody>
      </p:sp>
      <p:sp>
        <p:nvSpPr>
          <p:cNvPr id="12" name="TextBox 2">
            <a:extLst>
              <a:ext uri="{FF2B5EF4-FFF2-40B4-BE49-F238E27FC236}">
                <a16:creationId xmlns:a16="http://schemas.microsoft.com/office/drawing/2014/main" id="{B7479FC3-B03A-CDAD-B51C-D4E150931523}"/>
              </a:ext>
            </a:extLst>
          </p:cNvPr>
          <p:cNvSpPr txBox="1"/>
          <p:nvPr/>
        </p:nvSpPr>
        <p:spPr>
          <a:xfrm>
            <a:off x="824535" y="1790700"/>
            <a:ext cx="6176465" cy="1872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marR="0" lvl="0" indent="17463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Timetable</a:t>
            </a:r>
            <a:r>
              <a:rPr kumimoji="0" lang="zh-CN" alt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for</a:t>
            </a:r>
            <a:r>
              <a:rPr kumimoji="0" lang="zh-CN" alt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the</a:t>
            </a:r>
            <a:r>
              <a:rPr kumimoji="0" lang="zh-CN" alt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Proposed</a:t>
            </a:r>
            <a:r>
              <a:rPr kumimoji="0" lang="zh-CN" altLang="en-US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110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Project</a:t>
            </a:r>
          </a:p>
        </p:txBody>
      </p:sp>
    </p:spTree>
    <p:extLst>
      <p:ext uri="{BB962C8B-B14F-4D97-AF65-F5344CB8AC3E}">
        <p14:creationId xmlns:p14="http://schemas.microsoft.com/office/powerpoint/2010/main" val="1636313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33775" y="3758505"/>
            <a:ext cx="7820449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00"/>
              </a:lnSpc>
            </a:pPr>
            <a:r>
              <a:rPr lang="en-US" sz="9000" u="sng" dirty="0">
                <a:solidFill>
                  <a:srgbClr val="2542BD"/>
                </a:solidFill>
                <a:latin typeface="Poppins Medium"/>
              </a:rPr>
              <a:t>Thanks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690</Words>
  <Application>Microsoft Macintosh PowerPoint</Application>
  <PresentationFormat>自定义</PresentationFormat>
  <Paragraphs>95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Poppins Bold Bold</vt:lpstr>
      <vt:lpstr>Poppins Medium</vt:lpstr>
      <vt:lpstr>Poppins Light</vt:lpstr>
      <vt:lpstr>Calibri</vt:lpstr>
      <vt:lpstr>Arial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White and Colorful Accents Simple How to Be a Time Management Pro Training Talking Presentation</dc:title>
  <cp:lastModifiedBy>Zheng Zheng (2218142)</cp:lastModifiedBy>
  <cp:revision>2</cp:revision>
  <dcterms:created xsi:type="dcterms:W3CDTF">2006-08-16T00:00:00Z</dcterms:created>
  <dcterms:modified xsi:type="dcterms:W3CDTF">2023-04-13T06:33:09Z</dcterms:modified>
  <dc:identifier>DAFf8PvzGzU</dc:identifier>
</cp:coreProperties>
</file>