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70" r:id="rId3"/>
    <p:sldId id="336" r:id="rId4"/>
    <p:sldId id="337" r:id="rId5"/>
    <p:sldId id="338" r:id="rId6"/>
    <p:sldId id="339" r:id="rId7"/>
    <p:sldId id="340" r:id="rId8"/>
    <p:sldId id="341" r:id="rId9"/>
    <p:sldId id="271" r:id="rId10"/>
    <p:sldId id="331" r:id="rId11"/>
    <p:sldId id="332" r:id="rId12"/>
    <p:sldId id="273" r:id="rId13"/>
    <p:sldId id="274" r:id="rId14"/>
    <p:sldId id="275" r:id="rId15"/>
    <p:sldId id="277" r:id="rId16"/>
    <p:sldId id="278" r:id="rId17"/>
    <p:sldId id="343" r:id="rId18"/>
    <p:sldId id="276" r:id="rId19"/>
    <p:sldId id="301" r:id="rId20"/>
    <p:sldId id="300" r:id="rId21"/>
    <p:sldId id="299" r:id="rId22"/>
    <p:sldId id="293" r:id="rId23"/>
    <p:sldId id="294" r:id="rId24"/>
    <p:sldId id="295" r:id="rId25"/>
    <p:sldId id="298" r:id="rId26"/>
    <p:sldId id="344" r:id="rId27"/>
    <p:sldId id="303" r:id="rId28"/>
    <p:sldId id="304" r:id="rId29"/>
    <p:sldId id="305" r:id="rId30"/>
    <p:sldId id="308" r:id="rId31"/>
    <p:sldId id="309" r:id="rId32"/>
    <p:sldId id="324" r:id="rId33"/>
    <p:sldId id="310" r:id="rId34"/>
    <p:sldId id="306" r:id="rId35"/>
    <p:sldId id="279" r:id="rId36"/>
    <p:sldId id="347" r:id="rId37"/>
    <p:sldId id="346" r:id="rId38"/>
    <p:sldId id="345" r:id="rId39"/>
    <p:sldId id="313" r:id="rId40"/>
    <p:sldId id="307" r:id="rId41"/>
    <p:sldId id="311" r:id="rId42"/>
    <p:sldId id="312" r:id="rId43"/>
    <p:sldId id="314" r:id="rId44"/>
    <p:sldId id="327" r:id="rId45"/>
    <p:sldId id="326" r:id="rId46"/>
    <p:sldId id="316" r:id="rId47"/>
    <p:sldId id="320" r:id="rId48"/>
    <p:sldId id="321" r:id="rId49"/>
    <p:sldId id="334" r:id="rId50"/>
    <p:sldId id="335" r:id="rId51"/>
    <p:sldId id="280" r:id="rId52"/>
    <p:sldId id="285" r:id="rId53"/>
    <p:sldId id="286" r:id="rId54"/>
    <p:sldId id="291" r:id="rId55"/>
    <p:sldId id="292" r:id="rId56"/>
    <p:sldId id="296" r:id="rId57"/>
    <p:sldId id="297" r:id="rId58"/>
    <p:sldId id="288" r:id="rId59"/>
    <p:sldId id="287" r:id="rId60"/>
    <p:sldId id="289" r:id="rId61"/>
    <p:sldId id="290" r:id="rId62"/>
    <p:sldId id="328" r:id="rId63"/>
    <p:sldId id="329" r:id="rId64"/>
    <p:sldId id="330" r:id="rId65"/>
    <p:sldId id="319" r:id="rId66"/>
    <p:sldId id="325" r:id="rId67"/>
    <p:sldId id="318" r:id="rId68"/>
    <p:sldId id="342" r:id="rId69"/>
    <p:sldId id="323"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ECB489-4E90-442B-1013-54FB23991FE7}" v="23" dt="2024-11-04T09:44:58.819"/>
    <p1510:client id="{47B0E38C-870B-67FC-5D59-0D6AF1876110}" v="21" dt="2024-11-05T12:59:04.784"/>
    <p1510:client id="{A6ADB8BF-4076-2A17-766E-210B24EF284A}" v="1" dt="2024-11-04T13:14:34.181"/>
    <p1510:client id="{BCC1DEBF-D6AC-D00E-EE6D-F374B946088B}" v="49" dt="2024-11-04T11:50:27.376"/>
    <p1510:client id="{E3C2D1D6-8997-FFAA-3E6A-DD1F817B17CA}" v="61" dt="2024-11-04T14:13:23.842"/>
    <p1510:client id="{E4EFF167-9048-113C-0EAC-3FCC1B59A2CA}" v="3" dt="2024-11-04T15:48:58.0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C25ACC-6BE6-4074-BD41-E73B2494835B}"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7F4E88B4-AE58-4B2B-BD7A-9BACA6805008}">
      <dgm:prSet/>
      <dgm:spPr/>
      <dgm:t>
        <a:bodyPr/>
        <a:lstStyle/>
        <a:p>
          <a:pPr rtl="0"/>
          <a:r>
            <a:rPr lang="en-US"/>
            <a:t>The IMS is a high-level document (required by </a:t>
          </a:r>
          <a:r>
            <a:rPr lang="en-US" b="1"/>
            <a:t>Home Office (2005) Code of Practice on the Management of Police Information</a:t>
          </a:r>
          <a:r>
            <a:rPr lang="en-US"/>
            <a:t>) which sets out the principles for information management within a force.</a:t>
          </a:r>
          <a:r>
            <a:rPr lang="en-US">
              <a:latin typeface="Aptos Display" panose="020F0302020204030204"/>
            </a:rPr>
            <a:t> The IMS sets out the following:-</a:t>
          </a:r>
          <a:endParaRPr lang="en-US"/>
        </a:p>
      </dgm:t>
    </dgm:pt>
    <dgm:pt modelId="{F5D5605A-2565-43F9-86C5-652EFB2FC57C}" type="parTrans" cxnId="{0213D11A-C956-498A-9AAC-9C9649822CC2}">
      <dgm:prSet/>
      <dgm:spPr/>
      <dgm:t>
        <a:bodyPr/>
        <a:lstStyle/>
        <a:p>
          <a:endParaRPr lang="en-US"/>
        </a:p>
      </dgm:t>
    </dgm:pt>
    <dgm:pt modelId="{EDF50126-622B-4DE6-8C21-A8536354C5C8}" type="sibTrans" cxnId="{0213D11A-C956-498A-9AAC-9C9649822CC2}">
      <dgm:prSet/>
      <dgm:spPr/>
      <dgm:t>
        <a:bodyPr/>
        <a:lstStyle/>
        <a:p>
          <a:endParaRPr lang="en-US"/>
        </a:p>
      </dgm:t>
    </dgm:pt>
    <dgm:pt modelId="{8AD4BD59-0C6E-45EC-8E58-09610DB08F22}">
      <dgm:prSet/>
      <dgm:spPr/>
      <dgm:t>
        <a:bodyPr/>
        <a:lstStyle/>
        <a:p>
          <a:r>
            <a:rPr lang="en-US"/>
            <a:t>Who is responsible for police information held within the force; also known as the data controller.</a:t>
          </a:r>
        </a:p>
      </dgm:t>
    </dgm:pt>
    <dgm:pt modelId="{7C7BA7E0-8569-4528-B9A3-92831E9DCB85}" type="parTrans" cxnId="{1C9EA935-198B-4AD9-9B96-2755B739216A}">
      <dgm:prSet/>
      <dgm:spPr/>
      <dgm:t>
        <a:bodyPr/>
        <a:lstStyle/>
        <a:p>
          <a:endParaRPr lang="en-US"/>
        </a:p>
      </dgm:t>
    </dgm:pt>
    <dgm:pt modelId="{CA7D3C1C-4A85-418D-A460-EDCF561104DA}" type="sibTrans" cxnId="{1C9EA935-198B-4AD9-9B96-2755B739216A}">
      <dgm:prSet/>
      <dgm:spPr/>
      <dgm:t>
        <a:bodyPr/>
        <a:lstStyle/>
        <a:p>
          <a:endParaRPr lang="en-US"/>
        </a:p>
      </dgm:t>
    </dgm:pt>
    <dgm:pt modelId="{6409580A-4B57-4D41-BDB6-D47EBDFD5D83}">
      <dgm:prSet/>
      <dgm:spPr/>
      <dgm:t>
        <a:bodyPr/>
        <a:lstStyle/>
        <a:p>
          <a:r>
            <a:rPr lang="en-US"/>
            <a:t>The purposes for collecting and holding information.</a:t>
          </a:r>
        </a:p>
      </dgm:t>
    </dgm:pt>
    <dgm:pt modelId="{7052EBE3-33DB-4ADC-80CC-0C71337E06E3}" type="parTrans" cxnId="{C85982BE-CCC6-4EC6-AE40-88D9A8F200F0}">
      <dgm:prSet/>
      <dgm:spPr/>
      <dgm:t>
        <a:bodyPr/>
        <a:lstStyle/>
        <a:p>
          <a:endParaRPr lang="en-US"/>
        </a:p>
      </dgm:t>
    </dgm:pt>
    <dgm:pt modelId="{9A047691-141B-450B-87FB-0F3F6DE740B8}" type="sibTrans" cxnId="{C85982BE-CCC6-4EC6-AE40-88D9A8F200F0}">
      <dgm:prSet/>
      <dgm:spPr/>
      <dgm:t>
        <a:bodyPr/>
        <a:lstStyle/>
        <a:p>
          <a:endParaRPr lang="en-US"/>
        </a:p>
      </dgm:t>
    </dgm:pt>
    <dgm:pt modelId="{7B8B37BC-D4C2-420F-A800-BE5F6D4971BD}">
      <dgm:prSet/>
      <dgm:spPr/>
      <dgm:t>
        <a:bodyPr/>
        <a:lstStyle/>
        <a:p>
          <a:r>
            <a:rPr lang="en-US"/>
            <a:t>Which business areas hold information within the force, and the standards that will apply within those areas.</a:t>
          </a:r>
        </a:p>
      </dgm:t>
    </dgm:pt>
    <dgm:pt modelId="{7010D551-8BC9-462A-B3C0-EC446A2203D3}" type="parTrans" cxnId="{EE4F9BAC-E2AF-48A6-BB58-19AD06855236}">
      <dgm:prSet/>
      <dgm:spPr/>
      <dgm:t>
        <a:bodyPr/>
        <a:lstStyle/>
        <a:p>
          <a:endParaRPr lang="en-US"/>
        </a:p>
      </dgm:t>
    </dgm:pt>
    <dgm:pt modelId="{F7EDCD9E-CE6C-4799-A5F9-7F2C7C40BB06}" type="sibTrans" cxnId="{EE4F9BAC-E2AF-48A6-BB58-19AD06855236}">
      <dgm:prSet/>
      <dgm:spPr/>
      <dgm:t>
        <a:bodyPr/>
        <a:lstStyle/>
        <a:p>
          <a:endParaRPr lang="en-US"/>
        </a:p>
      </dgm:t>
    </dgm:pt>
    <dgm:pt modelId="{E748BCCC-0862-4649-A998-EE2C73FBD236}">
      <dgm:prSet/>
      <dgm:spPr/>
      <dgm:t>
        <a:bodyPr/>
        <a:lstStyle/>
        <a:p>
          <a:r>
            <a:rPr lang="en-US"/>
            <a:t>The safeguards applied to police information held by the force.</a:t>
          </a:r>
        </a:p>
      </dgm:t>
    </dgm:pt>
    <dgm:pt modelId="{208A87BB-B5FC-4197-95B6-305FBCD3A4E7}" type="parTrans" cxnId="{F9A8DDE7-0049-42F4-B5F6-4800E69B174C}">
      <dgm:prSet/>
      <dgm:spPr/>
      <dgm:t>
        <a:bodyPr/>
        <a:lstStyle/>
        <a:p>
          <a:endParaRPr lang="en-US"/>
        </a:p>
      </dgm:t>
    </dgm:pt>
    <dgm:pt modelId="{81255394-1AC0-4622-9281-3825BC5CFF74}" type="sibTrans" cxnId="{F9A8DDE7-0049-42F4-B5F6-4800E69B174C}">
      <dgm:prSet/>
      <dgm:spPr/>
      <dgm:t>
        <a:bodyPr/>
        <a:lstStyle/>
        <a:p>
          <a:endParaRPr lang="en-US"/>
        </a:p>
      </dgm:t>
    </dgm:pt>
    <dgm:pt modelId="{D67285D7-9109-402F-8E3A-F728BA6768F6}">
      <dgm:prSet/>
      <dgm:spPr/>
      <dgm:t>
        <a:bodyPr/>
        <a:lstStyle/>
        <a:p>
          <a:r>
            <a:rPr lang="en-US"/>
            <a:t>The relationship between police information held within different business areas.</a:t>
          </a:r>
        </a:p>
      </dgm:t>
    </dgm:pt>
    <dgm:pt modelId="{357A2A14-48F8-4D35-92FA-2D19114C2932}" type="parTrans" cxnId="{CEEDBA8F-CBE3-4994-A3CF-74AFC716C5AB}">
      <dgm:prSet/>
      <dgm:spPr/>
      <dgm:t>
        <a:bodyPr/>
        <a:lstStyle/>
        <a:p>
          <a:endParaRPr lang="en-US"/>
        </a:p>
      </dgm:t>
    </dgm:pt>
    <dgm:pt modelId="{AE12A962-3562-48D8-B5B8-DD29F67A9CE5}" type="sibTrans" cxnId="{CEEDBA8F-CBE3-4994-A3CF-74AFC716C5AB}">
      <dgm:prSet/>
      <dgm:spPr/>
      <dgm:t>
        <a:bodyPr/>
        <a:lstStyle/>
        <a:p>
          <a:endParaRPr lang="en-US"/>
        </a:p>
      </dgm:t>
    </dgm:pt>
    <dgm:pt modelId="{725DD09A-D47E-47E2-B3E1-F7A0D7CAFCF6}">
      <dgm:prSet/>
      <dgm:spPr/>
      <dgm:t>
        <a:bodyPr/>
        <a:lstStyle/>
        <a:p>
          <a:r>
            <a:rPr lang="en-US"/>
            <a:t>Which processes ensure that police information is audited for accuracy and relevance to the policing purposes.</a:t>
          </a:r>
        </a:p>
      </dgm:t>
    </dgm:pt>
    <dgm:pt modelId="{3B2F70C2-8F97-4F70-9F44-19DB256C0D2D}" type="parTrans" cxnId="{009BE82C-C975-4854-89B6-B8112331BE9F}">
      <dgm:prSet/>
      <dgm:spPr/>
      <dgm:t>
        <a:bodyPr/>
        <a:lstStyle/>
        <a:p>
          <a:endParaRPr lang="en-US"/>
        </a:p>
      </dgm:t>
    </dgm:pt>
    <dgm:pt modelId="{4401D894-B33D-4E50-92F1-73452806DC9A}" type="sibTrans" cxnId="{009BE82C-C975-4854-89B6-B8112331BE9F}">
      <dgm:prSet/>
      <dgm:spPr/>
      <dgm:t>
        <a:bodyPr/>
        <a:lstStyle/>
        <a:p>
          <a:endParaRPr lang="en-US"/>
        </a:p>
      </dgm:t>
    </dgm:pt>
    <dgm:pt modelId="{9F038337-9ACF-45D9-BE92-FFDA98F530AB}">
      <dgm:prSet/>
      <dgm:spPr/>
      <dgm:t>
        <a:bodyPr/>
        <a:lstStyle/>
        <a:p>
          <a:r>
            <a:rPr lang="en-US"/>
            <a:t>The controls that are applied to ensure the integrity and security of police information held by the force.</a:t>
          </a:r>
        </a:p>
      </dgm:t>
    </dgm:pt>
    <dgm:pt modelId="{C2F47F30-0111-4032-8CC6-91346AD73476}" type="parTrans" cxnId="{F05AF669-4BF3-44A9-AF6C-2F7F7BBA0A9D}">
      <dgm:prSet/>
      <dgm:spPr/>
      <dgm:t>
        <a:bodyPr/>
        <a:lstStyle/>
        <a:p>
          <a:endParaRPr lang="en-US"/>
        </a:p>
      </dgm:t>
    </dgm:pt>
    <dgm:pt modelId="{071E192C-E5EC-4B46-B7EE-BB913E1FE4FB}" type="sibTrans" cxnId="{F05AF669-4BF3-44A9-AF6C-2F7F7BBA0A9D}">
      <dgm:prSet/>
      <dgm:spPr/>
      <dgm:t>
        <a:bodyPr/>
        <a:lstStyle/>
        <a:p>
          <a:endParaRPr lang="en-US"/>
        </a:p>
      </dgm:t>
    </dgm:pt>
    <dgm:pt modelId="{92CA1F80-062D-4CC1-A1D2-E74EC59B6DF3}">
      <dgm:prSet/>
      <dgm:spPr/>
      <dgm:t>
        <a:bodyPr/>
        <a:lstStyle/>
        <a:p>
          <a:r>
            <a:rPr lang="en-US"/>
            <a:t>The training required to support the management of police information.</a:t>
          </a:r>
        </a:p>
      </dgm:t>
    </dgm:pt>
    <dgm:pt modelId="{FC090F56-0613-4F8A-899E-47752D5400D9}" type="parTrans" cxnId="{79DB3ACC-2E8D-4B82-B21F-9111CC3C18FA}">
      <dgm:prSet/>
      <dgm:spPr/>
      <dgm:t>
        <a:bodyPr/>
        <a:lstStyle/>
        <a:p>
          <a:endParaRPr lang="en-US"/>
        </a:p>
      </dgm:t>
    </dgm:pt>
    <dgm:pt modelId="{7DB39E61-57BD-474F-BED5-F5C33E0D3B8F}" type="sibTrans" cxnId="{79DB3ACC-2E8D-4B82-B21F-9111CC3C18FA}">
      <dgm:prSet/>
      <dgm:spPr/>
      <dgm:t>
        <a:bodyPr/>
        <a:lstStyle/>
        <a:p>
          <a:endParaRPr lang="en-US"/>
        </a:p>
      </dgm:t>
    </dgm:pt>
    <dgm:pt modelId="{A7683C0A-BB41-46B5-BE0C-D346A28329AC}">
      <dgm:prSet/>
      <dgm:spPr/>
      <dgm:t>
        <a:bodyPr/>
        <a:lstStyle/>
        <a:p>
          <a:r>
            <a:rPr lang="en-US"/>
            <a:t>The dedicated resources which support the delivery of the IMS and their relationship to other business areas.</a:t>
          </a:r>
        </a:p>
      </dgm:t>
    </dgm:pt>
    <dgm:pt modelId="{803E70BC-EA4F-4D19-BE1E-21D873194E24}" type="parTrans" cxnId="{FBEBD74B-07F3-455A-BAFF-5B13FF9F04DE}">
      <dgm:prSet/>
      <dgm:spPr/>
      <dgm:t>
        <a:bodyPr/>
        <a:lstStyle/>
        <a:p>
          <a:endParaRPr lang="en-US"/>
        </a:p>
      </dgm:t>
    </dgm:pt>
    <dgm:pt modelId="{C648F7F9-E46C-4218-BD91-3029F5E7CDD3}" type="sibTrans" cxnId="{FBEBD74B-07F3-455A-BAFF-5B13FF9F04DE}">
      <dgm:prSet/>
      <dgm:spPr/>
      <dgm:t>
        <a:bodyPr/>
        <a:lstStyle/>
        <a:p>
          <a:endParaRPr lang="en-US"/>
        </a:p>
      </dgm:t>
    </dgm:pt>
    <dgm:pt modelId="{CD4824F5-C28F-4D39-8986-501E2431CBA0}">
      <dgm:prSet/>
      <dgm:spPr/>
      <dgm:t>
        <a:bodyPr/>
        <a:lstStyle/>
        <a:p>
          <a:r>
            <a:rPr lang="en-US"/>
            <a:t>Arrangements for receiving records and monitoring record keeping.</a:t>
          </a:r>
        </a:p>
      </dgm:t>
    </dgm:pt>
    <dgm:pt modelId="{D8863F3A-F4C1-48E2-9D6A-652C2BA77D61}" type="parTrans" cxnId="{55222412-147C-42AB-812E-7F8A8F0E0633}">
      <dgm:prSet/>
      <dgm:spPr/>
      <dgm:t>
        <a:bodyPr/>
        <a:lstStyle/>
        <a:p>
          <a:endParaRPr lang="en-US"/>
        </a:p>
      </dgm:t>
    </dgm:pt>
    <dgm:pt modelId="{01CB05ED-4720-45BA-9AE5-0862FA443050}" type="sibTrans" cxnId="{55222412-147C-42AB-812E-7F8A8F0E0633}">
      <dgm:prSet/>
      <dgm:spPr/>
      <dgm:t>
        <a:bodyPr/>
        <a:lstStyle/>
        <a:p>
          <a:endParaRPr lang="en-US"/>
        </a:p>
      </dgm:t>
    </dgm:pt>
    <dgm:pt modelId="{15DB0872-BEA1-4540-A771-922E352B85F2}">
      <dgm:prSet/>
      <dgm:spPr/>
      <dgm:t>
        <a:bodyPr/>
        <a:lstStyle/>
        <a:p>
          <a:r>
            <a:rPr lang="en-US"/>
            <a:t>How the force complies with national and local security policy and standards.</a:t>
          </a:r>
        </a:p>
      </dgm:t>
    </dgm:pt>
    <dgm:pt modelId="{3907062D-7801-4E6A-B0C6-9A0AFB455D7B}" type="parTrans" cxnId="{7BC20C95-6E30-402F-BA1F-801404D0BBD9}">
      <dgm:prSet/>
      <dgm:spPr/>
      <dgm:t>
        <a:bodyPr/>
        <a:lstStyle/>
        <a:p>
          <a:endParaRPr lang="en-US"/>
        </a:p>
      </dgm:t>
    </dgm:pt>
    <dgm:pt modelId="{50E81E80-4DAF-4DB4-A21B-15B6C4B6992B}" type="sibTrans" cxnId="{7BC20C95-6E30-402F-BA1F-801404D0BBD9}">
      <dgm:prSet/>
      <dgm:spPr/>
      <dgm:t>
        <a:bodyPr/>
        <a:lstStyle/>
        <a:p>
          <a:endParaRPr lang="en-US"/>
        </a:p>
      </dgm:t>
    </dgm:pt>
    <dgm:pt modelId="{2ECD3DE9-FB59-4B33-A7A7-E884AD852FE0}" type="pres">
      <dgm:prSet presAssocID="{CAC25ACC-6BE6-4074-BD41-E73B2494835B}" presName="diagram" presStyleCnt="0">
        <dgm:presLayoutVars>
          <dgm:dir/>
          <dgm:resizeHandles val="exact"/>
        </dgm:presLayoutVars>
      </dgm:prSet>
      <dgm:spPr/>
    </dgm:pt>
    <dgm:pt modelId="{8A4C94EC-D4C8-404C-A448-694FECC51528}" type="pres">
      <dgm:prSet presAssocID="{7F4E88B4-AE58-4B2B-BD7A-9BACA6805008}" presName="node" presStyleLbl="node1" presStyleIdx="0" presStyleCnt="12">
        <dgm:presLayoutVars>
          <dgm:bulletEnabled val="1"/>
        </dgm:presLayoutVars>
      </dgm:prSet>
      <dgm:spPr/>
    </dgm:pt>
    <dgm:pt modelId="{900F6370-A598-40D4-9F5E-FB18E2A5BB85}" type="pres">
      <dgm:prSet presAssocID="{EDF50126-622B-4DE6-8C21-A8536354C5C8}" presName="sibTrans" presStyleCnt="0"/>
      <dgm:spPr/>
    </dgm:pt>
    <dgm:pt modelId="{7A274496-77FF-4720-8A16-EF019EA09DD5}" type="pres">
      <dgm:prSet presAssocID="{8AD4BD59-0C6E-45EC-8E58-09610DB08F22}" presName="node" presStyleLbl="node1" presStyleIdx="1" presStyleCnt="12">
        <dgm:presLayoutVars>
          <dgm:bulletEnabled val="1"/>
        </dgm:presLayoutVars>
      </dgm:prSet>
      <dgm:spPr/>
    </dgm:pt>
    <dgm:pt modelId="{6267D795-6D1D-4D10-85CB-8446BF6DEB71}" type="pres">
      <dgm:prSet presAssocID="{CA7D3C1C-4A85-418D-A460-EDCF561104DA}" presName="sibTrans" presStyleCnt="0"/>
      <dgm:spPr/>
    </dgm:pt>
    <dgm:pt modelId="{5FCBBE86-035E-4CE8-BB23-BB1F1C2B85DF}" type="pres">
      <dgm:prSet presAssocID="{6409580A-4B57-4D41-BDB6-D47EBDFD5D83}" presName="node" presStyleLbl="node1" presStyleIdx="2" presStyleCnt="12">
        <dgm:presLayoutVars>
          <dgm:bulletEnabled val="1"/>
        </dgm:presLayoutVars>
      </dgm:prSet>
      <dgm:spPr/>
    </dgm:pt>
    <dgm:pt modelId="{97F9EFA6-9B28-4DB4-BD03-2E66386EBB15}" type="pres">
      <dgm:prSet presAssocID="{9A047691-141B-450B-87FB-0F3F6DE740B8}" presName="sibTrans" presStyleCnt="0"/>
      <dgm:spPr/>
    </dgm:pt>
    <dgm:pt modelId="{125CA945-150C-455F-AAA8-BC2EAA63F938}" type="pres">
      <dgm:prSet presAssocID="{7B8B37BC-D4C2-420F-A800-BE5F6D4971BD}" presName="node" presStyleLbl="node1" presStyleIdx="3" presStyleCnt="12">
        <dgm:presLayoutVars>
          <dgm:bulletEnabled val="1"/>
        </dgm:presLayoutVars>
      </dgm:prSet>
      <dgm:spPr/>
    </dgm:pt>
    <dgm:pt modelId="{24AA2F62-1FB3-415C-B5A5-CDD5AB1364A7}" type="pres">
      <dgm:prSet presAssocID="{F7EDCD9E-CE6C-4799-A5F9-7F2C7C40BB06}" presName="sibTrans" presStyleCnt="0"/>
      <dgm:spPr/>
    </dgm:pt>
    <dgm:pt modelId="{4C9FA839-29B5-4EE9-820B-2A1CE7931C24}" type="pres">
      <dgm:prSet presAssocID="{E748BCCC-0862-4649-A998-EE2C73FBD236}" presName="node" presStyleLbl="node1" presStyleIdx="4" presStyleCnt="12">
        <dgm:presLayoutVars>
          <dgm:bulletEnabled val="1"/>
        </dgm:presLayoutVars>
      </dgm:prSet>
      <dgm:spPr/>
    </dgm:pt>
    <dgm:pt modelId="{45AE1D4C-6AC7-4D63-9A56-7AAB28BE0397}" type="pres">
      <dgm:prSet presAssocID="{81255394-1AC0-4622-9281-3825BC5CFF74}" presName="sibTrans" presStyleCnt="0"/>
      <dgm:spPr/>
    </dgm:pt>
    <dgm:pt modelId="{613AD248-5D5A-43FD-9CDF-D66E6C990CB2}" type="pres">
      <dgm:prSet presAssocID="{D67285D7-9109-402F-8E3A-F728BA6768F6}" presName="node" presStyleLbl="node1" presStyleIdx="5" presStyleCnt="12">
        <dgm:presLayoutVars>
          <dgm:bulletEnabled val="1"/>
        </dgm:presLayoutVars>
      </dgm:prSet>
      <dgm:spPr/>
    </dgm:pt>
    <dgm:pt modelId="{EA447002-2EBD-4925-8749-B20D455DEB1D}" type="pres">
      <dgm:prSet presAssocID="{AE12A962-3562-48D8-B5B8-DD29F67A9CE5}" presName="sibTrans" presStyleCnt="0"/>
      <dgm:spPr/>
    </dgm:pt>
    <dgm:pt modelId="{E9CDEBA5-18CD-4324-8A37-D3216FA4B559}" type="pres">
      <dgm:prSet presAssocID="{725DD09A-D47E-47E2-B3E1-F7A0D7CAFCF6}" presName="node" presStyleLbl="node1" presStyleIdx="6" presStyleCnt="12">
        <dgm:presLayoutVars>
          <dgm:bulletEnabled val="1"/>
        </dgm:presLayoutVars>
      </dgm:prSet>
      <dgm:spPr/>
    </dgm:pt>
    <dgm:pt modelId="{4CC2F76F-7968-4F44-A8F8-CFD32EC8BB23}" type="pres">
      <dgm:prSet presAssocID="{4401D894-B33D-4E50-92F1-73452806DC9A}" presName="sibTrans" presStyleCnt="0"/>
      <dgm:spPr/>
    </dgm:pt>
    <dgm:pt modelId="{BECF9DBE-9AF7-4919-8290-80B230CC5D50}" type="pres">
      <dgm:prSet presAssocID="{9F038337-9ACF-45D9-BE92-FFDA98F530AB}" presName="node" presStyleLbl="node1" presStyleIdx="7" presStyleCnt="12">
        <dgm:presLayoutVars>
          <dgm:bulletEnabled val="1"/>
        </dgm:presLayoutVars>
      </dgm:prSet>
      <dgm:spPr/>
    </dgm:pt>
    <dgm:pt modelId="{8717C49A-0403-408C-9BA0-A3B0E0B381BA}" type="pres">
      <dgm:prSet presAssocID="{071E192C-E5EC-4B46-B7EE-BB913E1FE4FB}" presName="sibTrans" presStyleCnt="0"/>
      <dgm:spPr/>
    </dgm:pt>
    <dgm:pt modelId="{7719DABB-5DA7-484A-B647-C1CACFEE54E9}" type="pres">
      <dgm:prSet presAssocID="{92CA1F80-062D-4CC1-A1D2-E74EC59B6DF3}" presName="node" presStyleLbl="node1" presStyleIdx="8" presStyleCnt="12">
        <dgm:presLayoutVars>
          <dgm:bulletEnabled val="1"/>
        </dgm:presLayoutVars>
      </dgm:prSet>
      <dgm:spPr/>
    </dgm:pt>
    <dgm:pt modelId="{997A498C-E09F-4ECA-B3A8-FE90D532503B}" type="pres">
      <dgm:prSet presAssocID="{7DB39E61-57BD-474F-BED5-F5C33E0D3B8F}" presName="sibTrans" presStyleCnt="0"/>
      <dgm:spPr/>
    </dgm:pt>
    <dgm:pt modelId="{850C7615-F967-4CB8-A579-324FF10882F0}" type="pres">
      <dgm:prSet presAssocID="{A7683C0A-BB41-46B5-BE0C-D346A28329AC}" presName="node" presStyleLbl="node1" presStyleIdx="9" presStyleCnt="12">
        <dgm:presLayoutVars>
          <dgm:bulletEnabled val="1"/>
        </dgm:presLayoutVars>
      </dgm:prSet>
      <dgm:spPr/>
    </dgm:pt>
    <dgm:pt modelId="{39367DDC-AF74-4BF3-9FA8-5793FD0AA33B}" type="pres">
      <dgm:prSet presAssocID="{C648F7F9-E46C-4218-BD91-3029F5E7CDD3}" presName="sibTrans" presStyleCnt="0"/>
      <dgm:spPr/>
    </dgm:pt>
    <dgm:pt modelId="{9AEFC280-CCF6-4CD5-85A0-917CC1830B94}" type="pres">
      <dgm:prSet presAssocID="{CD4824F5-C28F-4D39-8986-501E2431CBA0}" presName="node" presStyleLbl="node1" presStyleIdx="10" presStyleCnt="12">
        <dgm:presLayoutVars>
          <dgm:bulletEnabled val="1"/>
        </dgm:presLayoutVars>
      </dgm:prSet>
      <dgm:spPr/>
    </dgm:pt>
    <dgm:pt modelId="{AB3E220B-B9F8-4A43-84EC-4FF00BB3CAA4}" type="pres">
      <dgm:prSet presAssocID="{01CB05ED-4720-45BA-9AE5-0862FA443050}" presName="sibTrans" presStyleCnt="0"/>
      <dgm:spPr/>
    </dgm:pt>
    <dgm:pt modelId="{E6CD03CD-716F-4C8E-A311-C9083573EBE3}" type="pres">
      <dgm:prSet presAssocID="{15DB0872-BEA1-4540-A771-922E352B85F2}" presName="node" presStyleLbl="node1" presStyleIdx="11" presStyleCnt="12">
        <dgm:presLayoutVars>
          <dgm:bulletEnabled val="1"/>
        </dgm:presLayoutVars>
      </dgm:prSet>
      <dgm:spPr/>
    </dgm:pt>
  </dgm:ptLst>
  <dgm:cxnLst>
    <dgm:cxn modelId="{55222412-147C-42AB-812E-7F8A8F0E0633}" srcId="{CAC25ACC-6BE6-4074-BD41-E73B2494835B}" destId="{CD4824F5-C28F-4D39-8986-501E2431CBA0}" srcOrd="10" destOrd="0" parTransId="{D8863F3A-F4C1-48E2-9D6A-652C2BA77D61}" sibTransId="{01CB05ED-4720-45BA-9AE5-0862FA443050}"/>
    <dgm:cxn modelId="{0213D11A-C956-498A-9AAC-9C9649822CC2}" srcId="{CAC25ACC-6BE6-4074-BD41-E73B2494835B}" destId="{7F4E88B4-AE58-4B2B-BD7A-9BACA6805008}" srcOrd="0" destOrd="0" parTransId="{F5D5605A-2565-43F9-86C5-652EFB2FC57C}" sibTransId="{EDF50126-622B-4DE6-8C21-A8536354C5C8}"/>
    <dgm:cxn modelId="{009BE82C-C975-4854-89B6-B8112331BE9F}" srcId="{CAC25ACC-6BE6-4074-BD41-E73B2494835B}" destId="{725DD09A-D47E-47E2-B3E1-F7A0D7CAFCF6}" srcOrd="6" destOrd="0" parTransId="{3B2F70C2-8F97-4F70-9F44-19DB256C0D2D}" sibTransId="{4401D894-B33D-4E50-92F1-73452806DC9A}"/>
    <dgm:cxn modelId="{1C9EA935-198B-4AD9-9B96-2755B739216A}" srcId="{CAC25ACC-6BE6-4074-BD41-E73B2494835B}" destId="{8AD4BD59-0C6E-45EC-8E58-09610DB08F22}" srcOrd="1" destOrd="0" parTransId="{7C7BA7E0-8569-4528-B9A3-92831E9DCB85}" sibTransId="{CA7D3C1C-4A85-418D-A460-EDCF561104DA}"/>
    <dgm:cxn modelId="{ADD2FE3C-DEAD-4E6C-AD5D-E1C609DE4699}" type="presOf" srcId="{15DB0872-BEA1-4540-A771-922E352B85F2}" destId="{E6CD03CD-716F-4C8E-A311-C9083573EBE3}" srcOrd="0" destOrd="0" presId="urn:microsoft.com/office/officeart/2005/8/layout/default"/>
    <dgm:cxn modelId="{45C6393F-DEDA-4E2C-AAEA-0BA25D1686DC}" type="presOf" srcId="{CAC25ACC-6BE6-4074-BD41-E73B2494835B}" destId="{2ECD3DE9-FB59-4B33-A7A7-E884AD852FE0}" srcOrd="0" destOrd="0" presId="urn:microsoft.com/office/officeart/2005/8/layout/default"/>
    <dgm:cxn modelId="{14FC2640-9846-4747-ACEC-52D4765304E6}" type="presOf" srcId="{7F4E88B4-AE58-4B2B-BD7A-9BACA6805008}" destId="{8A4C94EC-D4C8-404C-A448-694FECC51528}" srcOrd="0" destOrd="0" presId="urn:microsoft.com/office/officeart/2005/8/layout/default"/>
    <dgm:cxn modelId="{F05AF669-4BF3-44A9-AF6C-2F7F7BBA0A9D}" srcId="{CAC25ACC-6BE6-4074-BD41-E73B2494835B}" destId="{9F038337-9ACF-45D9-BE92-FFDA98F530AB}" srcOrd="7" destOrd="0" parTransId="{C2F47F30-0111-4032-8CC6-91346AD73476}" sibTransId="{071E192C-E5EC-4B46-B7EE-BB913E1FE4FB}"/>
    <dgm:cxn modelId="{FBEBD74B-07F3-455A-BAFF-5B13FF9F04DE}" srcId="{CAC25ACC-6BE6-4074-BD41-E73B2494835B}" destId="{A7683C0A-BB41-46B5-BE0C-D346A28329AC}" srcOrd="9" destOrd="0" parTransId="{803E70BC-EA4F-4D19-BE1E-21D873194E24}" sibTransId="{C648F7F9-E46C-4218-BD91-3029F5E7CDD3}"/>
    <dgm:cxn modelId="{12CD237E-8365-43E9-B526-16771BB39E4F}" type="presOf" srcId="{725DD09A-D47E-47E2-B3E1-F7A0D7CAFCF6}" destId="{E9CDEBA5-18CD-4324-8A37-D3216FA4B559}" srcOrd="0" destOrd="0" presId="urn:microsoft.com/office/officeart/2005/8/layout/default"/>
    <dgm:cxn modelId="{C4D0E47F-0A13-4435-9571-C5BE22026BB5}" type="presOf" srcId="{92CA1F80-062D-4CC1-A1D2-E74EC59B6DF3}" destId="{7719DABB-5DA7-484A-B647-C1CACFEE54E9}" srcOrd="0" destOrd="0" presId="urn:microsoft.com/office/officeart/2005/8/layout/default"/>
    <dgm:cxn modelId="{01D9168F-F952-4CE3-91B8-AC6DB88932C2}" type="presOf" srcId="{E748BCCC-0862-4649-A998-EE2C73FBD236}" destId="{4C9FA839-29B5-4EE9-820B-2A1CE7931C24}" srcOrd="0" destOrd="0" presId="urn:microsoft.com/office/officeart/2005/8/layout/default"/>
    <dgm:cxn modelId="{CEEDBA8F-CBE3-4994-A3CF-74AFC716C5AB}" srcId="{CAC25ACC-6BE6-4074-BD41-E73B2494835B}" destId="{D67285D7-9109-402F-8E3A-F728BA6768F6}" srcOrd="5" destOrd="0" parTransId="{357A2A14-48F8-4D35-92FA-2D19114C2932}" sibTransId="{AE12A962-3562-48D8-B5B8-DD29F67A9CE5}"/>
    <dgm:cxn modelId="{7BC20C95-6E30-402F-BA1F-801404D0BBD9}" srcId="{CAC25ACC-6BE6-4074-BD41-E73B2494835B}" destId="{15DB0872-BEA1-4540-A771-922E352B85F2}" srcOrd="11" destOrd="0" parTransId="{3907062D-7801-4E6A-B0C6-9A0AFB455D7B}" sibTransId="{50E81E80-4DAF-4DB4-A21B-15B6C4B6992B}"/>
    <dgm:cxn modelId="{155AADAB-681C-4B6F-AE26-4B3C1A31E528}" type="presOf" srcId="{CD4824F5-C28F-4D39-8986-501E2431CBA0}" destId="{9AEFC280-CCF6-4CD5-85A0-917CC1830B94}" srcOrd="0" destOrd="0" presId="urn:microsoft.com/office/officeart/2005/8/layout/default"/>
    <dgm:cxn modelId="{EE4F9BAC-E2AF-48A6-BB58-19AD06855236}" srcId="{CAC25ACC-6BE6-4074-BD41-E73B2494835B}" destId="{7B8B37BC-D4C2-420F-A800-BE5F6D4971BD}" srcOrd="3" destOrd="0" parTransId="{7010D551-8BC9-462A-B3C0-EC446A2203D3}" sibTransId="{F7EDCD9E-CE6C-4799-A5F9-7F2C7C40BB06}"/>
    <dgm:cxn modelId="{C85982BE-CCC6-4EC6-AE40-88D9A8F200F0}" srcId="{CAC25ACC-6BE6-4074-BD41-E73B2494835B}" destId="{6409580A-4B57-4D41-BDB6-D47EBDFD5D83}" srcOrd="2" destOrd="0" parTransId="{7052EBE3-33DB-4ADC-80CC-0C71337E06E3}" sibTransId="{9A047691-141B-450B-87FB-0F3F6DE740B8}"/>
    <dgm:cxn modelId="{249FB3C1-FAE0-48A8-B6A4-E3558BDABA41}" type="presOf" srcId="{9F038337-9ACF-45D9-BE92-FFDA98F530AB}" destId="{BECF9DBE-9AF7-4919-8290-80B230CC5D50}" srcOrd="0" destOrd="0" presId="urn:microsoft.com/office/officeart/2005/8/layout/default"/>
    <dgm:cxn modelId="{DFB4A4C2-143A-4367-9DBA-F33C7C8EB1EE}" type="presOf" srcId="{8AD4BD59-0C6E-45EC-8E58-09610DB08F22}" destId="{7A274496-77FF-4720-8A16-EF019EA09DD5}" srcOrd="0" destOrd="0" presId="urn:microsoft.com/office/officeart/2005/8/layout/default"/>
    <dgm:cxn modelId="{79DB3ACC-2E8D-4B82-B21F-9111CC3C18FA}" srcId="{CAC25ACC-6BE6-4074-BD41-E73B2494835B}" destId="{92CA1F80-062D-4CC1-A1D2-E74EC59B6DF3}" srcOrd="8" destOrd="0" parTransId="{FC090F56-0613-4F8A-899E-47752D5400D9}" sibTransId="{7DB39E61-57BD-474F-BED5-F5C33E0D3B8F}"/>
    <dgm:cxn modelId="{0076B0D5-CFCC-4424-9FE9-83F7360C9386}" type="presOf" srcId="{7B8B37BC-D4C2-420F-A800-BE5F6D4971BD}" destId="{125CA945-150C-455F-AAA8-BC2EAA63F938}" srcOrd="0" destOrd="0" presId="urn:microsoft.com/office/officeart/2005/8/layout/default"/>
    <dgm:cxn modelId="{CD47DFD9-2E61-4B65-BA04-C03238087672}" type="presOf" srcId="{A7683C0A-BB41-46B5-BE0C-D346A28329AC}" destId="{850C7615-F967-4CB8-A579-324FF10882F0}" srcOrd="0" destOrd="0" presId="urn:microsoft.com/office/officeart/2005/8/layout/default"/>
    <dgm:cxn modelId="{F9A8DDE7-0049-42F4-B5F6-4800E69B174C}" srcId="{CAC25ACC-6BE6-4074-BD41-E73B2494835B}" destId="{E748BCCC-0862-4649-A998-EE2C73FBD236}" srcOrd="4" destOrd="0" parTransId="{208A87BB-B5FC-4197-95B6-305FBCD3A4E7}" sibTransId="{81255394-1AC0-4622-9281-3825BC5CFF74}"/>
    <dgm:cxn modelId="{B4BE21F3-5172-4AA5-B9F0-031160091879}" type="presOf" srcId="{D67285D7-9109-402F-8E3A-F728BA6768F6}" destId="{613AD248-5D5A-43FD-9CDF-D66E6C990CB2}" srcOrd="0" destOrd="0" presId="urn:microsoft.com/office/officeart/2005/8/layout/default"/>
    <dgm:cxn modelId="{036719FF-8DE1-44A9-B343-7F1FA44B2BAE}" type="presOf" srcId="{6409580A-4B57-4D41-BDB6-D47EBDFD5D83}" destId="{5FCBBE86-035E-4CE8-BB23-BB1F1C2B85DF}" srcOrd="0" destOrd="0" presId="urn:microsoft.com/office/officeart/2005/8/layout/default"/>
    <dgm:cxn modelId="{8503224C-9D67-4B66-9249-DB02AFEF8275}" type="presParOf" srcId="{2ECD3DE9-FB59-4B33-A7A7-E884AD852FE0}" destId="{8A4C94EC-D4C8-404C-A448-694FECC51528}" srcOrd="0" destOrd="0" presId="urn:microsoft.com/office/officeart/2005/8/layout/default"/>
    <dgm:cxn modelId="{0EC070E0-E8CB-44C2-B3C5-B90FA7839E4D}" type="presParOf" srcId="{2ECD3DE9-FB59-4B33-A7A7-E884AD852FE0}" destId="{900F6370-A598-40D4-9F5E-FB18E2A5BB85}" srcOrd="1" destOrd="0" presId="urn:microsoft.com/office/officeart/2005/8/layout/default"/>
    <dgm:cxn modelId="{90AD1195-C1D5-4129-B3D0-5DE3BE24BEFF}" type="presParOf" srcId="{2ECD3DE9-FB59-4B33-A7A7-E884AD852FE0}" destId="{7A274496-77FF-4720-8A16-EF019EA09DD5}" srcOrd="2" destOrd="0" presId="urn:microsoft.com/office/officeart/2005/8/layout/default"/>
    <dgm:cxn modelId="{5B02D68D-0902-4C38-8E90-5B90351DE256}" type="presParOf" srcId="{2ECD3DE9-FB59-4B33-A7A7-E884AD852FE0}" destId="{6267D795-6D1D-4D10-85CB-8446BF6DEB71}" srcOrd="3" destOrd="0" presId="urn:microsoft.com/office/officeart/2005/8/layout/default"/>
    <dgm:cxn modelId="{21642D74-9CD1-4D11-9C2F-A0339CE7EC19}" type="presParOf" srcId="{2ECD3DE9-FB59-4B33-A7A7-E884AD852FE0}" destId="{5FCBBE86-035E-4CE8-BB23-BB1F1C2B85DF}" srcOrd="4" destOrd="0" presId="urn:microsoft.com/office/officeart/2005/8/layout/default"/>
    <dgm:cxn modelId="{A9F463EA-3F02-45AB-8107-2F5FE6B13467}" type="presParOf" srcId="{2ECD3DE9-FB59-4B33-A7A7-E884AD852FE0}" destId="{97F9EFA6-9B28-4DB4-BD03-2E66386EBB15}" srcOrd="5" destOrd="0" presId="urn:microsoft.com/office/officeart/2005/8/layout/default"/>
    <dgm:cxn modelId="{121D3FEA-235E-462B-BA5C-DC9724A6195D}" type="presParOf" srcId="{2ECD3DE9-FB59-4B33-A7A7-E884AD852FE0}" destId="{125CA945-150C-455F-AAA8-BC2EAA63F938}" srcOrd="6" destOrd="0" presId="urn:microsoft.com/office/officeart/2005/8/layout/default"/>
    <dgm:cxn modelId="{E4BBCE7B-97A7-41E1-8D2F-6A482CE924FD}" type="presParOf" srcId="{2ECD3DE9-FB59-4B33-A7A7-E884AD852FE0}" destId="{24AA2F62-1FB3-415C-B5A5-CDD5AB1364A7}" srcOrd="7" destOrd="0" presId="urn:microsoft.com/office/officeart/2005/8/layout/default"/>
    <dgm:cxn modelId="{54E06087-FDD5-4B18-9AFD-220141B9F230}" type="presParOf" srcId="{2ECD3DE9-FB59-4B33-A7A7-E884AD852FE0}" destId="{4C9FA839-29B5-4EE9-820B-2A1CE7931C24}" srcOrd="8" destOrd="0" presId="urn:microsoft.com/office/officeart/2005/8/layout/default"/>
    <dgm:cxn modelId="{202D4D62-9E8E-4F9F-A56F-9E8CC864FBAD}" type="presParOf" srcId="{2ECD3DE9-FB59-4B33-A7A7-E884AD852FE0}" destId="{45AE1D4C-6AC7-4D63-9A56-7AAB28BE0397}" srcOrd="9" destOrd="0" presId="urn:microsoft.com/office/officeart/2005/8/layout/default"/>
    <dgm:cxn modelId="{61AF4A5C-6A5E-489E-9791-F785CD5882B2}" type="presParOf" srcId="{2ECD3DE9-FB59-4B33-A7A7-E884AD852FE0}" destId="{613AD248-5D5A-43FD-9CDF-D66E6C990CB2}" srcOrd="10" destOrd="0" presId="urn:microsoft.com/office/officeart/2005/8/layout/default"/>
    <dgm:cxn modelId="{F3AEF517-F732-4B57-AA76-9EC0E7072749}" type="presParOf" srcId="{2ECD3DE9-FB59-4B33-A7A7-E884AD852FE0}" destId="{EA447002-2EBD-4925-8749-B20D455DEB1D}" srcOrd="11" destOrd="0" presId="urn:microsoft.com/office/officeart/2005/8/layout/default"/>
    <dgm:cxn modelId="{8C6EBD67-6595-4945-95DA-FD557AEB2498}" type="presParOf" srcId="{2ECD3DE9-FB59-4B33-A7A7-E884AD852FE0}" destId="{E9CDEBA5-18CD-4324-8A37-D3216FA4B559}" srcOrd="12" destOrd="0" presId="urn:microsoft.com/office/officeart/2005/8/layout/default"/>
    <dgm:cxn modelId="{50823316-561A-4B52-8EF5-7DF25EE35A38}" type="presParOf" srcId="{2ECD3DE9-FB59-4B33-A7A7-E884AD852FE0}" destId="{4CC2F76F-7968-4F44-A8F8-CFD32EC8BB23}" srcOrd="13" destOrd="0" presId="urn:microsoft.com/office/officeart/2005/8/layout/default"/>
    <dgm:cxn modelId="{932E0E60-E50B-4BA1-B95E-8A76A5FD04BC}" type="presParOf" srcId="{2ECD3DE9-FB59-4B33-A7A7-E884AD852FE0}" destId="{BECF9DBE-9AF7-4919-8290-80B230CC5D50}" srcOrd="14" destOrd="0" presId="urn:microsoft.com/office/officeart/2005/8/layout/default"/>
    <dgm:cxn modelId="{DE388530-DFEF-4730-93AD-686333CF5A72}" type="presParOf" srcId="{2ECD3DE9-FB59-4B33-A7A7-E884AD852FE0}" destId="{8717C49A-0403-408C-9BA0-A3B0E0B381BA}" srcOrd="15" destOrd="0" presId="urn:microsoft.com/office/officeart/2005/8/layout/default"/>
    <dgm:cxn modelId="{91E30EC1-E88E-4ED3-AFDB-BED506E373A1}" type="presParOf" srcId="{2ECD3DE9-FB59-4B33-A7A7-E884AD852FE0}" destId="{7719DABB-5DA7-484A-B647-C1CACFEE54E9}" srcOrd="16" destOrd="0" presId="urn:microsoft.com/office/officeart/2005/8/layout/default"/>
    <dgm:cxn modelId="{46C40BB0-6B9A-4D97-9C37-0F1FA4AE5D2B}" type="presParOf" srcId="{2ECD3DE9-FB59-4B33-A7A7-E884AD852FE0}" destId="{997A498C-E09F-4ECA-B3A8-FE90D532503B}" srcOrd="17" destOrd="0" presId="urn:microsoft.com/office/officeart/2005/8/layout/default"/>
    <dgm:cxn modelId="{04D38CCD-215D-41DA-803C-DD3865E4F854}" type="presParOf" srcId="{2ECD3DE9-FB59-4B33-A7A7-E884AD852FE0}" destId="{850C7615-F967-4CB8-A579-324FF10882F0}" srcOrd="18" destOrd="0" presId="urn:microsoft.com/office/officeart/2005/8/layout/default"/>
    <dgm:cxn modelId="{41889F54-7B09-4E89-929D-DD231ED16778}" type="presParOf" srcId="{2ECD3DE9-FB59-4B33-A7A7-E884AD852FE0}" destId="{39367DDC-AF74-4BF3-9FA8-5793FD0AA33B}" srcOrd="19" destOrd="0" presId="urn:microsoft.com/office/officeart/2005/8/layout/default"/>
    <dgm:cxn modelId="{B560ADBC-E865-4F3A-ADEA-83BD0A97471E}" type="presParOf" srcId="{2ECD3DE9-FB59-4B33-A7A7-E884AD852FE0}" destId="{9AEFC280-CCF6-4CD5-85A0-917CC1830B94}" srcOrd="20" destOrd="0" presId="urn:microsoft.com/office/officeart/2005/8/layout/default"/>
    <dgm:cxn modelId="{01D8E24E-AC96-4D52-A4EE-56AE3C2022CB}" type="presParOf" srcId="{2ECD3DE9-FB59-4B33-A7A7-E884AD852FE0}" destId="{AB3E220B-B9F8-4A43-84EC-4FF00BB3CAA4}" srcOrd="21" destOrd="0" presId="urn:microsoft.com/office/officeart/2005/8/layout/default"/>
    <dgm:cxn modelId="{CF160EB0-4441-4D7B-9946-9BCB09CDD96D}" type="presParOf" srcId="{2ECD3DE9-FB59-4B33-A7A7-E884AD852FE0}" destId="{E6CD03CD-716F-4C8E-A311-C9083573EBE3}"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943046-4D9F-42C2-BBCE-B221102B5022}"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6AB7B051-FEB1-445F-BE6C-1A838FB26B0C}">
      <dgm:prSet/>
      <dgm:spPr/>
      <dgm:t>
        <a:bodyPr/>
        <a:lstStyle/>
        <a:p>
          <a:r>
            <a:rPr lang="en-US"/>
            <a:t>Information sharing enables :-</a:t>
          </a:r>
        </a:p>
      </dgm:t>
    </dgm:pt>
    <dgm:pt modelId="{298BF7D4-4007-4F1C-B9C4-610361DEC7D2}" type="parTrans" cxnId="{81E1A277-A621-4E04-BBAE-64456E40B841}">
      <dgm:prSet/>
      <dgm:spPr/>
      <dgm:t>
        <a:bodyPr/>
        <a:lstStyle/>
        <a:p>
          <a:endParaRPr lang="en-US"/>
        </a:p>
      </dgm:t>
    </dgm:pt>
    <dgm:pt modelId="{B2476ABB-3D04-440D-ADF2-F3EB8B60C525}" type="sibTrans" cxnId="{81E1A277-A621-4E04-BBAE-64456E40B841}">
      <dgm:prSet/>
      <dgm:spPr/>
      <dgm:t>
        <a:bodyPr/>
        <a:lstStyle/>
        <a:p>
          <a:endParaRPr lang="en-US"/>
        </a:p>
      </dgm:t>
    </dgm:pt>
    <dgm:pt modelId="{0DA5982F-9D11-4472-BE07-C8777D622546}">
      <dgm:prSet/>
      <dgm:spPr/>
      <dgm:t>
        <a:bodyPr/>
        <a:lstStyle/>
        <a:p>
          <a:r>
            <a:rPr lang="en-US"/>
            <a:t>early intervention and preventative work to safeguard and promote welfare, as well as for wider public protection. </a:t>
          </a:r>
        </a:p>
      </dgm:t>
    </dgm:pt>
    <dgm:pt modelId="{BDA6D7DB-EC4E-46B6-B59E-BFB3980B65EA}" type="parTrans" cxnId="{4C03269E-E8F7-46FC-8C39-C432C68E8A97}">
      <dgm:prSet/>
      <dgm:spPr/>
      <dgm:t>
        <a:bodyPr/>
        <a:lstStyle/>
        <a:p>
          <a:endParaRPr lang="en-US"/>
        </a:p>
      </dgm:t>
    </dgm:pt>
    <dgm:pt modelId="{5CF64578-ED7C-4162-AB62-693924B3B901}" type="sibTrans" cxnId="{4C03269E-E8F7-46FC-8C39-C432C68E8A97}">
      <dgm:prSet/>
      <dgm:spPr/>
      <dgm:t>
        <a:bodyPr/>
        <a:lstStyle/>
        <a:p>
          <a:endParaRPr lang="en-US"/>
        </a:p>
      </dgm:t>
    </dgm:pt>
    <dgm:pt modelId="{DFD161CC-9651-4536-8F78-3F3CF695C524}">
      <dgm:prSet/>
      <dgm:spPr/>
      <dgm:t>
        <a:bodyPr/>
        <a:lstStyle/>
        <a:p>
          <a:r>
            <a:rPr lang="en-US"/>
            <a:t>The public needs to be confident that their personal information is kept safe and secure. </a:t>
          </a:r>
        </a:p>
      </dgm:t>
    </dgm:pt>
    <dgm:pt modelId="{346CB15C-3AD8-4F42-9238-071B7A761806}" type="parTrans" cxnId="{17342CBD-C312-47F4-BD8D-CCADE24ADEC7}">
      <dgm:prSet/>
      <dgm:spPr/>
      <dgm:t>
        <a:bodyPr/>
        <a:lstStyle/>
        <a:p>
          <a:endParaRPr lang="en-US"/>
        </a:p>
      </dgm:t>
    </dgm:pt>
    <dgm:pt modelId="{BD50C680-08DF-420A-878F-DF12254FE263}" type="sibTrans" cxnId="{17342CBD-C312-47F4-BD8D-CCADE24ADEC7}">
      <dgm:prSet/>
      <dgm:spPr/>
      <dgm:t>
        <a:bodyPr/>
        <a:lstStyle/>
        <a:p>
          <a:endParaRPr lang="en-US"/>
        </a:p>
      </dgm:t>
    </dgm:pt>
    <dgm:pt modelId="{D2FED6E3-3FB6-4E2C-9F32-06E25742E73F}">
      <dgm:prSet/>
      <dgm:spPr/>
      <dgm:t>
        <a:bodyPr/>
        <a:lstStyle/>
        <a:p>
          <a:r>
            <a:rPr lang="en-US"/>
            <a:t>All members of the police service are responsible for ensuring that we share information appropriately as part of our day-to-day practice and do so confidently, proportionately and lawfully.</a:t>
          </a:r>
        </a:p>
      </dgm:t>
    </dgm:pt>
    <dgm:pt modelId="{629F96ED-E1FF-4623-85EE-0F2E72235325}" type="parTrans" cxnId="{7E50E10A-BA76-4B30-BE6E-4449A032E312}">
      <dgm:prSet/>
      <dgm:spPr/>
      <dgm:t>
        <a:bodyPr/>
        <a:lstStyle/>
        <a:p>
          <a:endParaRPr lang="en-US"/>
        </a:p>
      </dgm:t>
    </dgm:pt>
    <dgm:pt modelId="{D88C48BA-9A2E-4AB4-9B2B-CD1B91D85411}" type="sibTrans" cxnId="{7E50E10A-BA76-4B30-BE6E-4449A032E312}">
      <dgm:prSet/>
      <dgm:spPr/>
      <dgm:t>
        <a:bodyPr/>
        <a:lstStyle/>
        <a:p>
          <a:endParaRPr lang="en-US"/>
        </a:p>
      </dgm:t>
    </dgm:pt>
    <dgm:pt modelId="{F22874B2-7210-4911-9273-8E8FC22F1163}">
      <dgm:prSet/>
      <dgm:spPr/>
      <dgm:t>
        <a:bodyPr/>
        <a:lstStyle/>
        <a:p>
          <a:r>
            <a:rPr lang="en-US"/>
            <a:t>Information sharing can mean:-</a:t>
          </a:r>
        </a:p>
      </dgm:t>
    </dgm:pt>
    <dgm:pt modelId="{E8895442-5BFE-4E80-9A63-2E0A21B7102A}" type="parTrans" cxnId="{0F55AB6D-26E9-40DE-8CF3-E9B75C35826B}">
      <dgm:prSet/>
      <dgm:spPr/>
      <dgm:t>
        <a:bodyPr/>
        <a:lstStyle/>
        <a:p>
          <a:endParaRPr lang="en-US"/>
        </a:p>
      </dgm:t>
    </dgm:pt>
    <dgm:pt modelId="{18D84ED5-CD18-467C-9FE8-8A72AF083AC6}" type="sibTrans" cxnId="{0F55AB6D-26E9-40DE-8CF3-E9B75C35826B}">
      <dgm:prSet/>
      <dgm:spPr/>
      <dgm:t>
        <a:bodyPr/>
        <a:lstStyle/>
        <a:p>
          <a:endParaRPr lang="en-US"/>
        </a:p>
      </dgm:t>
    </dgm:pt>
    <dgm:pt modelId="{50AF38F7-CFDC-4442-9579-96273B254C00}">
      <dgm:prSet/>
      <dgm:spPr/>
      <dgm:t>
        <a:bodyPr/>
        <a:lstStyle/>
        <a:p>
          <a:r>
            <a:rPr lang="en-US"/>
            <a:t>disclosing information from one or more organisations to a third-party organisation(s)</a:t>
          </a:r>
        </a:p>
      </dgm:t>
    </dgm:pt>
    <dgm:pt modelId="{7C309F08-CCFA-410C-94EC-D95BB64AC104}" type="parTrans" cxnId="{D6EA98AD-7C75-458F-9AB1-20AE7D4BFE32}">
      <dgm:prSet/>
      <dgm:spPr/>
      <dgm:t>
        <a:bodyPr/>
        <a:lstStyle/>
        <a:p>
          <a:endParaRPr lang="en-US"/>
        </a:p>
      </dgm:t>
    </dgm:pt>
    <dgm:pt modelId="{2D9F3C4F-80B9-4E45-A769-59BDEC32B71D}" type="sibTrans" cxnId="{D6EA98AD-7C75-458F-9AB1-20AE7D4BFE32}">
      <dgm:prSet/>
      <dgm:spPr/>
      <dgm:t>
        <a:bodyPr/>
        <a:lstStyle/>
        <a:p>
          <a:endParaRPr lang="en-US"/>
        </a:p>
      </dgm:t>
    </dgm:pt>
    <dgm:pt modelId="{DC87CF56-5161-48B8-BA92-5A1A79C4A51B}">
      <dgm:prSet/>
      <dgm:spPr/>
      <dgm:t>
        <a:bodyPr/>
        <a:lstStyle/>
        <a:p>
          <a:r>
            <a:rPr lang="en-US"/>
            <a:t>sharing information between different parts of an organisation.</a:t>
          </a:r>
        </a:p>
      </dgm:t>
    </dgm:pt>
    <dgm:pt modelId="{9F92D0A5-6B97-4082-B01A-E6351E474CA2}" type="parTrans" cxnId="{149FCFB3-9BF1-49FA-ABE8-C393C034DC25}">
      <dgm:prSet/>
      <dgm:spPr/>
      <dgm:t>
        <a:bodyPr/>
        <a:lstStyle/>
        <a:p>
          <a:endParaRPr lang="en-US"/>
        </a:p>
      </dgm:t>
    </dgm:pt>
    <dgm:pt modelId="{ABC34517-3C46-4517-95D9-ABCEAE333CC3}" type="sibTrans" cxnId="{149FCFB3-9BF1-49FA-ABE8-C393C034DC25}">
      <dgm:prSet/>
      <dgm:spPr/>
      <dgm:t>
        <a:bodyPr/>
        <a:lstStyle/>
        <a:p>
          <a:endParaRPr lang="en-US"/>
        </a:p>
      </dgm:t>
    </dgm:pt>
    <dgm:pt modelId="{130079D3-A7BA-4E63-AD5B-220CD0D74AA3}">
      <dgm:prSet/>
      <dgm:spPr/>
      <dgm:t>
        <a:bodyPr/>
        <a:lstStyle/>
        <a:p>
          <a:r>
            <a:rPr lang="en-US"/>
            <a:t>processing information either on a one-off or an ongoing basis between partners for the purpose of achieving a common aim.</a:t>
          </a:r>
        </a:p>
      </dgm:t>
    </dgm:pt>
    <dgm:pt modelId="{AA70BD5C-329B-460D-AA35-149AA1C3E32D}" type="parTrans" cxnId="{D415A483-7DCE-4B02-ACDE-729F44C9BBAA}">
      <dgm:prSet/>
      <dgm:spPr/>
      <dgm:t>
        <a:bodyPr/>
        <a:lstStyle/>
        <a:p>
          <a:endParaRPr lang="en-US"/>
        </a:p>
      </dgm:t>
    </dgm:pt>
    <dgm:pt modelId="{119B2610-BF43-446D-B8CD-25372CCD11AB}" type="sibTrans" cxnId="{D415A483-7DCE-4B02-ACDE-729F44C9BBAA}">
      <dgm:prSet/>
      <dgm:spPr/>
      <dgm:t>
        <a:bodyPr/>
        <a:lstStyle/>
        <a:p>
          <a:endParaRPr lang="en-US"/>
        </a:p>
      </dgm:t>
    </dgm:pt>
    <dgm:pt modelId="{20E76EDC-D51F-4F60-93FA-875F92F0E657}" type="pres">
      <dgm:prSet presAssocID="{3C943046-4D9F-42C2-BBCE-B221102B5022}" presName="Name0" presStyleCnt="0">
        <dgm:presLayoutVars>
          <dgm:dir/>
          <dgm:resizeHandles val="exact"/>
        </dgm:presLayoutVars>
      </dgm:prSet>
      <dgm:spPr/>
    </dgm:pt>
    <dgm:pt modelId="{2151838B-56B6-4943-9DAC-9F3C149DE721}" type="pres">
      <dgm:prSet presAssocID="{6AB7B051-FEB1-445F-BE6C-1A838FB26B0C}" presName="node" presStyleLbl="node1" presStyleIdx="0" presStyleCnt="8">
        <dgm:presLayoutVars>
          <dgm:bulletEnabled val="1"/>
        </dgm:presLayoutVars>
      </dgm:prSet>
      <dgm:spPr/>
    </dgm:pt>
    <dgm:pt modelId="{9E8DF575-EB8B-4815-9760-2EE7DD99F2EF}" type="pres">
      <dgm:prSet presAssocID="{B2476ABB-3D04-440D-ADF2-F3EB8B60C525}" presName="sibTrans" presStyleLbl="sibTrans1D1" presStyleIdx="0" presStyleCnt="7"/>
      <dgm:spPr/>
    </dgm:pt>
    <dgm:pt modelId="{B8F1859D-9928-4E20-8CFB-AD0D56690889}" type="pres">
      <dgm:prSet presAssocID="{B2476ABB-3D04-440D-ADF2-F3EB8B60C525}" presName="connectorText" presStyleLbl="sibTrans1D1" presStyleIdx="0" presStyleCnt="7"/>
      <dgm:spPr/>
    </dgm:pt>
    <dgm:pt modelId="{65BEDFD1-1811-4925-9B83-88556F43B346}" type="pres">
      <dgm:prSet presAssocID="{0DA5982F-9D11-4472-BE07-C8777D622546}" presName="node" presStyleLbl="node1" presStyleIdx="1" presStyleCnt="8">
        <dgm:presLayoutVars>
          <dgm:bulletEnabled val="1"/>
        </dgm:presLayoutVars>
      </dgm:prSet>
      <dgm:spPr/>
    </dgm:pt>
    <dgm:pt modelId="{201D42A0-8AFC-4A74-B650-C3B1925A2746}" type="pres">
      <dgm:prSet presAssocID="{5CF64578-ED7C-4162-AB62-693924B3B901}" presName="sibTrans" presStyleLbl="sibTrans1D1" presStyleIdx="1" presStyleCnt="7"/>
      <dgm:spPr/>
    </dgm:pt>
    <dgm:pt modelId="{BF03EF5E-AB94-4318-920F-2A5A06EA03E5}" type="pres">
      <dgm:prSet presAssocID="{5CF64578-ED7C-4162-AB62-693924B3B901}" presName="connectorText" presStyleLbl="sibTrans1D1" presStyleIdx="1" presStyleCnt="7"/>
      <dgm:spPr/>
    </dgm:pt>
    <dgm:pt modelId="{F70FA331-1643-4AD6-B9BA-E9B523785617}" type="pres">
      <dgm:prSet presAssocID="{DFD161CC-9651-4536-8F78-3F3CF695C524}" presName="node" presStyleLbl="node1" presStyleIdx="2" presStyleCnt="8">
        <dgm:presLayoutVars>
          <dgm:bulletEnabled val="1"/>
        </dgm:presLayoutVars>
      </dgm:prSet>
      <dgm:spPr/>
    </dgm:pt>
    <dgm:pt modelId="{5DF06802-7C4D-4149-B79D-200199424CB4}" type="pres">
      <dgm:prSet presAssocID="{BD50C680-08DF-420A-878F-DF12254FE263}" presName="sibTrans" presStyleLbl="sibTrans1D1" presStyleIdx="2" presStyleCnt="7"/>
      <dgm:spPr/>
    </dgm:pt>
    <dgm:pt modelId="{AF7B9C0D-9A23-4008-9013-9DC32E3C6CCC}" type="pres">
      <dgm:prSet presAssocID="{BD50C680-08DF-420A-878F-DF12254FE263}" presName="connectorText" presStyleLbl="sibTrans1D1" presStyleIdx="2" presStyleCnt="7"/>
      <dgm:spPr/>
    </dgm:pt>
    <dgm:pt modelId="{525982EB-87F4-451B-AA05-FFA99BF8326D}" type="pres">
      <dgm:prSet presAssocID="{D2FED6E3-3FB6-4E2C-9F32-06E25742E73F}" presName="node" presStyleLbl="node1" presStyleIdx="3" presStyleCnt="8">
        <dgm:presLayoutVars>
          <dgm:bulletEnabled val="1"/>
        </dgm:presLayoutVars>
      </dgm:prSet>
      <dgm:spPr/>
    </dgm:pt>
    <dgm:pt modelId="{56BB1F2C-C1A4-4B5B-BE7E-6A149F7B83CD}" type="pres">
      <dgm:prSet presAssocID="{D88C48BA-9A2E-4AB4-9B2B-CD1B91D85411}" presName="sibTrans" presStyleLbl="sibTrans1D1" presStyleIdx="3" presStyleCnt="7"/>
      <dgm:spPr/>
    </dgm:pt>
    <dgm:pt modelId="{186B5858-A77B-4420-9EA2-36E79C7FD4E3}" type="pres">
      <dgm:prSet presAssocID="{D88C48BA-9A2E-4AB4-9B2B-CD1B91D85411}" presName="connectorText" presStyleLbl="sibTrans1D1" presStyleIdx="3" presStyleCnt="7"/>
      <dgm:spPr/>
    </dgm:pt>
    <dgm:pt modelId="{F3C6F498-D486-4341-937D-C514EC3E94D2}" type="pres">
      <dgm:prSet presAssocID="{F22874B2-7210-4911-9273-8E8FC22F1163}" presName="node" presStyleLbl="node1" presStyleIdx="4" presStyleCnt="8">
        <dgm:presLayoutVars>
          <dgm:bulletEnabled val="1"/>
        </dgm:presLayoutVars>
      </dgm:prSet>
      <dgm:spPr/>
    </dgm:pt>
    <dgm:pt modelId="{57FB3DCF-644C-4CC1-8A42-85DF1D62DE8A}" type="pres">
      <dgm:prSet presAssocID="{18D84ED5-CD18-467C-9FE8-8A72AF083AC6}" presName="sibTrans" presStyleLbl="sibTrans1D1" presStyleIdx="4" presStyleCnt="7"/>
      <dgm:spPr/>
    </dgm:pt>
    <dgm:pt modelId="{F4D0FE40-B7F3-41F3-B8E3-0515EACF8AE4}" type="pres">
      <dgm:prSet presAssocID="{18D84ED5-CD18-467C-9FE8-8A72AF083AC6}" presName="connectorText" presStyleLbl="sibTrans1D1" presStyleIdx="4" presStyleCnt="7"/>
      <dgm:spPr/>
    </dgm:pt>
    <dgm:pt modelId="{4AA27950-3322-4023-94E8-392424FA4A0E}" type="pres">
      <dgm:prSet presAssocID="{50AF38F7-CFDC-4442-9579-96273B254C00}" presName="node" presStyleLbl="node1" presStyleIdx="5" presStyleCnt="8">
        <dgm:presLayoutVars>
          <dgm:bulletEnabled val="1"/>
        </dgm:presLayoutVars>
      </dgm:prSet>
      <dgm:spPr/>
    </dgm:pt>
    <dgm:pt modelId="{2A68C9C4-BAB4-4153-B34F-11247D9E0A43}" type="pres">
      <dgm:prSet presAssocID="{2D9F3C4F-80B9-4E45-A769-59BDEC32B71D}" presName="sibTrans" presStyleLbl="sibTrans1D1" presStyleIdx="5" presStyleCnt="7"/>
      <dgm:spPr/>
    </dgm:pt>
    <dgm:pt modelId="{756E9BCE-3B0B-43FD-BF8E-A50AE884DBE8}" type="pres">
      <dgm:prSet presAssocID="{2D9F3C4F-80B9-4E45-A769-59BDEC32B71D}" presName="connectorText" presStyleLbl="sibTrans1D1" presStyleIdx="5" presStyleCnt="7"/>
      <dgm:spPr/>
    </dgm:pt>
    <dgm:pt modelId="{33D0AF1D-09D6-4D86-8E3D-B5A39724195C}" type="pres">
      <dgm:prSet presAssocID="{DC87CF56-5161-48B8-BA92-5A1A79C4A51B}" presName="node" presStyleLbl="node1" presStyleIdx="6" presStyleCnt="8">
        <dgm:presLayoutVars>
          <dgm:bulletEnabled val="1"/>
        </dgm:presLayoutVars>
      </dgm:prSet>
      <dgm:spPr/>
    </dgm:pt>
    <dgm:pt modelId="{7F5A2928-A52B-4CF1-8056-DDB53914F7DC}" type="pres">
      <dgm:prSet presAssocID="{ABC34517-3C46-4517-95D9-ABCEAE333CC3}" presName="sibTrans" presStyleLbl="sibTrans1D1" presStyleIdx="6" presStyleCnt="7"/>
      <dgm:spPr/>
    </dgm:pt>
    <dgm:pt modelId="{4A288565-7614-4194-A0E3-16CA5D5FE309}" type="pres">
      <dgm:prSet presAssocID="{ABC34517-3C46-4517-95D9-ABCEAE333CC3}" presName="connectorText" presStyleLbl="sibTrans1D1" presStyleIdx="6" presStyleCnt="7"/>
      <dgm:spPr/>
    </dgm:pt>
    <dgm:pt modelId="{1323578B-F0FD-4CC6-9EC5-9D352A76B648}" type="pres">
      <dgm:prSet presAssocID="{130079D3-A7BA-4E63-AD5B-220CD0D74AA3}" presName="node" presStyleLbl="node1" presStyleIdx="7" presStyleCnt="8">
        <dgm:presLayoutVars>
          <dgm:bulletEnabled val="1"/>
        </dgm:presLayoutVars>
      </dgm:prSet>
      <dgm:spPr/>
    </dgm:pt>
  </dgm:ptLst>
  <dgm:cxnLst>
    <dgm:cxn modelId="{7E50E10A-BA76-4B30-BE6E-4449A032E312}" srcId="{3C943046-4D9F-42C2-BBCE-B221102B5022}" destId="{D2FED6E3-3FB6-4E2C-9F32-06E25742E73F}" srcOrd="3" destOrd="0" parTransId="{629F96ED-E1FF-4623-85EE-0F2E72235325}" sibTransId="{D88C48BA-9A2E-4AB4-9B2B-CD1B91D85411}"/>
    <dgm:cxn modelId="{D8255F0E-63E4-426F-8485-10A43B9D0324}" type="presOf" srcId="{D2FED6E3-3FB6-4E2C-9F32-06E25742E73F}" destId="{525982EB-87F4-451B-AA05-FFA99BF8326D}" srcOrd="0" destOrd="0" presId="urn:microsoft.com/office/officeart/2016/7/layout/RepeatingBendingProcessNew"/>
    <dgm:cxn modelId="{ADA5B821-823A-4E65-B305-42F26AAB56BB}" type="presOf" srcId="{BD50C680-08DF-420A-878F-DF12254FE263}" destId="{AF7B9C0D-9A23-4008-9013-9DC32E3C6CCC}" srcOrd="1" destOrd="0" presId="urn:microsoft.com/office/officeart/2016/7/layout/RepeatingBendingProcessNew"/>
    <dgm:cxn modelId="{55ACAA26-81FF-4CF1-8626-933D0D2893B6}" type="presOf" srcId="{D88C48BA-9A2E-4AB4-9B2B-CD1B91D85411}" destId="{186B5858-A77B-4420-9EA2-36E79C7FD4E3}" srcOrd="1" destOrd="0" presId="urn:microsoft.com/office/officeart/2016/7/layout/RepeatingBendingProcessNew"/>
    <dgm:cxn modelId="{CAFBFB3B-F884-4448-8CAC-A50440946D2B}" type="presOf" srcId="{18D84ED5-CD18-467C-9FE8-8A72AF083AC6}" destId="{F4D0FE40-B7F3-41F3-B8E3-0515EACF8AE4}" srcOrd="1" destOrd="0" presId="urn:microsoft.com/office/officeart/2016/7/layout/RepeatingBendingProcessNew"/>
    <dgm:cxn modelId="{C9C6895C-C14C-4D0E-A5FF-BE95092AA7B1}" type="presOf" srcId="{ABC34517-3C46-4517-95D9-ABCEAE333CC3}" destId="{7F5A2928-A52B-4CF1-8056-DDB53914F7DC}" srcOrd="0" destOrd="0" presId="urn:microsoft.com/office/officeart/2016/7/layout/RepeatingBendingProcessNew"/>
    <dgm:cxn modelId="{2B3BED5E-CCCC-4599-956C-DA1EC62A1FF3}" type="presOf" srcId="{5CF64578-ED7C-4162-AB62-693924B3B901}" destId="{BF03EF5E-AB94-4318-920F-2A5A06EA03E5}" srcOrd="1" destOrd="0" presId="urn:microsoft.com/office/officeart/2016/7/layout/RepeatingBendingProcessNew"/>
    <dgm:cxn modelId="{B1A2E567-E259-4680-80B9-070347EFBFDE}" type="presOf" srcId="{130079D3-A7BA-4E63-AD5B-220CD0D74AA3}" destId="{1323578B-F0FD-4CC6-9EC5-9D352A76B648}" srcOrd="0" destOrd="0" presId="urn:microsoft.com/office/officeart/2016/7/layout/RepeatingBendingProcessNew"/>
    <dgm:cxn modelId="{B85EBE69-A884-4156-8908-A5FD20CAAD42}" type="presOf" srcId="{5CF64578-ED7C-4162-AB62-693924B3B901}" destId="{201D42A0-8AFC-4A74-B650-C3B1925A2746}" srcOrd="0" destOrd="0" presId="urn:microsoft.com/office/officeart/2016/7/layout/RepeatingBendingProcessNew"/>
    <dgm:cxn modelId="{DDA72E6C-2F67-405F-B711-78A6EE0976ED}" type="presOf" srcId="{F22874B2-7210-4911-9273-8E8FC22F1163}" destId="{F3C6F498-D486-4341-937D-C514EC3E94D2}" srcOrd="0" destOrd="0" presId="urn:microsoft.com/office/officeart/2016/7/layout/RepeatingBendingProcessNew"/>
    <dgm:cxn modelId="{0F55AB6D-26E9-40DE-8CF3-E9B75C35826B}" srcId="{3C943046-4D9F-42C2-BBCE-B221102B5022}" destId="{F22874B2-7210-4911-9273-8E8FC22F1163}" srcOrd="4" destOrd="0" parTransId="{E8895442-5BFE-4E80-9A63-2E0A21B7102A}" sibTransId="{18D84ED5-CD18-467C-9FE8-8A72AF083AC6}"/>
    <dgm:cxn modelId="{21F20A74-17C5-4E6B-8C57-605E77815D89}" type="presOf" srcId="{2D9F3C4F-80B9-4E45-A769-59BDEC32B71D}" destId="{2A68C9C4-BAB4-4153-B34F-11247D9E0A43}" srcOrd="0" destOrd="0" presId="urn:microsoft.com/office/officeart/2016/7/layout/RepeatingBendingProcessNew"/>
    <dgm:cxn modelId="{81E1A277-A621-4E04-BBAE-64456E40B841}" srcId="{3C943046-4D9F-42C2-BBCE-B221102B5022}" destId="{6AB7B051-FEB1-445F-BE6C-1A838FB26B0C}" srcOrd="0" destOrd="0" parTransId="{298BF7D4-4007-4F1C-B9C4-610361DEC7D2}" sibTransId="{B2476ABB-3D04-440D-ADF2-F3EB8B60C525}"/>
    <dgm:cxn modelId="{23874E78-4C1C-42C4-A10D-5A9B7499F53F}" type="presOf" srcId="{D88C48BA-9A2E-4AB4-9B2B-CD1B91D85411}" destId="{56BB1F2C-C1A4-4B5B-BE7E-6A149F7B83CD}" srcOrd="0" destOrd="0" presId="urn:microsoft.com/office/officeart/2016/7/layout/RepeatingBendingProcessNew"/>
    <dgm:cxn modelId="{24402E7E-4407-458F-8B92-5C78D2BBEF88}" type="presOf" srcId="{0DA5982F-9D11-4472-BE07-C8777D622546}" destId="{65BEDFD1-1811-4925-9B83-88556F43B346}" srcOrd="0" destOrd="0" presId="urn:microsoft.com/office/officeart/2016/7/layout/RepeatingBendingProcessNew"/>
    <dgm:cxn modelId="{D415A483-7DCE-4B02-ACDE-729F44C9BBAA}" srcId="{3C943046-4D9F-42C2-BBCE-B221102B5022}" destId="{130079D3-A7BA-4E63-AD5B-220CD0D74AA3}" srcOrd="7" destOrd="0" parTransId="{AA70BD5C-329B-460D-AA35-149AA1C3E32D}" sibTransId="{119B2610-BF43-446D-B8CD-25372CCD11AB}"/>
    <dgm:cxn modelId="{B74E9B99-A93C-48AC-8B1C-E4337EF0AA20}" type="presOf" srcId="{B2476ABB-3D04-440D-ADF2-F3EB8B60C525}" destId="{B8F1859D-9928-4E20-8CFB-AD0D56690889}" srcOrd="1" destOrd="0" presId="urn:microsoft.com/office/officeart/2016/7/layout/RepeatingBendingProcessNew"/>
    <dgm:cxn modelId="{4C03269E-E8F7-46FC-8C39-C432C68E8A97}" srcId="{3C943046-4D9F-42C2-BBCE-B221102B5022}" destId="{0DA5982F-9D11-4472-BE07-C8777D622546}" srcOrd="1" destOrd="0" parTransId="{BDA6D7DB-EC4E-46B6-B59E-BFB3980B65EA}" sibTransId="{5CF64578-ED7C-4162-AB62-693924B3B901}"/>
    <dgm:cxn modelId="{D6EA98AD-7C75-458F-9AB1-20AE7D4BFE32}" srcId="{3C943046-4D9F-42C2-BBCE-B221102B5022}" destId="{50AF38F7-CFDC-4442-9579-96273B254C00}" srcOrd="5" destOrd="0" parTransId="{7C309F08-CCFA-410C-94EC-D95BB64AC104}" sibTransId="{2D9F3C4F-80B9-4E45-A769-59BDEC32B71D}"/>
    <dgm:cxn modelId="{149FCFB3-9BF1-49FA-ABE8-C393C034DC25}" srcId="{3C943046-4D9F-42C2-BBCE-B221102B5022}" destId="{DC87CF56-5161-48B8-BA92-5A1A79C4A51B}" srcOrd="6" destOrd="0" parTransId="{9F92D0A5-6B97-4082-B01A-E6351E474CA2}" sibTransId="{ABC34517-3C46-4517-95D9-ABCEAE333CC3}"/>
    <dgm:cxn modelId="{17342CBD-C312-47F4-BD8D-CCADE24ADEC7}" srcId="{3C943046-4D9F-42C2-BBCE-B221102B5022}" destId="{DFD161CC-9651-4536-8F78-3F3CF695C524}" srcOrd="2" destOrd="0" parTransId="{346CB15C-3AD8-4F42-9238-071B7A761806}" sibTransId="{BD50C680-08DF-420A-878F-DF12254FE263}"/>
    <dgm:cxn modelId="{B644DDBD-E217-4BA6-812D-F8891DFE6262}" type="presOf" srcId="{2D9F3C4F-80B9-4E45-A769-59BDEC32B71D}" destId="{756E9BCE-3B0B-43FD-BF8E-A50AE884DBE8}" srcOrd="1" destOrd="0" presId="urn:microsoft.com/office/officeart/2016/7/layout/RepeatingBendingProcessNew"/>
    <dgm:cxn modelId="{E3DA57CB-A98A-47A4-8F1B-44788A8DBF9D}" type="presOf" srcId="{3C943046-4D9F-42C2-BBCE-B221102B5022}" destId="{20E76EDC-D51F-4F60-93FA-875F92F0E657}" srcOrd="0" destOrd="0" presId="urn:microsoft.com/office/officeart/2016/7/layout/RepeatingBendingProcessNew"/>
    <dgm:cxn modelId="{6F492ECF-1AE7-4240-8568-D8336DA82BB9}" type="presOf" srcId="{ABC34517-3C46-4517-95D9-ABCEAE333CC3}" destId="{4A288565-7614-4194-A0E3-16CA5D5FE309}" srcOrd="1" destOrd="0" presId="urn:microsoft.com/office/officeart/2016/7/layout/RepeatingBendingProcessNew"/>
    <dgm:cxn modelId="{DF71EFE1-24AE-400C-96F8-2606043B7519}" type="presOf" srcId="{50AF38F7-CFDC-4442-9579-96273B254C00}" destId="{4AA27950-3322-4023-94E8-392424FA4A0E}" srcOrd="0" destOrd="0" presId="urn:microsoft.com/office/officeart/2016/7/layout/RepeatingBendingProcessNew"/>
    <dgm:cxn modelId="{F20783F5-6517-404C-B002-EDD94F042689}" type="presOf" srcId="{6AB7B051-FEB1-445F-BE6C-1A838FB26B0C}" destId="{2151838B-56B6-4943-9DAC-9F3C149DE721}" srcOrd="0" destOrd="0" presId="urn:microsoft.com/office/officeart/2016/7/layout/RepeatingBendingProcessNew"/>
    <dgm:cxn modelId="{398013F7-A681-4E59-9052-CFB8A80F46D7}" type="presOf" srcId="{DFD161CC-9651-4536-8F78-3F3CF695C524}" destId="{F70FA331-1643-4AD6-B9BA-E9B523785617}" srcOrd="0" destOrd="0" presId="urn:microsoft.com/office/officeart/2016/7/layout/RepeatingBendingProcessNew"/>
    <dgm:cxn modelId="{A25B6CF8-2CBD-44E6-A40A-38F5D6B8355A}" type="presOf" srcId="{BD50C680-08DF-420A-878F-DF12254FE263}" destId="{5DF06802-7C4D-4149-B79D-200199424CB4}" srcOrd="0" destOrd="0" presId="urn:microsoft.com/office/officeart/2016/7/layout/RepeatingBendingProcessNew"/>
    <dgm:cxn modelId="{AFF4A0FB-69EB-4586-960C-E9A8E578B376}" type="presOf" srcId="{B2476ABB-3D04-440D-ADF2-F3EB8B60C525}" destId="{9E8DF575-EB8B-4815-9760-2EE7DD99F2EF}" srcOrd="0" destOrd="0" presId="urn:microsoft.com/office/officeart/2016/7/layout/RepeatingBendingProcessNew"/>
    <dgm:cxn modelId="{AA1A1CFC-75A1-43FE-ABC6-A8834D1F7081}" type="presOf" srcId="{DC87CF56-5161-48B8-BA92-5A1A79C4A51B}" destId="{33D0AF1D-09D6-4D86-8E3D-B5A39724195C}" srcOrd="0" destOrd="0" presId="urn:microsoft.com/office/officeart/2016/7/layout/RepeatingBendingProcessNew"/>
    <dgm:cxn modelId="{07F0FAFE-DAFC-429B-8CC6-270F287B7EF8}" type="presOf" srcId="{18D84ED5-CD18-467C-9FE8-8A72AF083AC6}" destId="{57FB3DCF-644C-4CC1-8A42-85DF1D62DE8A}" srcOrd="0" destOrd="0" presId="urn:microsoft.com/office/officeart/2016/7/layout/RepeatingBendingProcessNew"/>
    <dgm:cxn modelId="{446E8F8A-0477-4827-B6F1-DC1FB2FFE557}" type="presParOf" srcId="{20E76EDC-D51F-4F60-93FA-875F92F0E657}" destId="{2151838B-56B6-4943-9DAC-9F3C149DE721}" srcOrd="0" destOrd="0" presId="urn:microsoft.com/office/officeart/2016/7/layout/RepeatingBendingProcessNew"/>
    <dgm:cxn modelId="{B49D0648-FD20-4421-A6DA-249884E310AA}" type="presParOf" srcId="{20E76EDC-D51F-4F60-93FA-875F92F0E657}" destId="{9E8DF575-EB8B-4815-9760-2EE7DD99F2EF}" srcOrd="1" destOrd="0" presId="urn:microsoft.com/office/officeart/2016/7/layout/RepeatingBendingProcessNew"/>
    <dgm:cxn modelId="{E11D67C2-8B42-4A95-AB44-00530A45726E}" type="presParOf" srcId="{9E8DF575-EB8B-4815-9760-2EE7DD99F2EF}" destId="{B8F1859D-9928-4E20-8CFB-AD0D56690889}" srcOrd="0" destOrd="0" presId="urn:microsoft.com/office/officeart/2016/7/layout/RepeatingBendingProcessNew"/>
    <dgm:cxn modelId="{32A80939-D62B-4C79-8320-5BFEEE2BF769}" type="presParOf" srcId="{20E76EDC-D51F-4F60-93FA-875F92F0E657}" destId="{65BEDFD1-1811-4925-9B83-88556F43B346}" srcOrd="2" destOrd="0" presId="urn:microsoft.com/office/officeart/2016/7/layout/RepeatingBendingProcessNew"/>
    <dgm:cxn modelId="{9C21F732-D1AC-4320-8272-F3909AD1AD5C}" type="presParOf" srcId="{20E76EDC-D51F-4F60-93FA-875F92F0E657}" destId="{201D42A0-8AFC-4A74-B650-C3B1925A2746}" srcOrd="3" destOrd="0" presId="urn:microsoft.com/office/officeart/2016/7/layout/RepeatingBendingProcessNew"/>
    <dgm:cxn modelId="{D6AAC3B3-C194-4C26-BB5F-D67321E30FAE}" type="presParOf" srcId="{201D42A0-8AFC-4A74-B650-C3B1925A2746}" destId="{BF03EF5E-AB94-4318-920F-2A5A06EA03E5}" srcOrd="0" destOrd="0" presId="urn:microsoft.com/office/officeart/2016/7/layout/RepeatingBendingProcessNew"/>
    <dgm:cxn modelId="{8197DE09-BE68-4982-81A2-3CEB77EE7208}" type="presParOf" srcId="{20E76EDC-D51F-4F60-93FA-875F92F0E657}" destId="{F70FA331-1643-4AD6-B9BA-E9B523785617}" srcOrd="4" destOrd="0" presId="urn:microsoft.com/office/officeart/2016/7/layout/RepeatingBendingProcessNew"/>
    <dgm:cxn modelId="{576FF7C5-FAE5-4F14-B4D1-AECD2BAF28C6}" type="presParOf" srcId="{20E76EDC-D51F-4F60-93FA-875F92F0E657}" destId="{5DF06802-7C4D-4149-B79D-200199424CB4}" srcOrd="5" destOrd="0" presId="urn:microsoft.com/office/officeart/2016/7/layout/RepeatingBendingProcessNew"/>
    <dgm:cxn modelId="{B05B9CCE-27B8-4C3E-AE1E-446D971A77DB}" type="presParOf" srcId="{5DF06802-7C4D-4149-B79D-200199424CB4}" destId="{AF7B9C0D-9A23-4008-9013-9DC32E3C6CCC}" srcOrd="0" destOrd="0" presId="urn:microsoft.com/office/officeart/2016/7/layout/RepeatingBendingProcessNew"/>
    <dgm:cxn modelId="{CBCB7509-FDDE-4BA6-B05D-7A7D6A779E6A}" type="presParOf" srcId="{20E76EDC-D51F-4F60-93FA-875F92F0E657}" destId="{525982EB-87F4-451B-AA05-FFA99BF8326D}" srcOrd="6" destOrd="0" presId="urn:microsoft.com/office/officeart/2016/7/layout/RepeatingBendingProcessNew"/>
    <dgm:cxn modelId="{7B77EB8E-AAAC-445B-95B3-A42297E0A9EA}" type="presParOf" srcId="{20E76EDC-D51F-4F60-93FA-875F92F0E657}" destId="{56BB1F2C-C1A4-4B5B-BE7E-6A149F7B83CD}" srcOrd="7" destOrd="0" presId="urn:microsoft.com/office/officeart/2016/7/layout/RepeatingBendingProcessNew"/>
    <dgm:cxn modelId="{78B68679-125B-4E50-92AE-F96BD98CC14B}" type="presParOf" srcId="{56BB1F2C-C1A4-4B5B-BE7E-6A149F7B83CD}" destId="{186B5858-A77B-4420-9EA2-36E79C7FD4E3}" srcOrd="0" destOrd="0" presId="urn:microsoft.com/office/officeart/2016/7/layout/RepeatingBendingProcessNew"/>
    <dgm:cxn modelId="{41A7A95F-7D44-4B5C-81C4-5DA241E2B031}" type="presParOf" srcId="{20E76EDC-D51F-4F60-93FA-875F92F0E657}" destId="{F3C6F498-D486-4341-937D-C514EC3E94D2}" srcOrd="8" destOrd="0" presId="urn:microsoft.com/office/officeart/2016/7/layout/RepeatingBendingProcessNew"/>
    <dgm:cxn modelId="{72754425-0297-426B-9CD5-BF259737D744}" type="presParOf" srcId="{20E76EDC-D51F-4F60-93FA-875F92F0E657}" destId="{57FB3DCF-644C-4CC1-8A42-85DF1D62DE8A}" srcOrd="9" destOrd="0" presId="urn:microsoft.com/office/officeart/2016/7/layout/RepeatingBendingProcessNew"/>
    <dgm:cxn modelId="{68C4845A-48BD-48FD-8349-CFBF409D6C5F}" type="presParOf" srcId="{57FB3DCF-644C-4CC1-8A42-85DF1D62DE8A}" destId="{F4D0FE40-B7F3-41F3-B8E3-0515EACF8AE4}" srcOrd="0" destOrd="0" presId="urn:microsoft.com/office/officeart/2016/7/layout/RepeatingBendingProcessNew"/>
    <dgm:cxn modelId="{644C4DFD-ABBC-4333-8EE7-2C44AE9BDCD6}" type="presParOf" srcId="{20E76EDC-D51F-4F60-93FA-875F92F0E657}" destId="{4AA27950-3322-4023-94E8-392424FA4A0E}" srcOrd="10" destOrd="0" presId="urn:microsoft.com/office/officeart/2016/7/layout/RepeatingBendingProcessNew"/>
    <dgm:cxn modelId="{BD729786-9DDE-4BB1-A31B-76E4B8211625}" type="presParOf" srcId="{20E76EDC-D51F-4F60-93FA-875F92F0E657}" destId="{2A68C9C4-BAB4-4153-B34F-11247D9E0A43}" srcOrd="11" destOrd="0" presId="urn:microsoft.com/office/officeart/2016/7/layout/RepeatingBendingProcessNew"/>
    <dgm:cxn modelId="{9398B6A1-34A2-4F3A-9D9D-D1E127CA88D3}" type="presParOf" srcId="{2A68C9C4-BAB4-4153-B34F-11247D9E0A43}" destId="{756E9BCE-3B0B-43FD-BF8E-A50AE884DBE8}" srcOrd="0" destOrd="0" presId="urn:microsoft.com/office/officeart/2016/7/layout/RepeatingBendingProcessNew"/>
    <dgm:cxn modelId="{92A808B5-0DDE-49A7-98E5-50D23D646367}" type="presParOf" srcId="{20E76EDC-D51F-4F60-93FA-875F92F0E657}" destId="{33D0AF1D-09D6-4D86-8E3D-B5A39724195C}" srcOrd="12" destOrd="0" presId="urn:microsoft.com/office/officeart/2016/7/layout/RepeatingBendingProcessNew"/>
    <dgm:cxn modelId="{6A04892E-DD53-45B1-9374-537F895B52B6}" type="presParOf" srcId="{20E76EDC-D51F-4F60-93FA-875F92F0E657}" destId="{7F5A2928-A52B-4CF1-8056-DDB53914F7DC}" srcOrd="13" destOrd="0" presId="urn:microsoft.com/office/officeart/2016/7/layout/RepeatingBendingProcessNew"/>
    <dgm:cxn modelId="{E3CCA20D-7B63-4BC5-8315-275C5C3F3F1C}" type="presParOf" srcId="{7F5A2928-A52B-4CF1-8056-DDB53914F7DC}" destId="{4A288565-7614-4194-A0E3-16CA5D5FE309}" srcOrd="0" destOrd="0" presId="urn:microsoft.com/office/officeart/2016/7/layout/RepeatingBendingProcessNew"/>
    <dgm:cxn modelId="{953FF86C-2570-4266-A1EA-7CB44C5CE9E7}" type="presParOf" srcId="{20E76EDC-D51F-4F60-93FA-875F92F0E657}" destId="{1323578B-F0FD-4CC6-9EC5-9D352A76B648}"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7E4A7B-F099-4D2A-9546-43CA9464D27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6F225AF-92BE-4803-AE1F-6256EB38D0CF}">
      <dgm:prSet/>
      <dgm:spPr/>
      <dgm:t>
        <a:bodyPr/>
        <a:lstStyle/>
        <a:p>
          <a:r>
            <a:rPr lang="en-US"/>
            <a:t>Data processing contract</a:t>
          </a:r>
        </a:p>
      </dgm:t>
    </dgm:pt>
    <dgm:pt modelId="{A8ACA8A5-B237-4C29-B330-CBC44122A02C}" type="parTrans" cxnId="{6EC691CA-7515-4B65-851C-E7A2F4FD0CF7}">
      <dgm:prSet/>
      <dgm:spPr/>
      <dgm:t>
        <a:bodyPr/>
        <a:lstStyle/>
        <a:p>
          <a:endParaRPr lang="en-US"/>
        </a:p>
      </dgm:t>
    </dgm:pt>
    <dgm:pt modelId="{AAD3B03D-48A5-4A11-B364-421369254D03}" type="sibTrans" cxnId="{6EC691CA-7515-4B65-851C-E7A2F4FD0CF7}">
      <dgm:prSet/>
      <dgm:spPr/>
      <dgm:t>
        <a:bodyPr/>
        <a:lstStyle/>
        <a:p>
          <a:endParaRPr lang="en-US"/>
        </a:p>
      </dgm:t>
    </dgm:pt>
    <dgm:pt modelId="{61609479-9C53-42C7-8587-F3F4929D98EF}">
      <dgm:prSet/>
      <dgm:spPr/>
      <dgm:t>
        <a:bodyPr/>
        <a:lstStyle/>
        <a:p>
          <a:r>
            <a:rPr lang="en-US"/>
            <a:t>Memorandum of understanding</a:t>
          </a:r>
        </a:p>
      </dgm:t>
    </dgm:pt>
    <dgm:pt modelId="{F1A5F4E8-1E4E-4BE7-92BC-3D5F68806286}" type="parTrans" cxnId="{F82EC6D4-BF67-499F-ACC5-BB1957387DAD}">
      <dgm:prSet/>
      <dgm:spPr/>
      <dgm:t>
        <a:bodyPr/>
        <a:lstStyle/>
        <a:p>
          <a:endParaRPr lang="en-US"/>
        </a:p>
      </dgm:t>
    </dgm:pt>
    <dgm:pt modelId="{28C42E02-0FD8-46A2-869E-340A29DFC429}" type="sibTrans" cxnId="{F82EC6D4-BF67-499F-ACC5-BB1957387DAD}">
      <dgm:prSet/>
      <dgm:spPr/>
      <dgm:t>
        <a:bodyPr/>
        <a:lstStyle/>
        <a:p>
          <a:endParaRPr lang="en-US"/>
        </a:p>
      </dgm:t>
    </dgm:pt>
    <dgm:pt modelId="{C5B7225E-2969-4CF8-BB57-C059AE3F8275}">
      <dgm:prSet/>
      <dgm:spPr/>
      <dgm:t>
        <a:bodyPr/>
        <a:lstStyle/>
        <a:p>
          <a:r>
            <a:rPr lang="en-US"/>
            <a:t>Service level agreement</a:t>
          </a:r>
        </a:p>
      </dgm:t>
    </dgm:pt>
    <dgm:pt modelId="{C0CEF881-E035-419A-9644-0A068A8C76B1}" type="parTrans" cxnId="{380F4DAF-23AF-48C8-A3D3-5AF8EDCE78A5}">
      <dgm:prSet/>
      <dgm:spPr/>
      <dgm:t>
        <a:bodyPr/>
        <a:lstStyle/>
        <a:p>
          <a:endParaRPr lang="en-US"/>
        </a:p>
      </dgm:t>
    </dgm:pt>
    <dgm:pt modelId="{95B4A6EB-7CB4-4331-99B7-CC49A63A74DC}" type="sibTrans" cxnId="{380F4DAF-23AF-48C8-A3D3-5AF8EDCE78A5}">
      <dgm:prSet/>
      <dgm:spPr/>
      <dgm:t>
        <a:bodyPr/>
        <a:lstStyle/>
        <a:p>
          <a:endParaRPr lang="en-US"/>
        </a:p>
      </dgm:t>
    </dgm:pt>
    <dgm:pt modelId="{437C1719-C386-461C-94DC-C531FD18AF94}">
      <dgm:prSet/>
      <dgm:spPr/>
      <dgm:t>
        <a:bodyPr/>
        <a:lstStyle/>
        <a:p>
          <a:r>
            <a:rPr lang="en-US"/>
            <a:t>Information sharing agreement</a:t>
          </a:r>
        </a:p>
      </dgm:t>
    </dgm:pt>
    <dgm:pt modelId="{3F3687CB-8F2C-41C3-8554-C2895FBCC4AE}" type="parTrans" cxnId="{D0A6F221-9FA9-4EE1-9044-32299FD53796}">
      <dgm:prSet/>
      <dgm:spPr/>
      <dgm:t>
        <a:bodyPr/>
        <a:lstStyle/>
        <a:p>
          <a:endParaRPr lang="en-US"/>
        </a:p>
      </dgm:t>
    </dgm:pt>
    <dgm:pt modelId="{C37C993F-62FD-4E1C-BCEA-567B0F2CC8CE}" type="sibTrans" cxnId="{D0A6F221-9FA9-4EE1-9044-32299FD53796}">
      <dgm:prSet/>
      <dgm:spPr/>
      <dgm:t>
        <a:bodyPr/>
        <a:lstStyle/>
        <a:p>
          <a:endParaRPr lang="en-US"/>
        </a:p>
      </dgm:t>
    </dgm:pt>
    <dgm:pt modelId="{725DF8B0-2D85-4075-99A2-B05B99407C0F}">
      <dgm:prSet/>
      <dgm:spPr/>
      <dgm:t>
        <a:bodyPr/>
        <a:lstStyle/>
        <a:p>
          <a:r>
            <a:rPr lang="en-US"/>
            <a:t>We will look into these in more detail during the workshop</a:t>
          </a:r>
        </a:p>
      </dgm:t>
    </dgm:pt>
    <dgm:pt modelId="{19031792-59FD-43A2-B15E-48D4F8A167A5}" type="parTrans" cxnId="{518C8BEE-69DC-4B0E-9BDB-A9DF8F287EBA}">
      <dgm:prSet/>
      <dgm:spPr/>
      <dgm:t>
        <a:bodyPr/>
        <a:lstStyle/>
        <a:p>
          <a:endParaRPr lang="en-US"/>
        </a:p>
      </dgm:t>
    </dgm:pt>
    <dgm:pt modelId="{F2AB5DA1-1225-4A45-BA97-2581CD4F4F4E}" type="sibTrans" cxnId="{518C8BEE-69DC-4B0E-9BDB-A9DF8F287EBA}">
      <dgm:prSet/>
      <dgm:spPr/>
      <dgm:t>
        <a:bodyPr/>
        <a:lstStyle/>
        <a:p>
          <a:endParaRPr lang="en-US"/>
        </a:p>
      </dgm:t>
    </dgm:pt>
    <dgm:pt modelId="{2476319D-0B32-4586-A037-15660631DA75}" type="pres">
      <dgm:prSet presAssocID="{857E4A7B-F099-4D2A-9546-43CA9464D279}" presName="vert0" presStyleCnt="0">
        <dgm:presLayoutVars>
          <dgm:dir/>
          <dgm:animOne val="branch"/>
          <dgm:animLvl val="lvl"/>
        </dgm:presLayoutVars>
      </dgm:prSet>
      <dgm:spPr/>
    </dgm:pt>
    <dgm:pt modelId="{445A7243-BFA8-4B56-B94F-3449B7ADD896}" type="pres">
      <dgm:prSet presAssocID="{36F225AF-92BE-4803-AE1F-6256EB38D0CF}" presName="thickLine" presStyleLbl="alignNode1" presStyleIdx="0" presStyleCnt="5"/>
      <dgm:spPr/>
    </dgm:pt>
    <dgm:pt modelId="{0AE94836-E365-4851-9D32-7EA6DE065176}" type="pres">
      <dgm:prSet presAssocID="{36F225AF-92BE-4803-AE1F-6256EB38D0CF}" presName="horz1" presStyleCnt="0"/>
      <dgm:spPr/>
    </dgm:pt>
    <dgm:pt modelId="{20BC8D26-14B9-4F9B-8305-7DBE92333FDA}" type="pres">
      <dgm:prSet presAssocID="{36F225AF-92BE-4803-AE1F-6256EB38D0CF}" presName="tx1" presStyleLbl="revTx" presStyleIdx="0" presStyleCnt="5"/>
      <dgm:spPr/>
    </dgm:pt>
    <dgm:pt modelId="{87984D30-D525-4711-8999-EC8DDBFD8410}" type="pres">
      <dgm:prSet presAssocID="{36F225AF-92BE-4803-AE1F-6256EB38D0CF}" presName="vert1" presStyleCnt="0"/>
      <dgm:spPr/>
    </dgm:pt>
    <dgm:pt modelId="{4EDB3827-5E7F-4738-969A-0765C3BD88FB}" type="pres">
      <dgm:prSet presAssocID="{61609479-9C53-42C7-8587-F3F4929D98EF}" presName="thickLine" presStyleLbl="alignNode1" presStyleIdx="1" presStyleCnt="5"/>
      <dgm:spPr/>
    </dgm:pt>
    <dgm:pt modelId="{3AB283A6-3D96-4081-B882-9FBF537F3BA5}" type="pres">
      <dgm:prSet presAssocID="{61609479-9C53-42C7-8587-F3F4929D98EF}" presName="horz1" presStyleCnt="0"/>
      <dgm:spPr/>
    </dgm:pt>
    <dgm:pt modelId="{E5793257-1954-466F-BB3B-3BE9D1F42260}" type="pres">
      <dgm:prSet presAssocID="{61609479-9C53-42C7-8587-F3F4929D98EF}" presName="tx1" presStyleLbl="revTx" presStyleIdx="1" presStyleCnt="5"/>
      <dgm:spPr/>
    </dgm:pt>
    <dgm:pt modelId="{2B8B87E3-3D84-42D8-9CDF-440183FEFBA8}" type="pres">
      <dgm:prSet presAssocID="{61609479-9C53-42C7-8587-F3F4929D98EF}" presName="vert1" presStyleCnt="0"/>
      <dgm:spPr/>
    </dgm:pt>
    <dgm:pt modelId="{371A4F7B-997B-4EB6-852B-27888CC2D8C7}" type="pres">
      <dgm:prSet presAssocID="{C5B7225E-2969-4CF8-BB57-C059AE3F8275}" presName="thickLine" presStyleLbl="alignNode1" presStyleIdx="2" presStyleCnt="5"/>
      <dgm:spPr/>
    </dgm:pt>
    <dgm:pt modelId="{6D2E0033-FC15-4D1C-9C45-10ACCD8EBDD6}" type="pres">
      <dgm:prSet presAssocID="{C5B7225E-2969-4CF8-BB57-C059AE3F8275}" presName="horz1" presStyleCnt="0"/>
      <dgm:spPr/>
    </dgm:pt>
    <dgm:pt modelId="{8638AA35-5C6B-419C-8ACC-BAC5CAC91859}" type="pres">
      <dgm:prSet presAssocID="{C5B7225E-2969-4CF8-BB57-C059AE3F8275}" presName="tx1" presStyleLbl="revTx" presStyleIdx="2" presStyleCnt="5"/>
      <dgm:spPr/>
    </dgm:pt>
    <dgm:pt modelId="{8E1E5975-0757-4398-8839-CB15B289C720}" type="pres">
      <dgm:prSet presAssocID="{C5B7225E-2969-4CF8-BB57-C059AE3F8275}" presName="vert1" presStyleCnt="0"/>
      <dgm:spPr/>
    </dgm:pt>
    <dgm:pt modelId="{1A037A3F-4B04-4F97-A21D-B00DE7EAC08A}" type="pres">
      <dgm:prSet presAssocID="{437C1719-C386-461C-94DC-C531FD18AF94}" presName="thickLine" presStyleLbl="alignNode1" presStyleIdx="3" presStyleCnt="5"/>
      <dgm:spPr/>
    </dgm:pt>
    <dgm:pt modelId="{F88A0437-991A-4025-B3D6-4E0C1E6ECD94}" type="pres">
      <dgm:prSet presAssocID="{437C1719-C386-461C-94DC-C531FD18AF94}" presName="horz1" presStyleCnt="0"/>
      <dgm:spPr/>
    </dgm:pt>
    <dgm:pt modelId="{32D78722-57A2-4A79-A01C-152DACB738DD}" type="pres">
      <dgm:prSet presAssocID="{437C1719-C386-461C-94DC-C531FD18AF94}" presName="tx1" presStyleLbl="revTx" presStyleIdx="3" presStyleCnt="5"/>
      <dgm:spPr/>
    </dgm:pt>
    <dgm:pt modelId="{97DDD597-DF4B-4A32-A5CE-EE79DDB630B1}" type="pres">
      <dgm:prSet presAssocID="{437C1719-C386-461C-94DC-C531FD18AF94}" presName="vert1" presStyleCnt="0"/>
      <dgm:spPr/>
    </dgm:pt>
    <dgm:pt modelId="{7504882F-A143-4BB2-A710-95F6240E2369}" type="pres">
      <dgm:prSet presAssocID="{725DF8B0-2D85-4075-99A2-B05B99407C0F}" presName="thickLine" presStyleLbl="alignNode1" presStyleIdx="4" presStyleCnt="5"/>
      <dgm:spPr/>
    </dgm:pt>
    <dgm:pt modelId="{04A6EDBE-324D-4958-8826-37222A72EFC5}" type="pres">
      <dgm:prSet presAssocID="{725DF8B0-2D85-4075-99A2-B05B99407C0F}" presName="horz1" presStyleCnt="0"/>
      <dgm:spPr/>
    </dgm:pt>
    <dgm:pt modelId="{C9E2D58B-388A-42A1-A3FB-1E9F854EE535}" type="pres">
      <dgm:prSet presAssocID="{725DF8B0-2D85-4075-99A2-B05B99407C0F}" presName="tx1" presStyleLbl="revTx" presStyleIdx="4" presStyleCnt="5"/>
      <dgm:spPr/>
    </dgm:pt>
    <dgm:pt modelId="{A38B9B2C-BB30-4932-805F-4CBCE3676246}" type="pres">
      <dgm:prSet presAssocID="{725DF8B0-2D85-4075-99A2-B05B99407C0F}" presName="vert1" presStyleCnt="0"/>
      <dgm:spPr/>
    </dgm:pt>
  </dgm:ptLst>
  <dgm:cxnLst>
    <dgm:cxn modelId="{A081B710-CA36-4AA3-B732-A17852C82489}" type="presOf" srcId="{61609479-9C53-42C7-8587-F3F4929D98EF}" destId="{E5793257-1954-466F-BB3B-3BE9D1F42260}" srcOrd="0" destOrd="0" presId="urn:microsoft.com/office/officeart/2008/layout/LinedList"/>
    <dgm:cxn modelId="{D0A6F221-9FA9-4EE1-9044-32299FD53796}" srcId="{857E4A7B-F099-4D2A-9546-43CA9464D279}" destId="{437C1719-C386-461C-94DC-C531FD18AF94}" srcOrd="3" destOrd="0" parTransId="{3F3687CB-8F2C-41C3-8554-C2895FBCC4AE}" sibTransId="{C37C993F-62FD-4E1C-BCEA-567B0F2CC8CE}"/>
    <dgm:cxn modelId="{55BD6B6D-9CC2-4327-84CC-11573DA291BB}" type="presOf" srcId="{437C1719-C386-461C-94DC-C531FD18AF94}" destId="{32D78722-57A2-4A79-A01C-152DACB738DD}" srcOrd="0" destOrd="0" presId="urn:microsoft.com/office/officeart/2008/layout/LinedList"/>
    <dgm:cxn modelId="{DE269970-98EC-4C09-B07F-FAC0481834DD}" type="presOf" srcId="{857E4A7B-F099-4D2A-9546-43CA9464D279}" destId="{2476319D-0B32-4586-A037-15660631DA75}" srcOrd="0" destOrd="0" presId="urn:microsoft.com/office/officeart/2008/layout/LinedList"/>
    <dgm:cxn modelId="{059979A5-89F4-49E6-BF77-1F90E6104425}" type="presOf" srcId="{36F225AF-92BE-4803-AE1F-6256EB38D0CF}" destId="{20BC8D26-14B9-4F9B-8305-7DBE92333FDA}" srcOrd="0" destOrd="0" presId="urn:microsoft.com/office/officeart/2008/layout/LinedList"/>
    <dgm:cxn modelId="{14B468A7-AFA1-428D-840B-759C310EFA23}" type="presOf" srcId="{C5B7225E-2969-4CF8-BB57-C059AE3F8275}" destId="{8638AA35-5C6B-419C-8ACC-BAC5CAC91859}" srcOrd="0" destOrd="0" presId="urn:microsoft.com/office/officeart/2008/layout/LinedList"/>
    <dgm:cxn modelId="{380F4DAF-23AF-48C8-A3D3-5AF8EDCE78A5}" srcId="{857E4A7B-F099-4D2A-9546-43CA9464D279}" destId="{C5B7225E-2969-4CF8-BB57-C059AE3F8275}" srcOrd="2" destOrd="0" parTransId="{C0CEF881-E035-419A-9644-0A068A8C76B1}" sibTransId="{95B4A6EB-7CB4-4331-99B7-CC49A63A74DC}"/>
    <dgm:cxn modelId="{E2AFEFC8-8B89-4E3E-8C4C-0331A001CF32}" type="presOf" srcId="{725DF8B0-2D85-4075-99A2-B05B99407C0F}" destId="{C9E2D58B-388A-42A1-A3FB-1E9F854EE535}" srcOrd="0" destOrd="0" presId="urn:microsoft.com/office/officeart/2008/layout/LinedList"/>
    <dgm:cxn modelId="{6EC691CA-7515-4B65-851C-E7A2F4FD0CF7}" srcId="{857E4A7B-F099-4D2A-9546-43CA9464D279}" destId="{36F225AF-92BE-4803-AE1F-6256EB38D0CF}" srcOrd="0" destOrd="0" parTransId="{A8ACA8A5-B237-4C29-B330-CBC44122A02C}" sibTransId="{AAD3B03D-48A5-4A11-B364-421369254D03}"/>
    <dgm:cxn modelId="{F82EC6D4-BF67-499F-ACC5-BB1957387DAD}" srcId="{857E4A7B-F099-4D2A-9546-43CA9464D279}" destId="{61609479-9C53-42C7-8587-F3F4929D98EF}" srcOrd="1" destOrd="0" parTransId="{F1A5F4E8-1E4E-4BE7-92BC-3D5F68806286}" sibTransId="{28C42E02-0FD8-46A2-869E-340A29DFC429}"/>
    <dgm:cxn modelId="{518C8BEE-69DC-4B0E-9BDB-A9DF8F287EBA}" srcId="{857E4A7B-F099-4D2A-9546-43CA9464D279}" destId="{725DF8B0-2D85-4075-99A2-B05B99407C0F}" srcOrd="4" destOrd="0" parTransId="{19031792-59FD-43A2-B15E-48D4F8A167A5}" sibTransId="{F2AB5DA1-1225-4A45-BA97-2581CD4F4F4E}"/>
    <dgm:cxn modelId="{09906BF0-1AA4-42EC-8E36-EC6E6DF81197}" type="presParOf" srcId="{2476319D-0B32-4586-A037-15660631DA75}" destId="{445A7243-BFA8-4B56-B94F-3449B7ADD896}" srcOrd="0" destOrd="0" presId="urn:microsoft.com/office/officeart/2008/layout/LinedList"/>
    <dgm:cxn modelId="{46080CD3-CA13-421D-9F49-62738ED19BAE}" type="presParOf" srcId="{2476319D-0B32-4586-A037-15660631DA75}" destId="{0AE94836-E365-4851-9D32-7EA6DE065176}" srcOrd="1" destOrd="0" presId="urn:microsoft.com/office/officeart/2008/layout/LinedList"/>
    <dgm:cxn modelId="{E9D54979-1925-4848-8AD6-EB64BBA0ABC4}" type="presParOf" srcId="{0AE94836-E365-4851-9D32-7EA6DE065176}" destId="{20BC8D26-14B9-4F9B-8305-7DBE92333FDA}" srcOrd="0" destOrd="0" presId="urn:microsoft.com/office/officeart/2008/layout/LinedList"/>
    <dgm:cxn modelId="{06B0D512-4904-444D-992D-AA1B72624748}" type="presParOf" srcId="{0AE94836-E365-4851-9D32-7EA6DE065176}" destId="{87984D30-D525-4711-8999-EC8DDBFD8410}" srcOrd="1" destOrd="0" presId="urn:microsoft.com/office/officeart/2008/layout/LinedList"/>
    <dgm:cxn modelId="{34911122-D478-4ABA-ABD5-E3E07FFDE7FC}" type="presParOf" srcId="{2476319D-0B32-4586-A037-15660631DA75}" destId="{4EDB3827-5E7F-4738-969A-0765C3BD88FB}" srcOrd="2" destOrd="0" presId="urn:microsoft.com/office/officeart/2008/layout/LinedList"/>
    <dgm:cxn modelId="{858E29C3-8DC4-4E8B-94B3-9B4381D58F89}" type="presParOf" srcId="{2476319D-0B32-4586-A037-15660631DA75}" destId="{3AB283A6-3D96-4081-B882-9FBF537F3BA5}" srcOrd="3" destOrd="0" presId="urn:microsoft.com/office/officeart/2008/layout/LinedList"/>
    <dgm:cxn modelId="{03200B7E-2CAD-49AC-9599-3FD17EA548E9}" type="presParOf" srcId="{3AB283A6-3D96-4081-B882-9FBF537F3BA5}" destId="{E5793257-1954-466F-BB3B-3BE9D1F42260}" srcOrd="0" destOrd="0" presId="urn:microsoft.com/office/officeart/2008/layout/LinedList"/>
    <dgm:cxn modelId="{BDCFE789-B2F7-41C7-8CEE-BCB996C91ACF}" type="presParOf" srcId="{3AB283A6-3D96-4081-B882-9FBF537F3BA5}" destId="{2B8B87E3-3D84-42D8-9CDF-440183FEFBA8}" srcOrd="1" destOrd="0" presId="urn:microsoft.com/office/officeart/2008/layout/LinedList"/>
    <dgm:cxn modelId="{17822F16-7BA8-4BFA-A56C-8FDEE95F5126}" type="presParOf" srcId="{2476319D-0B32-4586-A037-15660631DA75}" destId="{371A4F7B-997B-4EB6-852B-27888CC2D8C7}" srcOrd="4" destOrd="0" presId="urn:microsoft.com/office/officeart/2008/layout/LinedList"/>
    <dgm:cxn modelId="{0B364BBA-8275-487B-B091-7E4D49CA92E2}" type="presParOf" srcId="{2476319D-0B32-4586-A037-15660631DA75}" destId="{6D2E0033-FC15-4D1C-9C45-10ACCD8EBDD6}" srcOrd="5" destOrd="0" presId="urn:microsoft.com/office/officeart/2008/layout/LinedList"/>
    <dgm:cxn modelId="{1DF7A2EF-AB9A-43CB-9205-72B12E372A63}" type="presParOf" srcId="{6D2E0033-FC15-4D1C-9C45-10ACCD8EBDD6}" destId="{8638AA35-5C6B-419C-8ACC-BAC5CAC91859}" srcOrd="0" destOrd="0" presId="urn:microsoft.com/office/officeart/2008/layout/LinedList"/>
    <dgm:cxn modelId="{97F8F338-CCFF-447C-9176-34943280714E}" type="presParOf" srcId="{6D2E0033-FC15-4D1C-9C45-10ACCD8EBDD6}" destId="{8E1E5975-0757-4398-8839-CB15B289C720}" srcOrd="1" destOrd="0" presId="urn:microsoft.com/office/officeart/2008/layout/LinedList"/>
    <dgm:cxn modelId="{1BA98B97-A9F0-487D-B315-A742A4971660}" type="presParOf" srcId="{2476319D-0B32-4586-A037-15660631DA75}" destId="{1A037A3F-4B04-4F97-A21D-B00DE7EAC08A}" srcOrd="6" destOrd="0" presId="urn:microsoft.com/office/officeart/2008/layout/LinedList"/>
    <dgm:cxn modelId="{03A76EB5-95CD-4E0E-B8E4-0ABA563D0C5B}" type="presParOf" srcId="{2476319D-0B32-4586-A037-15660631DA75}" destId="{F88A0437-991A-4025-B3D6-4E0C1E6ECD94}" srcOrd="7" destOrd="0" presId="urn:microsoft.com/office/officeart/2008/layout/LinedList"/>
    <dgm:cxn modelId="{8201FD31-CD66-4660-A9B4-AF4650DE4B5B}" type="presParOf" srcId="{F88A0437-991A-4025-B3D6-4E0C1E6ECD94}" destId="{32D78722-57A2-4A79-A01C-152DACB738DD}" srcOrd="0" destOrd="0" presId="urn:microsoft.com/office/officeart/2008/layout/LinedList"/>
    <dgm:cxn modelId="{85F35C55-B6B3-4446-A4E1-975B4DFA97F4}" type="presParOf" srcId="{F88A0437-991A-4025-B3D6-4E0C1E6ECD94}" destId="{97DDD597-DF4B-4A32-A5CE-EE79DDB630B1}" srcOrd="1" destOrd="0" presId="urn:microsoft.com/office/officeart/2008/layout/LinedList"/>
    <dgm:cxn modelId="{2C9A9D95-6ECB-415E-A8FB-3B30BAD44CBA}" type="presParOf" srcId="{2476319D-0B32-4586-A037-15660631DA75}" destId="{7504882F-A143-4BB2-A710-95F6240E2369}" srcOrd="8" destOrd="0" presId="urn:microsoft.com/office/officeart/2008/layout/LinedList"/>
    <dgm:cxn modelId="{C6E31888-6489-4093-9595-BCF01E875044}" type="presParOf" srcId="{2476319D-0B32-4586-A037-15660631DA75}" destId="{04A6EDBE-324D-4958-8826-37222A72EFC5}" srcOrd="9" destOrd="0" presId="urn:microsoft.com/office/officeart/2008/layout/LinedList"/>
    <dgm:cxn modelId="{4ACDE0ED-88A6-405E-A2E1-3927A30FB87F}" type="presParOf" srcId="{04A6EDBE-324D-4958-8826-37222A72EFC5}" destId="{C9E2D58B-388A-42A1-A3FB-1E9F854EE535}" srcOrd="0" destOrd="0" presId="urn:microsoft.com/office/officeart/2008/layout/LinedList"/>
    <dgm:cxn modelId="{0F477614-D300-4ED1-B6C1-7D5C0C9C3915}" type="presParOf" srcId="{04A6EDBE-324D-4958-8826-37222A72EFC5}" destId="{A38B9B2C-BB30-4932-805F-4CBCE367624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C94EC-D4C8-404C-A448-694FECC51528}">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t>The IMS is a high-level document (required by </a:t>
          </a:r>
          <a:r>
            <a:rPr lang="en-US" sz="1000" b="1" kern="1200"/>
            <a:t>Home Office (2005) Code of Practice on the Management of Police Information</a:t>
          </a:r>
          <a:r>
            <a:rPr lang="en-US" sz="1000" kern="1200"/>
            <a:t>) which sets out the principles for information management within a force.</a:t>
          </a:r>
          <a:r>
            <a:rPr lang="en-US" sz="1000" kern="1200">
              <a:latin typeface="Aptos Display" panose="020F0302020204030204"/>
            </a:rPr>
            <a:t> The IMS sets out the following:-</a:t>
          </a:r>
          <a:endParaRPr lang="en-US" sz="1000" kern="1200"/>
        </a:p>
      </dsp:txBody>
      <dsp:txXfrm>
        <a:off x="582645" y="1178"/>
        <a:ext cx="2174490" cy="1304694"/>
      </dsp:txXfrm>
    </dsp:sp>
    <dsp:sp modelId="{7A274496-77FF-4720-8A16-EF019EA09DD5}">
      <dsp:nvSpPr>
        <dsp:cNvPr id="0" name=""/>
        <dsp:cNvSpPr/>
      </dsp:nvSpPr>
      <dsp:spPr>
        <a:xfrm>
          <a:off x="2974584"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Who is responsible for police information held within the force; also known as the data controller.</a:t>
          </a:r>
        </a:p>
      </dsp:txBody>
      <dsp:txXfrm>
        <a:off x="2974584" y="1178"/>
        <a:ext cx="2174490" cy="1304694"/>
      </dsp:txXfrm>
    </dsp:sp>
    <dsp:sp modelId="{5FCBBE86-035E-4CE8-BB23-BB1F1C2B85DF}">
      <dsp:nvSpPr>
        <dsp:cNvPr id="0" name=""/>
        <dsp:cNvSpPr/>
      </dsp:nvSpPr>
      <dsp:spPr>
        <a:xfrm>
          <a:off x="5366524"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purposes for collecting and holding information.</a:t>
          </a:r>
        </a:p>
      </dsp:txBody>
      <dsp:txXfrm>
        <a:off x="5366524" y="1178"/>
        <a:ext cx="2174490" cy="1304694"/>
      </dsp:txXfrm>
    </dsp:sp>
    <dsp:sp modelId="{125CA945-150C-455F-AAA8-BC2EAA63F938}">
      <dsp:nvSpPr>
        <dsp:cNvPr id="0" name=""/>
        <dsp:cNvSpPr/>
      </dsp:nvSpPr>
      <dsp:spPr>
        <a:xfrm>
          <a:off x="7758464"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Which business areas hold information within the force, and the standards that will apply within those areas.</a:t>
          </a:r>
        </a:p>
      </dsp:txBody>
      <dsp:txXfrm>
        <a:off x="7758464" y="1178"/>
        <a:ext cx="2174490" cy="1304694"/>
      </dsp:txXfrm>
    </dsp:sp>
    <dsp:sp modelId="{4C9FA839-29B5-4EE9-820B-2A1CE7931C24}">
      <dsp:nvSpPr>
        <dsp:cNvPr id="0" name=""/>
        <dsp:cNvSpPr/>
      </dsp:nvSpPr>
      <dsp:spPr>
        <a:xfrm>
          <a:off x="582645"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safeguards applied to police information held by the force.</a:t>
          </a:r>
        </a:p>
      </dsp:txBody>
      <dsp:txXfrm>
        <a:off x="582645" y="1523321"/>
        <a:ext cx="2174490" cy="1304694"/>
      </dsp:txXfrm>
    </dsp:sp>
    <dsp:sp modelId="{613AD248-5D5A-43FD-9CDF-D66E6C990CB2}">
      <dsp:nvSpPr>
        <dsp:cNvPr id="0" name=""/>
        <dsp:cNvSpPr/>
      </dsp:nvSpPr>
      <dsp:spPr>
        <a:xfrm>
          <a:off x="297458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relationship between police information held within different business areas.</a:t>
          </a:r>
        </a:p>
      </dsp:txBody>
      <dsp:txXfrm>
        <a:off x="2974584" y="1523321"/>
        <a:ext cx="2174490" cy="1304694"/>
      </dsp:txXfrm>
    </dsp:sp>
    <dsp:sp modelId="{E9CDEBA5-18CD-4324-8A37-D3216FA4B559}">
      <dsp:nvSpPr>
        <dsp:cNvPr id="0" name=""/>
        <dsp:cNvSpPr/>
      </dsp:nvSpPr>
      <dsp:spPr>
        <a:xfrm>
          <a:off x="536652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Which processes ensure that police information is audited for accuracy and relevance to the policing purposes.</a:t>
          </a:r>
        </a:p>
      </dsp:txBody>
      <dsp:txXfrm>
        <a:off x="5366524" y="1523321"/>
        <a:ext cx="2174490" cy="1304694"/>
      </dsp:txXfrm>
    </dsp:sp>
    <dsp:sp modelId="{BECF9DBE-9AF7-4919-8290-80B230CC5D50}">
      <dsp:nvSpPr>
        <dsp:cNvPr id="0" name=""/>
        <dsp:cNvSpPr/>
      </dsp:nvSpPr>
      <dsp:spPr>
        <a:xfrm>
          <a:off x="775846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controls that are applied to ensure the integrity and security of police information held by the force.</a:t>
          </a:r>
        </a:p>
      </dsp:txBody>
      <dsp:txXfrm>
        <a:off x="7758464" y="1523321"/>
        <a:ext cx="2174490" cy="1304694"/>
      </dsp:txXfrm>
    </dsp:sp>
    <dsp:sp modelId="{7719DABB-5DA7-484A-B647-C1CACFEE54E9}">
      <dsp:nvSpPr>
        <dsp:cNvPr id="0" name=""/>
        <dsp:cNvSpPr/>
      </dsp:nvSpPr>
      <dsp:spPr>
        <a:xfrm>
          <a:off x="582645" y="3045465"/>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training required to support the management of police information.</a:t>
          </a:r>
        </a:p>
      </dsp:txBody>
      <dsp:txXfrm>
        <a:off x="582645" y="3045465"/>
        <a:ext cx="2174490" cy="1304694"/>
      </dsp:txXfrm>
    </dsp:sp>
    <dsp:sp modelId="{850C7615-F967-4CB8-A579-324FF10882F0}">
      <dsp:nvSpPr>
        <dsp:cNvPr id="0" name=""/>
        <dsp:cNvSpPr/>
      </dsp:nvSpPr>
      <dsp:spPr>
        <a:xfrm>
          <a:off x="2974584" y="3045465"/>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dedicated resources which support the delivery of the IMS and their relationship to other business areas.</a:t>
          </a:r>
        </a:p>
      </dsp:txBody>
      <dsp:txXfrm>
        <a:off x="2974584" y="3045465"/>
        <a:ext cx="2174490" cy="1304694"/>
      </dsp:txXfrm>
    </dsp:sp>
    <dsp:sp modelId="{9AEFC280-CCF6-4CD5-85A0-917CC1830B94}">
      <dsp:nvSpPr>
        <dsp:cNvPr id="0" name=""/>
        <dsp:cNvSpPr/>
      </dsp:nvSpPr>
      <dsp:spPr>
        <a:xfrm>
          <a:off x="5366524" y="3045465"/>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Arrangements for receiving records and monitoring record keeping.</a:t>
          </a:r>
        </a:p>
      </dsp:txBody>
      <dsp:txXfrm>
        <a:off x="5366524" y="3045465"/>
        <a:ext cx="2174490" cy="1304694"/>
      </dsp:txXfrm>
    </dsp:sp>
    <dsp:sp modelId="{E6CD03CD-716F-4C8E-A311-C9083573EBE3}">
      <dsp:nvSpPr>
        <dsp:cNvPr id="0" name=""/>
        <dsp:cNvSpPr/>
      </dsp:nvSpPr>
      <dsp:spPr>
        <a:xfrm>
          <a:off x="7758464" y="3045465"/>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How the force complies with national and local security policy and standards.</a:t>
          </a:r>
        </a:p>
      </dsp:txBody>
      <dsp:txXfrm>
        <a:off x="775846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DF575-EB8B-4815-9760-2EE7DD99F2EF}">
      <dsp:nvSpPr>
        <dsp:cNvPr id="0" name=""/>
        <dsp:cNvSpPr/>
      </dsp:nvSpPr>
      <dsp:spPr>
        <a:xfrm>
          <a:off x="2244476" y="1200742"/>
          <a:ext cx="484381" cy="91440"/>
        </a:xfrm>
        <a:custGeom>
          <a:avLst/>
          <a:gdLst/>
          <a:ahLst/>
          <a:cxnLst/>
          <a:rect l="0" t="0" r="0" b="0"/>
          <a:pathLst>
            <a:path>
              <a:moveTo>
                <a:pt x="0" y="45720"/>
              </a:moveTo>
              <a:lnTo>
                <a:pt x="484381"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1243885"/>
        <a:ext cx="25749" cy="5154"/>
      </dsp:txXfrm>
    </dsp:sp>
    <dsp:sp modelId="{2151838B-56B6-4943-9DAC-9F3C149DE721}">
      <dsp:nvSpPr>
        <dsp:cNvPr id="0" name=""/>
        <dsp:cNvSpPr/>
      </dsp:nvSpPr>
      <dsp:spPr>
        <a:xfrm>
          <a:off x="7224" y="574747"/>
          <a:ext cx="2239051" cy="134343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Information sharing enables :-</a:t>
          </a:r>
        </a:p>
      </dsp:txBody>
      <dsp:txXfrm>
        <a:off x="7224" y="574747"/>
        <a:ext cx="2239051" cy="1343430"/>
      </dsp:txXfrm>
    </dsp:sp>
    <dsp:sp modelId="{201D42A0-8AFC-4A74-B650-C3B1925A2746}">
      <dsp:nvSpPr>
        <dsp:cNvPr id="0" name=""/>
        <dsp:cNvSpPr/>
      </dsp:nvSpPr>
      <dsp:spPr>
        <a:xfrm>
          <a:off x="4998509" y="1200742"/>
          <a:ext cx="484381" cy="91440"/>
        </a:xfrm>
        <a:custGeom>
          <a:avLst/>
          <a:gdLst/>
          <a:ahLst/>
          <a:cxnLst/>
          <a:rect l="0" t="0" r="0" b="0"/>
          <a:pathLst>
            <a:path>
              <a:moveTo>
                <a:pt x="0" y="45720"/>
              </a:moveTo>
              <a:lnTo>
                <a:pt x="484381" y="45720"/>
              </a:lnTo>
            </a:path>
          </a:pathLst>
        </a:custGeom>
        <a:noFill/>
        <a:ln w="12700" cap="flat" cmpd="sng" algn="ctr">
          <a:solidFill>
            <a:schemeClr val="accent2">
              <a:hueOff val="1073936"/>
              <a:satOff val="-3082"/>
              <a:lumOff val="-493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1243885"/>
        <a:ext cx="25749" cy="5154"/>
      </dsp:txXfrm>
    </dsp:sp>
    <dsp:sp modelId="{65BEDFD1-1811-4925-9B83-88556F43B346}">
      <dsp:nvSpPr>
        <dsp:cNvPr id="0" name=""/>
        <dsp:cNvSpPr/>
      </dsp:nvSpPr>
      <dsp:spPr>
        <a:xfrm>
          <a:off x="2761257" y="574747"/>
          <a:ext cx="2239051" cy="1343430"/>
        </a:xfrm>
        <a:prstGeom prst="rect">
          <a:avLst/>
        </a:prstGeom>
        <a:gradFill rotWithShape="0">
          <a:gsLst>
            <a:gs pos="0">
              <a:schemeClr val="accent2">
                <a:hueOff val="920516"/>
                <a:satOff val="-2642"/>
                <a:lumOff val="-4230"/>
                <a:alphaOff val="0"/>
                <a:satMod val="103000"/>
                <a:lumMod val="102000"/>
                <a:tint val="94000"/>
              </a:schemeClr>
            </a:gs>
            <a:gs pos="50000">
              <a:schemeClr val="accent2">
                <a:hueOff val="920516"/>
                <a:satOff val="-2642"/>
                <a:lumOff val="-4230"/>
                <a:alphaOff val="0"/>
                <a:satMod val="110000"/>
                <a:lumMod val="100000"/>
                <a:shade val="100000"/>
              </a:schemeClr>
            </a:gs>
            <a:gs pos="100000">
              <a:schemeClr val="accent2">
                <a:hueOff val="920516"/>
                <a:satOff val="-2642"/>
                <a:lumOff val="-42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early intervention and preventative work to safeguard and promote welfare, as well as for wider public protection. </a:t>
          </a:r>
        </a:p>
      </dsp:txBody>
      <dsp:txXfrm>
        <a:off x="2761257" y="574747"/>
        <a:ext cx="2239051" cy="1343430"/>
      </dsp:txXfrm>
    </dsp:sp>
    <dsp:sp modelId="{5DF06802-7C4D-4149-B79D-200199424CB4}">
      <dsp:nvSpPr>
        <dsp:cNvPr id="0" name=""/>
        <dsp:cNvSpPr/>
      </dsp:nvSpPr>
      <dsp:spPr>
        <a:xfrm>
          <a:off x="7752542" y="1200742"/>
          <a:ext cx="484381" cy="91440"/>
        </a:xfrm>
        <a:custGeom>
          <a:avLst/>
          <a:gdLst/>
          <a:ahLst/>
          <a:cxnLst/>
          <a:rect l="0" t="0" r="0" b="0"/>
          <a:pathLst>
            <a:path>
              <a:moveTo>
                <a:pt x="0" y="45720"/>
              </a:moveTo>
              <a:lnTo>
                <a:pt x="484381" y="45720"/>
              </a:lnTo>
            </a:path>
          </a:pathLst>
        </a:custGeom>
        <a:noFill/>
        <a:ln w="12700" cap="flat" cmpd="sng" algn="ctr">
          <a:solidFill>
            <a:schemeClr val="accent2">
              <a:hueOff val="2147871"/>
              <a:satOff val="-6164"/>
              <a:lumOff val="-98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1858" y="1243885"/>
        <a:ext cx="25749" cy="5154"/>
      </dsp:txXfrm>
    </dsp:sp>
    <dsp:sp modelId="{F70FA331-1643-4AD6-B9BA-E9B523785617}">
      <dsp:nvSpPr>
        <dsp:cNvPr id="0" name=""/>
        <dsp:cNvSpPr/>
      </dsp:nvSpPr>
      <dsp:spPr>
        <a:xfrm>
          <a:off x="5515290" y="574747"/>
          <a:ext cx="2239051" cy="1343430"/>
        </a:xfrm>
        <a:prstGeom prst="rect">
          <a:avLst/>
        </a:prstGeom>
        <a:gradFill rotWithShape="0">
          <a:gsLst>
            <a:gs pos="0">
              <a:schemeClr val="accent2">
                <a:hueOff val="1841033"/>
                <a:satOff val="-5284"/>
                <a:lumOff val="-8460"/>
                <a:alphaOff val="0"/>
                <a:satMod val="103000"/>
                <a:lumMod val="102000"/>
                <a:tint val="94000"/>
              </a:schemeClr>
            </a:gs>
            <a:gs pos="50000">
              <a:schemeClr val="accent2">
                <a:hueOff val="1841033"/>
                <a:satOff val="-5284"/>
                <a:lumOff val="-8460"/>
                <a:alphaOff val="0"/>
                <a:satMod val="110000"/>
                <a:lumMod val="100000"/>
                <a:shade val="100000"/>
              </a:schemeClr>
            </a:gs>
            <a:gs pos="100000">
              <a:schemeClr val="accent2">
                <a:hueOff val="1841033"/>
                <a:satOff val="-5284"/>
                <a:lumOff val="-84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The public needs to be confident that their personal information is kept safe and secure. </a:t>
          </a:r>
        </a:p>
      </dsp:txBody>
      <dsp:txXfrm>
        <a:off x="5515290" y="574747"/>
        <a:ext cx="2239051" cy="1343430"/>
      </dsp:txXfrm>
    </dsp:sp>
    <dsp:sp modelId="{56BB1F2C-C1A4-4B5B-BE7E-6A149F7B83CD}">
      <dsp:nvSpPr>
        <dsp:cNvPr id="0" name=""/>
        <dsp:cNvSpPr/>
      </dsp:nvSpPr>
      <dsp:spPr>
        <a:xfrm>
          <a:off x="1126750" y="1916378"/>
          <a:ext cx="8262099" cy="484381"/>
        </a:xfrm>
        <a:custGeom>
          <a:avLst/>
          <a:gdLst/>
          <a:ahLst/>
          <a:cxnLst/>
          <a:rect l="0" t="0" r="0" b="0"/>
          <a:pathLst>
            <a:path>
              <a:moveTo>
                <a:pt x="8262099" y="0"/>
              </a:moveTo>
              <a:lnTo>
                <a:pt x="8262099" y="259290"/>
              </a:lnTo>
              <a:lnTo>
                <a:pt x="0" y="259290"/>
              </a:lnTo>
              <a:lnTo>
                <a:pt x="0" y="484381"/>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846" y="2155991"/>
        <a:ext cx="413906" cy="5154"/>
      </dsp:txXfrm>
    </dsp:sp>
    <dsp:sp modelId="{525982EB-87F4-451B-AA05-FFA99BF8326D}">
      <dsp:nvSpPr>
        <dsp:cNvPr id="0" name=""/>
        <dsp:cNvSpPr/>
      </dsp:nvSpPr>
      <dsp:spPr>
        <a:xfrm>
          <a:off x="8269323" y="574747"/>
          <a:ext cx="2239051" cy="1343430"/>
        </a:xfrm>
        <a:prstGeom prst="rect">
          <a:avLst/>
        </a:prstGeom>
        <a:gradFill rotWithShape="0">
          <a:gsLst>
            <a:gs pos="0">
              <a:schemeClr val="accent2">
                <a:hueOff val="2761549"/>
                <a:satOff val="-7926"/>
                <a:lumOff val="-12690"/>
                <a:alphaOff val="0"/>
                <a:satMod val="103000"/>
                <a:lumMod val="102000"/>
                <a:tint val="94000"/>
              </a:schemeClr>
            </a:gs>
            <a:gs pos="50000">
              <a:schemeClr val="accent2">
                <a:hueOff val="2761549"/>
                <a:satOff val="-7926"/>
                <a:lumOff val="-12690"/>
                <a:alphaOff val="0"/>
                <a:satMod val="110000"/>
                <a:lumMod val="100000"/>
                <a:shade val="100000"/>
              </a:schemeClr>
            </a:gs>
            <a:gs pos="100000">
              <a:schemeClr val="accent2">
                <a:hueOff val="2761549"/>
                <a:satOff val="-7926"/>
                <a:lumOff val="-126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All members of the police service are responsible for ensuring that we share information appropriately as part of our day-to-day practice and do so confidently, proportionately and lawfully.</a:t>
          </a:r>
        </a:p>
      </dsp:txBody>
      <dsp:txXfrm>
        <a:off x="8269323" y="574747"/>
        <a:ext cx="2239051" cy="1343430"/>
      </dsp:txXfrm>
    </dsp:sp>
    <dsp:sp modelId="{57FB3DCF-644C-4CC1-8A42-85DF1D62DE8A}">
      <dsp:nvSpPr>
        <dsp:cNvPr id="0" name=""/>
        <dsp:cNvSpPr/>
      </dsp:nvSpPr>
      <dsp:spPr>
        <a:xfrm>
          <a:off x="2244476" y="3059155"/>
          <a:ext cx="484381" cy="91440"/>
        </a:xfrm>
        <a:custGeom>
          <a:avLst/>
          <a:gdLst/>
          <a:ahLst/>
          <a:cxnLst/>
          <a:rect l="0" t="0" r="0" b="0"/>
          <a:pathLst>
            <a:path>
              <a:moveTo>
                <a:pt x="0" y="45720"/>
              </a:moveTo>
              <a:lnTo>
                <a:pt x="484381" y="45720"/>
              </a:lnTo>
            </a:path>
          </a:pathLst>
        </a:custGeom>
        <a:noFill/>
        <a:ln w="12700" cap="flat" cmpd="sng" algn="ctr">
          <a:solidFill>
            <a:schemeClr val="accent2">
              <a:hueOff val="4295743"/>
              <a:satOff val="-12329"/>
              <a:lumOff val="-1973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3102297"/>
        <a:ext cx="25749" cy="5154"/>
      </dsp:txXfrm>
    </dsp:sp>
    <dsp:sp modelId="{F3C6F498-D486-4341-937D-C514EC3E94D2}">
      <dsp:nvSpPr>
        <dsp:cNvPr id="0" name=""/>
        <dsp:cNvSpPr/>
      </dsp:nvSpPr>
      <dsp:spPr>
        <a:xfrm>
          <a:off x="7224" y="2433159"/>
          <a:ext cx="2239051" cy="1343430"/>
        </a:xfrm>
        <a:prstGeom prst="rect">
          <a:avLst/>
        </a:prstGeom>
        <a:gradFill rotWithShape="0">
          <a:gsLst>
            <a:gs pos="0">
              <a:schemeClr val="accent2">
                <a:hueOff val="3682065"/>
                <a:satOff val="-10567"/>
                <a:lumOff val="-16919"/>
                <a:alphaOff val="0"/>
                <a:satMod val="103000"/>
                <a:lumMod val="102000"/>
                <a:tint val="94000"/>
              </a:schemeClr>
            </a:gs>
            <a:gs pos="50000">
              <a:schemeClr val="accent2">
                <a:hueOff val="3682065"/>
                <a:satOff val="-10567"/>
                <a:lumOff val="-16919"/>
                <a:alphaOff val="0"/>
                <a:satMod val="110000"/>
                <a:lumMod val="100000"/>
                <a:shade val="100000"/>
              </a:schemeClr>
            </a:gs>
            <a:gs pos="100000">
              <a:schemeClr val="accent2">
                <a:hueOff val="3682065"/>
                <a:satOff val="-10567"/>
                <a:lumOff val="-1691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Information sharing can mean:-</a:t>
          </a:r>
        </a:p>
      </dsp:txBody>
      <dsp:txXfrm>
        <a:off x="7224" y="2433159"/>
        <a:ext cx="2239051" cy="1343430"/>
      </dsp:txXfrm>
    </dsp:sp>
    <dsp:sp modelId="{2A68C9C4-BAB4-4153-B34F-11247D9E0A43}">
      <dsp:nvSpPr>
        <dsp:cNvPr id="0" name=""/>
        <dsp:cNvSpPr/>
      </dsp:nvSpPr>
      <dsp:spPr>
        <a:xfrm>
          <a:off x="4998509" y="3059155"/>
          <a:ext cx="484381" cy="91440"/>
        </a:xfrm>
        <a:custGeom>
          <a:avLst/>
          <a:gdLst/>
          <a:ahLst/>
          <a:cxnLst/>
          <a:rect l="0" t="0" r="0" b="0"/>
          <a:pathLst>
            <a:path>
              <a:moveTo>
                <a:pt x="0" y="45720"/>
              </a:moveTo>
              <a:lnTo>
                <a:pt x="484381" y="45720"/>
              </a:lnTo>
            </a:path>
          </a:pathLst>
        </a:custGeom>
        <a:noFill/>
        <a:ln w="12700" cap="flat" cmpd="sng" algn="ctr">
          <a:solidFill>
            <a:schemeClr val="accent2">
              <a:hueOff val="5369678"/>
              <a:satOff val="-15411"/>
              <a:lumOff val="-2467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3102297"/>
        <a:ext cx="25749" cy="5154"/>
      </dsp:txXfrm>
    </dsp:sp>
    <dsp:sp modelId="{4AA27950-3322-4023-94E8-392424FA4A0E}">
      <dsp:nvSpPr>
        <dsp:cNvPr id="0" name=""/>
        <dsp:cNvSpPr/>
      </dsp:nvSpPr>
      <dsp:spPr>
        <a:xfrm>
          <a:off x="2761257" y="2433159"/>
          <a:ext cx="2239051" cy="1343430"/>
        </a:xfrm>
        <a:prstGeom prst="rect">
          <a:avLst/>
        </a:prstGeom>
        <a:gradFill rotWithShape="0">
          <a:gsLst>
            <a:gs pos="0">
              <a:schemeClr val="accent2">
                <a:hueOff val="4602581"/>
                <a:satOff val="-13209"/>
                <a:lumOff val="-21149"/>
                <a:alphaOff val="0"/>
                <a:satMod val="103000"/>
                <a:lumMod val="102000"/>
                <a:tint val="94000"/>
              </a:schemeClr>
            </a:gs>
            <a:gs pos="50000">
              <a:schemeClr val="accent2">
                <a:hueOff val="4602581"/>
                <a:satOff val="-13209"/>
                <a:lumOff val="-21149"/>
                <a:alphaOff val="0"/>
                <a:satMod val="110000"/>
                <a:lumMod val="100000"/>
                <a:shade val="100000"/>
              </a:schemeClr>
            </a:gs>
            <a:gs pos="100000">
              <a:schemeClr val="accent2">
                <a:hueOff val="4602581"/>
                <a:satOff val="-13209"/>
                <a:lumOff val="-211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disclosing information from one or more organisations to a third-party organisation(s)</a:t>
          </a:r>
        </a:p>
      </dsp:txBody>
      <dsp:txXfrm>
        <a:off x="2761257" y="2433159"/>
        <a:ext cx="2239051" cy="1343430"/>
      </dsp:txXfrm>
    </dsp:sp>
    <dsp:sp modelId="{7F5A2928-A52B-4CF1-8056-DDB53914F7DC}">
      <dsp:nvSpPr>
        <dsp:cNvPr id="0" name=""/>
        <dsp:cNvSpPr/>
      </dsp:nvSpPr>
      <dsp:spPr>
        <a:xfrm>
          <a:off x="7752542" y="3059155"/>
          <a:ext cx="484381" cy="91440"/>
        </a:xfrm>
        <a:custGeom>
          <a:avLst/>
          <a:gdLst/>
          <a:ahLst/>
          <a:cxnLst/>
          <a:rect l="0" t="0" r="0" b="0"/>
          <a:pathLst>
            <a:path>
              <a:moveTo>
                <a:pt x="0" y="45720"/>
              </a:moveTo>
              <a:lnTo>
                <a:pt x="484381"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1858" y="3102297"/>
        <a:ext cx="25749" cy="5154"/>
      </dsp:txXfrm>
    </dsp:sp>
    <dsp:sp modelId="{33D0AF1D-09D6-4D86-8E3D-B5A39724195C}">
      <dsp:nvSpPr>
        <dsp:cNvPr id="0" name=""/>
        <dsp:cNvSpPr/>
      </dsp:nvSpPr>
      <dsp:spPr>
        <a:xfrm>
          <a:off x="5515290" y="2433159"/>
          <a:ext cx="2239051" cy="1343430"/>
        </a:xfrm>
        <a:prstGeom prst="rect">
          <a:avLst/>
        </a:prstGeom>
        <a:gradFill rotWithShape="0">
          <a:gsLst>
            <a:gs pos="0">
              <a:schemeClr val="accent2">
                <a:hueOff val="5523098"/>
                <a:satOff val="-15851"/>
                <a:lumOff val="-25379"/>
                <a:alphaOff val="0"/>
                <a:satMod val="103000"/>
                <a:lumMod val="102000"/>
                <a:tint val="94000"/>
              </a:schemeClr>
            </a:gs>
            <a:gs pos="50000">
              <a:schemeClr val="accent2">
                <a:hueOff val="5523098"/>
                <a:satOff val="-15851"/>
                <a:lumOff val="-25379"/>
                <a:alphaOff val="0"/>
                <a:satMod val="110000"/>
                <a:lumMod val="100000"/>
                <a:shade val="100000"/>
              </a:schemeClr>
            </a:gs>
            <a:gs pos="100000">
              <a:schemeClr val="accent2">
                <a:hueOff val="5523098"/>
                <a:satOff val="-15851"/>
                <a:lumOff val="-253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sharing information between different parts of an organisation.</a:t>
          </a:r>
        </a:p>
      </dsp:txBody>
      <dsp:txXfrm>
        <a:off x="5515290" y="2433159"/>
        <a:ext cx="2239051" cy="1343430"/>
      </dsp:txXfrm>
    </dsp:sp>
    <dsp:sp modelId="{1323578B-F0FD-4CC6-9EC5-9D352A76B648}">
      <dsp:nvSpPr>
        <dsp:cNvPr id="0" name=""/>
        <dsp:cNvSpPr/>
      </dsp:nvSpPr>
      <dsp:spPr>
        <a:xfrm>
          <a:off x="8269323" y="2433159"/>
          <a:ext cx="2239051" cy="1343430"/>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processing information either on a one-off or an ongoing basis between partners for the purpose of achieving a common aim.</a:t>
          </a:r>
        </a:p>
      </dsp:txBody>
      <dsp:txXfrm>
        <a:off x="8269323" y="2433159"/>
        <a:ext cx="2239051" cy="1343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A7243-BFA8-4B56-B94F-3449B7ADD896}">
      <dsp:nvSpPr>
        <dsp:cNvPr id="0" name=""/>
        <dsp:cNvSpPr/>
      </dsp:nvSpPr>
      <dsp:spPr>
        <a:xfrm>
          <a:off x="0" y="53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BC8D26-14B9-4F9B-8305-7DBE92333FDA}">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Data processing contract</a:t>
          </a:r>
        </a:p>
      </dsp:txBody>
      <dsp:txXfrm>
        <a:off x="0" y="531"/>
        <a:ext cx="10515600" cy="870055"/>
      </dsp:txXfrm>
    </dsp:sp>
    <dsp:sp modelId="{4EDB3827-5E7F-4738-969A-0765C3BD88FB}">
      <dsp:nvSpPr>
        <dsp:cNvPr id="0" name=""/>
        <dsp:cNvSpPr/>
      </dsp:nvSpPr>
      <dsp:spPr>
        <a:xfrm>
          <a:off x="0" y="870586"/>
          <a:ext cx="10515600"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793257-1954-466F-BB3B-3BE9D1F42260}">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Memorandum of understanding</a:t>
          </a:r>
        </a:p>
      </dsp:txBody>
      <dsp:txXfrm>
        <a:off x="0" y="870586"/>
        <a:ext cx="10515600" cy="870055"/>
      </dsp:txXfrm>
    </dsp:sp>
    <dsp:sp modelId="{371A4F7B-997B-4EB6-852B-27888CC2D8C7}">
      <dsp:nvSpPr>
        <dsp:cNvPr id="0" name=""/>
        <dsp:cNvSpPr/>
      </dsp:nvSpPr>
      <dsp:spPr>
        <a:xfrm>
          <a:off x="0" y="1740641"/>
          <a:ext cx="10515600"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8AA35-5C6B-419C-8ACC-BAC5CAC91859}">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Service level agreement</a:t>
          </a:r>
        </a:p>
      </dsp:txBody>
      <dsp:txXfrm>
        <a:off x="0" y="1740641"/>
        <a:ext cx="10515600" cy="870055"/>
      </dsp:txXfrm>
    </dsp:sp>
    <dsp:sp modelId="{1A037A3F-4B04-4F97-A21D-B00DE7EAC08A}">
      <dsp:nvSpPr>
        <dsp:cNvPr id="0" name=""/>
        <dsp:cNvSpPr/>
      </dsp:nvSpPr>
      <dsp:spPr>
        <a:xfrm>
          <a:off x="0" y="2610696"/>
          <a:ext cx="10515600"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D78722-57A2-4A79-A01C-152DACB738DD}">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Information sharing agreement</a:t>
          </a:r>
        </a:p>
      </dsp:txBody>
      <dsp:txXfrm>
        <a:off x="0" y="2610696"/>
        <a:ext cx="10515600" cy="870055"/>
      </dsp:txXfrm>
    </dsp:sp>
    <dsp:sp modelId="{7504882F-A143-4BB2-A710-95F6240E2369}">
      <dsp:nvSpPr>
        <dsp:cNvPr id="0" name=""/>
        <dsp:cNvSpPr/>
      </dsp:nvSpPr>
      <dsp:spPr>
        <a:xfrm>
          <a:off x="0" y="3480751"/>
          <a:ext cx="1051560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E2D58B-388A-42A1-A3FB-1E9F854EE535}">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We will look into these in more detail during the workshop</a:t>
          </a: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communitycare.co.uk/2024/04/11/the-victoria-climbie-inquiry-chair-reflects-on-social-work-21-years-on/" TargetMode="External"/><Relationship Id="rId2" Type="http://schemas.openxmlformats.org/officeDocument/2006/relationships/hyperlink" Target="https://victoriaclimbie.hud.ac.uk/background.html"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youtu.be/Gy66D-VqgtU"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YgB3mztd_O4"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youtube.com/watch?v=dVjvYTNOfQM"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654296" y="640080"/>
            <a:ext cx="6894576" cy="3566160"/>
          </a:xfrm>
        </p:spPr>
        <p:txBody>
          <a:bodyPr anchor="b">
            <a:normAutofit/>
          </a:bodyPr>
          <a:lstStyle/>
          <a:p>
            <a:pPr algn="l"/>
            <a:r>
              <a:rPr lang="en-US" sz="6100"/>
              <a:t>Understanding the role of  police constable </a:t>
            </a:r>
            <a:br>
              <a:rPr lang="en-US" sz="6100"/>
            </a:br>
            <a:r>
              <a:rPr lang="en-US" sz="6100"/>
              <a:t>(BMPL4019)</a:t>
            </a:r>
          </a:p>
        </p:txBody>
      </p:sp>
      <p:sp>
        <p:nvSpPr>
          <p:cNvPr id="3" name="Subtitle 2"/>
          <p:cNvSpPr>
            <a:spLocks noGrp="1"/>
          </p:cNvSpPr>
          <p:nvPr>
            <p:ph type="subTitle" idx="1"/>
          </p:nvPr>
        </p:nvSpPr>
        <p:spPr>
          <a:xfrm>
            <a:off x="4654296" y="4636008"/>
            <a:ext cx="6894576" cy="1572768"/>
          </a:xfrm>
        </p:spPr>
        <p:txBody>
          <a:bodyPr vert="horz" lIns="91440" tIns="45720" rIns="91440" bIns="45720" rtlCol="0">
            <a:normAutofit/>
          </a:bodyPr>
          <a:lstStyle/>
          <a:p>
            <a:pPr algn="l"/>
            <a:r>
              <a:rPr lang="en-US"/>
              <a:t>Sadie France</a:t>
            </a:r>
          </a:p>
          <a:p>
            <a:pPr algn="l"/>
            <a:r>
              <a:rPr lang="en-US"/>
              <a:t>Bluelightacademy@uwtsd.ac.uk</a:t>
            </a:r>
          </a:p>
        </p:txBody>
      </p:sp>
      <p:pic>
        <p:nvPicPr>
          <p:cNvPr id="20" name="Picture 19">
            <a:extLst>
              <a:ext uri="{FF2B5EF4-FFF2-40B4-BE49-F238E27FC236}">
                <a16:creationId xmlns:a16="http://schemas.microsoft.com/office/drawing/2014/main" id="{C3ED3FD1-F87B-CA3A-7D6B-044AAFFE71C4}"/>
              </a:ext>
            </a:extLst>
          </p:cNvPr>
          <p:cNvPicPr>
            <a:picLocks noChangeAspect="1"/>
          </p:cNvPicPr>
          <p:nvPr/>
        </p:nvPicPr>
        <p:blipFill rotWithShape="1">
          <a:blip r:embed="rId2"/>
          <a:srcRect l="36556" r="32304" b="6250"/>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6"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6192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A561C-90BD-92A4-028E-E9C909D35CC0}"/>
              </a:ext>
            </a:extLst>
          </p:cNvPr>
          <p:cNvSpPr>
            <a:spLocks noGrp="1"/>
          </p:cNvSpPr>
          <p:nvPr>
            <p:ph type="title"/>
          </p:nvPr>
        </p:nvSpPr>
        <p:spPr>
          <a:xfrm>
            <a:off x="640080" y="325369"/>
            <a:ext cx="4368602" cy="1956841"/>
          </a:xfrm>
        </p:spPr>
        <p:txBody>
          <a:bodyPr anchor="b">
            <a:normAutofit/>
          </a:bodyPr>
          <a:lstStyle/>
          <a:p>
            <a:r>
              <a:rPr lang="en-US" sz="5400"/>
              <a:t>Aims for today</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CF2753-4D7E-AF80-C074-BC3EE5D8C3C1}"/>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200"/>
              <a:t>Look at assignment 2</a:t>
            </a:r>
          </a:p>
          <a:p>
            <a:r>
              <a:rPr lang="en-US" sz="2200"/>
              <a:t>Professional Standards</a:t>
            </a:r>
            <a:endParaRPr lang="en-US"/>
          </a:p>
          <a:p>
            <a:r>
              <a:rPr lang="en-US" sz="2200"/>
              <a:t>Conduct</a:t>
            </a:r>
          </a:p>
          <a:p>
            <a:r>
              <a:rPr lang="en-US" sz="2200"/>
              <a:t>Management of information</a:t>
            </a:r>
          </a:p>
          <a:p>
            <a:endParaRPr lang="en-US" sz="2200"/>
          </a:p>
          <a:p>
            <a:endParaRPr lang="en-US" sz="2200"/>
          </a:p>
        </p:txBody>
      </p:sp>
      <p:pic>
        <p:nvPicPr>
          <p:cNvPr id="5" name="Picture 4" descr="Close-up of a camera lens">
            <a:extLst>
              <a:ext uri="{FF2B5EF4-FFF2-40B4-BE49-F238E27FC236}">
                <a16:creationId xmlns:a16="http://schemas.microsoft.com/office/drawing/2014/main" id="{B84E78CB-1166-4155-4D5A-B27B3A3CC7D3}"/>
              </a:ext>
            </a:extLst>
          </p:cNvPr>
          <p:cNvPicPr>
            <a:picLocks noChangeAspect="1"/>
          </p:cNvPicPr>
          <p:nvPr/>
        </p:nvPicPr>
        <p:blipFill rotWithShape="1">
          <a:blip r:embed="rId2"/>
          <a:srcRect l="23420" r="2342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28831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BD6C8-2626-A41A-8F72-BA3E34CFA736}"/>
              </a:ext>
            </a:extLst>
          </p:cNvPr>
          <p:cNvSpPr>
            <a:spLocks noGrp="1"/>
          </p:cNvSpPr>
          <p:nvPr>
            <p:ph type="title"/>
          </p:nvPr>
        </p:nvSpPr>
        <p:spPr>
          <a:xfrm>
            <a:off x="761800" y="762001"/>
            <a:ext cx="5334197" cy="1708242"/>
          </a:xfrm>
        </p:spPr>
        <p:txBody>
          <a:bodyPr anchor="ctr">
            <a:normAutofit/>
          </a:bodyPr>
          <a:lstStyle/>
          <a:p>
            <a:r>
              <a:rPr lang="en-US" sz="4000"/>
              <a:t>Assignment 2</a:t>
            </a:r>
          </a:p>
        </p:txBody>
      </p:sp>
      <p:sp>
        <p:nvSpPr>
          <p:cNvPr id="3" name="Content Placeholder 2">
            <a:extLst>
              <a:ext uri="{FF2B5EF4-FFF2-40B4-BE49-F238E27FC236}">
                <a16:creationId xmlns:a16="http://schemas.microsoft.com/office/drawing/2014/main" id="{BD7FBA3C-6506-955F-443B-7D85BC4C8D72}"/>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20 minute interview</a:t>
            </a:r>
          </a:p>
          <a:p>
            <a:r>
              <a:rPr lang="en-US" sz="2000"/>
              <a:t>4 questions</a:t>
            </a:r>
          </a:p>
          <a:p>
            <a:r>
              <a:rPr lang="en-US" sz="2000"/>
              <a:t>STAR technique </a:t>
            </a:r>
          </a:p>
        </p:txBody>
      </p:sp>
      <p:pic>
        <p:nvPicPr>
          <p:cNvPr id="5" name="Picture 4" descr="Hand placing stars">
            <a:extLst>
              <a:ext uri="{FF2B5EF4-FFF2-40B4-BE49-F238E27FC236}">
                <a16:creationId xmlns:a16="http://schemas.microsoft.com/office/drawing/2014/main" id="{61091E7F-3648-D020-272E-986591A0D18D}"/>
              </a:ext>
            </a:extLst>
          </p:cNvPr>
          <p:cNvPicPr>
            <a:picLocks noChangeAspect="1"/>
          </p:cNvPicPr>
          <p:nvPr/>
        </p:nvPicPr>
        <p:blipFill>
          <a:blip r:embed="rId2"/>
          <a:srcRect l="38408" r="9759" b="4"/>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37452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33FB9F-6358-44CF-4C02-FBAD652307C9}"/>
              </a:ext>
            </a:extLst>
          </p:cNvPr>
          <p:cNvSpPr>
            <a:spLocks noGrp="1"/>
          </p:cNvSpPr>
          <p:nvPr>
            <p:ph type="title"/>
          </p:nvPr>
        </p:nvSpPr>
        <p:spPr>
          <a:xfrm>
            <a:off x="686834" y="1153572"/>
            <a:ext cx="3200400" cy="4461163"/>
          </a:xfrm>
        </p:spPr>
        <p:txBody>
          <a:bodyPr>
            <a:normAutofit/>
          </a:bodyPr>
          <a:lstStyle/>
          <a:p>
            <a:r>
              <a:rPr lang="en-US">
                <a:solidFill>
                  <a:srgbClr val="FFFFFF"/>
                </a:solidFill>
              </a:rPr>
              <a:t>Example question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41559D-F7B4-47E6-12FE-8263C2848B18}"/>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US"/>
          </a:p>
          <a:p>
            <a:pPr marL="0" indent="0">
              <a:buNone/>
            </a:pPr>
            <a:endParaRPr lang="en-US"/>
          </a:p>
          <a:p>
            <a:pPr marL="0" indent="0">
              <a:buNone/>
            </a:pPr>
            <a:endParaRPr lang="en-US"/>
          </a:p>
          <a:p>
            <a:pPr marL="0" indent="0">
              <a:buNone/>
            </a:pPr>
            <a:r>
              <a:rPr lang="en-US"/>
              <a:t>Provide an example of when you have intervened in a challenging situation and taken ownership to resolve the situation (take ownership)</a:t>
            </a:r>
          </a:p>
        </p:txBody>
      </p:sp>
    </p:spTree>
    <p:extLst>
      <p:ext uri="{BB962C8B-B14F-4D97-AF65-F5344CB8AC3E}">
        <p14:creationId xmlns:p14="http://schemas.microsoft.com/office/powerpoint/2010/main" val="4240143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74F72-B147-58F8-846D-CEB4BA6DAD61}"/>
              </a:ext>
            </a:extLst>
          </p:cNvPr>
          <p:cNvSpPr>
            <a:spLocks noGrp="1"/>
          </p:cNvSpPr>
          <p:nvPr>
            <p:ph type="title"/>
          </p:nvPr>
        </p:nvSpPr>
        <p:spPr>
          <a:xfrm>
            <a:off x="640080" y="4777739"/>
            <a:ext cx="3418990" cy="1412119"/>
          </a:xfrm>
        </p:spPr>
        <p:txBody>
          <a:bodyPr>
            <a:normAutofit/>
          </a:bodyPr>
          <a:lstStyle/>
          <a:p>
            <a:endParaRPr lang="en-US" sz="4800"/>
          </a:p>
        </p:txBody>
      </p:sp>
      <p:pic>
        <p:nvPicPr>
          <p:cNvPr id="4" name="Content Placeholder 3" descr="A white text on a white background&#10;&#10;Description automatically generated">
            <a:extLst>
              <a:ext uri="{FF2B5EF4-FFF2-40B4-BE49-F238E27FC236}">
                <a16:creationId xmlns:a16="http://schemas.microsoft.com/office/drawing/2014/main" id="{8B9A659B-5396-1129-5B81-CC5E63C90928}"/>
              </a:ext>
            </a:extLst>
          </p:cNvPr>
          <p:cNvPicPr>
            <a:picLocks noChangeAspect="1"/>
          </p:cNvPicPr>
          <p:nvPr/>
        </p:nvPicPr>
        <p:blipFill>
          <a:blip r:embed="rId2"/>
          <a:srcRect b="957"/>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E0E2311-817B-ED59-39EE-CC84988421F4}"/>
              </a:ext>
            </a:extLst>
          </p:cNvPr>
          <p:cNvSpPr>
            <a:spLocks noGrp="1"/>
          </p:cNvSpPr>
          <p:nvPr>
            <p:ph idx="1"/>
          </p:nvPr>
        </p:nvSpPr>
        <p:spPr>
          <a:xfrm>
            <a:off x="4654294" y="4777739"/>
            <a:ext cx="6897626" cy="1399223"/>
          </a:xfrm>
        </p:spPr>
        <p:txBody>
          <a:bodyPr anchor="ctr">
            <a:normAutofit/>
          </a:bodyPr>
          <a:lstStyle/>
          <a:p>
            <a:r>
              <a:rPr lang="en-US" sz="2200"/>
              <a:t>STAR technique</a:t>
            </a:r>
          </a:p>
        </p:txBody>
      </p:sp>
    </p:spTree>
    <p:extLst>
      <p:ext uri="{BB962C8B-B14F-4D97-AF65-F5344CB8AC3E}">
        <p14:creationId xmlns:p14="http://schemas.microsoft.com/office/powerpoint/2010/main" val="3768001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6DF0A-6CA0-986E-E930-AD8F9B44DE1F}"/>
              </a:ext>
            </a:extLst>
          </p:cNvPr>
          <p:cNvSpPr>
            <a:spLocks noGrp="1"/>
          </p:cNvSpPr>
          <p:nvPr>
            <p:ph type="title"/>
          </p:nvPr>
        </p:nvSpPr>
        <p:spPr>
          <a:xfrm>
            <a:off x="686834" y="1153572"/>
            <a:ext cx="3200400" cy="4461163"/>
          </a:xfrm>
        </p:spPr>
        <p:txBody>
          <a:bodyPr>
            <a:normAutofit/>
          </a:bodyPr>
          <a:lstStyle/>
          <a:p>
            <a:r>
              <a:rPr lang="en-US">
                <a:solidFill>
                  <a:srgbClr val="FFFFFF"/>
                </a:solidFill>
              </a:rPr>
              <a:t>Example answer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82FFF2-3336-B5C5-647A-C0E5C25433A4}"/>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sz="2000" b="1">
              <a:latin typeface="Roboto"/>
              <a:ea typeface="Roboto"/>
              <a:cs typeface="Roboto"/>
            </a:endParaRPr>
          </a:p>
          <a:p>
            <a:endParaRPr lang="en-US" sz="2000" b="1">
              <a:latin typeface="Roboto"/>
              <a:ea typeface="Roboto"/>
              <a:cs typeface="Roboto"/>
            </a:endParaRPr>
          </a:p>
          <a:p>
            <a:endParaRPr lang="en-US" sz="2000" b="1">
              <a:latin typeface="Roboto"/>
              <a:ea typeface="Roboto"/>
              <a:cs typeface="Roboto"/>
            </a:endParaRPr>
          </a:p>
          <a:p>
            <a:r>
              <a:rPr lang="en-US" sz="2000" b="1">
                <a:latin typeface="Roboto"/>
                <a:ea typeface="Roboto"/>
                <a:cs typeface="Roboto"/>
              </a:rPr>
              <a:t>SITUATION:</a:t>
            </a:r>
            <a:r>
              <a:rPr lang="en-US" sz="2000">
                <a:latin typeface="Roboto"/>
                <a:ea typeface="Roboto"/>
                <a:cs typeface="Roboto"/>
              </a:rPr>
              <a:t> A situation occurred in my previous job whereby I overheard a work colleague speaking appropriately to a work colleague. Not only were their actions against company policy and values, but the person the comments were aimed at was distressed.</a:t>
            </a:r>
            <a:endParaRPr lang="en-US" sz="2000"/>
          </a:p>
          <a:p>
            <a:endParaRPr lang="en-US" sz="2000">
              <a:latin typeface="Roboto"/>
              <a:ea typeface="Roboto"/>
              <a:cs typeface="Roboto"/>
            </a:endParaRPr>
          </a:p>
          <a:p>
            <a:pPr marL="0" indent="0">
              <a:buNone/>
            </a:pPr>
            <a:endParaRPr lang="en-US" sz="2000">
              <a:latin typeface="Roboto"/>
              <a:ea typeface="Roboto"/>
              <a:cs typeface="Roboto"/>
            </a:endParaRPr>
          </a:p>
          <a:p>
            <a:r>
              <a:rPr lang="en-US" sz="2000" b="1">
                <a:latin typeface="Roboto"/>
                <a:ea typeface="Roboto"/>
                <a:cs typeface="Roboto"/>
              </a:rPr>
              <a:t>TASK:</a:t>
            </a:r>
            <a:r>
              <a:rPr lang="en-US" sz="2000">
                <a:latin typeface="Roboto"/>
                <a:ea typeface="Roboto"/>
                <a:cs typeface="Roboto"/>
              </a:rPr>
              <a:t> I decided to take ownership of the situation because I believed I had a duty to challenge the person making the comments, to report the incident to my supervisor, and to ensure it never happened again.</a:t>
            </a:r>
            <a:endParaRPr lang="en-US" sz="2000"/>
          </a:p>
          <a:p>
            <a:endParaRPr lang="en-US" sz="2000"/>
          </a:p>
        </p:txBody>
      </p:sp>
    </p:spTree>
    <p:extLst>
      <p:ext uri="{BB962C8B-B14F-4D97-AF65-F5344CB8AC3E}">
        <p14:creationId xmlns:p14="http://schemas.microsoft.com/office/powerpoint/2010/main" val="360691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818E3-F1B6-DEE1-FCDD-CDA15D28A66C}"/>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49D879-D082-4BD6-B49F-172D568B12F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500" b="1">
                <a:latin typeface="Roboto"/>
                <a:ea typeface="Roboto"/>
                <a:cs typeface="Roboto"/>
              </a:rPr>
              <a:t>ACTION:</a:t>
            </a:r>
            <a:r>
              <a:rPr lang="en-US" sz="1500">
                <a:latin typeface="Roboto"/>
                <a:ea typeface="Roboto"/>
                <a:cs typeface="Roboto"/>
              </a:rPr>
              <a:t> I immediately challenged the person making the comments. I was calm in my approach, and I used a non-confrontational style of communication. I explained in a confident and resilient tone that their comments were not welcome in this or any </a:t>
            </a:r>
            <a:r>
              <a:rPr lang="en-US" sz="1500" err="1">
                <a:latin typeface="Roboto"/>
                <a:ea typeface="Roboto"/>
                <a:cs typeface="Roboto"/>
              </a:rPr>
              <a:t>organisation</a:t>
            </a:r>
            <a:r>
              <a:rPr lang="en-US" sz="1500">
                <a:latin typeface="Roboto"/>
                <a:ea typeface="Roboto"/>
                <a:cs typeface="Roboto"/>
              </a:rPr>
              <a:t>. I explained that I would be reporting the comments to my supervisor and I asked them why they felt the need to speak in the manner they had done. Initially, they were quite defensive and they told me to mind my own business.</a:t>
            </a:r>
            <a:endParaRPr lang="en-US" sz="1500"/>
          </a:p>
          <a:p>
            <a:r>
              <a:rPr lang="en-US" sz="1500">
                <a:latin typeface="Roboto"/>
                <a:ea typeface="Roboto"/>
                <a:cs typeface="Roboto"/>
              </a:rPr>
              <a:t>However, I went to explain to them that the </a:t>
            </a:r>
            <a:r>
              <a:rPr lang="en-US" sz="1500" err="1">
                <a:latin typeface="Roboto"/>
                <a:ea typeface="Roboto"/>
                <a:cs typeface="Roboto"/>
              </a:rPr>
              <a:t>organisation</a:t>
            </a:r>
            <a:r>
              <a:rPr lang="en-US" sz="1500">
                <a:latin typeface="Roboto"/>
                <a:ea typeface="Roboto"/>
                <a:cs typeface="Roboto"/>
              </a:rPr>
              <a:t> had a set of policies that went against this type of </a:t>
            </a:r>
            <a:r>
              <a:rPr lang="en-US" sz="1500" err="1">
                <a:latin typeface="Roboto"/>
                <a:ea typeface="Roboto"/>
                <a:cs typeface="Roboto"/>
              </a:rPr>
              <a:t>behaviour</a:t>
            </a:r>
            <a:r>
              <a:rPr lang="en-US" sz="1500">
                <a:latin typeface="Roboto"/>
                <a:ea typeface="Roboto"/>
                <a:cs typeface="Roboto"/>
              </a:rPr>
              <a:t> and that I also found them to be offensive. They then </a:t>
            </a:r>
            <a:r>
              <a:rPr lang="en-US" sz="1500" err="1">
                <a:latin typeface="Roboto"/>
                <a:ea typeface="Roboto"/>
                <a:cs typeface="Roboto"/>
              </a:rPr>
              <a:t>realised</a:t>
            </a:r>
            <a:r>
              <a:rPr lang="en-US" sz="1500">
                <a:latin typeface="Roboto"/>
                <a:ea typeface="Roboto"/>
                <a:cs typeface="Roboto"/>
              </a:rPr>
              <a:t> the error of their ways; they </a:t>
            </a:r>
            <a:r>
              <a:rPr lang="en-US" sz="1500" err="1">
                <a:latin typeface="Roboto"/>
                <a:ea typeface="Roboto"/>
                <a:cs typeface="Roboto"/>
              </a:rPr>
              <a:t>apologised</a:t>
            </a:r>
            <a:r>
              <a:rPr lang="en-US" sz="1500">
                <a:latin typeface="Roboto"/>
                <a:ea typeface="Roboto"/>
                <a:cs typeface="Roboto"/>
              </a:rPr>
              <a:t> to the person who the comments had been directed at, and they pleaded with me not to report them to my supervisor.</a:t>
            </a:r>
            <a:endParaRPr lang="en-US" sz="1500"/>
          </a:p>
          <a:p>
            <a:r>
              <a:rPr lang="en-US" sz="1500">
                <a:latin typeface="Roboto"/>
                <a:ea typeface="Roboto"/>
                <a:cs typeface="Roboto"/>
              </a:rPr>
              <a:t>Despite their pleas, I still reported the incident. I felt this was important so the supervisor could address a potentially wider </a:t>
            </a:r>
            <a:r>
              <a:rPr lang="en-US" sz="1500" err="1">
                <a:latin typeface="Roboto"/>
                <a:ea typeface="Roboto"/>
                <a:cs typeface="Roboto"/>
              </a:rPr>
              <a:t>organisational</a:t>
            </a:r>
            <a:r>
              <a:rPr lang="en-US" sz="1500">
                <a:latin typeface="Roboto"/>
                <a:ea typeface="Roboto"/>
                <a:cs typeface="Roboto"/>
              </a:rPr>
              <a:t> issue in respect of people thinking that type of </a:t>
            </a:r>
            <a:r>
              <a:rPr lang="en-US" sz="1500" err="1">
                <a:latin typeface="Roboto"/>
                <a:ea typeface="Roboto"/>
                <a:cs typeface="Roboto"/>
              </a:rPr>
              <a:t>behaviour</a:t>
            </a:r>
            <a:r>
              <a:rPr lang="en-US" sz="1500">
                <a:latin typeface="Roboto"/>
                <a:ea typeface="Roboto"/>
                <a:cs typeface="Roboto"/>
              </a:rPr>
              <a:t> was acceptable. I then spoke in private to the person who the comments had been directed at to ensure they were feeling fine.</a:t>
            </a:r>
            <a:endParaRPr lang="en-US" sz="1500"/>
          </a:p>
          <a:p>
            <a:r>
              <a:rPr lang="en-US" sz="1500" b="1">
                <a:latin typeface="Roboto"/>
                <a:ea typeface="Roboto"/>
                <a:cs typeface="Roboto"/>
              </a:rPr>
              <a:t>RESULT:</a:t>
            </a:r>
            <a:r>
              <a:rPr lang="en-US" sz="1500">
                <a:latin typeface="Roboto"/>
                <a:ea typeface="Roboto"/>
                <a:cs typeface="Roboto"/>
              </a:rPr>
              <a:t> After speaking to my supervisor, they arranged for the entire department to receive training in respect of acceptable </a:t>
            </a:r>
            <a:r>
              <a:rPr lang="en-US" sz="1500" err="1">
                <a:latin typeface="Roboto"/>
                <a:ea typeface="Roboto"/>
                <a:cs typeface="Roboto"/>
              </a:rPr>
              <a:t>behaviour</a:t>
            </a:r>
            <a:r>
              <a:rPr lang="en-US" sz="1500">
                <a:latin typeface="Roboto"/>
                <a:ea typeface="Roboto"/>
                <a:cs typeface="Roboto"/>
              </a:rPr>
              <a:t> and language in the workplace. By having the confidence and determination to take ownership of this challenging situation I was able to help the </a:t>
            </a:r>
            <a:r>
              <a:rPr lang="en-US" sz="1500" err="1">
                <a:latin typeface="Roboto"/>
                <a:ea typeface="Roboto"/>
                <a:cs typeface="Roboto"/>
              </a:rPr>
              <a:t>organisation</a:t>
            </a:r>
            <a:r>
              <a:rPr lang="en-US" sz="1500">
                <a:latin typeface="Roboto"/>
                <a:ea typeface="Roboto"/>
                <a:cs typeface="Roboto"/>
              </a:rPr>
              <a:t> maintain its values.</a:t>
            </a:r>
          </a:p>
          <a:p>
            <a:endParaRPr lang="en-US" sz="1500"/>
          </a:p>
        </p:txBody>
      </p:sp>
    </p:spTree>
    <p:extLst>
      <p:ext uri="{BB962C8B-B14F-4D97-AF65-F5344CB8AC3E}">
        <p14:creationId xmlns:p14="http://schemas.microsoft.com/office/powerpoint/2010/main" val="2368840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DC1B4-D695-5932-452C-D992AF9EA2D9}"/>
              </a:ext>
            </a:extLst>
          </p:cNvPr>
          <p:cNvSpPr>
            <a:spLocks noGrp="1"/>
          </p:cNvSpPr>
          <p:nvPr>
            <p:ph type="title"/>
          </p:nvPr>
        </p:nvSpPr>
        <p:spPr>
          <a:xfrm>
            <a:off x="64741" y="-1552"/>
            <a:ext cx="10515600" cy="1325563"/>
          </a:xfrm>
        </p:spPr>
        <p:txBody>
          <a:bodyPr/>
          <a:lstStyle/>
          <a:p>
            <a:r>
              <a:rPr lang="en-US"/>
              <a:t>Your time slot for the assessment</a:t>
            </a:r>
          </a:p>
        </p:txBody>
      </p:sp>
      <p:graphicFrame>
        <p:nvGraphicFramePr>
          <p:cNvPr id="5" name="Content Placeholder 4">
            <a:extLst>
              <a:ext uri="{FF2B5EF4-FFF2-40B4-BE49-F238E27FC236}">
                <a16:creationId xmlns:a16="http://schemas.microsoft.com/office/drawing/2014/main" id="{AF076D7F-9040-88F8-69BE-CF17C6C40E91}"/>
              </a:ext>
            </a:extLst>
          </p:cNvPr>
          <p:cNvGraphicFramePr>
            <a:graphicFrameLocks noGrp="1"/>
          </p:cNvGraphicFramePr>
          <p:nvPr>
            <p:ph idx="1"/>
            <p:extLst>
              <p:ext uri="{D42A27DB-BD31-4B8C-83A1-F6EECF244321}">
                <p14:modId xmlns:p14="http://schemas.microsoft.com/office/powerpoint/2010/main" val="917985547"/>
              </p:ext>
            </p:extLst>
          </p:nvPr>
        </p:nvGraphicFramePr>
        <p:xfrm>
          <a:off x="838200" y="1825625"/>
          <a:ext cx="10515600" cy="3505200"/>
        </p:xfrm>
        <a:graphic>
          <a:graphicData uri="http://schemas.openxmlformats.org/drawingml/2006/table">
            <a:tbl>
              <a:tblPr bandRow="1">
                <a:tableStyleId>{5C22544A-7EE6-4342-B048-85BDC9FD1C3A}</a:tableStyleId>
              </a:tblPr>
              <a:tblGrid>
                <a:gridCol w="10515600">
                  <a:extLst>
                    <a:ext uri="{9D8B030D-6E8A-4147-A177-3AD203B41FA5}">
                      <a16:colId xmlns:a16="http://schemas.microsoft.com/office/drawing/2014/main" val="2546801586"/>
                    </a:ext>
                  </a:extLst>
                </a:gridCol>
              </a:tblGrid>
              <a:tr h="190500">
                <a:tc>
                  <a:txBody>
                    <a:bodyPr/>
                    <a:lstStyle/>
                    <a:p>
                      <a:r>
                        <a:rPr lang="en-US" b="1" u="sng">
                          <a:effectLst/>
                        </a:rPr>
                        <a:t>Monday 9th December </a:t>
                      </a:r>
                      <a:r>
                        <a:rPr lang="en-US" sz="1200" b="1" u="sng">
                          <a:effectLst/>
                        </a:rPr>
                        <a:t> </a:t>
                      </a:r>
                      <a:r>
                        <a:rPr lang="en-US" sz="1200">
                          <a:effectLst/>
                        </a:rPr>
                        <a:t>room ASG11</a:t>
                      </a:r>
                      <a:r>
                        <a:rPr lang="en-US">
                          <a:effectLst/>
                        </a:rPr>
                        <a:t>   </a:t>
                      </a:r>
                    </a:p>
                  </a:txBody>
                  <a:tcPr anchor="ctr">
                    <a:lnL>
                      <a:noFill/>
                    </a:lnL>
                    <a:lnR>
                      <a:noFill/>
                    </a:lnR>
                    <a:lnT>
                      <a:noFill/>
                    </a:lnT>
                    <a:lnB>
                      <a:noFill/>
                    </a:lnB>
                    <a:noFill/>
                  </a:tcPr>
                </a:tc>
                <a:extLst>
                  <a:ext uri="{0D108BD9-81ED-4DB2-BD59-A6C34878D82A}">
                    <a16:rowId xmlns:a16="http://schemas.microsoft.com/office/drawing/2014/main" val="2818012543"/>
                  </a:ext>
                </a:extLst>
              </a:tr>
              <a:tr h="190500">
                <a:tc>
                  <a:txBody>
                    <a:bodyPr/>
                    <a:lstStyle/>
                    <a:p>
                      <a:r>
                        <a:rPr lang="en-US">
                          <a:effectLst/>
                        </a:rPr>
                        <a:t>2-2:15- Harriett Cope</a:t>
                      </a:r>
                    </a:p>
                  </a:txBody>
                  <a:tcPr anchor="ctr">
                    <a:lnL>
                      <a:noFill/>
                    </a:lnL>
                    <a:lnR>
                      <a:noFill/>
                    </a:lnR>
                    <a:lnT>
                      <a:noFill/>
                    </a:lnT>
                    <a:lnB>
                      <a:noFill/>
                    </a:lnB>
                    <a:noFill/>
                  </a:tcPr>
                </a:tc>
                <a:extLst>
                  <a:ext uri="{0D108BD9-81ED-4DB2-BD59-A6C34878D82A}">
                    <a16:rowId xmlns:a16="http://schemas.microsoft.com/office/drawing/2014/main" val="1829371934"/>
                  </a:ext>
                </a:extLst>
              </a:tr>
              <a:tr h="371475">
                <a:tc>
                  <a:txBody>
                    <a:bodyPr/>
                    <a:lstStyle/>
                    <a:p>
                      <a:r>
                        <a:rPr lang="en-US">
                          <a:effectLst/>
                        </a:rPr>
                        <a:t>2:15-2:30- Erin Davies </a:t>
                      </a:r>
                    </a:p>
                  </a:txBody>
                  <a:tcPr anchor="ctr">
                    <a:lnL>
                      <a:noFill/>
                    </a:lnL>
                    <a:lnR>
                      <a:noFill/>
                    </a:lnR>
                    <a:lnT>
                      <a:noFill/>
                    </a:lnT>
                    <a:lnB>
                      <a:noFill/>
                    </a:lnB>
                    <a:noFill/>
                  </a:tcPr>
                </a:tc>
                <a:extLst>
                  <a:ext uri="{0D108BD9-81ED-4DB2-BD59-A6C34878D82A}">
                    <a16:rowId xmlns:a16="http://schemas.microsoft.com/office/drawing/2014/main" val="1279339621"/>
                  </a:ext>
                </a:extLst>
              </a:tr>
              <a:tr h="361950">
                <a:tc>
                  <a:txBody>
                    <a:bodyPr/>
                    <a:lstStyle/>
                    <a:p>
                      <a:r>
                        <a:rPr lang="en-US">
                          <a:effectLst/>
                        </a:rPr>
                        <a:t>2:30-2:45-Cerys Williams</a:t>
                      </a:r>
                    </a:p>
                  </a:txBody>
                  <a:tcPr anchor="ctr">
                    <a:lnL>
                      <a:noFill/>
                    </a:lnL>
                    <a:lnR>
                      <a:noFill/>
                    </a:lnR>
                    <a:lnT>
                      <a:noFill/>
                    </a:lnT>
                    <a:lnB>
                      <a:noFill/>
                    </a:lnB>
                    <a:noFill/>
                  </a:tcPr>
                </a:tc>
                <a:extLst>
                  <a:ext uri="{0D108BD9-81ED-4DB2-BD59-A6C34878D82A}">
                    <a16:rowId xmlns:a16="http://schemas.microsoft.com/office/drawing/2014/main" val="3858992026"/>
                  </a:ext>
                </a:extLst>
              </a:tr>
              <a:tr h="409575">
                <a:tc>
                  <a:txBody>
                    <a:bodyPr/>
                    <a:lstStyle/>
                    <a:p>
                      <a:r>
                        <a:rPr lang="en-US">
                          <a:effectLst/>
                        </a:rPr>
                        <a:t>2:45-3-Bradley Jones</a:t>
                      </a:r>
                    </a:p>
                  </a:txBody>
                  <a:tcPr anchor="ctr">
                    <a:lnL>
                      <a:noFill/>
                    </a:lnL>
                    <a:lnR>
                      <a:noFill/>
                    </a:lnR>
                    <a:lnT>
                      <a:noFill/>
                    </a:lnT>
                    <a:lnB>
                      <a:noFill/>
                    </a:lnB>
                    <a:noFill/>
                  </a:tcPr>
                </a:tc>
                <a:extLst>
                  <a:ext uri="{0D108BD9-81ED-4DB2-BD59-A6C34878D82A}">
                    <a16:rowId xmlns:a16="http://schemas.microsoft.com/office/drawing/2014/main" val="3134521217"/>
                  </a:ext>
                </a:extLst>
              </a:tr>
              <a:tr h="409575">
                <a:tc>
                  <a:txBody>
                    <a:bodyPr/>
                    <a:lstStyle/>
                    <a:p>
                      <a:r>
                        <a:rPr lang="en-US">
                          <a:effectLst/>
                        </a:rPr>
                        <a:t>3-3:15- Tia Lewis</a:t>
                      </a:r>
                    </a:p>
                  </a:txBody>
                  <a:tcPr anchor="ctr">
                    <a:lnL>
                      <a:noFill/>
                    </a:lnL>
                    <a:lnR>
                      <a:noFill/>
                    </a:lnR>
                    <a:lnT>
                      <a:noFill/>
                    </a:lnT>
                    <a:lnB>
                      <a:noFill/>
                    </a:lnB>
                    <a:noFill/>
                  </a:tcPr>
                </a:tc>
                <a:extLst>
                  <a:ext uri="{0D108BD9-81ED-4DB2-BD59-A6C34878D82A}">
                    <a16:rowId xmlns:a16="http://schemas.microsoft.com/office/drawing/2014/main" val="2344314044"/>
                  </a:ext>
                </a:extLst>
              </a:tr>
              <a:tr h="361950">
                <a:tc>
                  <a:txBody>
                    <a:bodyPr/>
                    <a:lstStyle/>
                    <a:p>
                      <a:r>
                        <a:rPr lang="en-US">
                          <a:effectLst/>
                        </a:rPr>
                        <a:t>3;15-3:30- Toby Smith</a:t>
                      </a:r>
                    </a:p>
                  </a:txBody>
                  <a:tcPr anchor="ctr">
                    <a:lnL>
                      <a:noFill/>
                    </a:lnL>
                    <a:lnR>
                      <a:noFill/>
                    </a:lnR>
                    <a:lnT>
                      <a:noFill/>
                    </a:lnT>
                    <a:lnB>
                      <a:noFill/>
                    </a:lnB>
                    <a:noFill/>
                  </a:tcPr>
                </a:tc>
                <a:extLst>
                  <a:ext uri="{0D108BD9-81ED-4DB2-BD59-A6C34878D82A}">
                    <a16:rowId xmlns:a16="http://schemas.microsoft.com/office/drawing/2014/main" val="3865026366"/>
                  </a:ext>
                </a:extLst>
              </a:tr>
              <a:tr h="485775">
                <a:tc>
                  <a:txBody>
                    <a:bodyPr/>
                    <a:lstStyle/>
                    <a:p>
                      <a:r>
                        <a:rPr lang="en-US">
                          <a:effectLst/>
                        </a:rPr>
                        <a:t>3:30-3:45- Overspill time </a:t>
                      </a:r>
                    </a:p>
                  </a:txBody>
                  <a:tcPr anchor="ctr">
                    <a:lnL>
                      <a:noFill/>
                    </a:lnL>
                    <a:lnR>
                      <a:noFill/>
                    </a:lnR>
                    <a:lnT>
                      <a:noFill/>
                    </a:lnT>
                    <a:lnB>
                      <a:noFill/>
                    </a:lnB>
                    <a:noFill/>
                  </a:tcPr>
                </a:tc>
                <a:extLst>
                  <a:ext uri="{0D108BD9-81ED-4DB2-BD59-A6C34878D82A}">
                    <a16:rowId xmlns:a16="http://schemas.microsoft.com/office/drawing/2014/main" val="3863485201"/>
                  </a:ext>
                </a:extLst>
              </a:tr>
              <a:tr h="361950">
                <a:tc>
                  <a:txBody>
                    <a:bodyPr/>
                    <a:lstStyle/>
                    <a:p>
                      <a:r>
                        <a:rPr lang="en-US">
                          <a:effectLst/>
                        </a:rPr>
                        <a:t>3:45-4- Morgan Jones</a:t>
                      </a:r>
                    </a:p>
                  </a:txBody>
                  <a:tcPr anchor="ctr">
                    <a:lnL>
                      <a:noFill/>
                    </a:lnL>
                    <a:lnR>
                      <a:noFill/>
                    </a:lnR>
                    <a:lnT>
                      <a:noFill/>
                    </a:lnT>
                    <a:lnB>
                      <a:noFill/>
                    </a:lnB>
                    <a:noFill/>
                  </a:tcPr>
                </a:tc>
                <a:extLst>
                  <a:ext uri="{0D108BD9-81ED-4DB2-BD59-A6C34878D82A}">
                    <a16:rowId xmlns:a16="http://schemas.microsoft.com/office/drawing/2014/main" val="893538120"/>
                  </a:ext>
                </a:extLst>
              </a:tr>
            </a:tbl>
          </a:graphicData>
        </a:graphic>
      </p:graphicFrame>
      <p:graphicFrame>
        <p:nvGraphicFramePr>
          <p:cNvPr id="8" name="Table 7">
            <a:extLst>
              <a:ext uri="{FF2B5EF4-FFF2-40B4-BE49-F238E27FC236}">
                <a16:creationId xmlns:a16="http://schemas.microsoft.com/office/drawing/2014/main" id="{B01A3176-7247-7FB7-22AF-5DBF1E3D8E3E}"/>
              </a:ext>
            </a:extLst>
          </p:cNvPr>
          <p:cNvGraphicFramePr>
            <a:graphicFrameLocks noGrp="1"/>
          </p:cNvGraphicFramePr>
          <p:nvPr>
            <p:extLst>
              <p:ext uri="{D42A27DB-BD31-4B8C-83A1-F6EECF244321}">
                <p14:modId xmlns:p14="http://schemas.microsoft.com/office/powerpoint/2010/main" val="1149014265"/>
              </p:ext>
            </p:extLst>
          </p:nvPr>
        </p:nvGraphicFramePr>
        <p:xfrm>
          <a:off x="4918363" y="983672"/>
          <a:ext cx="5824130" cy="6447157"/>
        </p:xfrm>
        <a:graphic>
          <a:graphicData uri="http://schemas.openxmlformats.org/drawingml/2006/table">
            <a:tbl>
              <a:tblPr bandRow="1">
                <a:tableStyleId>{5C22544A-7EE6-4342-B048-85BDC9FD1C3A}</a:tableStyleId>
              </a:tblPr>
              <a:tblGrid>
                <a:gridCol w="5824130">
                  <a:extLst>
                    <a:ext uri="{9D8B030D-6E8A-4147-A177-3AD203B41FA5}">
                      <a16:colId xmlns:a16="http://schemas.microsoft.com/office/drawing/2014/main" val="3488010855"/>
                    </a:ext>
                  </a:extLst>
                </a:gridCol>
              </a:tblGrid>
              <a:tr h="351157">
                <a:tc>
                  <a:txBody>
                    <a:bodyPr/>
                    <a:lstStyle/>
                    <a:p>
                      <a:r>
                        <a:rPr lang="en-US" sz="1400" b="1" u="sng">
                          <a:effectLst/>
                        </a:rPr>
                        <a:t>Tuesday 10th December</a:t>
                      </a:r>
                      <a:r>
                        <a:rPr lang="en-US" sz="1400">
                          <a:effectLst/>
                        </a:rPr>
                        <a:t> </a:t>
                      </a:r>
                    </a:p>
                  </a:txBody>
                  <a:tcPr anchor="ctr">
                    <a:lnL>
                      <a:noFill/>
                    </a:lnL>
                    <a:lnR>
                      <a:noFill/>
                    </a:lnR>
                    <a:lnT>
                      <a:noFill/>
                    </a:lnT>
                    <a:lnB>
                      <a:noFill/>
                    </a:lnB>
                    <a:noFill/>
                  </a:tcPr>
                </a:tc>
                <a:extLst>
                  <a:ext uri="{0D108BD9-81ED-4DB2-BD59-A6C34878D82A}">
                    <a16:rowId xmlns:a16="http://schemas.microsoft.com/office/drawing/2014/main" val="2360841478"/>
                  </a:ext>
                </a:extLst>
              </a:tr>
              <a:tr h="297132">
                <a:tc>
                  <a:txBody>
                    <a:bodyPr/>
                    <a:lstStyle/>
                    <a:p>
                      <a:r>
                        <a:rPr lang="en-US" sz="1400" b="1">
                          <a:effectLst/>
                        </a:rPr>
                        <a:t>Jane- Room AS205</a:t>
                      </a:r>
                    </a:p>
                  </a:txBody>
                  <a:tcPr anchor="ctr">
                    <a:lnL>
                      <a:noFill/>
                    </a:lnL>
                    <a:lnR>
                      <a:noFill/>
                    </a:lnR>
                    <a:lnT>
                      <a:noFill/>
                    </a:lnT>
                    <a:lnB>
                      <a:noFill/>
                    </a:lnB>
                    <a:noFill/>
                  </a:tcPr>
                </a:tc>
                <a:extLst>
                  <a:ext uri="{0D108BD9-81ED-4DB2-BD59-A6C34878D82A}">
                    <a16:rowId xmlns:a16="http://schemas.microsoft.com/office/drawing/2014/main" val="62870726"/>
                  </a:ext>
                </a:extLst>
              </a:tr>
              <a:tr h="297132">
                <a:tc>
                  <a:txBody>
                    <a:bodyPr/>
                    <a:lstStyle/>
                    <a:p>
                      <a:r>
                        <a:rPr lang="en-US" sz="1400">
                          <a:effectLst/>
                        </a:rPr>
                        <a:t>2-2:15- Charlie Hughes</a:t>
                      </a:r>
                    </a:p>
                  </a:txBody>
                  <a:tcPr anchor="ctr">
                    <a:lnL>
                      <a:noFill/>
                    </a:lnL>
                    <a:lnR>
                      <a:noFill/>
                    </a:lnR>
                    <a:lnT>
                      <a:noFill/>
                    </a:lnT>
                    <a:lnB>
                      <a:noFill/>
                    </a:lnB>
                    <a:noFill/>
                  </a:tcPr>
                </a:tc>
                <a:extLst>
                  <a:ext uri="{0D108BD9-81ED-4DB2-BD59-A6C34878D82A}">
                    <a16:rowId xmlns:a16="http://schemas.microsoft.com/office/drawing/2014/main" val="3930347044"/>
                  </a:ext>
                </a:extLst>
              </a:tr>
              <a:tr h="297132">
                <a:tc>
                  <a:txBody>
                    <a:bodyPr/>
                    <a:lstStyle/>
                    <a:p>
                      <a:pPr lvl="0">
                        <a:buNone/>
                      </a:pPr>
                      <a:endParaRPr lang="en-US" sz="1400">
                        <a:effectLst/>
                      </a:endParaRPr>
                    </a:p>
                  </a:txBody>
                  <a:tcPr anchor="ctr">
                    <a:lnL w="0">
                      <a:noFill/>
                    </a:lnL>
                    <a:lnR w="0">
                      <a:noFill/>
                    </a:lnR>
                    <a:lnT w="0">
                      <a:noFill/>
                    </a:lnT>
                    <a:lnB w="0">
                      <a:noFill/>
                    </a:lnB>
                    <a:noFill/>
                  </a:tcPr>
                </a:tc>
                <a:extLst>
                  <a:ext uri="{0D108BD9-81ED-4DB2-BD59-A6C34878D82A}">
                    <a16:rowId xmlns:a16="http://schemas.microsoft.com/office/drawing/2014/main" val="1437684261"/>
                  </a:ext>
                </a:extLst>
              </a:tr>
              <a:tr h="297132">
                <a:tc>
                  <a:txBody>
                    <a:bodyPr/>
                    <a:lstStyle/>
                    <a:p>
                      <a:r>
                        <a:rPr lang="en-US" sz="1400">
                          <a:effectLst/>
                        </a:rPr>
                        <a:t>2:15-2:30- Alina Chiru</a:t>
                      </a:r>
                    </a:p>
                  </a:txBody>
                  <a:tcPr anchor="ctr">
                    <a:lnL>
                      <a:noFill/>
                    </a:lnL>
                    <a:lnR>
                      <a:noFill/>
                    </a:lnR>
                    <a:lnT>
                      <a:noFill/>
                    </a:lnT>
                    <a:lnB>
                      <a:noFill/>
                    </a:lnB>
                    <a:noFill/>
                  </a:tcPr>
                </a:tc>
                <a:extLst>
                  <a:ext uri="{0D108BD9-81ED-4DB2-BD59-A6C34878D82A}">
                    <a16:rowId xmlns:a16="http://schemas.microsoft.com/office/drawing/2014/main" val="2815097703"/>
                  </a:ext>
                </a:extLst>
              </a:tr>
              <a:tr h="297132">
                <a:tc>
                  <a:txBody>
                    <a:bodyPr/>
                    <a:lstStyle/>
                    <a:p>
                      <a:r>
                        <a:rPr lang="en-US" sz="1400">
                          <a:effectLst/>
                        </a:rPr>
                        <a:t>2:30-2:45- Hywel Owen- Rees</a:t>
                      </a:r>
                    </a:p>
                  </a:txBody>
                  <a:tcPr anchor="ctr">
                    <a:lnL>
                      <a:noFill/>
                    </a:lnL>
                    <a:lnR>
                      <a:noFill/>
                    </a:lnR>
                    <a:lnT>
                      <a:noFill/>
                    </a:lnT>
                    <a:lnB>
                      <a:noFill/>
                    </a:lnB>
                    <a:noFill/>
                  </a:tcPr>
                </a:tc>
                <a:extLst>
                  <a:ext uri="{0D108BD9-81ED-4DB2-BD59-A6C34878D82A}">
                    <a16:rowId xmlns:a16="http://schemas.microsoft.com/office/drawing/2014/main" val="2514490309"/>
                  </a:ext>
                </a:extLst>
              </a:tr>
              <a:tr h="297132">
                <a:tc>
                  <a:txBody>
                    <a:bodyPr/>
                    <a:lstStyle/>
                    <a:p>
                      <a:pPr lvl="0">
                        <a:buNone/>
                      </a:pPr>
                      <a:endParaRPr lang="en-US" sz="1400">
                        <a:effectLst/>
                      </a:endParaRPr>
                    </a:p>
                  </a:txBody>
                  <a:tcPr anchor="ctr">
                    <a:lnL w="0">
                      <a:noFill/>
                    </a:lnL>
                    <a:lnR w="0">
                      <a:noFill/>
                    </a:lnR>
                    <a:lnT w="0">
                      <a:noFill/>
                    </a:lnT>
                    <a:lnB w="0">
                      <a:noFill/>
                    </a:lnB>
                    <a:noFill/>
                  </a:tcPr>
                </a:tc>
                <a:extLst>
                  <a:ext uri="{0D108BD9-81ED-4DB2-BD59-A6C34878D82A}">
                    <a16:rowId xmlns:a16="http://schemas.microsoft.com/office/drawing/2014/main" val="2620222923"/>
                  </a:ext>
                </a:extLst>
              </a:tr>
              <a:tr h="297132">
                <a:tc>
                  <a:txBody>
                    <a:bodyPr/>
                    <a:lstStyle/>
                    <a:p>
                      <a:r>
                        <a:rPr lang="en-US" sz="1400">
                          <a:effectLst/>
                        </a:rPr>
                        <a:t>2:45-3- Sean Ramsey</a:t>
                      </a:r>
                    </a:p>
                  </a:txBody>
                  <a:tcPr anchor="ctr">
                    <a:lnL>
                      <a:noFill/>
                    </a:lnL>
                    <a:lnR>
                      <a:noFill/>
                    </a:lnR>
                    <a:lnT>
                      <a:noFill/>
                    </a:lnT>
                    <a:lnB>
                      <a:noFill/>
                    </a:lnB>
                    <a:noFill/>
                  </a:tcPr>
                </a:tc>
                <a:extLst>
                  <a:ext uri="{0D108BD9-81ED-4DB2-BD59-A6C34878D82A}">
                    <a16:rowId xmlns:a16="http://schemas.microsoft.com/office/drawing/2014/main" val="76969365"/>
                  </a:ext>
                </a:extLst>
              </a:tr>
              <a:tr h="297132">
                <a:tc>
                  <a:txBody>
                    <a:bodyPr/>
                    <a:lstStyle/>
                    <a:p>
                      <a:r>
                        <a:rPr lang="en-US" sz="1400">
                          <a:effectLst/>
                        </a:rPr>
                        <a:t>3-3:15- Mason Jones</a:t>
                      </a:r>
                    </a:p>
                  </a:txBody>
                  <a:tcPr anchor="ctr">
                    <a:lnL>
                      <a:noFill/>
                    </a:lnL>
                    <a:lnR>
                      <a:noFill/>
                    </a:lnR>
                    <a:lnT>
                      <a:noFill/>
                    </a:lnT>
                    <a:lnB>
                      <a:noFill/>
                    </a:lnB>
                    <a:noFill/>
                  </a:tcPr>
                </a:tc>
                <a:extLst>
                  <a:ext uri="{0D108BD9-81ED-4DB2-BD59-A6C34878D82A}">
                    <a16:rowId xmlns:a16="http://schemas.microsoft.com/office/drawing/2014/main" val="2366161239"/>
                  </a:ext>
                </a:extLst>
              </a:tr>
              <a:tr h="297132">
                <a:tc>
                  <a:txBody>
                    <a:bodyPr/>
                    <a:lstStyle/>
                    <a:p>
                      <a:r>
                        <a:rPr lang="en-US" sz="1400" b="1">
                          <a:effectLst/>
                        </a:rPr>
                        <a:t>Kelly- Room AS204</a:t>
                      </a:r>
                    </a:p>
                  </a:txBody>
                  <a:tcPr anchor="ctr">
                    <a:lnL>
                      <a:noFill/>
                    </a:lnL>
                    <a:lnR>
                      <a:noFill/>
                    </a:lnR>
                    <a:lnT>
                      <a:noFill/>
                    </a:lnT>
                    <a:lnB>
                      <a:noFill/>
                    </a:lnB>
                    <a:noFill/>
                  </a:tcPr>
                </a:tc>
                <a:extLst>
                  <a:ext uri="{0D108BD9-81ED-4DB2-BD59-A6C34878D82A}">
                    <a16:rowId xmlns:a16="http://schemas.microsoft.com/office/drawing/2014/main" val="3861967250"/>
                  </a:ext>
                </a:extLst>
              </a:tr>
              <a:tr h="297132">
                <a:tc>
                  <a:txBody>
                    <a:bodyPr/>
                    <a:lstStyle/>
                    <a:p>
                      <a:r>
                        <a:rPr lang="en-US" sz="1400">
                          <a:effectLst/>
                        </a:rPr>
                        <a:t>2-2:15- Josh Punchard</a:t>
                      </a:r>
                    </a:p>
                  </a:txBody>
                  <a:tcPr anchor="ctr">
                    <a:lnL>
                      <a:noFill/>
                    </a:lnL>
                    <a:lnR>
                      <a:noFill/>
                    </a:lnR>
                    <a:lnT>
                      <a:noFill/>
                    </a:lnT>
                    <a:lnB>
                      <a:noFill/>
                    </a:lnB>
                    <a:noFill/>
                  </a:tcPr>
                </a:tc>
                <a:extLst>
                  <a:ext uri="{0D108BD9-81ED-4DB2-BD59-A6C34878D82A}">
                    <a16:rowId xmlns:a16="http://schemas.microsoft.com/office/drawing/2014/main" val="3461043758"/>
                  </a:ext>
                </a:extLst>
              </a:tr>
              <a:tr h="297132">
                <a:tc>
                  <a:txBody>
                    <a:bodyPr/>
                    <a:lstStyle/>
                    <a:p>
                      <a:r>
                        <a:rPr lang="en-US" sz="1400">
                          <a:effectLst/>
                        </a:rPr>
                        <a:t>2:15-2:30- Amelia Grainger</a:t>
                      </a:r>
                    </a:p>
                  </a:txBody>
                  <a:tcPr anchor="ctr">
                    <a:lnL>
                      <a:noFill/>
                    </a:lnL>
                    <a:lnR>
                      <a:noFill/>
                    </a:lnR>
                    <a:lnT>
                      <a:noFill/>
                    </a:lnT>
                    <a:lnB>
                      <a:noFill/>
                    </a:lnB>
                    <a:noFill/>
                  </a:tcPr>
                </a:tc>
                <a:extLst>
                  <a:ext uri="{0D108BD9-81ED-4DB2-BD59-A6C34878D82A}">
                    <a16:rowId xmlns:a16="http://schemas.microsoft.com/office/drawing/2014/main" val="3616759378"/>
                  </a:ext>
                </a:extLst>
              </a:tr>
              <a:tr h="297132">
                <a:tc>
                  <a:txBody>
                    <a:bodyPr/>
                    <a:lstStyle/>
                    <a:p>
                      <a:r>
                        <a:rPr lang="en-US" sz="1400">
                          <a:effectLst/>
                        </a:rPr>
                        <a:t>2:30-2:45- Skye Newman</a:t>
                      </a:r>
                    </a:p>
                  </a:txBody>
                  <a:tcPr anchor="ctr">
                    <a:lnL>
                      <a:noFill/>
                    </a:lnL>
                    <a:lnR>
                      <a:noFill/>
                    </a:lnR>
                    <a:lnT>
                      <a:noFill/>
                    </a:lnT>
                    <a:lnB>
                      <a:noFill/>
                    </a:lnB>
                    <a:noFill/>
                  </a:tcPr>
                </a:tc>
                <a:extLst>
                  <a:ext uri="{0D108BD9-81ED-4DB2-BD59-A6C34878D82A}">
                    <a16:rowId xmlns:a16="http://schemas.microsoft.com/office/drawing/2014/main" val="4002472817"/>
                  </a:ext>
                </a:extLst>
              </a:tr>
              <a:tr h="297132">
                <a:tc>
                  <a:txBody>
                    <a:bodyPr/>
                    <a:lstStyle/>
                    <a:p>
                      <a:r>
                        <a:rPr lang="en-US" sz="1400">
                          <a:effectLst/>
                        </a:rPr>
                        <a:t>2:45-3- Jake Pooley</a:t>
                      </a:r>
                    </a:p>
                  </a:txBody>
                  <a:tcPr anchor="ctr">
                    <a:lnL>
                      <a:noFill/>
                    </a:lnL>
                    <a:lnR>
                      <a:noFill/>
                    </a:lnR>
                    <a:lnT>
                      <a:noFill/>
                    </a:lnT>
                    <a:lnB>
                      <a:noFill/>
                    </a:lnB>
                    <a:noFill/>
                  </a:tcPr>
                </a:tc>
                <a:extLst>
                  <a:ext uri="{0D108BD9-81ED-4DB2-BD59-A6C34878D82A}">
                    <a16:rowId xmlns:a16="http://schemas.microsoft.com/office/drawing/2014/main" val="1006027197"/>
                  </a:ext>
                </a:extLst>
              </a:tr>
              <a:tr h="297132">
                <a:tc>
                  <a:txBody>
                    <a:bodyPr/>
                    <a:lstStyle/>
                    <a:p>
                      <a:r>
                        <a:rPr lang="en-US" sz="1400">
                          <a:effectLst/>
                        </a:rPr>
                        <a:t>3-3:15- Alex Pickering</a:t>
                      </a:r>
                    </a:p>
                  </a:txBody>
                  <a:tcPr anchor="ctr">
                    <a:lnL>
                      <a:noFill/>
                    </a:lnL>
                    <a:lnR>
                      <a:noFill/>
                    </a:lnR>
                    <a:lnT>
                      <a:noFill/>
                    </a:lnT>
                    <a:lnB>
                      <a:noFill/>
                    </a:lnB>
                    <a:noFill/>
                  </a:tcPr>
                </a:tc>
                <a:extLst>
                  <a:ext uri="{0D108BD9-81ED-4DB2-BD59-A6C34878D82A}">
                    <a16:rowId xmlns:a16="http://schemas.microsoft.com/office/drawing/2014/main" val="1624059048"/>
                  </a:ext>
                </a:extLst>
              </a:tr>
              <a:tr h="297132">
                <a:tc>
                  <a:txBody>
                    <a:bodyPr/>
                    <a:lstStyle/>
                    <a:p>
                      <a:r>
                        <a:rPr lang="en-US" sz="1400" b="1">
                          <a:effectLst/>
                        </a:rPr>
                        <a:t>Sadie- Room AS224</a:t>
                      </a:r>
                    </a:p>
                  </a:txBody>
                  <a:tcPr anchor="ctr">
                    <a:lnL>
                      <a:noFill/>
                    </a:lnL>
                    <a:lnR>
                      <a:noFill/>
                    </a:lnR>
                    <a:lnT>
                      <a:noFill/>
                    </a:lnT>
                    <a:lnB>
                      <a:noFill/>
                    </a:lnB>
                    <a:noFill/>
                  </a:tcPr>
                </a:tc>
                <a:extLst>
                  <a:ext uri="{0D108BD9-81ED-4DB2-BD59-A6C34878D82A}">
                    <a16:rowId xmlns:a16="http://schemas.microsoft.com/office/drawing/2014/main" val="1967783348"/>
                  </a:ext>
                </a:extLst>
              </a:tr>
              <a:tr h="297132">
                <a:tc>
                  <a:txBody>
                    <a:bodyPr/>
                    <a:lstStyle/>
                    <a:p>
                      <a:r>
                        <a:rPr lang="en-US" sz="1400">
                          <a:effectLst/>
                        </a:rPr>
                        <a:t>2-2:15- Claire Williams</a:t>
                      </a:r>
                    </a:p>
                  </a:txBody>
                  <a:tcPr anchor="ctr">
                    <a:lnL>
                      <a:noFill/>
                    </a:lnL>
                    <a:lnR>
                      <a:noFill/>
                    </a:lnR>
                    <a:lnT>
                      <a:noFill/>
                    </a:lnT>
                    <a:lnB>
                      <a:noFill/>
                    </a:lnB>
                    <a:noFill/>
                  </a:tcPr>
                </a:tc>
                <a:extLst>
                  <a:ext uri="{0D108BD9-81ED-4DB2-BD59-A6C34878D82A}">
                    <a16:rowId xmlns:a16="http://schemas.microsoft.com/office/drawing/2014/main" val="1219369882"/>
                  </a:ext>
                </a:extLst>
              </a:tr>
              <a:tr h="297132">
                <a:tc>
                  <a:txBody>
                    <a:bodyPr/>
                    <a:lstStyle/>
                    <a:p>
                      <a:r>
                        <a:rPr lang="en-US" sz="1400">
                          <a:effectLst/>
                        </a:rPr>
                        <a:t>2:15-2:30- Nathan Lloyd</a:t>
                      </a:r>
                    </a:p>
                  </a:txBody>
                  <a:tcPr anchor="ctr">
                    <a:lnL>
                      <a:noFill/>
                    </a:lnL>
                    <a:lnR>
                      <a:noFill/>
                    </a:lnR>
                    <a:lnT>
                      <a:noFill/>
                    </a:lnT>
                    <a:lnB>
                      <a:noFill/>
                    </a:lnB>
                    <a:noFill/>
                  </a:tcPr>
                </a:tc>
                <a:extLst>
                  <a:ext uri="{0D108BD9-81ED-4DB2-BD59-A6C34878D82A}">
                    <a16:rowId xmlns:a16="http://schemas.microsoft.com/office/drawing/2014/main" val="1363373460"/>
                  </a:ext>
                </a:extLst>
              </a:tr>
              <a:tr h="297132">
                <a:tc>
                  <a:txBody>
                    <a:bodyPr/>
                    <a:lstStyle/>
                    <a:p>
                      <a:r>
                        <a:rPr lang="en-US" sz="1400">
                          <a:effectLst/>
                        </a:rPr>
                        <a:t>2:30-2:45- Dylan Boettjer</a:t>
                      </a:r>
                    </a:p>
                  </a:txBody>
                  <a:tcPr anchor="ctr">
                    <a:lnL>
                      <a:noFill/>
                    </a:lnL>
                    <a:lnR>
                      <a:noFill/>
                    </a:lnR>
                    <a:lnT>
                      <a:noFill/>
                    </a:lnT>
                    <a:lnB>
                      <a:noFill/>
                    </a:lnB>
                    <a:noFill/>
                  </a:tcPr>
                </a:tc>
                <a:extLst>
                  <a:ext uri="{0D108BD9-81ED-4DB2-BD59-A6C34878D82A}">
                    <a16:rowId xmlns:a16="http://schemas.microsoft.com/office/drawing/2014/main" val="408719369"/>
                  </a:ext>
                </a:extLst>
              </a:tr>
              <a:tr h="297132">
                <a:tc>
                  <a:txBody>
                    <a:bodyPr/>
                    <a:lstStyle/>
                    <a:p>
                      <a:r>
                        <a:rPr lang="en-US" sz="1400">
                          <a:effectLst/>
                        </a:rPr>
                        <a:t>2:45-3- Erin Childs</a:t>
                      </a:r>
                    </a:p>
                  </a:txBody>
                  <a:tcPr anchor="ctr">
                    <a:lnL>
                      <a:noFill/>
                    </a:lnL>
                    <a:lnR>
                      <a:noFill/>
                    </a:lnR>
                    <a:lnT>
                      <a:noFill/>
                    </a:lnT>
                    <a:lnB>
                      <a:noFill/>
                    </a:lnB>
                    <a:noFill/>
                  </a:tcPr>
                </a:tc>
                <a:extLst>
                  <a:ext uri="{0D108BD9-81ED-4DB2-BD59-A6C34878D82A}">
                    <a16:rowId xmlns:a16="http://schemas.microsoft.com/office/drawing/2014/main" val="664340213"/>
                  </a:ext>
                </a:extLst>
              </a:tr>
              <a:tr h="297132">
                <a:tc>
                  <a:txBody>
                    <a:bodyPr/>
                    <a:lstStyle/>
                    <a:p>
                      <a:r>
                        <a:rPr lang="en-US" sz="1400">
                          <a:effectLst/>
                        </a:rPr>
                        <a:t>3-3:15- Cody Peacey</a:t>
                      </a:r>
                    </a:p>
                  </a:txBody>
                  <a:tcPr anchor="ctr">
                    <a:lnL>
                      <a:noFill/>
                    </a:lnL>
                    <a:lnR>
                      <a:noFill/>
                    </a:lnR>
                    <a:lnT>
                      <a:noFill/>
                    </a:lnT>
                    <a:lnB>
                      <a:noFill/>
                    </a:lnB>
                    <a:noFill/>
                  </a:tcPr>
                </a:tc>
                <a:extLst>
                  <a:ext uri="{0D108BD9-81ED-4DB2-BD59-A6C34878D82A}">
                    <a16:rowId xmlns:a16="http://schemas.microsoft.com/office/drawing/2014/main" val="2901206920"/>
                  </a:ext>
                </a:extLst>
              </a:tr>
            </a:tbl>
          </a:graphicData>
        </a:graphic>
      </p:graphicFrame>
    </p:spTree>
    <p:extLst>
      <p:ext uri="{BB962C8B-B14F-4D97-AF65-F5344CB8AC3E}">
        <p14:creationId xmlns:p14="http://schemas.microsoft.com/office/powerpoint/2010/main" val="4192659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A913C-DCB3-44BC-DC25-B9C8F037C399}"/>
              </a:ext>
            </a:extLst>
          </p:cNvPr>
          <p:cNvSpPr>
            <a:spLocks noGrp="1"/>
          </p:cNvSpPr>
          <p:nvPr>
            <p:ph type="title"/>
          </p:nvPr>
        </p:nvSpPr>
        <p:spPr>
          <a:xfrm>
            <a:off x="640080" y="325369"/>
            <a:ext cx="4368602" cy="1956841"/>
          </a:xfrm>
        </p:spPr>
        <p:txBody>
          <a:bodyPr anchor="b">
            <a:normAutofit/>
          </a:bodyPr>
          <a:lstStyle/>
          <a:p>
            <a:r>
              <a:rPr lang="en-US" sz="3400"/>
              <a:t>What are professional standards?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1D869C-8690-6DBA-5EBF-00ABD2584D7F}"/>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t>Can you think of any:-</a:t>
            </a:r>
          </a:p>
          <a:p>
            <a:pPr marL="0" indent="0">
              <a:buNone/>
            </a:pPr>
            <a:r>
              <a:rPr lang="en-US" sz="2200"/>
              <a:t>Where you currently work?</a:t>
            </a:r>
          </a:p>
          <a:p>
            <a:pPr marL="0" indent="0">
              <a:buNone/>
            </a:pPr>
            <a:r>
              <a:rPr lang="en-US" sz="2200"/>
              <a:t>Being here today as a student?</a:t>
            </a:r>
          </a:p>
          <a:p>
            <a:pPr marL="0" indent="0">
              <a:buNone/>
            </a:pPr>
            <a:endParaRPr lang="en-US" sz="2200"/>
          </a:p>
          <a:p>
            <a:pPr marL="0" indent="0">
              <a:buNone/>
            </a:pPr>
            <a:endParaRPr lang="en-US" sz="2200"/>
          </a:p>
        </p:txBody>
      </p:sp>
      <p:pic>
        <p:nvPicPr>
          <p:cNvPr id="5" name="Picture 4" descr="Glasses on top of a book">
            <a:extLst>
              <a:ext uri="{FF2B5EF4-FFF2-40B4-BE49-F238E27FC236}">
                <a16:creationId xmlns:a16="http://schemas.microsoft.com/office/drawing/2014/main" id="{DCAFAF62-859C-69B8-DC77-FFF0B161B72E}"/>
              </a:ext>
            </a:extLst>
          </p:cNvPr>
          <p:cNvPicPr>
            <a:picLocks noChangeAspect="1"/>
          </p:cNvPicPr>
          <p:nvPr/>
        </p:nvPicPr>
        <p:blipFill rotWithShape="1">
          <a:blip r:embed="rId2"/>
          <a:srcRect l="6363" r="27231" b="1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79158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54397E-AC92-9F07-D7BD-60CFF026A49A}"/>
              </a:ext>
            </a:extLst>
          </p:cNvPr>
          <p:cNvSpPr>
            <a:spLocks noGrp="1"/>
          </p:cNvSpPr>
          <p:nvPr>
            <p:ph type="title"/>
          </p:nvPr>
        </p:nvSpPr>
        <p:spPr>
          <a:xfrm>
            <a:off x="838200" y="365125"/>
            <a:ext cx="10515600" cy="1325563"/>
          </a:xfrm>
        </p:spPr>
        <p:txBody>
          <a:bodyPr>
            <a:normAutofit/>
          </a:bodyPr>
          <a:lstStyle/>
          <a:p>
            <a:r>
              <a:rPr lang="en-US"/>
              <a:t>What does it mean to act "ethically"?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154E18-7D90-1435-BF43-54BD2E64875E}"/>
              </a:ext>
            </a:extLst>
          </p:cNvPr>
          <p:cNvSpPr>
            <a:spLocks noGrp="1"/>
          </p:cNvSpPr>
          <p:nvPr>
            <p:ph idx="1"/>
          </p:nvPr>
        </p:nvSpPr>
        <p:spPr>
          <a:xfrm>
            <a:off x="1178931" y="1255674"/>
            <a:ext cx="10410284" cy="4351338"/>
          </a:xfrm>
        </p:spPr>
        <p:txBody>
          <a:bodyPr vert="horz" lIns="91440" tIns="45720" rIns="91440" bIns="45720" rtlCol="0" anchor="t">
            <a:noAutofit/>
          </a:bodyPr>
          <a:lstStyle/>
          <a:p>
            <a:r>
              <a:rPr lang="en-US" sz="1600">
                <a:ea typeface="+mn-lt"/>
                <a:cs typeface="+mn-lt"/>
              </a:rPr>
              <a:t>Ethical policing requires respect and empathy. We show respect and empathy by acting with respect. We show respect and empathy by listening to and understanding different perspectives. We show respect and empathy by understanding the impact of emotions and welfare (College of Policing, 2023).</a:t>
            </a:r>
          </a:p>
          <a:p>
            <a:pPr marL="0" indent="0">
              <a:buNone/>
            </a:pPr>
            <a:r>
              <a:rPr lang="en-US" sz="1600"/>
              <a:t>Examples of unethical policing:-</a:t>
            </a:r>
          </a:p>
          <a:p>
            <a:r>
              <a:rPr lang="en-US" sz="1600">
                <a:ea typeface="+mn-lt"/>
                <a:cs typeface="+mn-lt"/>
              </a:rPr>
              <a:t>Use of Excessive Force</a:t>
            </a:r>
            <a:endParaRPr lang="en-US" sz="1600"/>
          </a:p>
          <a:p>
            <a:r>
              <a:rPr lang="en-US" sz="1600">
                <a:ea typeface="+mn-lt"/>
                <a:cs typeface="+mn-lt"/>
              </a:rPr>
              <a:t>Tampering With Evidence</a:t>
            </a:r>
            <a:endParaRPr lang="en-US" sz="1600"/>
          </a:p>
          <a:p>
            <a:r>
              <a:rPr lang="en-US" sz="1600">
                <a:ea typeface="+mn-lt"/>
                <a:cs typeface="+mn-lt"/>
              </a:rPr>
              <a:t>Police Brutality</a:t>
            </a:r>
            <a:endParaRPr lang="en-US" sz="1600"/>
          </a:p>
          <a:p>
            <a:r>
              <a:rPr lang="en-US" sz="1600">
                <a:ea typeface="+mn-lt"/>
                <a:cs typeface="+mn-lt"/>
              </a:rPr>
              <a:t>Coerced Confessions</a:t>
            </a:r>
            <a:endParaRPr lang="en-US" sz="1600"/>
          </a:p>
          <a:p>
            <a:r>
              <a:rPr lang="en-US" sz="1600">
                <a:ea typeface="+mn-lt"/>
                <a:cs typeface="+mn-lt"/>
              </a:rPr>
              <a:t>Sexual Assault</a:t>
            </a:r>
            <a:endParaRPr lang="en-US" sz="1600"/>
          </a:p>
          <a:p>
            <a:r>
              <a:rPr lang="en-US" sz="1600">
                <a:ea typeface="+mn-lt"/>
                <a:cs typeface="+mn-lt"/>
              </a:rPr>
              <a:t>Lying on Police Reports</a:t>
            </a:r>
            <a:endParaRPr lang="en-US" sz="1600"/>
          </a:p>
          <a:p>
            <a:r>
              <a:rPr lang="en-US" sz="1600">
                <a:ea typeface="+mn-lt"/>
                <a:cs typeface="+mn-lt"/>
              </a:rPr>
              <a:t>False Imprisonment or Arrest</a:t>
            </a:r>
            <a:endParaRPr lang="en-US" sz="1600"/>
          </a:p>
          <a:p>
            <a:r>
              <a:rPr lang="en-US" sz="1600">
                <a:ea typeface="+mn-lt"/>
                <a:cs typeface="+mn-lt"/>
              </a:rPr>
              <a:t>Witness Tampering and Intimidation</a:t>
            </a:r>
          </a:p>
          <a:p>
            <a:r>
              <a:rPr lang="en-US" sz="1600"/>
              <a:t>Being disrespectful</a:t>
            </a:r>
          </a:p>
          <a:p>
            <a:r>
              <a:rPr lang="en-US" sz="1600"/>
              <a:t> Not respecting the 9 protected characteristics as set out by the Equality Act 2010</a:t>
            </a:r>
          </a:p>
          <a:p>
            <a:endParaRPr lang="en-US" sz="1300"/>
          </a:p>
        </p:txBody>
      </p:sp>
    </p:spTree>
    <p:extLst>
      <p:ext uri="{BB962C8B-B14F-4D97-AF65-F5344CB8AC3E}">
        <p14:creationId xmlns:p14="http://schemas.microsoft.com/office/powerpoint/2010/main" val="575494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781CAE-64C9-62AE-CD45-890D94638E33}"/>
              </a:ext>
            </a:extLst>
          </p:cNvPr>
          <p:cNvSpPr>
            <a:spLocks noGrp="1"/>
          </p:cNvSpPr>
          <p:nvPr>
            <p:ph type="title"/>
          </p:nvPr>
        </p:nvSpPr>
        <p:spPr>
          <a:xfrm>
            <a:off x="630936" y="639520"/>
            <a:ext cx="3429000" cy="1719072"/>
          </a:xfrm>
        </p:spPr>
        <p:txBody>
          <a:bodyPr anchor="b">
            <a:normAutofit/>
          </a:bodyPr>
          <a:lstStyle/>
          <a:p>
            <a:r>
              <a:rPr lang="en-US" sz="4200"/>
              <a:t>Task- Equality Act 2010</a:t>
            </a:r>
          </a:p>
        </p:txBody>
      </p:sp>
      <p:sp>
        <p:nvSpPr>
          <p:cNvPr id="2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06A7A5-CFB6-B7FE-9C7A-E74DC33DB01B}"/>
              </a:ext>
            </a:extLst>
          </p:cNvPr>
          <p:cNvSpPr>
            <a:spLocks noGrp="1"/>
          </p:cNvSpPr>
          <p:nvPr>
            <p:ph idx="1"/>
          </p:nvPr>
        </p:nvSpPr>
        <p:spPr>
          <a:xfrm>
            <a:off x="638957" y="2807208"/>
            <a:ext cx="4182979" cy="3410712"/>
          </a:xfrm>
        </p:spPr>
        <p:txBody>
          <a:bodyPr vert="horz" lIns="91440" tIns="45720" rIns="91440" bIns="45720" rtlCol="0" anchor="t">
            <a:normAutofit/>
          </a:bodyPr>
          <a:lstStyle/>
          <a:p>
            <a:r>
              <a:rPr lang="en-US" sz="2200"/>
              <a:t>What are the 9 protected </a:t>
            </a:r>
            <a:r>
              <a:rPr lang="en-US" sz="2200" err="1"/>
              <a:t>chararcterists</a:t>
            </a:r>
            <a:r>
              <a:rPr lang="en-US" sz="2200"/>
              <a:t>?</a:t>
            </a:r>
          </a:p>
          <a:p>
            <a:pPr marL="0" indent="0">
              <a:buNone/>
            </a:pPr>
            <a:endParaRPr lang="en-US" sz="2200"/>
          </a:p>
          <a:p>
            <a:pPr marL="0" indent="0">
              <a:buNone/>
            </a:pPr>
            <a:endParaRPr lang="en-US" sz="2200"/>
          </a:p>
          <a:p>
            <a:r>
              <a:rPr lang="en-US" sz="2200"/>
              <a:t>What does "protected characteristic" mean? </a:t>
            </a:r>
          </a:p>
        </p:txBody>
      </p:sp>
      <p:pic>
        <p:nvPicPr>
          <p:cNvPr id="4" name="Picture 3" descr="Equality Act v1 - EqualEngineers">
            <a:extLst>
              <a:ext uri="{FF2B5EF4-FFF2-40B4-BE49-F238E27FC236}">
                <a16:creationId xmlns:a16="http://schemas.microsoft.com/office/drawing/2014/main" id="{1F70B5C9-6F86-DE98-96B5-8CE386F36F79}"/>
              </a:ext>
            </a:extLst>
          </p:cNvPr>
          <p:cNvPicPr>
            <a:picLocks noChangeAspect="1"/>
          </p:cNvPicPr>
          <p:nvPr/>
        </p:nvPicPr>
        <p:blipFill>
          <a:blip r:embed="rId2"/>
          <a:stretch>
            <a:fillRect/>
          </a:stretch>
        </p:blipFill>
        <p:spPr>
          <a:xfrm>
            <a:off x="4654296" y="1277665"/>
            <a:ext cx="6903720" cy="4302670"/>
          </a:xfrm>
          <a:prstGeom prst="rect">
            <a:avLst/>
          </a:prstGeom>
        </p:spPr>
      </p:pic>
    </p:spTree>
    <p:extLst>
      <p:ext uri="{BB962C8B-B14F-4D97-AF65-F5344CB8AC3E}">
        <p14:creationId xmlns:p14="http://schemas.microsoft.com/office/powerpoint/2010/main" val="2412472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131C87-7C03-2E1D-0E45-4AE1B32C0B86}"/>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Code of Ethics </a:t>
            </a:r>
          </a:p>
        </p:txBody>
      </p:sp>
      <p:pic>
        <p:nvPicPr>
          <p:cNvPr id="4" name="Content Placeholder 3" descr="A blue and white poster with text and icons&#10;&#10;Description automatically generated">
            <a:extLst>
              <a:ext uri="{FF2B5EF4-FFF2-40B4-BE49-F238E27FC236}">
                <a16:creationId xmlns:a16="http://schemas.microsoft.com/office/drawing/2014/main" id="{16761BD7-1268-40BE-944C-8DF3F9573058}"/>
              </a:ext>
            </a:extLst>
          </p:cNvPr>
          <p:cNvPicPr>
            <a:picLocks noChangeAspect="1"/>
          </p:cNvPicPr>
          <p:nvPr/>
        </p:nvPicPr>
        <p:blipFill>
          <a:blip r:embed="rId2"/>
          <a:stretch>
            <a:fillRect/>
          </a:stretch>
        </p:blipFill>
        <p:spPr>
          <a:xfrm>
            <a:off x="4905052" y="1740318"/>
            <a:ext cx="6665801" cy="3474164"/>
          </a:xfrm>
          <a:prstGeom prst="rect">
            <a:avLst/>
          </a:prstGeom>
        </p:spPr>
      </p:pic>
      <p:sp>
        <p:nvSpPr>
          <p:cNvPr id="5" name="Rectangle 4">
            <a:extLst>
              <a:ext uri="{FF2B5EF4-FFF2-40B4-BE49-F238E27FC236}">
                <a16:creationId xmlns:a16="http://schemas.microsoft.com/office/drawing/2014/main" id="{C1842EBD-E329-772B-C380-6CDE482E028C}"/>
              </a:ext>
            </a:extLst>
          </p:cNvPr>
          <p:cNvSpPr/>
          <p:nvPr/>
        </p:nvSpPr>
        <p:spPr>
          <a:xfrm>
            <a:off x="4916603" y="3339289"/>
            <a:ext cx="6655282" cy="187124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763D7EE-3945-6C0A-5CEB-A3A861513F83}"/>
              </a:ext>
            </a:extLst>
          </p:cNvPr>
          <p:cNvSpPr txBox="1"/>
          <p:nvPr/>
        </p:nvSpPr>
        <p:spPr>
          <a:xfrm>
            <a:off x="5144646" y="3627667"/>
            <a:ext cx="6200813" cy="9504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1692" kern="1200">
                <a:solidFill>
                  <a:schemeClr val="tx1"/>
                </a:solidFill>
                <a:latin typeface="+mn-lt"/>
                <a:ea typeface="+mn-ea"/>
                <a:cs typeface="+mn-cs"/>
              </a:rPr>
              <a:t>TASK- </a:t>
            </a:r>
          </a:p>
          <a:p>
            <a:pPr defTabSz="859536">
              <a:spcAft>
                <a:spcPts val="600"/>
              </a:spcAft>
            </a:pPr>
            <a:r>
              <a:rPr lang="en-US" sz="1692" kern="1200">
                <a:solidFill>
                  <a:schemeClr val="tx1"/>
                </a:solidFill>
                <a:latin typeface="+mn-lt"/>
                <a:ea typeface="+mn-ea"/>
                <a:cs typeface="+mn-cs"/>
              </a:rPr>
              <a:t>Research into each of the 3 elements above and make a note of what they mean</a:t>
            </a:r>
            <a:endParaRPr lang="en-US"/>
          </a:p>
        </p:txBody>
      </p:sp>
    </p:spTree>
    <p:extLst>
      <p:ext uri="{BB962C8B-B14F-4D97-AF65-F5344CB8AC3E}">
        <p14:creationId xmlns:p14="http://schemas.microsoft.com/office/powerpoint/2010/main" val="34580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descr="A blue and white poster with text and icons&#10;&#10;Description automatically generated">
            <a:extLst>
              <a:ext uri="{FF2B5EF4-FFF2-40B4-BE49-F238E27FC236}">
                <a16:creationId xmlns:a16="http://schemas.microsoft.com/office/drawing/2014/main" id="{C018AB56-F001-C555-0C8F-0017143EE8C0}"/>
              </a:ext>
            </a:extLst>
          </p:cNvPr>
          <p:cNvPicPr>
            <a:picLocks noGrp="1" noChangeAspect="1"/>
          </p:cNvPicPr>
          <p:nvPr>
            <p:ph idx="1"/>
          </p:nvPr>
        </p:nvPicPr>
        <p:blipFill rotWithShape="1">
          <a:blip r:embed="rId2"/>
          <a:srcRect t="8287" b="17484"/>
          <a:stretch/>
        </p:blipFill>
        <p:spPr>
          <a:xfrm>
            <a:off x="457200" y="457200"/>
            <a:ext cx="11277600" cy="5943600"/>
          </a:xfrm>
          <a:prstGeom prst="rect">
            <a:avLst/>
          </a:prstGeom>
        </p:spPr>
      </p:pic>
    </p:spTree>
    <p:extLst>
      <p:ext uri="{BB962C8B-B14F-4D97-AF65-F5344CB8AC3E}">
        <p14:creationId xmlns:p14="http://schemas.microsoft.com/office/powerpoint/2010/main" val="3456190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10E53-0DE4-86A2-B93A-DFE9B9EA6E03}"/>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Code of Practice for Ethical Policing</a:t>
            </a:r>
            <a:br>
              <a:rPr lang="en-US" sz="3700">
                <a:solidFill>
                  <a:srgbClr val="FFFFFF"/>
                </a:solidFill>
              </a:rPr>
            </a:br>
            <a:br>
              <a:rPr lang="en-US" sz="3700">
                <a:solidFill>
                  <a:srgbClr val="FFFFFF"/>
                </a:solidFill>
              </a:rPr>
            </a:br>
            <a:r>
              <a:rPr lang="en-US" sz="3700">
                <a:solidFill>
                  <a:srgbClr val="FFFFFF"/>
                </a:solidFill>
              </a:rPr>
              <a:t> (statutory code)</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C36A0F-89B0-BF80-0417-56568F1783A3}"/>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b="1" u="sng"/>
              <a:t>Police Act 1996</a:t>
            </a:r>
          </a:p>
          <a:p>
            <a:r>
              <a:rPr lang="en-GB" sz="1800">
                <a:ea typeface="+mn-lt"/>
                <a:cs typeface="+mn-lt"/>
              </a:rPr>
              <a:t>What is the purpose of this Code? </a:t>
            </a:r>
          </a:p>
          <a:p>
            <a:pPr marL="0" indent="0">
              <a:buNone/>
            </a:pPr>
            <a:r>
              <a:rPr lang="en-GB" sz="1800">
                <a:ea typeface="+mn-lt"/>
                <a:cs typeface="+mn-lt"/>
              </a:rPr>
              <a:t>Sets out the actions that chief officers should carry out to ensure that they lead an ethical culture, where staff are supported and directed to use the ethical policing principles in decision making and to demonstrate professional behaviour. </a:t>
            </a:r>
          </a:p>
          <a:p>
            <a:pPr marL="0" indent="0">
              <a:buNone/>
            </a:pPr>
            <a:r>
              <a:rPr lang="en-GB" sz="1800">
                <a:ea typeface="+mn-lt"/>
                <a:cs typeface="+mn-lt"/>
              </a:rPr>
              <a:t>It also describes what needs to be done to proactively and positively identify and respond to misconduct and corruption when it occurs.</a:t>
            </a:r>
          </a:p>
          <a:p>
            <a:pPr marL="0" indent="0">
              <a:buNone/>
            </a:pPr>
            <a:r>
              <a:rPr lang="en-GB" sz="1800" b="1" u="sng"/>
              <a:t>Ensures:-</a:t>
            </a:r>
          </a:p>
          <a:p>
            <a:pPr marL="0" indent="0">
              <a:buNone/>
            </a:pPr>
            <a:r>
              <a:rPr lang="en-GB" sz="1800"/>
              <a:t>Ethical and professional behaviours</a:t>
            </a:r>
          </a:p>
          <a:p>
            <a:pPr marL="0" indent="0">
              <a:buNone/>
            </a:pPr>
            <a:r>
              <a:rPr lang="en-GB" sz="1800"/>
              <a:t>Challenges unethical behaviours</a:t>
            </a:r>
          </a:p>
          <a:p>
            <a:pPr marL="0" indent="0">
              <a:buNone/>
            </a:pPr>
            <a:r>
              <a:rPr lang="en-GB" sz="1800"/>
              <a:t>Looks out for staff welfare</a:t>
            </a:r>
          </a:p>
          <a:p>
            <a:pPr marL="0" indent="0">
              <a:buNone/>
            </a:pPr>
            <a:r>
              <a:rPr lang="en-GB" sz="1800"/>
              <a:t>Openness and Candour</a:t>
            </a:r>
          </a:p>
          <a:p>
            <a:pPr marL="0" indent="0">
              <a:buNone/>
            </a:pPr>
            <a:r>
              <a:rPr lang="en-GB" sz="1800"/>
              <a:t>Recognising and responding to misconduct</a:t>
            </a:r>
          </a:p>
          <a:p>
            <a:pPr marL="0" indent="0">
              <a:buNone/>
            </a:pPr>
            <a:r>
              <a:rPr lang="en-GB" sz="1800" b="1" u="sng"/>
              <a:t>Police service should be delivered in a fair, ethical and unbiased manner</a:t>
            </a:r>
          </a:p>
        </p:txBody>
      </p:sp>
    </p:spTree>
    <p:extLst>
      <p:ext uri="{BB962C8B-B14F-4D97-AF65-F5344CB8AC3E}">
        <p14:creationId xmlns:p14="http://schemas.microsoft.com/office/powerpoint/2010/main" val="4230634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3F8BA-1A73-EA11-07EA-88D18454AF9F}"/>
              </a:ext>
            </a:extLst>
          </p:cNvPr>
          <p:cNvSpPr>
            <a:spLocks noGrp="1"/>
          </p:cNvSpPr>
          <p:nvPr>
            <p:ph type="title"/>
          </p:nvPr>
        </p:nvSpPr>
        <p:spPr>
          <a:xfrm>
            <a:off x="686834" y="1153572"/>
            <a:ext cx="3200400" cy="4461163"/>
          </a:xfrm>
        </p:spPr>
        <p:txBody>
          <a:bodyPr>
            <a:normAutofit/>
          </a:bodyPr>
          <a:lstStyle/>
          <a:p>
            <a:r>
              <a:rPr lang="en-US" sz="2100">
                <a:solidFill>
                  <a:srgbClr val="FFFFFF"/>
                </a:solidFill>
                <a:latin typeface="Aptos"/>
              </a:rPr>
              <a:t>Ten standards of Professional </a:t>
            </a:r>
            <a:r>
              <a:rPr lang="en-US" sz="2100" err="1">
                <a:solidFill>
                  <a:srgbClr val="FFFFFF"/>
                </a:solidFill>
                <a:latin typeface="Aptos"/>
              </a:rPr>
              <a:t>Behaviour</a:t>
            </a:r>
            <a:r>
              <a:rPr lang="en-US" sz="2100">
                <a:solidFill>
                  <a:srgbClr val="FFFFFF"/>
                </a:solidFill>
                <a:latin typeface="Aptos"/>
              </a:rPr>
              <a:t> and Policing principles (Police Federation, 2023)</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79CF31-9597-D06E-8DFB-E955712B099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t>Honesty and Integrity</a:t>
            </a:r>
          </a:p>
          <a:p>
            <a:pPr marL="0" indent="0">
              <a:buNone/>
            </a:pPr>
            <a:r>
              <a:rPr lang="en-US" sz="2000">
                <a:ea typeface="+mn-lt"/>
                <a:cs typeface="+mn-lt"/>
              </a:rPr>
              <a:t>Police officers are honest, act with integrity and do not compromise or abuse their position.</a:t>
            </a:r>
            <a:endParaRPr lang="en-US" sz="2000"/>
          </a:p>
          <a:p>
            <a:r>
              <a:rPr lang="en-US" sz="2000" b="1"/>
              <a:t>Authority, Respect and Courtesy</a:t>
            </a:r>
          </a:p>
          <a:p>
            <a:pPr marL="0" indent="0">
              <a:buNone/>
            </a:pPr>
            <a:r>
              <a:rPr lang="en-US" sz="2000">
                <a:ea typeface="+mn-lt"/>
                <a:cs typeface="+mn-lt"/>
              </a:rPr>
              <a:t>Police officers act with self-control and tolerance, treating members of the public and colleagues with respect and courtesy. Police officers do not abuse their powers or authority and respect the rights of all individuals.</a:t>
            </a:r>
            <a:endParaRPr lang="en-US" sz="2000"/>
          </a:p>
          <a:p>
            <a:r>
              <a:rPr lang="en-US" sz="2000" b="1"/>
              <a:t>Equality and Diversity</a:t>
            </a:r>
          </a:p>
          <a:p>
            <a:pPr marL="0" indent="0">
              <a:buNone/>
            </a:pPr>
            <a:r>
              <a:rPr lang="en-US" sz="2000">
                <a:ea typeface="+mn-lt"/>
                <a:cs typeface="+mn-lt"/>
              </a:rPr>
              <a:t>Police officers act with fairness and impartiality. They do not discriminate unlawfully or unfairly.</a:t>
            </a:r>
            <a:endParaRPr lang="en-US" sz="2000"/>
          </a:p>
          <a:p>
            <a:r>
              <a:rPr lang="en-US" sz="2000" b="1"/>
              <a:t>Use of Force</a:t>
            </a:r>
          </a:p>
          <a:p>
            <a:pPr marL="0" indent="0">
              <a:buNone/>
            </a:pPr>
            <a:r>
              <a:rPr lang="en-US" sz="2000">
                <a:ea typeface="+mn-lt"/>
                <a:cs typeface="+mn-lt"/>
              </a:rPr>
              <a:t>Police officers only use force to the extent that it is necessary, proportionate and reasonable in all the circumstances.</a:t>
            </a:r>
            <a:endParaRPr lang="en-US" sz="2000"/>
          </a:p>
          <a:p>
            <a:endParaRPr lang="en-US" sz="2000"/>
          </a:p>
        </p:txBody>
      </p:sp>
    </p:spTree>
    <p:extLst>
      <p:ext uri="{BB962C8B-B14F-4D97-AF65-F5344CB8AC3E}">
        <p14:creationId xmlns:p14="http://schemas.microsoft.com/office/powerpoint/2010/main" val="264825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2875F-3753-A380-C4CC-A4321548FC8E}"/>
              </a:ext>
            </a:extLst>
          </p:cNvPr>
          <p:cNvSpPr>
            <a:spLocks noGrp="1"/>
          </p:cNvSpPr>
          <p:nvPr>
            <p:ph type="title"/>
          </p:nvPr>
        </p:nvSpPr>
        <p:spPr>
          <a:xfrm>
            <a:off x="686834" y="1153572"/>
            <a:ext cx="3200400" cy="4461163"/>
          </a:xfrm>
        </p:spPr>
        <p:txBody>
          <a:bodyPr>
            <a:normAutofit/>
          </a:bodyPr>
          <a:lstStyle/>
          <a:p>
            <a:r>
              <a:rPr lang="en-US" sz="2100">
                <a:solidFill>
                  <a:srgbClr val="FFFFFF"/>
                </a:solidFill>
                <a:ea typeface="+mj-lt"/>
                <a:cs typeface="+mj-lt"/>
              </a:rPr>
              <a:t>Ten standards of Professional Behaviour and Policing principles (Police Federation, 2023)</a:t>
            </a:r>
            <a:endParaRPr lang="en-US" sz="2100">
              <a:solidFill>
                <a:srgbClr val="FFFFFF"/>
              </a:solidFill>
            </a:endParaRP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E4D3FB-622F-4A48-C3EF-8997987ED5D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latin typeface="Aptos"/>
                <a:cs typeface="Arial"/>
              </a:rPr>
              <a:t>Orders and Instructions</a:t>
            </a:r>
          </a:p>
          <a:p>
            <a:pPr marL="0" indent="0">
              <a:buNone/>
            </a:pPr>
            <a:r>
              <a:rPr lang="en-US" sz="2000">
                <a:latin typeface="Aptos"/>
                <a:cs typeface="Arial"/>
              </a:rPr>
              <a:t>Police officers only give and carry out lawful orders and instructions. Police officers abide by police regulations, force policies and lawful orders.</a:t>
            </a:r>
          </a:p>
          <a:p>
            <a:r>
              <a:rPr lang="en-US" sz="2000" b="1"/>
              <a:t>Duties and Responsibilities</a:t>
            </a:r>
          </a:p>
          <a:p>
            <a:pPr>
              <a:buNone/>
            </a:pPr>
            <a:r>
              <a:rPr lang="en-US" sz="2000">
                <a:ea typeface="+mn-lt"/>
                <a:cs typeface="+mn-lt"/>
              </a:rPr>
              <a:t>Police officers are diligent in the exercise of their duties and responsibilities.</a:t>
            </a:r>
            <a:endParaRPr lang="en-US" sz="2000"/>
          </a:p>
          <a:p>
            <a:r>
              <a:rPr lang="en-US" sz="2000" b="1"/>
              <a:t>Confidentiality</a:t>
            </a:r>
          </a:p>
          <a:p>
            <a:pPr>
              <a:buNone/>
            </a:pPr>
            <a:r>
              <a:rPr lang="en-US" sz="2000">
                <a:ea typeface="+mn-lt"/>
                <a:cs typeface="+mn-lt"/>
              </a:rPr>
              <a:t>Police officers treat information with respect and access or disclose it only in the proper course of police duties.</a:t>
            </a:r>
            <a:endParaRPr lang="en-US" sz="2000"/>
          </a:p>
          <a:p>
            <a:r>
              <a:rPr lang="en-US" sz="2000" b="1"/>
              <a:t>Fitness for Duty</a:t>
            </a:r>
          </a:p>
          <a:p>
            <a:pPr>
              <a:buNone/>
            </a:pPr>
            <a:r>
              <a:rPr lang="en-US" sz="2000">
                <a:ea typeface="+mn-lt"/>
                <a:cs typeface="+mn-lt"/>
              </a:rPr>
              <a:t>Police officers when on duty or presenting themselves for duty are fit to carry out their responsibilities.</a:t>
            </a:r>
            <a:endParaRPr lang="en-US" sz="2000"/>
          </a:p>
          <a:p>
            <a:pPr marL="0" indent="0">
              <a:buNone/>
            </a:pPr>
            <a:endParaRPr lang="en-US" sz="1500">
              <a:latin typeface="Arial"/>
              <a:cs typeface="Arial"/>
            </a:endParaRPr>
          </a:p>
          <a:p>
            <a:endParaRPr lang="en-US" sz="1500"/>
          </a:p>
        </p:txBody>
      </p:sp>
    </p:spTree>
    <p:extLst>
      <p:ext uri="{BB962C8B-B14F-4D97-AF65-F5344CB8AC3E}">
        <p14:creationId xmlns:p14="http://schemas.microsoft.com/office/powerpoint/2010/main" val="32372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896E6-09A9-D30E-DAA2-EE7963575CAB}"/>
              </a:ext>
            </a:extLst>
          </p:cNvPr>
          <p:cNvSpPr>
            <a:spLocks noGrp="1"/>
          </p:cNvSpPr>
          <p:nvPr>
            <p:ph type="title"/>
          </p:nvPr>
        </p:nvSpPr>
        <p:spPr>
          <a:xfrm>
            <a:off x="686834" y="1153572"/>
            <a:ext cx="3200400" cy="4461163"/>
          </a:xfrm>
        </p:spPr>
        <p:txBody>
          <a:bodyPr>
            <a:normAutofit/>
          </a:bodyPr>
          <a:lstStyle/>
          <a:p>
            <a:r>
              <a:rPr lang="en-US" sz="2100">
                <a:solidFill>
                  <a:srgbClr val="FFFFFF"/>
                </a:solidFill>
              </a:rPr>
              <a:t>Ten standards of Professional </a:t>
            </a:r>
            <a:r>
              <a:rPr lang="en-US" sz="2100" err="1">
                <a:solidFill>
                  <a:srgbClr val="FFFFFF"/>
                </a:solidFill>
              </a:rPr>
              <a:t>Behaviour</a:t>
            </a:r>
            <a:r>
              <a:rPr lang="en-US" sz="2100">
                <a:solidFill>
                  <a:srgbClr val="FFFFFF"/>
                </a:solidFill>
              </a:rPr>
              <a:t> and Policing principles (Police Federation, 2023)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DA76FA-5EB2-E3E4-EDBE-81F341CA54D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b="1"/>
              <a:t>Discreditable Conduct</a:t>
            </a:r>
            <a:endParaRPr lang="en-US" sz="2600"/>
          </a:p>
          <a:p>
            <a:r>
              <a:rPr lang="en-US" sz="2600"/>
              <a:t>Police officers behave in a manner which does not discredit the police service or undermine public confidence in it, whether on or off duty. Police officers report any action taken against them for a criminal offence, any conditions imposed on them by a court or the receipt of any penalty notice.</a:t>
            </a:r>
          </a:p>
          <a:p>
            <a:r>
              <a:rPr lang="en-US" sz="2600" b="1"/>
              <a:t>Challenging and Reporting Improper Conduct</a:t>
            </a:r>
            <a:endParaRPr lang="en-US" sz="2600"/>
          </a:p>
          <a:p>
            <a:r>
              <a:rPr lang="en-US" sz="2600"/>
              <a:t>Police officers report, challenge or take action against the conduct of colleagues which has fallen below the Standards of Professional </a:t>
            </a:r>
            <a:r>
              <a:rPr lang="en-US" sz="2600" err="1"/>
              <a:t>Behaviour</a:t>
            </a:r>
            <a:r>
              <a:rPr lang="en-US" sz="2600"/>
              <a:t>.</a:t>
            </a:r>
          </a:p>
          <a:p>
            <a:endParaRPr lang="en-US" sz="2600"/>
          </a:p>
        </p:txBody>
      </p:sp>
    </p:spTree>
    <p:extLst>
      <p:ext uri="{BB962C8B-B14F-4D97-AF65-F5344CB8AC3E}">
        <p14:creationId xmlns:p14="http://schemas.microsoft.com/office/powerpoint/2010/main" val="3522093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EB29AA-AEDA-B93E-FE6E-D009884242CD}"/>
              </a:ext>
            </a:extLst>
          </p:cNvPr>
          <p:cNvSpPr>
            <a:spLocks noGrp="1"/>
          </p:cNvSpPr>
          <p:nvPr>
            <p:ph type="title"/>
          </p:nvPr>
        </p:nvSpPr>
        <p:spPr>
          <a:xfrm>
            <a:off x="686834" y="1153572"/>
            <a:ext cx="3200400" cy="4461163"/>
          </a:xfrm>
        </p:spPr>
        <p:txBody>
          <a:bodyPr>
            <a:normAutofit/>
          </a:bodyPr>
          <a:lstStyle/>
          <a:p>
            <a:r>
              <a:rPr lang="en-US" sz="3400">
                <a:solidFill>
                  <a:srgbClr val="FFFFFF"/>
                </a:solidFill>
              </a:rPr>
              <a:t>Does this apply to a police officers personal life?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F299FF-050B-1E3D-7BCA-C5C3F31E5D3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Police Regulations 2003- Reg 6 (1)- </a:t>
            </a:r>
            <a:r>
              <a:rPr lang="en-US" i="1"/>
              <a:t>"The restrictions on a private life...shall apply to all members of a police force"</a:t>
            </a:r>
          </a:p>
          <a:p>
            <a:endParaRPr lang="en-US" i="1"/>
          </a:p>
          <a:p>
            <a:pPr marL="0" indent="0">
              <a:buNone/>
            </a:pPr>
            <a:r>
              <a:rPr lang="en-US"/>
              <a:t>A police officer must not pursue a course of conduct which members of the public may perceive as </a:t>
            </a:r>
            <a:r>
              <a:rPr lang="en-US" err="1"/>
              <a:t>favourtism</a:t>
            </a:r>
            <a:r>
              <a:rPr lang="en-US"/>
              <a:t>, and especially not be active in politics. In addition, a police officer "shall not </a:t>
            </a:r>
            <a:r>
              <a:rPr lang="en-US" err="1"/>
              <a:t>wilfully</a:t>
            </a:r>
            <a:r>
              <a:rPr lang="en-US"/>
              <a:t> refuse or neglect to discharge any lawful debt"</a:t>
            </a:r>
          </a:p>
          <a:p>
            <a:pPr marL="0" indent="0">
              <a:buNone/>
            </a:pPr>
            <a:endParaRPr lang="en-US"/>
          </a:p>
        </p:txBody>
      </p:sp>
    </p:spTree>
    <p:extLst>
      <p:ext uri="{BB962C8B-B14F-4D97-AF65-F5344CB8AC3E}">
        <p14:creationId xmlns:p14="http://schemas.microsoft.com/office/powerpoint/2010/main" val="3653058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9CBE4-A12D-F6BE-4AA0-75C1360498B3}"/>
              </a:ext>
            </a:extLst>
          </p:cNvPr>
          <p:cNvSpPr>
            <a:spLocks noGrp="1"/>
          </p:cNvSpPr>
          <p:nvPr>
            <p:ph type="title"/>
          </p:nvPr>
        </p:nvSpPr>
        <p:spPr>
          <a:xfrm>
            <a:off x="838200" y="365125"/>
            <a:ext cx="10515600" cy="1325563"/>
          </a:xfrm>
        </p:spPr>
        <p:txBody>
          <a:bodyPr>
            <a:normAutofit/>
          </a:bodyPr>
          <a:lstStyle/>
          <a:p>
            <a:r>
              <a:rPr lang="en-US" sz="5400"/>
              <a:t>Maintaining professional standards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D6BAD1-FBCF-60C8-FD7A-15A9263DD428}"/>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US" sz="2200">
                <a:ea typeface="+mn-lt"/>
                <a:cs typeface="+mn-lt"/>
              </a:rPr>
              <a:t>Regulation 20 of the Police Regulations 2003 states that every member of a police force:-</a:t>
            </a:r>
            <a:endParaRPr lang="en-US" sz="2200"/>
          </a:p>
          <a:p>
            <a:endParaRPr lang="en-US" sz="2200"/>
          </a:p>
          <a:p>
            <a:pPr marL="0" indent="0">
              <a:buNone/>
            </a:pPr>
            <a:r>
              <a:rPr lang="en-US" sz="2200" i="1">
                <a:ea typeface="+mn-lt"/>
                <a:cs typeface="+mn-lt"/>
              </a:rPr>
              <a:t>"shall carry out all lawful orders and shall at all times punctually and promptly perform all appointed duties and attend to all matters within the scope of [their] office as a constable."</a:t>
            </a:r>
          </a:p>
          <a:p>
            <a:pPr marL="0" indent="0">
              <a:buNone/>
            </a:pPr>
            <a:endParaRPr lang="en-US" sz="2200" i="1"/>
          </a:p>
          <a:p>
            <a:pPr marL="0" indent="0">
              <a:buNone/>
            </a:pPr>
            <a:endParaRPr lang="en-US" sz="2200" i="1"/>
          </a:p>
          <a:p>
            <a:pPr marL="0" indent="0">
              <a:buNone/>
            </a:pPr>
            <a:r>
              <a:rPr lang="en-US" sz="2200" b="1"/>
              <a:t>Why is this important?</a:t>
            </a:r>
          </a:p>
          <a:p>
            <a:pPr marL="0" indent="0">
              <a:buNone/>
            </a:pPr>
            <a:endParaRPr lang="en-US" sz="2200" i="1"/>
          </a:p>
        </p:txBody>
      </p:sp>
    </p:spTree>
    <p:extLst>
      <p:ext uri="{BB962C8B-B14F-4D97-AF65-F5344CB8AC3E}">
        <p14:creationId xmlns:p14="http://schemas.microsoft.com/office/powerpoint/2010/main" val="3807135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B2554-A0B1-DD1C-D50B-6DAB8ED60E73}"/>
              </a:ext>
            </a:extLst>
          </p:cNvPr>
          <p:cNvSpPr>
            <a:spLocks noGrp="1"/>
          </p:cNvSpPr>
          <p:nvPr>
            <p:ph type="title"/>
          </p:nvPr>
        </p:nvSpPr>
        <p:spPr>
          <a:xfrm>
            <a:off x="838200" y="365125"/>
            <a:ext cx="10515600" cy="1325563"/>
          </a:xfrm>
        </p:spPr>
        <p:txBody>
          <a:bodyPr>
            <a:normAutofit/>
          </a:bodyPr>
          <a:lstStyle/>
          <a:p>
            <a:r>
              <a:rPr lang="en-US" sz="5400">
                <a:ea typeface="+mj-lt"/>
                <a:cs typeface="+mj-lt"/>
              </a:rPr>
              <a:t>Professional Standards procedures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23C092-56E6-F85A-64AB-D2DD31E28258}"/>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sz="2200">
                <a:ea typeface="+mn-lt"/>
                <a:cs typeface="+mn-lt"/>
              </a:rPr>
              <a:t> The College of Policing APP (</a:t>
            </a:r>
            <a:r>
              <a:rPr lang="en-US" sz="2200" err="1">
                <a:ea typeface="+mn-lt"/>
                <a:cs typeface="+mn-lt"/>
              </a:rPr>
              <a:t>authorised</a:t>
            </a:r>
            <a:r>
              <a:rPr lang="en-US" sz="2200">
                <a:ea typeface="+mn-lt"/>
                <a:cs typeface="+mn-lt"/>
              </a:rPr>
              <a:t> professional practice) identifies four aspects of the professional standards operations in policing. These relate to:</a:t>
            </a:r>
            <a:endParaRPr lang="en-US" sz="2200"/>
          </a:p>
          <a:p>
            <a:endParaRPr lang="en-US" sz="2200"/>
          </a:p>
          <a:p>
            <a:r>
              <a:rPr lang="en-US" sz="2200">
                <a:ea typeface="+mn-lt"/>
                <a:cs typeface="+mn-lt"/>
              </a:rPr>
              <a:t>dealing with and countering corruption;</a:t>
            </a:r>
            <a:endParaRPr lang="en-US" sz="2200"/>
          </a:p>
          <a:p>
            <a:r>
              <a:rPr lang="en-US" sz="2200">
                <a:ea typeface="+mn-lt"/>
                <a:cs typeface="+mn-lt"/>
              </a:rPr>
              <a:t>vetting;</a:t>
            </a:r>
            <a:endParaRPr lang="en-US" sz="2200"/>
          </a:p>
          <a:p>
            <a:r>
              <a:rPr lang="en-US" sz="2200">
                <a:ea typeface="+mn-lt"/>
                <a:cs typeface="+mn-lt"/>
              </a:rPr>
              <a:t>complaints and misconduct</a:t>
            </a:r>
          </a:p>
          <a:p>
            <a:r>
              <a:rPr lang="en-US" sz="2200">
                <a:ea typeface="+mn-lt"/>
                <a:cs typeface="+mn-lt"/>
              </a:rPr>
              <a:t>police standards governance.</a:t>
            </a:r>
            <a:endParaRPr lang="en-US" sz="2200"/>
          </a:p>
        </p:txBody>
      </p:sp>
    </p:spTree>
    <p:extLst>
      <p:ext uri="{BB962C8B-B14F-4D97-AF65-F5344CB8AC3E}">
        <p14:creationId xmlns:p14="http://schemas.microsoft.com/office/powerpoint/2010/main" val="3519991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69146-5699-1930-4F65-8EB6459FA758}"/>
              </a:ext>
            </a:extLst>
          </p:cNvPr>
          <p:cNvSpPr>
            <a:spLocks noGrp="1"/>
          </p:cNvSpPr>
          <p:nvPr>
            <p:ph type="title"/>
          </p:nvPr>
        </p:nvSpPr>
        <p:spPr>
          <a:xfrm>
            <a:off x="1171074" y="1396686"/>
            <a:ext cx="3240506" cy="4064628"/>
          </a:xfrm>
        </p:spPr>
        <p:txBody>
          <a:bodyPr>
            <a:normAutofit/>
          </a:bodyPr>
          <a:lstStyle/>
          <a:p>
            <a:r>
              <a:rPr lang="en-US">
                <a:solidFill>
                  <a:srgbClr val="FFFFFF"/>
                </a:solidFill>
              </a:rPr>
              <a:t>Professional Standards procedures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7983FE-2F52-65FE-3420-84C0641D0928}"/>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000"/>
              <a:t>Each force has it's own Professional Standards Department </a:t>
            </a:r>
            <a:r>
              <a:rPr lang="en-US" sz="2000">
                <a:ea typeface="+mn-lt"/>
                <a:cs typeface="+mn-lt"/>
              </a:rPr>
              <a:t>responsible for dealing with routine complaints and misconduct charges internally.</a:t>
            </a:r>
          </a:p>
          <a:p>
            <a:r>
              <a:rPr lang="en-US" sz="2000">
                <a:ea typeface="+mn-lt"/>
                <a:cs typeface="+mn-lt"/>
              </a:rPr>
              <a:t> More serious cases of police wrong doing might be dealt with by the National Crime Agency (NCA) or the Independent Office for Police Conduct (IOPC)</a:t>
            </a:r>
          </a:p>
          <a:p>
            <a:r>
              <a:rPr lang="en-US" sz="2000">
                <a:ea typeface="+mn-lt"/>
                <a:cs typeface="+mn-lt"/>
              </a:rPr>
              <a:t>Other bodies play an important role in maintaining and enhancing standards across policing, such as the His Majesty’s Inspectorate of Constabulary and Fire &amp; Rescue Services (HMICFRS).</a:t>
            </a:r>
            <a:endParaRPr lang="en-US" sz="2000"/>
          </a:p>
        </p:txBody>
      </p:sp>
    </p:spTree>
    <p:extLst>
      <p:ext uri="{BB962C8B-B14F-4D97-AF65-F5344CB8AC3E}">
        <p14:creationId xmlns:p14="http://schemas.microsoft.com/office/powerpoint/2010/main" val="361783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bstract blurred public library with bookshelves">
            <a:extLst>
              <a:ext uri="{FF2B5EF4-FFF2-40B4-BE49-F238E27FC236}">
                <a16:creationId xmlns:a16="http://schemas.microsoft.com/office/drawing/2014/main" id="{D85C655F-52FF-B7CB-8FF5-44056A5F0955}"/>
              </a:ext>
            </a:extLst>
          </p:cNvPr>
          <p:cNvPicPr>
            <a:picLocks noChangeAspect="1"/>
          </p:cNvPicPr>
          <p:nvPr/>
        </p:nvPicPr>
        <p:blipFill rotWithShape="1">
          <a:blip r:embed="rId2"/>
          <a:srcRect l="15409" r="37334" b="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F1066F-A119-2F91-2074-115A79D1AE20}"/>
              </a:ext>
            </a:extLst>
          </p:cNvPr>
          <p:cNvSpPr>
            <a:spLocks noGrp="1"/>
          </p:cNvSpPr>
          <p:nvPr>
            <p:ph type="title"/>
          </p:nvPr>
        </p:nvSpPr>
        <p:spPr>
          <a:xfrm>
            <a:off x="5827048" y="407987"/>
            <a:ext cx="5721484" cy="1325563"/>
          </a:xfrm>
        </p:spPr>
        <p:txBody>
          <a:bodyPr>
            <a:normAutofit/>
          </a:bodyPr>
          <a:lstStyle/>
          <a:p>
            <a:r>
              <a:rPr lang="en-US" sz="3700"/>
              <a:t>What about when standards slide?</a:t>
            </a:r>
          </a:p>
        </p:txBody>
      </p:sp>
      <p:sp>
        <p:nvSpPr>
          <p:cNvPr id="3" name="Content Placeholder 2">
            <a:extLst>
              <a:ext uri="{FF2B5EF4-FFF2-40B4-BE49-F238E27FC236}">
                <a16:creationId xmlns:a16="http://schemas.microsoft.com/office/drawing/2014/main" id="{C7364232-6ED5-6539-5B5F-AAF332847083}"/>
              </a:ext>
            </a:extLst>
          </p:cNvPr>
          <p:cNvSpPr>
            <a:spLocks noGrp="1"/>
          </p:cNvSpPr>
          <p:nvPr>
            <p:ph idx="1"/>
          </p:nvPr>
        </p:nvSpPr>
        <p:spPr>
          <a:xfrm>
            <a:off x="5827048" y="1868487"/>
            <a:ext cx="5721484" cy="4351338"/>
          </a:xfrm>
        </p:spPr>
        <p:txBody>
          <a:bodyPr vert="horz" lIns="91440" tIns="45720" rIns="91440" bIns="45720" rtlCol="0" anchor="t">
            <a:normAutofit/>
          </a:bodyPr>
          <a:lstStyle/>
          <a:p>
            <a:pPr marL="0" indent="0">
              <a:buNone/>
            </a:pPr>
            <a:r>
              <a:rPr lang="en-US" sz="2200"/>
              <a:t>Police Reform Act 2020- strict procedure for the recording of complaints which is regulated by the IOPC (Independent Office for Police Conduct)</a:t>
            </a:r>
          </a:p>
          <a:p>
            <a:pPr marL="0" indent="0">
              <a:buNone/>
            </a:pPr>
            <a:r>
              <a:rPr lang="en-US" sz="2200"/>
              <a:t>Home Office- made significant changes:-</a:t>
            </a:r>
          </a:p>
          <a:p>
            <a:pPr marL="0" indent="0">
              <a:buNone/>
            </a:pPr>
            <a:r>
              <a:rPr lang="en-US" sz="2200"/>
              <a:t>One of 2 categories:-</a:t>
            </a:r>
          </a:p>
          <a:p>
            <a:pPr marL="0" indent="0">
              <a:buNone/>
            </a:pPr>
            <a:r>
              <a:rPr lang="en-US" sz="2200" b="1"/>
              <a:t>Conduct matters-</a:t>
            </a:r>
            <a:r>
              <a:rPr lang="en-US" sz="2200"/>
              <a:t> Where </a:t>
            </a:r>
            <a:r>
              <a:rPr lang="en-US" sz="2200" err="1"/>
              <a:t>behaviours</a:t>
            </a:r>
            <a:r>
              <a:rPr lang="en-US" sz="2200"/>
              <a:t> fall short of the standards of professional </a:t>
            </a:r>
            <a:r>
              <a:rPr lang="en-US" sz="2200" err="1"/>
              <a:t>behaviour</a:t>
            </a:r>
            <a:endParaRPr lang="en-US" sz="2200"/>
          </a:p>
          <a:p>
            <a:pPr marL="0" indent="0">
              <a:buNone/>
            </a:pPr>
            <a:r>
              <a:rPr lang="en-US" sz="2200" b="1"/>
              <a:t>Complaints-</a:t>
            </a:r>
            <a:r>
              <a:rPr lang="en-US" sz="2200"/>
              <a:t> Allegations made by members of the public concerning he </a:t>
            </a:r>
            <a:r>
              <a:rPr lang="en-US" sz="2200" err="1"/>
              <a:t>behaviour</a:t>
            </a:r>
            <a:r>
              <a:rPr lang="en-US" sz="2200"/>
              <a:t> of a police officer</a:t>
            </a:r>
          </a:p>
          <a:p>
            <a:pPr marL="0" indent="0">
              <a:buNone/>
            </a:pPr>
            <a:endParaRPr lang="en-US" sz="2200"/>
          </a:p>
          <a:p>
            <a:pPr marL="0" indent="0">
              <a:buNone/>
            </a:pPr>
            <a:endParaRPr lang="en-US" sz="2200"/>
          </a:p>
        </p:txBody>
      </p:sp>
    </p:spTree>
    <p:extLst>
      <p:ext uri="{BB962C8B-B14F-4D97-AF65-F5344CB8AC3E}">
        <p14:creationId xmlns:p14="http://schemas.microsoft.com/office/powerpoint/2010/main" val="521727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C14BFC-E9E7-C9EA-8D85-203629F03897}"/>
              </a:ext>
            </a:extLst>
          </p:cNvPr>
          <p:cNvSpPr>
            <a:spLocks noGrp="1"/>
          </p:cNvSpPr>
          <p:nvPr>
            <p:ph type="title"/>
          </p:nvPr>
        </p:nvSpPr>
        <p:spPr>
          <a:xfrm>
            <a:off x="630936" y="639520"/>
            <a:ext cx="3429000" cy="1719072"/>
          </a:xfrm>
        </p:spPr>
        <p:txBody>
          <a:bodyPr anchor="b">
            <a:normAutofit/>
          </a:bodyPr>
          <a:lstStyle/>
          <a:p>
            <a:r>
              <a:rPr lang="en-US" sz="5400"/>
              <a:t>Conduct matters</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10158B7-9347-EF49-0B4D-08728BF29FDC}"/>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A diagram of a crime scene&#10;&#10;Description automatically generated">
            <a:extLst>
              <a:ext uri="{FF2B5EF4-FFF2-40B4-BE49-F238E27FC236}">
                <a16:creationId xmlns:a16="http://schemas.microsoft.com/office/drawing/2014/main" id="{BF736697-272E-D3A6-07ED-0838C90CCC16}"/>
              </a:ext>
            </a:extLst>
          </p:cNvPr>
          <p:cNvPicPr>
            <a:picLocks noChangeAspect="1"/>
          </p:cNvPicPr>
          <p:nvPr/>
        </p:nvPicPr>
        <p:blipFill>
          <a:blip r:embed="rId2"/>
          <a:stretch>
            <a:fillRect/>
          </a:stretch>
        </p:blipFill>
        <p:spPr>
          <a:xfrm>
            <a:off x="4654296" y="1098995"/>
            <a:ext cx="6903720" cy="4660010"/>
          </a:xfrm>
          <a:prstGeom prst="rect">
            <a:avLst/>
          </a:prstGeom>
        </p:spPr>
      </p:pic>
    </p:spTree>
    <p:extLst>
      <p:ext uri="{BB962C8B-B14F-4D97-AF65-F5344CB8AC3E}">
        <p14:creationId xmlns:p14="http://schemas.microsoft.com/office/powerpoint/2010/main" val="3772572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C25CF-A0A3-AE1D-DCC1-255BA62B8BEF}"/>
              </a:ext>
            </a:extLst>
          </p:cNvPr>
          <p:cNvSpPr>
            <a:spLocks noGrp="1"/>
          </p:cNvSpPr>
          <p:nvPr>
            <p:ph type="title"/>
          </p:nvPr>
        </p:nvSpPr>
        <p:spPr>
          <a:xfrm>
            <a:off x="630936" y="639520"/>
            <a:ext cx="3429000" cy="1719072"/>
          </a:xfrm>
        </p:spPr>
        <p:txBody>
          <a:bodyPr anchor="b">
            <a:normAutofit/>
          </a:bodyPr>
          <a:lstStyle/>
          <a:p>
            <a:r>
              <a:rPr lang="en-US" sz="5400"/>
              <a:t>Complaints</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30CAECF-35D5-81B4-1539-E2E8CE6184FB}"/>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A diagram of a process&#10;&#10;Description automatically generated">
            <a:extLst>
              <a:ext uri="{FF2B5EF4-FFF2-40B4-BE49-F238E27FC236}">
                <a16:creationId xmlns:a16="http://schemas.microsoft.com/office/drawing/2014/main" id="{4B2C8DCC-772C-E2C7-83A1-B0013077C825}"/>
              </a:ext>
            </a:extLst>
          </p:cNvPr>
          <p:cNvPicPr>
            <a:picLocks noChangeAspect="1"/>
          </p:cNvPicPr>
          <p:nvPr/>
        </p:nvPicPr>
        <p:blipFill>
          <a:blip r:embed="rId2"/>
          <a:stretch>
            <a:fillRect/>
          </a:stretch>
        </p:blipFill>
        <p:spPr>
          <a:xfrm>
            <a:off x="5049805" y="640080"/>
            <a:ext cx="6112702" cy="5577840"/>
          </a:xfrm>
          <a:prstGeom prst="rect">
            <a:avLst/>
          </a:prstGeom>
        </p:spPr>
      </p:pic>
    </p:spTree>
    <p:extLst>
      <p:ext uri="{BB962C8B-B14F-4D97-AF65-F5344CB8AC3E}">
        <p14:creationId xmlns:p14="http://schemas.microsoft.com/office/powerpoint/2010/main" val="2043991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FD9FADB-DE10-2767-6536-CA978D0CDB21}"/>
              </a:ext>
            </a:extLst>
          </p:cNvPr>
          <p:cNvSpPr>
            <a:spLocks noGrp="1"/>
          </p:cNvSpPr>
          <p:nvPr>
            <p:ph type="title"/>
          </p:nvPr>
        </p:nvSpPr>
        <p:spPr>
          <a:xfrm>
            <a:off x="838200" y="365125"/>
            <a:ext cx="5393361" cy="1325563"/>
          </a:xfrm>
        </p:spPr>
        <p:txBody>
          <a:bodyPr>
            <a:normAutofit/>
          </a:bodyPr>
          <a:lstStyle/>
          <a:p>
            <a:r>
              <a:rPr lang="en-US"/>
              <a:t>Data protection standards</a:t>
            </a:r>
          </a:p>
        </p:txBody>
      </p:sp>
      <p:sp>
        <p:nvSpPr>
          <p:cNvPr id="3" name="Content Placeholder 2">
            <a:extLst>
              <a:ext uri="{FF2B5EF4-FFF2-40B4-BE49-F238E27FC236}">
                <a16:creationId xmlns:a16="http://schemas.microsoft.com/office/drawing/2014/main" id="{DC460459-E0C8-C084-1D15-BF464A34AD5E}"/>
              </a:ext>
            </a:extLst>
          </p:cNvPr>
          <p:cNvSpPr>
            <a:spLocks noGrp="1"/>
          </p:cNvSpPr>
          <p:nvPr>
            <p:ph idx="1"/>
          </p:nvPr>
        </p:nvSpPr>
        <p:spPr>
          <a:xfrm>
            <a:off x="838200" y="1825625"/>
            <a:ext cx="5393361" cy="4351338"/>
          </a:xfrm>
        </p:spPr>
        <p:txBody>
          <a:bodyPr vert="horz" lIns="91440" tIns="45720" rIns="91440" bIns="45720" rtlCol="0">
            <a:normAutofit/>
          </a:bodyPr>
          <a:lstStyle/>
          <a:p>
            <a:r>
              <a:rPr lang="en-US"/>
              <a:t>What is data protection?</a:t>
            </a:r>
          </a:p>
          <a:p>
            <a:r>
              <a:rPr lang="en-US"/>
              <a:t>Why is it so important?</a:t>
            </a:r>
          </a:p>
          <a:p>
            <a:r>
              <a:rPr lang="en-US"/>
              <a:t>What are the impacts of not complying with regulations in regards to protecting data, for the police?</a:t>
            </a:r>
          </a:p>
        </p:txBody>
      </p:sp>
      <p:pic>
        <p:nvPicPr>
          <p:cNvPr id="4" name="Picture 3" descr="What Is Data Protection | How Does It ...">
            <a:extLst>
              <a:ext uri="{FF2B5EF4-FFF2-40B4-BE49-F238E27FC236}">
                <a16:creationId xmlns:a16="http://schemas.microsoft.com/office/drawing/2014/main" id="{140F6711-6457-0568-3D3E-99E6E4B34342}"/>
              </a:ext>
            </a:extLst>
          </p:cNvPr>
          <p:cNvPicPr>
            <a:picLocks noChangeAspect="1"/>
          </p:cNvPicPr>
          <p:nvPr/>
        </p:nvPicPr>
        <p:blipFill rotWithShape="1">
          <a:blip r:embed="rId2"/>
          <a:srcRect l="24185" r="18046"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0959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8D6C3-1EA9-7872-82AF-0B19108F1F56}"/>
              </a:ext>
            </a:extLst>
          </p:cNvPr>
          <p:cNvSpPr>
            <a:spLocks noGrp="1"/>
          </p:cNvSpPr>
          <p:nvPr>
            <p:ph type="title"/>
          </p:nvPr>
        </p:nvSpPr>
        <p:spPr>
          <a:xfrm>
            <a:off x="838200" y="365125"/>
            <a:ext cx="10515600" cy="1860400"/>
          </a:xfrm>
        </p:spPr>
        <p:txBody>
          <a:bodyPr vert="horz" lIns="91440" tIns="45720" rIns="91440" bIns="45720" rtlCol="0" anchor="ctr">
            <a:normAutofit/>
          </a:bodyPr>
          <a:lstStyle/>
          <a:p>
            <a:r>
              <a:rPr lang="en-US" sz="5200"/>
              <a:t>Some examples</a:t>
            </a:r>
            <a:endParaRPr lang="en-US" sz="5200" kern="1200">
              <a:solidFill>
                <a:schemeClr val="tx1"/>
              </a:solidFill>
              <a:latin typeface="+mj-lt"/>
              <a:ea typeface="+mj-ea"/>
              <a:cs typeface="+mj-cs"/>
            </a:endParaRPr>
          </a:p>
        </p:txBody>
      </p:sp>
      <p:pic>
        <p:nvPicPr>
          <p:cNvPr id="4" name="Content Placeholder 3" descr="A screenshot of a web page&#10;&#10;Description automatically generated">
            <a:extLst>
              <a:ext uri="{FF2B5EF4-FFF2-40B4-BE49-F238E27FC236}">
                <a16:creationId xmlns:a16="http://schemas.microsoft.com/office/drawing/2014/main" id="{067AA0F1-F925-DED5-C001-EC882D782E97}"/>
              </a:ext>
            </a:extLst>
          </p:cNvPr>
          <p:cNvPicPr>
            <a:picLocks noGrp="1" noChangeAspect="1"/>
          </p:cNvPicPr>
          <p:nvPr>
            <p:ph idx="1"/>
          </p:nvPr>
        </p:nvPicPr>
        <p:blipFill>
          <a:blip r:embed="rId2"/>
          <a:stretch>
            <a:fillRect/>
          </a:stretch>
        </p:blipFill>
        <p:spPr>
          <a:xfrm>
            <a:off x="1116090" y="2365285"/>
            <a:ext cx="3958549" cy="3938756"/>
          </a:xfrm>
          <a:prstGeom prst="rect">
            <a:avLst/>
          </a:prstGeom>
        </p:spPr>
      </p:pic>
      <p:pic>
        <p:nvPicPr>
          <p:cNvPr id="5" name="Picture 4" descr="A person typing on a computer&#10;&#10;Description automatically generated">
            <a:extLst>
              <a:ext uri="{FF2B5EF4-FFF2-40B4-BE49-F238E27FC236}">
                <a16:creationId xmlns:a16="http://schemas.microsoft.com/office/drawing/2014/main" id="{11530657-AE67-C81E-66F7-DC91078B8901}"/>
              </a:ext>
            </a:extLst>
          </p:cNvPr>
          <p:cNvPicPr>
            <a:picLocks noChangeAspect="1"/>
          </p:cNvPicPr>
          <p:nvPr/>
        </p:nvPicPr>
        <p:blipFill>
          <a:blip r:embed="rId3"/>
          <a:stretch>
            <a:fillRect/>
          </a:stretch>
        </p:blipFill>
        <p:spPr>
          <a:xfrm>
            <a:off x="6505348" y="2365285"/>
            <a:ext cx="5182574" cy="3938756"/>
          </a:xfrm>
          <a:prstGeom prst="rect">
            <a:avLst/>
          </a:prstGeom>
        </p:spPr>
      </p:pic>
    </p:spTree>
    <p:extLst>
      <p:ext uri="{BB962C8B-B14F-4D97-AF65-F5344CB8AC3E}">
        <p14:creationId xmlns:p14="http://schemas.microsoft.com/office/powerpoint/2010/main" val="3365492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9D47A-3DA2-83E9-2C40-70394E8D46E7}"/>
              </a:ext>
            </a:extLst>
          </p:cNvPr>
          <p:cNvSpPr>
            <a:spLocks noGrp="1"/>
          </p:cNvSpPr>
          <p:nvPr>
            <p:ph type="title"/>
          </p:nvPr>
        </p:nvSpPr>
        <p:spPr>
          <a:xfrm>
            <a:off x="1171074" y="1396686"/>
            <a:ext cx="3240506" cy="4064628"/>
          </a:xfrm>
        </p:spPr>
        <p:txBody>
          <a:bodyPr>
            <a:normAutofit/>
          </a:bodyPr>
          <a:lstStyle/>
          <a:p>
            <a:r>
              <a:rPr lang="en-US">
                <a:solidFill>
                  <a:srgbClr val="FFFFFF"/>
                </a:solidFill>
              </a:rPr>
              <a:t>Managing police information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6F51F7D-3843-48AF-89DC-C5D9A342040F}"/>
              </a:ext>
            </a:extLst>
          </p:cNvPr>
          <p:cNvSpPr>
            <a:spLocks noGrp="1"/>
          </p:cNvSpPr>
          <p:nvPr>
            <p:ph idx="1"/>
          </p:nvPr>
        </p:nvSpPr>
        <p:spPr>
          <a:xfrm>
            <a:off x="5370153" y="1526033"/>
            <a:ext cx="5536397" cy="3935281"/>
          </a:xfrm>
        </p:spPr>
        <p:txBody>
          <a:bodyPr vert="horz" lIns="91440" tIns="45720" rIns="91440" bIns="45720" rtlCol="0" anchor="t">
            <a:noAutofit/>
          </a:bodyPr>
          <a:lstStyle/>
          <a:p>
            <a:pPr marL="0" indent="0">
              <a:buNone/>
            </a:pPr>
            <a:r>
              <a:rPr lang="en-US" sz="2000">
                <a:ea typeface="+mn-lt"/>
                <a:cs typeface="+mn-lt"/>
              </a:rPr>
              <a:t>The need for police officers to protect the confidentiality of information and data under the Data Protection Act 2018 </a:t>
            </a:r>
            <a:endParaRPr lang="en-US" sz="2000"/>
          </a:p>
          <a:p>
            <a:pPr marL="0" indent="0">
              <a:buNone/>
            </a:pPr>
            <a:r>
              <a:rPr lang="en-US" sz="2000">
                <a:ea typeface="+mn-lt"/>
                <a:cs typeface="+mn-lt"/>
              </a:rPr>
              <a:t>Sections 35–40 of the DPA require that personal data must be:-</a:t>
            </a:r>
            <a:endParaRPr lang="en-US" sz="2000"/>
          </a:p>
          <a:p>
            <a:endParaRPr lang="en-US" sz="2000"/>
          </a:p>
          <a:p>
            <a:r>
              <a:rPr lang="en-US" sz="2000">
                <a:ea typeface="+mn-lt"/>
                <a:cs typeface="+mn-lt"/>
              </a:rPr>
              <a:t>processed lawfully and fairly;</a:t>
            </a:r>
            <a:endParaRPr lang="en-US" sz="2000"/>
          </a:p>
          <a:p>
            <a:r>
              <a:rPr lang="en-US" sz="2000">
                <a:ea typeface="+mn-lt"/>
                <a:cs typeface="+mn-lt"/>
              </a:rPr>
              <a:t>collected for specified and legitimate purposes;</a:t>
            </a:r>
            <a:endParaRPr lang="en-US" sz="2000"/>
          </a:p>
          <a:p>
            <a:r>
              <a:rPr lang="en-US" sz="2000">
                <a:ea typeface="+mn-lt"/>
                <a:cs typeface="+mn-lt"/>
              </a:rPr>
              <a:t>adequate and relevant and not excessive;</a:t>
            </a:r>
            <a:endParaRPr lang="en-US" sz="2000"/>
          </a:p>
          <a:p>
            <a:r>
              <a:rPr lang="en-US" sz="2000">
                <a:ea typeface="+mn-lt"/>
                <a:cs typeface="+mn-lt"/>
              </a:rPr>
              <a:t>accurate and kept up to date;</a:t>
            </a:r>
            <a:endParaRPr lang="en-US" sz="2000"/>
          </a:p>
          <a:p>
            <a:r>
              <a:rPr lang="en-US" sz="2000">
                <a:ea typeface="+mn-lt"/>
                <a:cs typeface="+mn-lt"/>
              </a:rPr>
              <a:t>kept no longer than is necessary;</a:t>
            </a:r>
            <a:endParaRPr lang="en-US" sz="2000"/>
          </a:p>
          <a:p>
            <a:r>
              <a:rPr lang="en-US" sz="2000">
                <a:ea typeface="+mn-lt"/>
                <a:cs typeface="+mn-lt"/>
              </a:rPr>
              <a:t>processed in a secure manner.</a:t>
            </a:r>
            <a:endParaRPr lang="en-US" sz="2000"/>
          </a:p>
        </p:txBody>
      </p:sp>
    </p:spTree>
    <p:extLst>
      <p:ext uri="{BB962C8B-B14F-4D97-AF65-F5344CB8AC3E}">
        <p14:creationId xmlns:p14="http://schemas.microsoft.com/office/powerpoint/2010/main" val="3667828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CCE0C-1D05-8239-F6F3-74B7F06C0219}"/>
              </a:ext>
            </a:extLst>
          </p:cNvPr>
          <p:cNvSpPr>
            <a:spLocks noGrp="1"/>
          </p:cNvSpPr>
          <p:nvPr>
            <p:ph type="title"/>
          </p:nvPr>
        </p:nvSpPr>
        <p:spPr>
          <a:xfrm>
            <a:off x="1171074" y="1396686"/>
            <a:ext cx="3240506" cy="4064628"/>
          </a:xfrm>
        </p:spPr>
        <p:txBody>
          <a:bodyPr>
            <a:normAutofit/>
          </a:bodyPr>
          <a:lstStyle/>
          <a:p>
            <a:r>
              <a:rPr lang="en-US" sz="3700">
                <a:solidFill>
                  <a:srgbClr val="FFFFFF"/>
                </a:solidFill>
                <a:ea typeface="+mj-lt"/>
                <a:cs typeface="+mj-lt"/>
              </a:rPr>
              <a:t>Confidentiality</a:t>
            </a:r>
            <a:endParaRPr lang="en-US" sz="37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35B971-FE20-5D3C-FABD-B45D626FE7EE}"/>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000">
                <a:ea typeface="+mn-lt"/>
                <a:cs typeface="+mn-lt"/>
              </a:rPr>
              <a:t>Police officers (including student officers and special constables) will frequently encounter information of a sensitive and confidential nature. </a:t>
            </a:r>
          </a:p>
          <a:p>
            <a:r>
              <a:rPr lang="en-US" sz="2000">
                <a:ea typeface="+mn-lt"/>
                <a:cs typeface="+mn-lt"/>
              </a:rPr>
              <a:t>Confidentiality must be maintained, particularly in relation to witnesses, victims, and intelligence. </a:t>
            </a:r>
          </a:p>
          <a:p>
            <a:r>
              <a:rPr lang="en-US" sz="2000">
                <a:ea typeface="+mn-lt"/>
                <a:cs typeface="+mn-lt"/>
              </a:rPr>
              <a:t>The DPA, the General Data Protection Regulations 2018 (GDPR), and the Human Rights Act 1998 (HRA) were enacted partly as a response to European legislation for protecting individual rights.</a:t>
            </a:r>
            <a:endParaRPr lang="en-US" sz="2000"/>
          </a:p>
        </p:txBody>
      </p:sp>
    </p:spTree>
    <p:extLst>
      <p:ext uri="{BB962C8B-B14F-4D97-AF65-F5344CB8AC3E}">
        <p14:creationId xmlns:p14="http://schemas.microsoft.com/office/powerpoint/2010/main" val="1846114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B97DF-75C6-C482-C163-2F2D17F6F431}"/>
              </a:ext>
            </a:extLst>
          </p:cNvPr>
          <p:cNvSpPr>
            <a:spLocks noGrp="1"/>
          </p:cNvSpPr>
          <p:nvPr>
            <p:ph type="title"/>
          </p:nvPr>
        </p:nvSpPr>
        <p:spPr>
          <a:xfrm>
            <a:off x="956826" y="1112969"/>
            <a:ext cx="3937298" cy="4166010"/>
          </a:xfrm>
        </p:spPr>
        <p:txBody>
          <a:bodyPr>
            <a:normAutofit/>
          </a:bodyPr>
          <a:lstStyle/>
          <a:p>
            <a:r>
              <a:rPr lang="en-US" sz="3700">
                <a:solidFill>
                  <a:srgbClr val="FFFFFF"/>
                </a:solidFill>
              </a:rPr>
              <a:t>Collection &amp; storage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7C1BF7B-E44D-983F-D597-5E7311B90F80}"/>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US" sz="2000">
                <a:ea typeface="+mn-lt"/>
                <a:cs typeface="+mn-lt"/>
              </a:rPr>
              <a:t>The collection, storage, and disclosure of police information is subject to controls under the DPA and the Management of Police Information (</a:t>
            </a:r>
            <a:r>
              <a:rPr lang="en-US" sz="2000" err="1">
                <a:ea typeface="+mn-lt"/>
                <a:cs typeface="+mn-lt"/>
              </a:rPr>
              <a:t>MoPI</a:t>
            </a:r>
            <a:r>
              <a:rPr lang="en-US" sz="2000">
                <a:ea typeface="+mn-lt"/>
                <a:cs typeface="+mn-lt"/>
              </a:rPr>
              <a:t>). </a:t>
            </a:r>
          </a:p>
          <a:p>
            <a:r>
              <a:rPr lang="en-US" sz="2000">
                <a:ea typeface="+mn-lt"/>
                <a:cs typeface="+mn-lt"/>
              </a:rPr>
              <a:t>Each constabulary has a ‘data controller’ who considers applications for information and decides whether the information requested can be disclosed. </a:t>
            </a:r>
          </a:p>
          <a:p>
            <a:r>
              <a:rPr lang="en-US" sz="2000">
                <a:ea typeface="+mn-lt"/>
                <a:cs typeface="+mn-lt"/>
              </a:rPr>
              <a:t>The DPA also provides certain rights to individuals (including witnesses and victims) for information. </a:t>
            </a:r>
          </a:p>
          <a:p>
            <a:r>
              <a:rPr lang="en-US" sz="2000">
                <a:ea typeface="+mn-lt"/>
                <a:cs typeface="+mn-lt"/>
              </a:rPr>
              <a:t>It is an offence under the DPA to disclose personal information without the consent of the data controller, except for the purposes of crime prevention or detection.</a:t>
            </a:r>
          </a:p>
          <a:p>
            <a:endParaRPr lang="en-US"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70336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6C517-4A9D-960A-D7F7-905ED7B34006}"/>
              </a:ext>
            </a:extLst>
          </p:cNvPr>
          <p:cNvSpPr>
            <a:spLocks noGrp="1"/>
          </p:cNvSpPr>
          <p:nvPr>
            <p:ph type="title"/>
          </p:nvPr>
        </p:nvSpPr>
        <p:spPr>
          <a:xfrm>
            <a:off x="838200" y="365125"/>
            <a:ext cx="10515600" cy="1325563"/>
          </a:xfrm>
        </p:spPr>
        <p:txBody>
          <a:bodyPr>
            <a:normAutofit/>
          </a:bodyPr>
          <a:lstStyle/>
          <a:p>
            <a:r>
              <a:rPr lang="en-US" sz="5400"/>
              <a:t>Types of information held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EE1CF5-81AE-6602-C397-8294A1A8C86E}"/>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endParaRPr lang="en-US" sz="2000"/>
          </a:p>
          <a:p>
            <a:r>
              <a:rPr lang="en-US" sz="2000" b="1">
                <a:ea typeface="+mn-lt"/>
                <a:cs typeface="+mn-lt"/>
              </a:rPr>
              <a:t>Policing information</a:t>
            </a:r>
            <a:r>
              <a:rPr lang="en-US" sz="2000">
                <a:ea typeface="+mn-lt"/>
                <a:cs typeface="+mn-lt"/>
              </a:rPr>
              <a:t> is information held for a policing purpose. The Police information and records management Code of Practice definition of ‘policing purpose’ is:</a:t>
            </a:r>
            <a:endParaRPr lang="en-US" sz="2000"/>
          </a:p>
          <a:p>
            <a:pPr lvl="1"/>
            <a:r>
              <a:rPr lang="en-US" sz="2000">
                <a:ea typeface="+mn-lt"/>
                <a:cs typeface="+mn-lt"/>
              </a:rPr>
              <a:t>protecting life and property</a:t>
            </a:r>
            <a:endParaRPr lang="en-US" sz="2000"/>
          </a:p>
          <a:p>
            <a:pPr lvl="1"/>
            <a:r>
              <a:rPr lang="en-US" sz="2000">
                <a:ea typeface="+mn-lt"/>
                <a:cs typeface="+mn-lt"/>
              </a:rPr>
              <a:t>preserving order</a:t>
            </a:r>
            <a:endParaRPr lang="en-US" sz="2000"/>
          </a:p>
          <a:p>
            <a:pPr lvl="1"/>
            <a:r>
              <a:rPr lang="en-US" sz="2000">
                <a:ea typeface="+mn-lt"/>
                <a:cs typeface="+mn-lt"/>
              </a:rPr>
              <a:t>preventing the commission of offences</a:t>
            </a:r>
            <a:endParaRPr lang="en-US" sz="2000"/>
          </a:p>
          <a:p>
            <a:pPr lvl="1"/>
            <a:r>
              <a:rPr lang="en-US" sz="2000">
                <a:ea typeface="+mn-lt"/>
                <a:cs typeface="+mn-lt"/>
              </a:rPr>
              <a:t>bringing offenders to justice</a:t>
            </a:r>
            <a:endParaRPr lang="en-US" sz="2000"/>
          </a:p>
          <a:p>
            <a:pPr lvl="1"/>
            <a:r>
              <a:rPr lang="en-US" sz="2000">
                <a:ea typeface="+mn-lt"/>
                <a:cs typeface="+mn-lt"/>
              </a:rPr>
              <a:t>any duty or responsibility of the police arising from common or statute law</a:t>
            </a:r>
            <a:endParaRPr lang="en-US" sz="2000"/>
          </a:p>
          <a:p>
            <a:r>
              <a:rPr lang="en-US" sz="2000" b="1">
                <a:ea typeface="+mn-lt"/>
                <a:cs typeface="+mn-lt"/>
              </a:rPr>
              <a:t>Corporate information</a:t>
            </a:r>
            <a:r>
              <a:rPr lang="en-US" sz="2000">
                <a:ea typeface="+mn-lt"/>
                <a:cs typeface="+mn-lt"/>
              </a:rPr>
              <a:t> includes other </a:t>
            </a:r>
            <a:r>
              <a:rPr lang="en-US" sz="2000" err="1">
                <a:ea typeface="+mn-lt"/>
                <a:cs typeface="+mn-lt"/>
              </a:rPr>
              <a:t>organisational</a:t>
            </a:r>
            <a:r>
              <a:rPr lang="en-US" sz="2000">
                <a:ea typeface="+mn-lt"/>
                <a:cs typeface="+mn-lt"/>
              </a:rPr>
              <a:t> information, such as human resources (HR) or finance records, minutes of meetings, policies and procedures.</a:t>
            </a:r>
            <a:endParaRPr lang="en-US" sz="2000"/>
          </a:p>
          <a:p>
            <a:r>
              <a:rPr lang="en-US" sz="2000">
                <a:ea typeface="+mn-lt"/>
                <a:cs typeface="+mn-lt"/>
              </a:rPr>
              <a:t>For review, retention and disposal procedures, policing information is further separated into what can be described as offending </a:t>
            </a:r>
            <a:r>
              <a:rPr lang="en-US" sz="2000" err="1">
                <a:ea typeface="+mn-lt"/>
                <a:cs typeface="+mn-lt"/>
              </a:rPr>
              <a:t>behaviour</a:t>
            </a:r>
            <a:r>
              <a:rPr lang="en-US" sz="2000">
                <a:ea typeface="+mn-lt"/>
                <a:cs typeface="+mn-lt"/>
              </a:rPr>
              <a:t> (‘crime or offence-related’) and ‘other’.</a:t>
            </a:r>
            <a:endParaRPr lang="en-US" sz="2000"/>
          </a:p>
          <a:p>
            <a:endParaRPr lang="en-US" sz="2000"/>
          </a:p>
        </p:txBody>
      </p:sp>
    </p:spTree>
    <p:extLst>
      <p:ext uri="{BB962C8B-B14F-4D97-AF65-F5344CB8AC3E}">
        <p14:creationId xmlns:p14="http://schemas.microsoft.com/office/powerpoint/2010/main" val="3988148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0EBE9-0ED1-6E28-7450-28ABB45D35C3}"/>
              </a:ext>
            </a:extLst>
          </p:cNvPr>
          <p:cNvSpPr>
            <a:spLocks noGrp="1"/>
          </p:cNvSpPr>
          <p:nvPr>
            <p:ph type="title"/>
          </p:nvPr>
        </p:nvSpPr>
        <p:spPr>
          <a:xfrm>
            <a:off x="838200" y="365125"/>
            <a:ext cx="10515600" cy="1325563"/>
          </a:xfrm>
        </p:spPr>
        <p:txBody>
          <a:bodyPr>
            <a:normAutofit/>
          </a:bodyPr>
          <a:lstStyle/>
          <a:p>
            <a:endParaRPr lang="en-US" sz="46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24C295-8C0D-E4AA-4DC6-78C2DE3B6F4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US" sz="2000" b="1">
                <a:ea typeface="+mn-lt"/>
                <a:cs typeface="+mn-lt"/>
              </a:rPr>
              <a:t>Crime or offence-related information</a:t>
            </a:r>
            <a:r>
              <a:rPr lang="en-US" sz="2000">
                <a:ea typeface="+mn-lt"/>
                <a:cs typeface="+mn-lt"/>
              </a:rPr>
              <a:t> relates to criminal or offending </a:t>
            </a:r>
            <a:r>
              <a:rPr lang="en-US" sz="2000" err="1">
                <a:ea typeface="+mn-lt"/>
                <a:cs typeface="+mn-lt"/>
              </a:rPr>
              <a:t>behaviour</a:t>
            </a:r>
            <a:r>
              <a:rPr lang="en-US" sz="2000">
                <a:ea typeface="+mn-lt"/>
                <a:cs typeface="+mn-lt"/>
              </a:rPr>
              <a:t>, including alleged or suspected criminal or offending </a:t>
            </a:r>
            <a:r>
              <a:rPr lang="en-US" sz="2000" err="1">
                <a:ea typeface="+mn-lt"/>
                <a:cs typeface="+mn-lt"/>
              </a:rPr>
              <a:t>behaviour</a:t>
            </a:r>
            <a:r>
              <a:rPr lang="en-US" sz="2000">
                <a:ea typeface="+mn-lt"/>
                <a:cs typeface="+mn-lt"/>
              </a:rPr>
              <a:t>. This can include:-</a:t>
            </a:r>
          </a:p>
          <a:p>
            <a:pPr marL="285750" indent="-285750"/>
            <a:r>
              <a:rPr lang="en-US" sz="2000">
                <a:ea typeface="+mn-lt"/>
                <a:cs typeface="+mn-lt"/>
              </a:rPr>
              <a:t> crime records</a:t>
            </a:r>
          </a:p>
          <a:p>
            <a:pPr marL="285750" indent="-285750"/>
            <a:r>
              <a:rPr lang="en-US" sz="2000">
                <a:ea typeface="+mn-lt"/>
                <a:cs typeface="+mn-lt"/>
              </a:rPr>
              <a:t>records of investigations</a:t>
            </a:r>
          </a:p>
          <a:p>
            <a:pPr marL="285750" indent="-285750"/>
            <a:r>
              <a:rPr lang="en-US" sz="2000">
                <a:ea typeface="+mn-lt"/>
                <a:cs typeface="+mn-lt"/>
              </a:rPr>
              <a:t>custody records and intelligence reports</a:t>
            </a:r>
            <a:endParaRPr lang="en-US" sz="2000"/>
          </a:p>
          <a:p>
            <a:pPr marL="0" indent="0">
              <a:buNone/>
            </a:pPr>
            <a:r>
              <a:rPr lang="en-US" sz="2000">
                <a:ea typeface="+mn-lt"/>
                <a:cs typeface="+mn-lt"/>
              </a:rPr>
              <a:t>The purposes of review, retention and disposal procedures for crime or offence-related police information is to:</a:t>
            </a:r>
            <a:endParaRPr lang="en-US" sz="2000"/>
          </a:p>
          <a:p>
            <a:r>
              <a:rPr lang="en-US" sz="2000">
                <a:ea typeface="+mn-lt"/>
                <a:cs typeface="+mn-lt"/>
              </a:rPr>
              <a:t>protect the public and help manage the risks posed by known offenders and other potentially dangerous individuals</a:t>
            </a:r>
            <a:endParaRPr lang="en-US" sz="2000"/>
          </a:p>
          <a:p>
            <a:r>
              <a:rPr lang="en-US" sz="2000">
                <a:ea typeface="+mn-lt"/>
                <a:cs typeface="+mn-lt"/>
              </a:rPr>
              <a:t>ensure compliance with the relevant legislation</a:t>
            </a:r>
            <a:endParaRPr lang="en-US" sz="2000"/>
          </a:p>
          <a:p>
            <a:pPr marL="0" indent="0">
              <a:buNone/>
            </a:pPr>
            <a:endParaRPr lang="en-US" sz="1200">
              <a:ea typeface="+mn-lt"/>
              <a:cs typeface="+mn-lt"/>
            </a:endParaRPr>
          </a:p>
          <a:p>
            <a:endParaRPr lang="en-US" sz="1200"/>
          </a:p>
        </p:txBody>
      </p:sp>
    </p:spTree>
    <p:extLst>
      <p:ext uri="{BB962C8B-B14F-4D97-AF65-F5344CB8AC3E}">
        <p14:creationId xmlns:p14="http://schemas.microsoft.com/office/powerpoint/2010/main" val="210428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F7D71-BA6C-5446-BCB8-9916B2A271D6}"/>
              </a:ext>
            </a:extLst>
          </p:cNvPr>
          <p:cNvSpPr>
            <a:spLocks noGrp="1"/>
          </p:cNvSpPr>
          <p:nvPr>
            <p:ph type="title"/>
          </p:nvPr>
        </p:nvSpPr>
        <p:spPr>
          <a:xfrm>
            <a:off x="838200" y="365125"/>
            <a:ext cx="10515600" cy="1325563"/>
          </a:xfrm>
        </p:spPr>
        <p:txBody>
          <a:bodyPr>
            <a:normAutofit/>
          </a:bodyPr>
          <a:lstStyle/>
          <a:p>
            <a:r>
              <a:rPr lang="en-US" sz="4600">
                <a:ea typeface="+mj-lt"/>
                <a:cs typeface="+mj-lt"/>
              </a:rPr>
              <a:t>Police information- Crime or offence related</a:t>
            </a:r>
            <a:endParaRPr lang="en-US" sz="46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4D062B-B05A-CCDD-54EE-40A58F97B0A5}"/>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sz="2200">
                <a:latin typeface="Segoe UI"/>
                <a:cs typeface="Segoe UI"/>
              </a:rPr>
              <a:t>The review of crime or offence-related police information is central to:-</a:t>
            </a:r>
          </a:p>
          <a:p>
            <a:pPr marL="285750" indent="-285750"/>
            <a:r>
              <a:rPr lang="en-US" sz="2200">
                <a:latin typeface="Arial"/>
                <a:cs typeface="Arial"/>
              </a:rPr>
              <a:t>risk-based decision making</a:t>
            </a:r>
          </a:p>
          <a:p>
            <a:pPr marL="285750" indent="-285750"/>
            <a:r>
              <a:rPr lang="en-US" sz="2200">
                <a:latin typeface="Arial"/>
                <a:cs typeface="Arial"/>
              </a:rPr>
              <a:t>public protection </a:t>
            </a:r>
          </a:p>
          <a:p>
            <a:pPr marL="285750" indent="-285750"/>
            <a:r>
              <a:rPr lang="en-US" sz="2200">
                <a:latin typeface="Arial"/>
                <a:cs typeface="Arial"/>
              </a:rPr>
              <a:t>legal compliance</a:t>
            </a:r>
          </a:p>
          <a:p>
            <a:pPr marL="0" indent="0">
              <a:buNone/>
            </a:pPr>
            <a:endParaRPr lang="en-US" sz="2200">
              <a:latin typeface="Arial"/>
              <a:cs typeface="Arial"/>
            </a:endParaRPr>
          </a:p>
          <a:p>
            <a:pPr marL="0" indent="0">
              <a:buNone/>
            </a:pPr>
            <a:r>
              <a:rPr lang="en-US" sz="2200" b="1">
                <a:latin typeface="Segoe UI"/>
                <a:cs typeface="Segoe UI"/>
              </a:rPr>
              <a:t>Records must be regularly reviewed to ensure that they remain necessary for a policing purpose, are accurate, adequate and up to date, and are kept for no longer than is necessary.</a:t>
            </a:r>
            <a:endParaRPr lang="en-US" sz="2200">
              <a:latin typeface="Segoe UI"/>
              <a:cs typeface="Segoe UI"/>
            </a:endParaRPr>
          </a:p>
          <a:p>
            <a:endParaRPr lang="en-US" sz="2200"/>
          </a:p>
        </p:txBody>
      </p:sp>
    </p:spTree>
    <p:extLst>
      <p:ext uri="{BB962C8B-B14F-4D97-AF65-F5344CB8AC3E}">
        <p14:creationId xmlns:p14="http://schemas.microsoft.com/office/powerpoint/2010/main" val="3914711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78B593-C4BC-0B6E-23EF-BF8660FD2A07}"/>
              </a:ext>
            </a:extLst>
          </p:cNvPr>
          <p:cNvSpPr>
            <a:spLocks noGrp="1"/>
          </p:cNvSpPr>
          <p:nvPr>
            <p:ph type="title"/>
          </p:nvPr>
        </p:nvSpPr>
        <p:spPr>
          <a:xfrm>
            <a:off x="4853988" y="320041"/>
            <a:ext cx="6707084" cy="3892668"/>
          </a:xfrm>
        </p:spPr>
        <p:txBody>
          <a:bodyPr vert="horz" lIns="91440" tIns="45720" rIns="91440" bIns="45720" rtlCol="0" anchor="b">
            <a:normAutofit/>
          </a:bodyPr>
          <a:lstStyle/>
          <a:p>
            <a:r>
              <a:rPr lang="en-US" sz="6600" kern="1200">
                <a:solidFill>
                  <a:schemeClr val="tx1"/>
                </a:solidFill>
                <a:latin typeface="+mj-lt"/>
                <a:ea typeface="+mj-ea"/>
                <a:cs typeface="+mj-cs"/>
              </a:rPr>
              <a:t>Task</a:t>
            </a:r>
          </a:p>
        </p:txBody>
      </p:sp>
      <p:sp>
        <p:nvSpPr>
          <p:cNvPr id="3" name="Content Placeholder 2">
            <a:extLst>
              <a:ext uri="{FF2B5EF4-FFF2-40B4-BE49-F238E27FC236}">
                <a16:creationId xmlns:a16="http://schemas.microsoft.com/office/drawing/2014/main" id="{67B5D580-39E1-A216-3FBD-B49B0ADD31C3}"/>
              </a:ext>
            </a:extLst>
          </p:cNvPr>
          <p:cNvSpPr>
            <a:spLocks noGrp="1"/>
          </p:cNvSpPr>
          <p:nvPr>
            <p:ph idx="1"/>
          </p:nvPr>
        </p:nvSpPr>
        <p:spPr>
          <a:xfrm>
            <a:off x="4853699" y="4631161"/>
            <a:ext cx="6707366" cy="1569486"/>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Using the College of Policing website, find out how long the police can retain information for.</a:t>
            </a:r>
          </a:p>
        </p:txBody>
      </p:sp>
      <p:pic>
        <p:nvPicPr>
          <p:cNvPr id="4" name="Picture 3" descr="Task - Free education icons">
            <a:extLst>
              <a:ext uri="{FF2B5EF4-FFF2-40B4-BE49-F238E27FC236}">
                <a16:creationId xmlns:a16="http://schemas.microsoft.com/office/drawing/2014/main" id="{21D5CAB9-E4C6-1AB4-97C3-F1FCC0098780}"/>
              </a:ext>
            </a:extLst>
          </p:cNvPr>
          <p:cNvPicPr>
            <a:picLocks noChangeAspect="1"/>
          </p:cNvPicPr>
          <p:nvPr/>
        </p:nvPicPr>
        <p:blipFill>
          <a:blip r:embed="rId2"/>
          <a:stretch>
            <a:fillRect/>
          </a:stretch>
        </p:blipFill>
        <p:spPr>
          <a:xfrm>
            <a:off x="320040" y="1226248"/>
            <a:ext cx="4087368" cy="4087368"/>
          </a:xfrm>
          <a:prstGeom prst="rect">
            <a:avLst/>
          </a:prstGeom>
        </p:spPr>
      </p:pic>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94299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1A060-D48C-8814-3A0C-CCE02E85C2F0}"/>
              </a:ext>
            </a:extLst>
          </p:cNvPr>
          <p:cNvSpPr>
            <a:spLocks noGrp="1"/>
          </p:cNvSpPr>
          <p:nvPr>
            <p:ph type="title"/>
          </p:nvPr>
        </p:nvSpPr>
        <p:spPr>
          <a:xfrm>
            <a:off x="572493" y="238539"/>
            <a:ext cx="11018520" cy="1434415"/>
          </a:xfrm>
        </p:spPr>
        <p:txBody>
          <a:bodyPr anchor="b">
            <a:normAutofit/>
          </a:bodyPr>
          <a:lstStyle/>
          <a:p>
            <a:r>
              <a:rPr lang="en-US" sz="5000">
                <a:ea typeface="+mj-lt"/>
                <a:cs typeface="+mj-lt"/>
              </a:rPr>
              <a:t>Management of Police Information (MoPI)</a:t>
            </a:r>
            <a:endParaRPr lang="en-US" sz="50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17E4D4-3979-5D1C-8ABA-B073A6304BE0}"/>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2200">
                <a:ea typeface="+mn-lt"/>
                <a:cs typeface="+mn-lt"/>
              </a:rPr>
              <a:t>By which the police </a:t>
            </a:r>
            <a:r>
              <a:rPr lang="en-US" sz="2200" b="1">
                <a:ea typeface="+mn-lt"/>
                <a:cs typeface="+mn-lt"/>
              </a:rPr>
              <a:t>collect, record, share, and retain information</a:t>
            </a:r>
            <a:r>
              <a:rPr lang="en-US" sz="2200">
                <a:ea typeface="+mn-lt"/>
                <a:cs typeface="+mn-lt"/>
              </a:rPr>
              <a:t> </a:t>
            </a:r>
            <a:endParaRPr lang="en-US"/>
          </a:p>
          <a:p>
            <a:r>
              <a:rPr lang="en-US" sz="2200">
                <a:ea typeface="+mn-lt"/>
                <a:cs typeface="+mn-lt"/>
              </a:rPr>
              <a:t>Subject of some controversy over the years- The Soham murders in 2002 where a school caretaker killed two pupils and the subsequent police investigations.</a:t>
            </a:r>
            <a:endParaRPr lang="en-US"/>
          </a:p>
          <a:p>
            <a:r>
              <a:rPr lang="en-US" sz="2200">
                <a:ea typeface="+mn-lt"/>
                <a:cs typeface="+mn-lt"/>
              </a:rPr>
              <a:t>CoP sets out the basic principles that police </a:t>
            </a:r>
            <a:r>
              <a:rPr lang="en-US" sz="2200" err="1">
                <a:ea typeface="+mn-lt"/>
                <a:cs typeface="+mn-lt"/>
              </a:rPr>
              <a:t>organisations</a:t>
            </a:r>
            <a:r>
              <a:rPr lang="en-US" sz="2200">
                <a:ea typeface="+mn-lt"/>
                <a:cs typeface="+mn-lt"/>
              </a:rPr>
              <a:t> should adopt for the collection, recording, sharing, and retaining of information.</a:t>
            </a:r>
          </a:p>
          <a:p>
            <a:r>
              <a:rPr lang="en-US" sz="2200"/>
              <a:t>This could include</a:t>
            </a:r>
            <a:r>
              <a:rPr lang="en-US" sz="2200">
                <a:ea typeface="+mn-lt"/>
                <a:cs typeface="+mn-lt"/>
              </a:rPr>
              <a:t> forms of intelligence and evidence gathering, details concerning domestic crime, search form completion, and pocket notebook (PNB) entries.</a:t>
            </a:r>
            <a:endParaRPr lang="en-US" sz="2200"/>
          </a:p>
        </p:txBody>
      </p:sp>
      <p:pic>
        <p:nvPicPr>
          <p:cNvPr id="4" name="Picture 3" descr="What Is A Data Product And What Are The ...">
            <a:extLst>
              <a:ext uri="{FF2B5EF4-FFF2-40B4-BE49-F238E27FC236}">
                <a16:creationId xmlns:a16="http://schemas.microsoft.com/office/drawing/2014/main" id="{8300FB22-D329-4F96-86CB-104594BC6ECD}"/>
              </a:ext>
            </a:extLst>
          </p:cNvPr>
          <p:cNvPicPr>
            <a:picLocks noChangeAspect="1"/>
          </p:cNvPicPr>
          <p:nvPr/>
        </p:nvPicPr>
        <p:blipFill rotWithShape="1">
          <a:blip r:embed="rId2"/>
          <a:srcRect l="23793" r="22151"/>
          <a:stretch/>
        </p:blipFill>
        <p:spPr>
          <a:xfrm>
            <a:off x="7675658" y="2093976"/>
            <a:ext cx="3941064" cy="4096512"/>
          </a:xfrm>
          <a:prstGeom prst="rect">
            <a:avLst/>
          </a:prstGeom>
        </p:spPr>
      </p:pic>
    </p:spTree>
    <p:extLst>
      <p:ext uri="{BB962C8B-B14F-4D97-AF65-F5344CB8AC3E}">
        <p14:creationId xmlns:p14="http://schemas.microsoft.com/office/powerpoint/2010/main" val="3776154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E37A63FA-601B-FC0E-0697-86544941DB00}"/>
              </a:ext>
            </a:extLst>
          </p:cNvPr>
          <p:cNvPicPr>
            <a:picLocks noChangeAspect="1"/>
          </p:cNvPicPr>
          <p:nvPr/>
        </p:nvPicPr>
        <p:blipFill rotWithShape="1">
          <a:blip r:embed="rId2"/>
          <a:srcRect l="31325" r="27073" b="6250"/>
          <a:stretch/>
        </p:blipFill>
        <p:spPr>
          <a:xfrm>
            <a:off x="-1" y="-2"/>
            <a:ext cx="5410198" cy="6858002"/>
          </a:xfrm>
          <a:prstGeom prst="rect">
            <a:avLst/>
          </a:prstGeom>
        </p:spPr>
      </p:pic>
      <p:sp>
        <p:nvSpPr>
          <p:cNvPr id="2" name="Title 1">
            <a:extLst>
              <a:ext uri="{FF2B5EF4-FFF2-40B4-BE49-F238E27FC236}">
                <a16:creationId xmlns:a16="http://schemas.microsoft.com/office/drawing/2014/main" id="{3FAD55BE-4393-F813-B1CA-A89E79D5293B}"/>
              </a:ext>
            </a:extLst>
          </p:cNvPr>
          <p:cNvSpPr>
            <a:spLocks noGrp="1"/>
          </p:cNvSpPr>
          <p:nvPr>
            <p:ph type="title"/>
          </p:nvPr>
        </p:nvSpPr>
        <p:spPr>
          <a:xfrm>
            <a:off x="6115317" y="405685"/>
            <a:ext cx="5464968" cy="1559301"/>
          </a:xfrm>
        </p:spPr>
        <p:txBody>
          <a:bodyPr>
            <a:normAutofit/>
          </a:bodyPr>
          <a:lstStyle/>
          <a:p>
            <a:r>
              <a:rPr lang="en-US" sz="4000"/>
              <a:t>Session 2</a:t>
            </a:r>
          </a:p>
        </p:txBody>
      </p:sp>
      <p:sp>
        <p:nvSpPr>
          <p:cNvPr id="3" name="Content Placeholder 2">
            <a:extLst>
              <a:ext uri="{FF2B5EF4-FFF2-40B4-BE49-F238E27FC236}">
                <a16:creationId xmlns:a16="http://schemas.microsoft.com/office/drawing/2014/main" id="{2AAEBD0A-9805-D1BF-DAFF-838322A207D0}"/>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400" dirty="0"/>
              <a:t>What are the 10 standards of professional </a:t>
            </a:r>
            <a:r>
              <a:rPr lang="en-US" sz="2400" dirty="0" err="1"/>
              <a:t>behaviour</a:t>
            </a:r>
            <a:r>
              <a:rPr lang="en-US" sz="2400" dirty="0"/>
              <a:t> for police officers?</a:t>
            </a:r>
          </a:p>
        </p:txBody>
      </p:sp>
    </p:spTree>
    <p:extLst>
      <p:ext uri="{BB962C8B-B14F-4D97-AF65-F5344CB8AC3E}">
        <p14:creationId xmlns:p14="http://schemas.microsoft.com/office/powerpoint/2010/main" val="3236943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3F8BA-1A73-EA11-07EA-88D18454AF9F}"/>
              </a:ext>
            </a:extLst>
          </p:cNvPr>
          <p:cNvSpPr>
            <a:spLocks noGrp="1"/>
          </p:cNvSpPr>
          <p:nvPr>
            <p:ph type="title"/>
          </p:nvPr>
        </p:nvSpPr>
        <p:spPr>
          <a:xfrm>
            <a:off x="686834" y="1153572"/>
            <a:ext cx="3200400" cy="4461163"/>
          </a:xfrm>
        </p:spPr>
        <p:txBody>
          <a:bodyPr>
            <a:normAutofit/>
          </a:bodyPr>
          <a:lstStyle/>
          <a:p>
            <a:r>
              <a:rPr lang="en-US" sz="2100">
                <a:solidFill>
                  <a:srgbClr val="FFFFFF"/>
                </a:solidFill>
                <a:latin typeface="Aptos"/>
              </a:rPr>
              <a:t>Ten standards of Professional </a:t>
            </a:r>
            <a:r>
              <a:rPr lang="en-US" sz="2100" err="1">
                <a:solidFill>
                  <a:srgbClr val="FFFFFF"/>
                </a:solidFill>
                <a:latin typeface="Aptos"/>
              </a:rPr>
              <a:t>Behaviour</a:t>
            </a:r>
            <a:r>
              <a:rPr lang="en-US" sz="2100">
                <a:solidFill>
                  <a:srgbClr val="FFFFFF"/>
                </a:solidFill>
                <a:latin typeface="Aptos"/>
              </a:rPr>
              <a:t> and Policing principles (Police Federation, 2023)</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79CF31-9597-D06E-8DFB-E955712B099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t>Honesty and Integrity</a:t>
            </a:r>
          </a:p>
          <a:p>
            <a:pPr marL="0" indent="0">
              <a:buNone/>
            </a:pPr>
            <a:r>
              <a:rPr lang="en-US" sz="2000">
                <a:ea typeface="+mn-lt"/>
                <a:cs typeface="+mn-lt"/>
              </a:rPr>
              <a:t>Police officers are honest, act with integrity and do not compromise or abuse their position.</a:t>
            </a:r>
            <a:endParaRPr lang="en-US" sz="2000"/>
          </a:p>
          <a:p>
            <a:r>
              <a:rPr lang="en-US" sz="2000" b="1"/>
              <a:t>Authority, Respect and Courtesy</a:t>
            </a:r>
          </a:p>
          <a:p>
            <a:pPr marL="0" indent="0">
              <a:buNone/>
            </a:pPr>
            <a:r>
              <a:rPr lang="en-US" sz="2000">
                <a:ea typeface="+mn-lt"/>
                <a:cs typeface="+mn-lt"/>
              </a:rPr>
              <a:t>Police officers act with self-control and tolerance, treating members of the public and colleagues with respect and courtesy. Police officers do not abuse their powers or authority and respect the rights of all individuals.</a:t>
            </a:r>
            <a:endParaRPr lang="en-US" sz="2000"/>
          </a:p>
          <a:p>
            <a:r>
              <a:rPr lang="en-US" sz="2000" b="1"/>
              <a:t>Equality and Diversity</a:t>
            </a:r>
          </a:p>
          <a:p>
            <a:pPr marL="0" indent="0">
              <a:buNone/>
            </a:pPr>
            <a:r>
              <a:rPr lang="en-US" sz="2000">
                <a:ea typeface="+mn-lt"/>
                <a:cs typeface="+mn-lt"/>
              </a:rPr>
              <a:t>Police officers act with fairness and impartiality. They do not discriminate unlawfully or unfairly.</a:t>
            </a:r>
            <a:endParaRPr lang="en-US" sz="2000"/>
          </a:p>
          <a:p>
            <a:r>
              <a:rPr lang="en-US" sz="2000" b="1"/>
              <a:t>Use of Force</a:t>
            </a:r>
          </a:p>
          <a:p>
            <a:pPr marL="0" indent="0">
              <a:buNone/>
            </a:pPr>
            <a:r>
              <a:rPr lang="en-US" sz="2000">
                <a:ea typeface="+mn-lt"/>
                <a:cs typeface="+mn-lt"/>
              </a:rPr>
              <a:t>Police officers only use force to the extent that it is necessary, proportionate and reasonable in all the circumstances.</a:t>
            </a:r>
            <a:endParaRPr lang="en-US" sz="2000"/>
          </a:p>
          <a:p>
            <a:endParaRPr lang="en-US" sz="2000"/>
          </a:p>
        </p:txBody>
      </p:sp>
    </p:spTree>
    <p:extLst>
      <p:ext uri="{BB962C8B-B14F-4D97-AF65-F5344CB8AC3E}">
        <p14:creationId xmlns:p14="http://schemas.microsoft.com/office/powerpoint/2010/main" val="232216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2875F-3753-A380-C4CC-A4321548FC8E}"/>
              </a:ext>
            </a:extLst>
          </p:cNvPr>
          <p:cNvSpPr>
            <a:spLocks noGrp="1"/>
          </p:cNvSpPr>
          <p:nvPr>
            <p:ph type="title"/>
          </p:nvPr>
        </p:nvSpPr>
        <p:spPr>
          <a:xfrm>
            <a:off x="686834" y="1153572"/>
            <a:ext cx="3200400" cy="4461163"/>
          </a:xfrm>
        </p:spPr>
        <p:txBody>
          <a:bodyPr>
            <a:normAutofit/>
          </a:bodyPr>
          <a:lstStyle/>
          <a:p>
            <a:r>
              <a:rPr lang="en-US" sz="2100">
                <a:solidFill>
                  <a:srgbClr val="FFFFFF"/>
                </a:solidFill>
                <a:ea typeface="+mj-lt"/>
                <a:cs typeface="+mj-lt"/>
              </a:rPr>
              <a:t>Ten standards of Professional Behaviour and Policing principles (Police Federation, 2023)</a:t>
            </a:r>
            <a:endParaRPr lang="en-US" sz="2100">
              <a:solidFill>
                <a:srgbClr val="FFFFFF"/>
              </a:solidFill>
            </a:endParaRP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E4D3FB-622F-4A48-C3EF-8997987ED5D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latin typeface="Aptos"/>
                <a:cs typeface="Arial"/>
              </a:rPr>
              <a:t>Orders and Instructions</a:t>
            </a:r>
          </a:p>
          <a:p>
            <a:pPr marL="0" indent="0">
              <a:buNone/>
            </a:pPr>
            <a:r>
              <a:rPr lang="en-US" sz="2000">
                <a:latin typeface="Aptos"/>
                <a:cs typeface="Arial"/>
              </a:rPr>
              <a:t>Police officers only give and carry out lawful orders and instructions. Police officers abide by police regulations, force policies and lawful orders.</a:t>
            </a:r>
          </a:p>
          <a:p>
            <a:r>
              <a:rPr lang="en-US" sz="2000" b="1"/>
              <a:t>Duties and Responsibilities</a:t>
            </a:r>
          </a:p>
          <a:p>
            <a:pPr>
              <a:buNone/>
            </a:pPr>
            <a:r>
              <a:rPr lang="en-US" sz="2000">
                <a:ea typeface="+mn-lt"/>
                <a:cs typeface="+mn-lt"/>
              </a:rPr>
              <a:t>Police officers are diligent in the exercise of their duties and responsibilities.</a:t>
            </a:r>
            <a:endParaRPr lang="en-US" sz="2000"/>
          </a:p>
          <a:p>
            <a:r>
              <a:rPr lang="en-US" sz="2000" b="1"/>
              <a:t>Confidentiality</a:t>
            </a:r>
          </a:p>
          <a:p>
            <a:pPr>
              <a:buNone/>
            </a:pPr>
            <a:r>
              <a:rPr lang="en-US" sz="2000">
                <a:ea typeface="+mn-lt"/>
                <a:cs typeface="+mn-lt"/>
              </a:rPr>
              <a:t>Police officers treat information with respect and access or disclose it only in the proper course of police duties.</a:t>
            </a:r>
            <a:endParaRPr lang="en-US" sz="2000"/>
          </a:p>
          <a:p>
            <a:r>
              <a:rPr lang="en-US" sz="2000" b="1"/>
              <a:t>Fitness for Duty</a:t>
            </a:r>
          </a:p>
          <a:p>
            <a:pPr>
              <a:buNone/>
            </a:pPr>
            <a:r>
              <a:rPr lang="en-US" sz="2000">
                <a:ea typeface="+mn-lt"/>
                <a:cs typeface="+mn-lt"/>
              </a:rPr>
              <a:t>Police officers when on duty or presenting themselves for duty are fit to carry out their responsibilities.</a:t>
            </a:r>
            <a:endParaRPr lang="en-US" sz="2000"/>
          </a:p>
          <a:p>
            <a:pPr marL="0" indent="0">
              <a:buNone/>
            </a:pPr>
            <a:endParaRPr lang="en-US" sz="1500">
              <a:latin typeface="Arial"/>
              <a:cs typeface="Arial"/>
            </a:endParaRPr>
          </a:p>
          <a:p>
            <a:endParaRPr lang="en-US" sz="1500"/>
          </a:p>
        </p:txBody>
      </p:sp>
    </p:spTree>
    <p:extLst>
      <p:ext uri="{BB962C8B-B14F-4D97-AF65-F5344CB8AC3E}">
        <p14:creationId xmlns:p14="http://schemas.microsoft.com/office/powerpoint/2010/main" val="3041609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896E6-09A9-D30E-DAA2-EE7963575CAB}"/>
              </a:ext>
            </a:extLst>
          </p:cNvPr>
          <p:cNvSpPr>
            <a:spLocks noGrp="1"/>
          </p:cNvSpPr>
          <p:nvPr>
            <p:ph type="title"/>
          </p:nvPr>
        </p:nvSpPr>
        <p:spPr>
          <a:xfrm>
            <a:off x="686834" y="1153572"/>
            <a:ext cx="3200400" cy="4461163"/>
          </a:xfrm>
        </p:spPr>
        <p:txBody>
          <a:bodyPr>
            <a:normAutofit/>
          </a:bodyPr>
          <a:lstStyle/>
          <a:p>
            <a:r>
              <a:rPr lang="en-US" sz="2100">
                <a:solidFill>
                  <a:srgbClr val="FFFFFF"/>
                </a:solidFill>
              </a:rPr>
              <a:t>Ten standards of Professional </a:t>
            </a:r>
            <a:r>
              <a:rPr lang="en-US" sz="2100" err="1">
                <a:solidFill>
                  <a:srgbClr val="FFFFFF"/>
                </a:solidFill>
              </a:rPr>
              <a:t>Behaviour</a:t>
            </a:r>
            <a:r>
              <a:rPr lang="en-US" sz="2100">
                <a:solidFill>
                  <a:srgbClr val="FFFFFF"/>
                </a:solidFill>
              </a:rPr>
              <a:t> and Policing principles (Police Federation, 2023)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DA76FA-5EB2-E3E4-EDBE-81F341CA54D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b="1"/>
              <a:t>Discreditable Conduct</a:t>
            </a:r>
            <a:endParaRPr lang="en-US" sz="2600"/>
          </a:p>
          <a:p>
            <a:r>
              <a:rPr lang="en-US" sz="2600"/>
              <a:t>Police officers behave in a manner which does not discredit the police service or undermine public confidence in it, whether on or off duty. Police officers report any action taken against them for a criminal offence, any conditions imposed on them by a court or the receipt of any penalty notice.</a:t>
            </a:r>
          </a:p>
          <a:p>
            <a:r>
              <a:rPr lang="en-US" sz="2600" b="1"/>
              <a:t>Challenging and Reporting Improper Conduct</a:t>
            </a:r>
            <a:endParaRPr lang="en-US" sz="2600"/>
          </a:p>
          <a:p>
            <a:r>
              <a:rPr lang="en-US" sz="2600"/>
              <a:t>Police officers report, challenge or take action against the conduct of colleagues which has fallen below the Standards of Professional </a:t>
            </a:r>
            <a:r>
              <a:rPr lang="en-US" sz="2600" err="1"/>
              <a:t>Behaviour</a:t>
            </a:r>
            <a:r>
              <a:rPr lang="en-US" sz="2600"/>
              <a:t>.</a:t>
            </a:r>
          </a:p>
          <a:p>
            <a:endParaRPr lang="en-US" sz="2600"/>
          </a:p>
        </p:txBody>
      </p:sp>
    </p:spTree>
    <p:extLst>
      <p:ext uri="{BB962C8B-B14F-4D97-AF65-F5344CB8AC3E}">
        <p14:creationId xmlns:p14="http://schemas.microsoft.com/office/powerpoint/2010/main" val="2898465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319D9E9-CCC0-14A6-A180-39FC70AC10B6}"/>
              </a:ext>
            </a:extLst>
          </p:cNvPr>
          <p:cNvPicPr>
            <a:picLocks noChangeAspect="1"/>
          </p:cNvPicPr>
          <p:nvPr/>
        </p:nvPicPr>
        <p:blipFill rotWithShape="1">
          <a:blip r:embed="rId2">
            <a:duotone>
              <a:schemeClr val="bg2">
                <a:shade val="45000"/>
                <a:satMod val="135000"/>
              </a:schemeClr>
              <a:prstClr val="white"/>
            </a:duotone>
          </a:blip>
          <a:srcRect t="23391" r="9091"/>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04229-8814-798E-EB2B-A43CD662ADC7}"/>
              </a:ext>
            </a:extLst>
          </p:cNvPr>
          <p:cNvSpPr>
            <a:spLocks noGrp="1"/>
          </p:cNvSpPr>
          <p:nvPr>
            <p:ph type="title"/>
          </p:nvPr>
        </p:nvSpPr>
        <p:spPr>
          <a:xfrm>
            <a:off x="838200" y="365125"/>
            <a:ext cx="10515600" cy="1325563"/>
          </a:xfrm>
        </p:spPr>
        <p:txBody>
          <a:bodyPr>
            <a:normAutofit/>
          </a:bodyPr>
          <a:lstStyle/>
          <a:p>
            <a:r>
              <a:rPr lang="en-US"/>
              <a:t>The Information Management Strategy</a:t>
            </a:r>
          </a:p>
        </p:txBody>
      </p:sp>
      <p:graphicFrame>
        <p:nvGraphicFramePr>
          <p:cNvPr id="5" name="Content Placeholder 2">
            <a:extLst>
              <a:ext uri="{FF2B5EF4-FFF2-40B4-BE49-F238E27FC236}">
                <a16:creationId xmlns:a16="http://schemas.microsoft.com/office/drawing/2014/main" id="{7E7B4064-A353-1B0B-B66D-3E33224000DF}"/>
              </a:ext>
            </a:extLst>
          </p:cNvPr>
          <p:cNvGraphicFramePr>
            <a:graphicFrameLocks noGrp="1"/>
          </p:cNvGraphicFramePr>
          <p:nvPr>
            <p:ph idx="1"/>
            <p:extLst>
              <p:ext uri="{D42A27DB-BD31-4B8C-83A1-F6EECF244321}">
                <p14:modId xmlns:p14="http://schemas.microsoft.com/office/powerpoint/2010/main" val="20743647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36965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0C572-FE8B-01D5-B935-C96506797D99}"/>
              </a:ext>
            </a:extLst>
          </p:cNvPr>
          <p:cNvSpPr>
            <a:spLocks noGrp="1"/>
          </p:cNvSpPr>
          <p:nvPr>
            <p:ph type="title"/>
          </p:nvPr>
        </p:nvSpPr>
        <p:spPr>
          <a:xfrm>
            <a:off x="1171074" y="1396686"/>
            <a:ext cx="3240506" cy="4064628"/>
          </a:xfrm>
        </p:spPr>
        <p:txBody>
          <a:bodyPr>
            <a:normAutofit/>
          </a:bodyPr>
          <a:lstStyle/>
          <a:p>
            <a:r>
              <a:rPr lang="en-US">
                <a:solidFill>
                  <a:srgbClr val="FFFFFF"/>
                </a:solidFill>
              </a:rPr>
              <a:t>Obligations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CD6D23-297E-B2D5-45AF-7547AE10AF39}"/>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US" sz="2000">
                <a:ea typeface="+mn-lt"/>
                <a:cs typeface="+mn-lt"/>
              </a:rPr>
              <a:t>The Code of Ethics, the HRA, the GDPR, and CoP information all set out obligations to manage police information in ways that are both effective and meet certain ethical and professional standards. </a:t>
            </a:r>
          </a:p>
          <a:p>
            <a:r>
              <a:rPr lang="en-US" sz="2000">
                <a:ea typeface="+mn-lt"/>
                <a:cs typeface="+mn-lt"/>
              </a:rPr>
              <a:t>Many of these obligations are made manifest through standing orders and policies such as the local policing ‘Information Management Strategy’. However, the same principles also apply for all levels of police staff, regardless of rank or role.</a:t>
            </a:r>
            <a:endParaRPr lang="en-US" sz="2000"/>
          </a:p>
        </p:txBody>
      </p:sp>
    </p:spTree>
    <p:extLst>
      <p:ext uri="{BB962C8B-B14F-4D97-AF65-F5344CB8AC3E}">
        <p14:creationId xmlns:p14="http://schemas.microsoft.com/office/powerpoint/2010/main" val="4201466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F3762-A53F-93E1-08F2-532B8F1943BB}"/>
              </a:ext>
            </a:extLst>
          </p:cNvPr>
          <p:cNvSpPr>
            <a:spLocks noGrp="1"/>
          </p:cNvSpPr>
          <p:nvPr>
            <p:ph type="title"/>
          </p:nvPr>
        </p:nvSpPr>
        <p:spPr>
          <a:xfrm>
            <a:off x="841248" y="548640"/>
            <a:ext cx="3600860" cy="5431536"/>
          </a:xfrm>
        </p:spPr>
        <p:txBody>
          <a:bodyPr>
            <a:normAutofit/>
          </a:bodyPr>
          <a:lstStyle/>
          <a:p>
            <a:r>
              <a:rPr lang="en-US" sz="5400"/>
              <a:t>Freedom of Information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7C6AE6-11EB-88A1-6E59-83085CBB9999}"/>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Freedom of Information Act 2000 (FoI) provides a general right of access to all types of </a:t>
            </a:r>
            <a:r>
              <a:rPr lang="en-US" sz="2200" b="1">
                <a:ea typeface="+mn-lt"/>
                <a:cs typeface="+mn-lt"/>
              </a:rPr>
              <a:t>recorded information held by public authorities, such as police services. </a:t>
            </a:r>
            <a:endParaRPr lang="en-US" sz="2200">
              <a:ea typeface="+mn-lt"/>
              <a:cs typeface="+mn-lt"/>
            </a:endParaRPr>
          </a:p>
          <a:p>
            <a:r>
              <a:rPr lang="en-US" sz="2200">
                <a:ea typeface="+mn-lt"/>
                <a:cs typeface="+mn-lt"/>
              </a:rPr>
              <a:t>Each constabulary will publish (normally online) details concerning the public’s right under the FoI to access information kept by it, the procedures for accessing it, and have a publication scheme listing what information is available as a matter of routine, thereby reducing the number of requests for the same information. </a:t>
            </a:r>
            <a:endParaRPr lang="en-US" sz="2200"/>
          </a:p>
        </p:txBody>
      </p:sp>
    </p:spTree>
    <p:extLst>
      <p:ext uri="{BB962C8B-B14F-4D97-AF65-F5344CB8AC3E}">
        <p14:creationId xmlns:p14="http://schemas.microsoft.com/office/powerpoint/2010/main" val="50686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C73B4-F8C4-0311-A433-5E92AC6DCBE4}"/>
              </a:ext>
            </a:extLst>
          </p:cNvPr>
          <p:cNvSpPr>
            <a:spLocks noGrp="1"/>
          </p:cNvSpPr>
          <p:nvPr>
            <p:ph type="title"/>
          </p:nvPr>
        </p:nvSpPr>
        <p:spPr>
          <a:xfrm>
            <a:off x="841248" y="548640"/>
            <a:ext cx="3600860" cy="5431536"/>
          </a:xfrm>
        </p:spPr>
        <p:txBody>
          <a:bodyPr>
            <a:normAutofit/>
          </a:bodyPr>
          <a:lstStyle/>
          <a:p>
            <a:r>
              <a:rPr lang="en-US" sz="5400"/>
              <a:t>Freedom of information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063943-4DEA-001B-BC8B-C4C2F92B8D0C}"/>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Not all requests for information will be successful—E.G- requests relating to the identity of a Covert Human Intelligence Source (CHIS)</a:t>
            </a:r>
          </a:p>
          <a:p>
            <a:pPr marL="0" indent="0">
              <a:buNone/>
            </a:pPr>
            <a:endParaRPr lang="en-US" sz="2200">
              <a:ea typeface="+mn-lt"/>
              <a:cs typeface="+mn-lt"/>
            </a:endParaRPr>
          </a:p>
          <a:p>
            <a:r>
              <a:rPr lang="en-US" sz="2200">
                <a:ea typeface="+mn-lt"/>
                <a:cs typeface="+mn-lt"/>
              </a:rPr>
              <a:t>The right to information is the norm rather than the exception. Requests can be made, and are made, on all kinds of topics.</a:t>
            </a:r>
          </a:p>
          <a:p>
            <a:endParaRPr lang="en-US" sz="2200"/>
          </a:p>
        </p:txBody>
      </p:sp>
    </p:spTree>
    <p:extLst>
      <p:ext uri="{BB962C8B-B14F-4D97-AF65-F5344CB8AC3E}">
        <p14:creationId xmlns:p14="http://schemas.microsoft.com/office/powerpoint/2010/main" val="71361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4B6FB3-CFC6-6E3B-E6B6-7037CD44E6D1}"/>
              </a:ext>
            </a:extLst>
          </p:cNvPr>
          <p:cNvPicPr>
            <a:picLocks noChangeAspect="1"/>
          </p:cNvPicPr>
          <p:nvPr/>
        </p:nvPicPr>
        <p:blipFill rotWithShape="1">
          <a:blip r:embed="rId2">
            <a:duotone>
              <a:schemeClr val="bg2">
                <a:shade val="45000"/>
                <a:satMod val="135000"/>
              </a:schemeClr>
              <a:prstClr val="white"/>
            </a:duotone>
          </a:blip>
          <a:srcRect l="9092" t="4760" r="-7" b="18624"/>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681A3-C5C8-B2E0-65F1-B69395696BE4}"/>
              </a:ext>
            </a:extLst>
          </p:cNvPr>
          <p:cNvSpPr>
            <a:spLocks noGrp="1"/>
          </p:cNvSpPr>
          <p:nvPr>
            <p:ph type="title"/>
          </p:nvPr>
        </p:nvSpPr>
        <p:spPr>
          <a:xfrm>
            <a:off x="838200" y="365125"/>
            <a:ext cx="10515600" cy="1325563"/>
          </a:xfrm>
        </p:spPr>
        <p:txBody>
          <a:bodyPr>
            <a:normAutofit/>
          </a:bodyPr>
          <a:lstStyle/>
          <a:p>
            <a:r>
              <a:rPr lang="en-US"/>
              <a:t>Information sharing</a:t>
            </a:r>
          </a:p>
        </p:txBody>
      </p:sp>
      <p:graphicFrame>
        <p:nvGraphicFramePr>
          <p:cNvPr id="5" name="Content Placeholder 2">
            <a:extLst>
              <a:ext uri="{FF2B5EF4-FFF2-40B4-BE49-F238E27FC236}">
                <a16:creationId xmlns:a16="http://schemas.microsoft.com/office/drawing/2014/main" id="{CB8FC20B-4AD3-411B-C653-45F9D31DE816}"/>
              </a:ext>
            </a:extLst>
          </p:cNvPr>
          <p:cNvGraphicFramePr>
            <a:graphicFrameLocks noGrp="1"/>
          </p:cNvGraphicFramePr>
          <p:nvPr>
            <p:ph idx="1"/>
            <p:extLst>
              <p:ext uri="{D42A27DB-BD31-4B8C-83A1-F6EECF244321}">
                <p14:modId xmlns:p14="http://schemas.microsoft.com/office/powerpoint/2010/main" val="19944668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52963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7EC57-380E-8287-1563-75538640A2FB}"/>
              </a:ext>
            </a:extLst>
          </p:cNvPr>
          <p:cNvSpPr>
            <a:spLocks noGrp="1"/>
          </p:cNvSpPr>
          <p:nvPr>
            <p:ph type="title"/>
          </p:nvPr>
        </p:nvSpPr>
        <p:spPr>
          <a:xfrm>
            <a:off x="572493" y="238539"/>
            <a:ext cx="11018520" cy="1434415"/>
          </a:xfrm>
        </p:spPr>
        <p:txBody>
          <a:bodyPr anchor="b">
            <a:normAutofit/>
          </a:bodyPr>
          <a:lstStyle/>
          <a:p>
            <a:r>
              <a:rPr lang="en-US" sz="5400"/>
              <a:t>Information sharing</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0FA3E1-F244-5194-278F-38DD19C08BBD}"/>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a:ea typeface="+mn-lt"/>
                <a:cs typeface="+mn-lt"/>
              </a:rPr>
              <a:t>Data sharing can take the form of:-</a:t>
            </a:r>
          </a:p>
          <a:p>
            <a:r>
              <a:rPr lang="en-US" sz="2200">
                <a:ea typeface="+mn-lt"/>
                <a:cs typeface="+mn-lt"/>
              </a:rPr>
              <a:t>a mutual exchange of data</a:t>
            </a:r>
          </a:p>
          <a:p>
            <a:r>
              <a:rPr lang="en-US" sz="2200">
                <a:ea typeface="+mn-lt"/>
                <a:cs typeface="+mn-lt"/>
              </a:rPr>
              <a:t>one or more </a:t>
            </a:r>
            <a:r>
              <a:rPr lang="en-US" sz="2200" err="1">
                <a:ea typeface="+mn-lt"/>
                <a:cs typeface="+mn-lt"/>
              </a:rPr>
              <a:t>organisations</a:t>
            </a:r>
            <a:r>
              <a:rPr lang="en-US" sz="2200">
                <a:ea typeface="+mn-lt"/>
                <a:cs typeface="+mn-lt"/>
              </a:rPr>
              <a:t> providing data to a third party or parties</a:t>
            </a:r>
          </a:p>
          <a:p>
            <a:r>
              <a:rPr lang="en-US" sz="2200">
                <a:ea typeface="+mn-lt"/>
                <a:cs typeface="+mn-lt"/>
              </a:rPr>
              <a:t>several </a:t>
            </a:r>
            <a:r>
              <a:rPr lang="en-US" sz="2200" err="1">
                <a:ea typeface="+mn-lt"/>
                <a:cs typeface="+mn-lt"/>
              </a:rPr>
              <a:t>organisations</a:t>
            </a:r>
            <a:r>
              <a:rPr lang="en-US" sz="2200">
                <a:ea typeface="+mn-lt"/>
                <a:cs typeface="+mn-lt"/>
              </a:rPr>
              <a:t> making information available to each other on a shared platform</a:t>
            </a:r>
          </a:p>
          <a:p>
            <a:r>
              <a:rPr lang="en-US" sz="2200">
                <a:ea typeface="+mn-lt"/>
                <a:cs typeface="+mn-lt"/>
              </a:rPr>
              <a:t>several </a:t>
            </a:r>
            <a:r>
              <a:rPr lang="en-US" sz="2200" err="1">
                <a:ea typeface="+mn-lt"/>
                <a:cs typeface="+mn-lt"/>
              </a:rPr>
              <a:t>organisations</a:t>
            </a:r>
            <a:r>
              <a:rPr lang="en-US" sz="2200">
                <a:ea typeface="+mn-lt"/>
                <a:cs typeface="+mn-lt"/>
              </a:rPr>
              <a:t> combining information and making it available to a third party or parties</a:t>
            </a:r>
          </a:p>
          <a:p>
            <a:endParaRPr lang="en-US" sz="2200"/>
          </a:p>
          <a:p>
            <a:pPr>
              <a:buNone/>
            </a:pPr>
            <a:endParaRPr lang="en-US" sz="2200"/>
          </a:p>
          <a:p>
            <a:pPr marL="0" indent="0">
              <a:buNone/>
            </a:pPr>
            <a:endParaRPr lang="en-US" sz="2200"/>
          </a:p>
          <a:p>
            <a:endParaRPr lang="en-US" sz="2200"/>
          </a:p>
        </p:txBody>
      </p:sp>
      <p:pic>
        <p:nvPicPr>
          <p:cNvPr id="4" name="Picture 3" descr="Computing Studies ...">
            <a:extLst>
              <a:ext uri="{FF2B5EF4-FFF2-40B4-BE49-F238E27FC236}">
                <a16:creationId xmlns:a16="http://schemas.microsoft.com/office/drawing/2014/main" id="{55BC167D-9B22-7A25-0C68-432F5760DF23}"/>
              </a:ext>
            </a:extLst>
          </p:cNvPr>
          <p:cNvPicPr>
            <a:picLocks noChangeAspect="1"/>
          </p:cNvPicPr>
          <p:nvPr/>
        </p:nvPicPr>
        <p:blipFill rotWithShape="1">
          <a:blip r:embed="rId2"/>
          <a:srcRect l="13362" r="14576"/>
          <a:stretch/>
        </p:blipFill>
        <p:spPr>
          <a:xfrm>
            <a:off x="7675658" y="2093976"/>
            <a:ext cx="3941064" cy="4096512"/>
          </a:xfrm>
          <a:prstGeom prst="rect">
            <a:avLst/>
          </a:prstGeom>
        </p:spPr>
      </p:pic>
    </p:spTree>
    <p:extLst>
      <p:ext uri="{BB962C8B-B14F-4D97-AF65-F5344CB8AC3E}">
        <p14:creationId xmlns:p14="http://schemas.microsoft.com/office/powerpoint/2010/main" val="73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60D62-61E6-8DF9-3780-73211E9B9C98}"/>
              </a:ext>
            </a:extLst>
          </p:cNvPr>
          <p:cNvSpPr>
            <a:spLocks noGrp="1"/>
          </p:cNvSpPr>
          <p:nvPr>
            <p:ph type="title"/>
          </p:nvPr>
        </p:nvSpPr>
        <p:spPr>
          <a:xfrm>
            <a:off x="572493" y="238539"/>
            <a:ext cx="11018520" cy="1434415"/>
          </a:xfrm>
        </p:spPr>
        <p:txBody>
          <a:bodyPr anchor="b">
            <a:normAutofit/>
          </a:bodyPr>
          <a:lstStyle/>
          <a:p>
            <a:r>
              <a:rPr lang="en-US" sz="5400"/>
              <a:t>Information sharing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DF5BCF-38CA-C0D7-A200-3FFAE5F1532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latin typeface="Segoe UI"/>
                <a:cs typeface="Segoe UI"/>
              </a:rPr>
              <a:t>Sharing police information must be linked to a policing purpose. APP on information management – </a:t>
            </a:r>
            <a:r>
              <a:rPr lang="en-US" sz="1900" b="1">
                <a:latin typeface="Segoe UI"/>
                <a:cs typeface="Segoe UI"/>
              </a:rPr>
              <a:t>management of police information</a:t>
            </a:r>
            <a:r>
              <a:rPr lang="en-US" sz="1900">
                <a:latin typeface="Segoe UI"/>
                <a:cs typeface="Segoe UI"/>
              </a:rPr>
              <a:t> – defines such purposes as:-</a:t>
            </a:r>
          </a:p>
          <a:p>
            <a:pPr>
              <a:buFont typeface="Arial,Sans-Serif" panose="020B0604020202020204" pitchFamily="34" charset="0"/>
            </a:pPr>
            <a:r>
              <a:rPr lang="en-US" sz="1900">
                <a:latin typeface="Arial"/>
                <a:cs typeface="Arial"/>
              </a:rPr>
              <a:t>protecting life and property</a:t>
            </a:r>
          </a:p>
          <a:p>
            <a:pPr>
              <a:buFont typeface="Arial,Sans-Serif" panose="020B0604020202020204" pitchFamily="34" charset="0"/>
            </a:pPr>
            <a:r>
              <a:rPr lang="en-US" sz="1900">
                <a:latin typeface="Arial"/>
                <a:cs typeface="Arial"/>
              </a:rPr>
              <a:t>preserving order</a:t>
            </a:r>
          </a:p>
          <a:p>
            <a:pPr>
              <a:buFont typeface="Arial,Sans-Serif" panose="020B0604020202020204" pitchFamily="34" charset="0"/>
            </a:pPr>
            <a:r>
              <a:rPr lang="en-US" sz="1900">
                <a:latin typeface="Arial"/>
                <a:cs typeface="Arial"/>
              </a:rPr>
              <a:t>preventing and detecting offences</a:t>
            </a:r>
          </a:p>
          <a:p>
            <a:pPr>
              <a:buFont typeface="Arial,Sans-Serif" panose="020B0604020202020204" pitchFamily="34" charset="0"/>
            </a:pPr>
            <a:r>
              <a:rPr lang="en-US" sz="1900">
                <a:latin typeface="Arial"/>
                <a:cs typeface="Arial"/>
              </a:rPr>
              <a:t>bringing offenders to justice</a:t>
            </a:r>
          </a:p>
          <a:p>
            <a:pPr>
              <a:buFont typeface="Arial,Sans-Serif" panose="020B0604020202020204" pitchFamily="34" charset="0"/>
            </a:pPr>
            <a:r>
              <a:rPr lang="en-US" sz="1900">
                <a:latin typeface="Arial"/>
                <a:cs typeface="Arial"/>
              </a:rPr>
              <a:t>any duty or responsibility arising from common or statute law</a:t>
            </a:r>
          </a:p>
          <a:p>
            <a:r>
              <a:rPr lang="en-US" sz="1900">
                <a:latin typeface="Segoe UI"/>
                <a:cs typeface="Segoe UI"/>
              </a:rPr>
              <a:t>Some data sharing does not involve personal data, eg, sharing statistical data that does not identify a person. When this occurs, neither the DPA nor </a:t>
            </a:r>
            <a:r>
              <a:rPr lang="en-US" sz="1900">
                <a:ea typeface="+mn-lt"/>
                <a:cs typeface="+mn-lt"/>
              </a:rPr>
              <a:t>this APP applies.</a:t>
            </a:r>
            <a:endParaRPr lang="en-US" sz="1900"/>
          </a:p>
        </p:txBody>
      </p:sp>
      <p:pic>
        <p:nvPicPr>
          <p:cNvPr id="4" name="Picture 3" descr="Computing Studies ...">
            <a:extLst>
              <a:ext uri="{FF2B5EF4-FFF2-40B4-BE49-F238E27FC236}">
                <a16:creationId xmlns:a16="http://schemas.microsoft.com/office/drawing/2014/main" id="{68B433FA-FC38-7BF4-F51E-1811A0B0987B}"/>
              </a:ext>
            </a:extLst>
          </p:cNvPr>
          <p:cNvPicPr>
            <a:picLocks noChangeAspect="1"/>
          </p:cNvPicPr>
          <p:nvPr/>
        </p:nvPicPr>
        <p:blipFill rotWithShape="1">
          <a:blip r:embed="rId2"/>
          <a:srcRect l="13362" r="14576"/>
          <a:stretch/>
        </p:blipFill>
        <p:spPr>
          <a:xfrm>
            <a:off x="7675658" y="2093976"/>
            <a:ext cx="3941064" cy="4096512"/>
          </a:xfrm>
          <a:prstGeom prst="rect">
            <a:avLst/>
          </a:prstGeom>
        </p:spPr>
      </p:pic>
    </p:spTree>
    <p:extLst>
      <p:ext uri="{BB962C8B-B14F-4D97-AF65-F5344CB8AC3E}">
        <p14:creationId xmlns:p14="http://schemas.microsoft.com/office/powerpoint/2010/main" val="399084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397448E-DE30-9826-3553-FB0B2E72AA16}"/>
              </a:ext>
            </a:extLst>
          </p:cNvPr>
          <p:cNvPicPr>
            <a:picLocks noChangeAspect="1"/>
          </p:cNvPicPr>
          <p:nvPr/>
        </p:nvPicPr>
        <p:blipFill rotWithShape="1">
          <a:blip r:embed="rId2">
            <a:duotone>
              <a:schemeClr val="bg2">
                <a:shade val="45000"/>
                <a:satMod val="135000"/>
              </a:schemeClr>
              <a:prstClr val="white"/>
            </a:duotone>
          </a:blip>
          <a:srcRect t="24282" r="9085" b="1647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4C66B-AF82-C115-287E-118A3DFBAAC8}"/>
              </a:ext>
            </a:extLst>
          </p:cNvPr>
          <p:cNvSpPr>
            <a:spLocks noGrp="1"/>
          </p:cNvSpPr>
          <p:nvPr>
            <p:ph type="title"/>
          </p:nvPr>
        </p:nvSpPr>
        <p:spPr>
          <a:xfrm>
            <a:off x="838200" y="365125"/>
            <a:ext cx="10515600" cy="1325563"/>
          </a:xfrm>
        </p:spPr>
        <p:txBody>
          <a:bodyPr>
            <a:normAutofit/>
          </a:bodyPr>
          <a:lstStyle/>
          <a:p>
            <a:r>
              <a:rPr lang="en-US"/>
              <a:t>Sharing agreements </a:t>
            </a:r>
          </a:p>
        </p:txBody>
      </p:sp>
      <p:graphicFrame>
        <p:nvGraphicFramePr>
          <p:cNvPr id="5" name="Content Placeholder 2">
            <a:extLst>
              <a:ext uri="{FF2B5EF4-FFF2-40B4-BE49-F238E27FC236}">
                <a16:creationId xmlns:a16="http://schemas.microsoft.com/office/drawing/2014/main" id="{0C1B945B-CEEA-3F1C-96D0-4783A5246BF4}"/>
              </a:ext>
            </a:extLst>
          </p:cNvPr>
          <p:cNvGraphicFramePr>
            <a:graphicFrameLocks noGrp="1"/>
          </p:cNvGraphicFramePr>
          <p:nvPr>
            <p:ph idx="1"/>
            <p:extLst>
              <p:ext uri="{D42A27DB-BD31-4B8C-83A1-F6EECF244321}">
                <p14:modId xmlns:p14="http://schemas.microsoft.com/office/powerpoint/2010/main" val="42525573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88180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3E3FD-1A94-41CC-9C1E-7C5AC3ED7AE5}"/>
              </a:ext>
            </a:extLst>
          </p:cNvPr>
          <p:cNvSpPr>
            <a:spLocks noGrp="1"/>
          </p:cNvSpPr>
          <p:nvPr>
            <p:ph type="title"/>
          </p:nvPr>
        </p:nvSpPr>
        <p:spPr>
          <a:xfrm>
            <a:off x="838200" y="365125"/>
            <a:ext cx="10515600" cy="1325563"/>
          </a:xfrm>
        </p:spPr>
        <p:txBody>
          <a:bodyPr>
            <a:normAutofit/>
          </a:bodyPr>
          <a:lstStyle/>
          <a:p>
            <a:r>
              <a:rPr lang="en-US" sz="5400"/>
              <a:t>Factors to consider...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7151CF-BCA5-EDC3-70F4-CA9A8E21C29C}"/>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000" b="1">
                <a:ea typeface="+mn-lt"/>
                <a:cs typeface="+mn-lt"/>
              </a:rPr>
              <a:t>What is the purpose of sharing the data?</a:t>
            </a:r>
            <a:r>
              <a:rPr lang="en-US" sz="2000">
                <a:ea typeface="+mn-lt"/>
                <a:cs typeface="+mn-lt"/>
              </a:rPr>
              <a:t> When deciding whether to enter into an arrangement to share personal data (either as a provider, a recipient or both), set and document a clear purpose. This will help ensure that sharing is proportionate and relevant.</a:t>
            </a:r>
            <a:endParaRPr lang="en-US" sz="2000"/>
          </a:p>
          <a:p>
            <a:r>
              <a:rPr lang="en-US" sz="2000" b="1">
                <a:ea typeface="+mn-lt"/>
                <a:cs typeface="+mn-lt"/>
              </a:rPr>
              <a:t>What are the benefits and risks?</a:t>
            </a:r>
            <a:r>
              <a:rPr lang="en-US" sz="2000">
                <a:ea typeface="+mn-lt"/>
                <a:cs typeface="+mn-lt"/>
              </a:rPr>
              <a:t> Identify the potential benefits and risks (either to individuals or society) of sharing the data and assess the likely risks of not sharing.</a:t>
            </a:r>
            <a:endParaRPr lang="en-US" sz="2000"/>
          </a:p>
          <a:p>
            <a:r>
              <a:rPr lang="en-US" sz="2000" b="1">
                <a:ea typeface="+mn-lt"/>
                <a:cs typeface="+mn-lt"/>
              </a:rPr>
              <a:t>What information needs to be shared?</a:t>
            </a:r>
            <a:r>
              <a:rPr lang="en-US" sz="2000">
                <a:ea typeface="+mn-lt"/>
                <a:cs typeface="+mn-lt"/>
              </a:rPr>
              <a:t> Do not share all personal data held about someone if only certain data items are needed to achieve objectives (eg, there may be a need to share a person’s current name and address but no other information held about them).</a:t>
            </a:r>
            <a:endParaRPr lang="en-US" sz="2000"/>
          </a:p>
          <a:p>
            <a:r>
              <a:rPr lang="en-US" sz="2000" b="1">
                <a:ea typeface="+mn-lt"/>
                <a:cs typeface="+mn-lt"/>
              </a:rPr>
              <a:t>Who requires access to the shared personal data?</a:t>
            </a:r>
            <a:r>
              <a:rPr lang="en-US" sz="2000">
                <a:ea typeface="+mn-lt"/>
                <a:cs typeface="+mn-lt"/>
              </a:rPr>
              <a:t> Apply the ‘need to know’ principles. Organisations and relevant staff should only have access to data if needed. This addresses necessary restrictions on onward sharing of data with third parties.</a:t>
            </a:r>
            <a:endParaRPr lang="en-US" sz="2000"/>
          </a:p>
          <a:p>
            <a:endParaRPr lang="en-US" sz="2000"/>
          </a:p>
        </p:txBody>
      </p:sp>
    </p:spTree>
    <p:extLst>
      <p:ext uri="{BB962C8B-B14F-4D97-AF65-F5344CB8AC3E}">
        <p14:creationId xmlns:p14="http://schemas.microsoft.com/office/powerpoint/2010/main" val="42458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A8683-0D38-926D-817F-8AD0BB525EE9}"/>
              </a:ext>
            </a:extLst>
          </p:cNvPr>
          <p:cNvSpPr>
            <a:spLocks noGrp="1"/>
          </p:cNvSpPr>
          <p:nvPr>
            <p:ph type="title"/>
          </p:nvPr>
        </p:nvSpPr>
        <p:spPr>
          <a:xfrm>
            <a:off x="838200" y="365125"/>
            <a:ext cx="10515600" cy="1325563"/>
          </a:xfrm>
        </p:spPr>
        <p:txBody>
          <a:bodyPr>
            <a:normAutofit/>
          </a:bodyPr>
          <a:lstStyle/>
          <a:p>
            <a:r>
              <a:rPr lang="en-US" sz="5400"/>
              <a:t>Factors to consider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114203-4572-299A-C730-668B871F77A7}"/>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1700" b="1">
                <a:ea typeface="+mn-lt"/>
                <a:cs typeface="+mn-lt"/>
              </a:rPr>
              <a:t>When should it be shared?</a:t>
            </a:r>
            <a:r>
              <a:rPr lang="en-US" sz="1700">
                <a:ea typeface="+mn-lt"/>
                <a:cs typeface="+mn-lt"/>
              </a:rPr>
              <a:t> Document whether sharing is an ongoing, routine process or whether it should take place only in response to particular events.</a:t>
            </a:r>
            <a:endParaRPr lang="en-US" sz="1700"/>
          </a:p>
          <a:p>
            <a:r>
              <a:rPr lang="en-US" sz="1700" b="1">
                <a:ea typeface="+mn-lt"/>
                <a:cs typeface="+mn-lt"/>
              </a:rPr>
              <a:t>How should it be shared?</a:t>
            </a:r>
            <a:r>
              <a:rPr lang="en-US" sz="1700">
                <a:ea typeface="+mn-lt"/>
                <a:cs typeface="+mn-lt"/>
              </a:rPr>
              <a:t> Address security for accessing transmission/data and establish common rules for security.</a:t>
            </a:r>
            <a:endParaRPr lang="en-US" sz="1700"/>
          </a:p>
          <a:p>
            <a:r>
              <a:rPr lang="en-US" sz="1700" b="1">
                <a:ea typeface="+mn-lt"/>
                <a:cs typeface="+mn-lt"/>
              </a:rPr>
              <a:t>How can the police check the sharing is achieving its objectives?</a:t>
            </a:r>
            <a:r>
              <a:rPr lang="en-US" sz="1700">
                <a:ea typeface="+mn-lt"/>
                <a:cs typeface="+mn-lt"/>
              </a:rPr>
              <a:t> Assess whether it is still appropriate to share and confirm that the safeguards still match the risks.</a:t>
            </a:r>
            <a:endParaRPr lang="en-US" sz="1700"/>
          </a:p>
          <a:p>
            <a:r>
              <a:rPr lang="en-US" sz="1700" b="1">
                <a:ea typeface="+mn-lt"/>
                <a:cs typeface="+mn-lt"/>
              </a:rPr>
              <a:t>What risk does the data sharing pose?</a:t>
            </a:r>
            <a:r>
              <a:rPr lang="en-US" sz="1700">
                <a:ea typeface="+mn-lt"/>
                <a:cs typeface="+mn-lt"/>
              </a:rPr>
              <a:t> Is any individual likely to be damaged by it? Is any individual likely to object? Might it undermine individuals’ trust in the organisations that keep records about them?</a:t>
            </a:r>
            <a:endParaRPr lang="en-US" sz="1700"/>
          </a:p>
          <a:p>
            <a:r>
              <a:rPr lang="en-US" sz="1700" b="1">
                <a:ea typeface="+mn-lt"/>
                <a:cs typeface="+mn-lt"/>
              </a:rPr>
              <a:t>Could the objective be achieved without sharing the data or by anonymising it?</a:t>
            </a:r>
            <a:r>
              <a:rPr lang="en-US" sz="1700">
                <a:ea typeface="+mn-lt"/>
                <a:cs typeface="+mn-lt"/>
              </a:rPr>
              <a:t> Do not use personal data to plan service provision, eg, where this could be done with information that does not amount to personal data.</a:t>
            </a:r>
            <a:endParaRPr lang="en-US" sz="1700"/>
          </a:p>
          <a:p>
            <a:r>
              <a:rPr lang="en-US" sz="1700" b="1">
                <a:ea typeface="+mn-lt"/>
                <a:cs typeface="+mn-lt"/>
              </a:rPr>
              <a:t>What type of agreement is required?</a:t>
            </a:r>
            <a:r>
              <a:rPr lang="en-US" sz="1700">
                <a:ea typeface="+mn-lt"/>
                <a:cs typeface="+mn-lt"/>
              </a:rPr>
              <a:t> Is the requirement for an ISA only relevant to the local force or is there a need for a national agreement?</a:t>
            </a:r>
            <a:endParaRPr lang="en-US" sz="1700"/>
          </a:p>
          <a:p>
            <a:endParaRPr lang="en-US" sz="1700"/>
          </a:p>
        </p:txBody>
      </p:sp>
    </p:spTree>
    <p:extLst>
      <p:ext uri="{BB962C8B-B14F-4D97-AF65-F5344CB8AC3E}">
        <p14:creationId xmlns:p14="http://schemas.microsoft.com/office/powerpoint/2010/main" val="295915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FFA50-B609-0B48-108E-A503F2609288}"/>
              </a:ext>
            </a:extLst>
          </p:cNvPr>
          <p:cNvSpPr>
            <a:spLocks noGrp="1"/>
          </p:cNvSpPr>
          <p:nvPr>
            <p:ph type="title"/>
          </p:nvPr>
        </p:nvSpPr>
        <p:spPr>
          <a:xfrm>
            <a:off x="640080" y="329184"/>
            <a:ext cx="6894576" cy="1783080"/>
          </a:xfrm>
        </p:spPr>
        <p:txBody>
          <a:bodyPr anchor="b">
            <a:normAutofit/>
          </a:bodyPr>
          <a:lstStyle/>
          <a:p>
            <a:r>
              <a:rPr lang="en-US" sz="5400"/>
              <a:t>Consequences to poor information sharing</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72B2A7-F94E-005A-8EC7-A908F7CD5331}"/>
              </a:ext>
            </a:extLst>
          </p:cNvPr>
          <p:cNvSpPr>
            <a:spLocks noGrp="1"/>
          </p:cNvSpPr>
          <p:nvPr>
            <p:ph idx="1"/>
          </p:nvPr>
        </p:nvSpPr>
        <p:spPr>
          <a:xfrm>
            <a:off x="640080" y="2706624"/>
            <a:ext cx="6894576" cy="3483864"/>
          </a:xfrm>
        </p:spPr>
        <p:txBody>
          <a:bodyPr vert="horz" lIns="91440" tIns="45720" rIns="91440" bIns="45720" rtlCol="0" anchor="t">
            <a:normAutofit/>
          </a:bodyPr>
          <a:lstStyle/>
          <a:p>
            <a:r>
              <a:rPr lang="en-US" sz="2200"/>
              <a:t>TASK</a:t>
            </a:r>
          </a:p>
          <a:p>
            <a:pPr marL="0" indent="0">
              <a:buNone/>
            </a:pPr>
            <a:r>
              <a:rPr lang="en-US" sz="2200"/>
              <a:t>Research into the case of Victoria </a:t>
            </a:r>
            <a:r>
              <a:rPr lang="en-US" sz="2200" err="1"/>
              <a:t>Climbe</a:t>
            </a:r>
            <a:r>
              <a:rPr lang="en-US" sz="2200"/>
              <a:t> and identify the failings on behalf of the services involved.</a:t>
            </a:r>
          </a:p>
        </p:txBody>
      </p:sp>
      <p:pic>
        <p:nvPicPr>
          <p:cNvPr id="5" name="Picture 4" descr="A close-up of a young child&#10;&#10;Description automatically generated">
            <a:extLst>
              <a:ext uri="{FF2B5EF4-FFF2-40B4-BE49-F238E27FC236}">
                <a16:creationId xmlns:a16="http://schemas.microsoft.com/office/drawing/2014/main" id="{B56F2D48-D7F3-2F4C-3B3A-5DADA25DD73F}"/>
              </a:ext>
            </a:extLst>
          </p:cNvPr>
          <p:cNvPicPr>
            <a:picLocks noChangeAspect="1"/>
          </p:cNvPicPr>
          <p:nvPr/>
        </p:nvPicPr>
        <p:blipFill>
          <a:blip r:embed="rId2"/>
          <a:stretch>
            <a:fillRect/>
          </a:stretch>
        </p:blipFill>
        <p:spPr>
          <a:xfrm>
            <a:off x="8198838" y="329183"/>
            <a:ext cx="3344219" cy="3429969"/>
          </a:xfrm>
          <a:prstGeom prst="rect">
            <a:avLst/>
          </a:prstGeom>
        </p:spPr>
      </p:pic>
      <p:pic>
        <p:nvPicPr>
          <p:cNvPr id="6" name="Picture 5" descr="Warning Sign With Warning Word">
            <a:extLst>
              <a:ext uri="{FF2B5EF4-FFF2-40B4-BE49-F238E27FC236}">
                <a16:creationId xmlns:a16="http://schemas.microsoft.com/office/drawing/2014/main" id="{D7AEC893-6ADF-F02B-32E7-048E40FF480C}"/>
              </a:ext>
            </a:extLst>
          </p:cNvPr>
          <p:cNvPicPr>
            <a:picLocks noChangeAspect="1"/>
          </p:cNvPicPr>
          <p:nvPr/>
        </p:nvPicPr>
        <p:blipFill>
          <a:blip r:embed="rId3"/>
          <a:stretch>
            <a:fillRect/>
          </a:stretch>
        </p:blipFill>
        <p:spPr>
          <a:xfrm>
            <a:off x="8226627" y="4079193"/>
            <a:ext cx="3270354" cy="2176272"/>
          </a:xfrm>
          <a:prstGeom prst="rect">
            <a:avLst/>
          </a:prstGeom>
        </p:spPr>
      </p:pic>
    </p:spTree>
    <p:extLst>
      <p:ext uri="{BB962C8B-B14F-4D97-AF65-F5344CB8AC3E}">
        <p14:creationId xmlns:p14="http://schemas.microsoft.com/office/powerpoint/2010/main" val="33105625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D021-0322-589B-B885-DB30D59552A5}"/>
              </a:ext>
            </a:extLst>
          </p:cNvPr>
          <p:cNvSpPr>
            <a:spLocks noGrp="1"/>
          </p:cNvSpPr>
          <p:nvPr>
            <p:ph type="title"/>
          </p:nvPr>
        </p:nvSpPr>
        <p:spPr/>
        <p:txBody>
          <a:bodyPr/>
          <a:lstStyle/>
          <a:p>
            <a:r>
              <a:rPr lang="en-US"/>
              <a:t>Victoria </a:t>
            </a:r>
            <a:r>
              <a:rPr lang="en-US" err="1"/>
              <a:t>Climbe</a:t>
            </a:r>
          </a:p>
        </p:txBody>
      </p:sp>
      <p:sp>
        <p:nvSpPr>
          <p:cNvPr id="3" name="Content Placeholder 2">
            <a:extLst>
              <a:ext uri="{FF2B5EF4-FFF2-40B4-BE49-F238E27FC236}">
                <a16:creationId xmlns:a16="http://schemas.microsoft.com/office/drawing/2014/main" id="{405C564E-57EE-9E85-B02C-CABC5917C3C0}"/>
              </a:ext>
            </a:extLst>
          </p:cNvPr>
          <p:cNvSpPr>
            <a:spLocks noGrp="1"/>
          </p:cNvSpPr>
          <p:nvPr>
            <p:ph idx="1"/>
          </p:nvPr>
        </p:nvSpPr>
        <p:spPr/>
        <p:txBody>
          <a:bodyPr vert="horz" lIns="91440" tIns="45720" rIns="91440" bIns="45720" rtlCol="0" anchor="t">
            <a:normAutofit fontScale="85000" lnSpcReduction="20000"/>
          </a:bodyPr>
          <a:lstStyle/>
          <a:p>
            <a:r>
              <a:rPr lang="en-US">
                <a:ea typeface="+mn-lt"/>
                <a:cs typeface="+mn-lt"/>
              </a:rPr>
              <a:t>Suffered months of horrific abuse</a:t>
            </a:r>
          </a:p>
          <a:p>
            <a:r>
              <a:rPr lang="en-US">
                <a:ea typeface="+mn-lt"/>
                <a:cs typeface="+mn-lt"/>
              </a:rPr>
              <a:t>Murdered at the age of 8 in 2001 by her aunt and aunt's boyfriend</a:t>
            </a:r>
          </a:p>
          <a:p>
            <a:r>
              <a:rPr lang="en-US">
                <a:ea typeface="+mn-lt"/>
                <a:cs typeface="+mn-lt"/>
              </a:rPr>
              <a:t>Several services failed her- Social services, housing, Child protection, Pediatrician and child protection doctor, Consultant pediatrician, Police child protection officer, Sergeant, DI, local church.</a:t>
            </a: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r>
              <a:rPr lang="en-US">
                <a:ea typeface="+mn-lt"/>
                <a:cs typeface="+mn-lt"/>
                <a:hlinkClick r:id="rId2"/>
              </a:rPr>
              <a:t>Background to the Victoria Climbié Inquiry (hud.ac.uk)</a:t>
            </a:r>
            <a:r>
              <a:rPr lang="en-US">
                <a:ea typeface="+mn-lt"/>
                <a:cs typeface="+mn-lt"/>
              </a:rPr>
              <a:t> </a:t>
            </a:r>
          </a:p>
          <a:p>
            <a:r>
              <a:rPr lang="en-US">
                <a:ea typeface="+mn-lt"/>
                <a:cs typeface="+mn-lt"/>
                <a:hlinkClick r:id="rId3"/>
              </a:rPr>
              <a:t>The Victoria Climbié Inquiry chair reflects on social work, 21 years on - Community Care</a:t>
            </a:r>
            <a:r>
              <a:rPr lang="en-US">
                <a:ea typeface="+mn-lt"/>
                <a:cs typeface="+mn-lt"/>
              </a:rPr>
              <a:t> (Interview)</a:t>
            </a:r>
            <a:endParaRPr lang="en-US"/>
          </a:p>
          <a:p>
            <a:pPr marL="0" indent="0">
              <a:buNone/>
            </a:pPr>
            <a:endParaRPr lang="en-US">
              <a:ea typeface="+mn-lt"/>
              <a:cs typeface="+mn-lt"/>
            </a:endParaRPr>
          </a:p>
        </p:txBody>
      </p:sp>
    </p:spTree>
    <p:extLst>
      <p:ext uri="{BB962C8B-B14F-4D97-AF65-F5344CB8AC3E}">
        <p14:creationId xmlns:p14="http://schemas.microsoft.com/office/powerpoint/2010/main" val="60596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89E72-28F3-E6E8-04D0-BCD72B5424B0}"/>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Transparency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8FD8B3-40A1-6C60-7B4A-85BCA611140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Why is it important to be transparent &amp; candid within policing?</a:t>
            </a:r>
          </a:p>
          <a:p>
            <a:pPr marL="0" indent="0">
              <a:buNone/>
            </a:pPr>
            <a:r>
              <a:rPr lang="en-US"/>
              <a:t>TASK:-</a:t>
            </a:r>
          </a:p>
          <a:p>
            <a:pPr marL="0" indent="0">
              <a:buNone/>
            </a:pPr>
            <a:r>
              <a:rPr lang="en-US"/>
              <a:t>Research into the Hillsborough Disaster and feedback the lessons learnt by the police, including the need for transparency.</a:t>
            </a:r>
          </a:p>
        </p:txBody>
      </p:sp>
    </p:spTree>
    <p:extLst>
      <p:ext uri="{BB962C8B-B14F-4D97-AF65-F5344CB8AC3E}">
        <p14:creationId xmlns:p14="http://schemas.microsoft.com/office/powerpoint/2010/main" val="1382141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47D6575-0B06-40B2-9D0F-298202F6B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Arc 10">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4A7100-7DD8-9D11-15B3-30BAD333768F}"/>
              </a:ext>
            </a:extLst>
          </p:cNvPr>
          <p:cNvSpPr>
            <a:spLocks noGrp="1"/>
          </p:cNvSpPr>
          <p:nvPr>
            <p:ph type="title"/>
          </p:nvPr>
        </p:nvSpPr>
        <p:spPr>
          <a:xfrm>
            <a:off x="892818" y="1370171"/>
            <a:ext cx="5085580" cy="2387600"/>
          </a:xfrm>
        </p:spPr>
        <p:txBody>
          <a:bodyPr vert="horz" lIns="91440" tIns="45720" rIns="91440" bIns="45720" rtlCol="0" anchor="b">
            <a:normAutofit/>
          </a:bodyPr>
          <a:lstStyle/>
          <a:p>
            <a:r>
              <a:rPr lang="en-US" sz="5100">
                <a:solidFill>
                  <a:schemeClr val="bg1"/>
                </a:solidFill>
              </a:rPr>
              <a:t>Hillsborough Disaster- public apology </a:t>
            </a:r>
          </a:p>
        </p:txBody>
      </p:sp>
      <p:sp>
        <p:nvSpPr>
          <p:cNvPr id="3" name="Content Placeholder 2">
            <a:extLst>
              <a:ext uri="{FF2B5EF4-FFF2-40B4-BE49-F238E27FC236}">
                <a16:creationId xmlns:a16="http://schemas.microsoft.com/office/drawing/2014/main" id="{834D3B06-6502-BCE8-4270-D309448A33F9}"/>
              </a:ext>
            </a:extLst>
          </p:cNvPr>
          <p:cNvSpPr>
            <a:spLocks noGrp="1"/>
          </p:cNvSpPr>
          <p:nvPr>
            <p:ph idx="1"/>
          </p:nvPr>
        </p:nvSpPr>
        <p:spPr>
          <a:xfrm>
            <a:off x="892818" y="3849845"/>
            <a:ext cx="5085580" cy="1881751"/>
          </a:xfrm>
        </p:spPr>
        <p:txBody>
          <a:bodyPr vert="horz" lIns="91440" tIns="45720" rIns="91440" bIns="45720" rtlCol="0">
            <a:normAutofit/>
          </a:bodyPr>
          <a:lstStyle/>
          <a:p>
            <a:pPr marL="0" indent="0">
              <a:buNone/>
            </a:pPr>
            <a:r>
              <a:rPr lang="en-US" sz="2400">
                <a:solidFill>
                  <a:schemeClr val="bg1"/>
                </a:solidFill>
                <a:hlinkClick r:id="rId2"/>
              </a:rPr>
              <a:t>https://youtu.be/Gy66D-VqgtU</a:t>
            </a:r>
            <a:r>
              <a:rPr lang="en-US" sz="2400">
                <a:solidFill>
                  <a:schemeClr val="bg1"/>
                </a:solidFill>
              </a:rPr>
              <a:t> </a:t>
            </a:r>
          </a:p>
        </p:txBody>
      </p:sp>
      <p:sp>
        <p:nvSpPr>
          <p:cNvPr id="13" name="Oval 12">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Hillsborough disaster: deadly mistakes and lies that lasted decades | Hillsborough  disaster | The Guardian">
            <a:extLst>
              <a:ext uri="{FF2B5EF4-FFF2-40B4-BE49-F238E27FC236}">
                <a16:creationId xmlns:a16="http://schemas.microsoft.com/office/drawing/2014/main" id="{CF42ACEF-D0BC-32F7-8144-2A88431FE210}"/>
              </a:ext>
            </a:extLst>
          </p:cNvPr>
          <p:cNvPicPr>
            <a:picLocks noChangeAspect="1"/>
          </p:cNvPicPr>
          <p:nvPr/>
        </p:nvPicPr>
        <p:blipFill rotWithShape="1">
          <a:blip r:embed="rId3"/>
          <a:srcRect l="21156" r="18843" b="-2"/>
          <a:stretch/>
        </p:blipFill>
        <p:spPr>
          <a:xfrm>
            <a:off x="6520859" y="795510"/>
            <a:ext cx="5137520" cy="513752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15" name="Rectangle 14">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2154" y="4925384"/>
            <a:ext cx="876704" cy="876704"/>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72784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D94A9F7-CC7E-D5E4-966C-E77D2A63648C}"/>
              </a:ext>
            </a:extLst>
          </p:cNvPr>
          <p:cNvPicPr>
            <a:picLocks noChangeAspect="1"/>
          </p:cNvPicPr>
          <p:nvPr/>
        </p:nvPicPr>
        <p:blipFill rotWithShape="1">
          <a:blip r:embed="rId2"/>
          <a:srcRect r="6250" b="6250"/>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041A53-F608-05B7-8D27-7A416D023B03}"/>
              </a:ext>
            </a:extLst>
          </p:cNvPr>
          <p:cNvSpPr>
            <a:spLocks noGrp="1"/>
          </p:cNvSpPr>
          <p:nvPr>
            <p:ph type="title"/>
          </p:nvPr>
        </p:nvSpPr>
        <p:spPr>
          <a:xfrm>
            <a:off x="1037809" y="1071350"/>
            <a:ext cx="4775162" cy="1339382"/>
          </a:xfrm>
        </p:spPr>
        <p:txBody>
          <a:bodyPr>
            <a:normAutofit/>
          </a:bodyPr>
          <a:lstStyle/>
          <a:p>
            <a:pPr algn="ctr"/>
            <a:r>
              <a:rPr lang="en-US" sz="3600"/>
              <a:t> Police complaints  </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E7138E-DD78-82A2-CF4D-4D278F3A345A}"/>
              </a:ext>
            </a:extLst>
          </p:cNvPr>
          <p:cNvSpPr>
            <a:spLocks noGrp="1"/>
          </p:cNvSpPr>
          <p:nvPr>
            <p:ph idx="1"/>
          </p:nvPr>
        </p:nvSpPr>
        <p:spPr>
          <a:xfrm>
            <a:off x="1189319" y="2547257"/>
            <a:ext cx="4458446" cy="3109740"/>
          </a:xfrm>
        </p:spPr>
        <p:txBody>
          <a:bodyPr vert="horz" lIns="91440" tIns="45720" rIns="91440" bIns="45720" rtlCol="0" anchor="ctr">
            <a:normAutofit/>
          </a:bodyPr>
          <a:lstStyle/>
          <a:p>
            <a:r>
              <a:rPr lang="en-US" sz="1400"/>
              <a:t>TASK-</a:t>
            </a:r>
          </a:p>
          <a:p>
            <a:r>
              <a:rPr lang="en-US" sz="1400"/>
              <a:t>Research into the IOPC...</a:t>
            </a:r>
          </a:p>
          <a:p>
            <a:r>
              <a:rPr lang="en-US" sz="1400"/>
              <a:t>Who are they?</a:t>
            </a:r>
          </a:p>
          <a:p>
            <a:r>
              <a:rPr lang="en-US" sz="1400"/>
              <a:t>What is there role?</a:t>
            </a:r>
          </a:p>
          <a:p>
            <a:r>
              <a:rPr lang="en-US" sz="1400"/>
              <a:t>What is the procedure for logging a complaint?</a:t>
            </a:r>
          </a:p>
          <a:p>
            <a:r>
              <a:rPr lang="en-US" sz="1400"/>
              <a:t>How many complains were logged in 2022/23?</a:t>
            </a:r>
          </a:p>
          <a:p>
            <a:r>
              <a:rPr lang="en-US" sz="1400"/>
              <a:t>How many complaints did SWP, Gwent and DPP receive during 2022/23?</a:t>
            </a:r>
          </a:p>
          <a:p>
            <a:r>
              <a:rPr lang="en-US" sz="1400"/>
              <a:t>Which police force received the highest number of complaints during 2022/23?</a:t>
            </a:r>
          </a:p>
        </p:txBody>
      </p:sp>
    </p:spTree>
    <p:extLst>
      <p:ext uri="{BB962C8B-B14F-4D97-AF65-F5344CB8AC3E}">
        <p14:creationId xmlns:p14="http://schemas.microsoft.com/office/powerpoint/2010/main" val="1182368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ith a beard&#10;&#10;Description automatically generated">
            <a:extLst>
              <a:ext uri="{FF2B5EF4-FFF2-40B4-BE49-F238E27FC236}">
                <a16:creationId xmlns:a16="http://schemas.microsoft.com/office/drawing/2014/main" id="{D2D078DC-E27E-F93D-33F8-DEE19C666CD2}"/>
              </a:ext>
            </a:extLst>
          </p:cNvPr>
          <p:cNvPicPr>
            <a:picLocks noGrp="1" noChangeAspect="1"/>
          </p:cNvPicPr>
          <p:nvPr>
            <p:ph idx="1"/>
          </p:nvPr>
        </p:nvPicPr>
        <p:blipFill>
          <a:blip r:embed="rId2"/>
          <a:stretch>
            <a:fillRect/>
          </a:stretch>
        </p:blipFill>
        <p:spPr>
          <a:xfrm>
            <a:off x="3715273" y="479377"/>
            <a:ext cx="8104697" cy="5571066"/>
          </a:xfrm>
          <a:prstGeom prst="rect">
            <a:avLst/>
          </a:prstGeom>
        </p:spPr>
      </p:pic>
      <p:sp>
        <p:nvSpPr>
          <p:cNvPr id="5" name="TextBox 4">
            <a:extLst>
              <a:ext uri="{FF2B5EF4-FFF2-40B4-BE49-F238E27FC236}">
                <a16:creationId xmlns:a16="http://schemas.microsoft.com/office/drawing/2014/main" id="{2AF4E26F-9D09-EBCF-3191-87F1F0731656}"/>
              </a:ext>
            </a:extLst>
          </p:cNvPr>
          <p:cNvSpPr txBox="1"/>
          <p:nvPr/>
        </p:nvSpPr>
        <p:spPr>
          <a:xfrm>
            <a:off x="473242" y="545431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Want to know how the complaints process works? (youtube.com)</a:t>
            </a:r>
            <a:endParaRPr lang="en-US"/>
          </a:p>
        </p:txBody>
      </p:sp>
      <p:sp>
        <p:nvSpPr>
          <p:cNvPr id="6" name="TextBox 5">
            <a:extLst>
              <a:ext uri="{FF2B5EF4-FFF2-40B4-BE49-F238E27FC236}">
                <a16:creationId xmlns:a16="http://schemas.microsoft.com/office/drawing/2014/main" id="{51FACCF9-0EEC-60F1-A01A-25DED131E288}"/>
              </a:ext>
            </a:extLst>
          </p:cNvPr>
          <p:cNvSpPr txBox="1"/>
          <p:nvPr/>
        </p:nvSpPr>
        <p:spPr>
          <a:xfrm>
            <a:off x="716114" y="1347979"/>
            <a:ext cx="251342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a:t>IOPC</a:t>
            </a:r>
          </a:p>
          <a:p>
            <a:r>
              <a:rPr lang="en-US"/>
              <a:t>Independent Office for Police Conduct</a:t>
            </a:r>
          </a:p>
        </p:txBody>
      </p:sp>
    </p:spTree>
    <p:extLst>
      <p:ext uri="{BB962C8B-B14F-4D97-AF65-F5344CB8AC3E}">
        <p14:creationId xmlns:p14="http://schemas.microsoft.com/office/powerpoint/2010/main" val="3297575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numbers in white and orange">
            <a:extLst>
              <a:ext uri="{FF2B5EF4-FFF2-40B4-BE49-F238E27FC236}">
                <a16:creationId xmlns:a16="http://schemas.microsoft.com/office/drawing/2014/main" id="{6DCBAB34-4A11-6734-B304-F8608D642D05}"/>
              </a:ext>
            </a:extLst>
          </p:cNvPr>
          <p:cNvPicPr>
            <a:picLocks noChangeAspect="1"/>
          </p:cNvPicPr>
          <p:nvPr/>
        </p:nvPicPr>
        <p:blipFill rotWithShape="1">
          <a:blip r:embed="rId2"/>
          <a:srcRect r="-2" b="-2"/>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3045CD-9F77-6B0B-DE82-B0411AAC7D78}"/>
              </a:ext>
            </a:extLst>
          </p:cNvPr>
          <p:cNvSpPr>
            <a:spLocks noGrp="1"/>
          </p:cNvSpPr>
          <p:nvPr>
            <p:ph type="title"/>
          </p:nvPr>
        </p:nvSpPr>
        <p:spPr>
          <a:xfrm>
            <a:off x="1037809" y="1071350"/>
            <a:ext cx="4775162" cy="1339382"/>
          </a:xfrm>
        </p:spPr>
        <p:txBody>
          <a:bodyPr>
            <a:normAutofit/>
          </a:bodyPr>
          <a:lstStyle/>
          <a:p>
            <a:pPr algn="ctr"/>
            <a:r>
              <a:rPr lang="en-US" sz="3300"/>
              <a:t>Number of complaints logged with IOPC 2022/23</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0E99B3-6F28-FA5B-DD8C-7136987B43E3}"/>
              </a:ext>
            </a:extLst>
          </p:cNvPr>
          <p:cNvSpPr>
            <a:spLocks noGrp="1"/>
          </p:cNvSpPr>
          <p:nvPr>
            <p:ph idx="1"/>
          </p:nvPr>
        </p:nvSpPr>
        <p:spPr>
          <a:xfrm>
            <a:off x="1189319" y="2547257"/>
            <a:ext cx="4458446" cy="3109740"/>
          </a:xfrm>
        </p:spPr>
        <p:txBody>
          <a:bodyPr vert="horz" lIns="91440" tIns="45720" rIns="91440" bIns="45720" rtlCol="0" anchor="ctr">
            <a:normAutofit/>
          </a:bodyPr>
          <a:lstStyle/>
          <a:p>
            <a:r>
              <a:rPr lang="en-US" sz="2000" b="1"/>
              <a:t>Total- 81,144</a:t>
            </a:r>
          </a:p>
          <a:p>
            <a:r>
              <a:rPr lang="en-US" sz="2000"/>
              <a:t>SWP-2,509</a:t>
            </a:r>
          </a:p>
          <a:p>
            <a:r>
              <a:rPr lang="en-US" sz="2000"/>
              <a:t>GWENT-514</a:t>
            </a:r>
          </a:p>
          <a:p>
            <a:r>
              <a:rPr lang="en-US" sz="2000"/>
              <a:t>DPP- 1057</a:t>
            </a:r>
          </a:p>
          <a:p>
            <a:endParaRPr lang="en-US" sz="2000"/>
          </a:p>
          <a:p>
            <a:r>
              <a:rPr lang="en-US" sz="2000"/>
              <a:t>MET- 11,779- Most complaints</a:t>
            </a:r>
          </a:p>
          <a:p>
            <a:endParaRPr lang="en-US" sz="2000"/>
          </a:p>
          <a:p>
            <a:endParaRPr lang="en-US" sz="2000"/>
          </a:p>
        </p:txBody>
      </p:sp>
    </p:spTree>
    <p:extLst>
      <p:ext uri="{BB962C8B-B14F-4D97-AF65-F5344CB8AC3E}">
        <p14:creationId xmlns:p14="http://schemas.microsoft.com/office/powerpoint/2010/main" val="3702115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2A470C-4BED-FE7D-B2EF-5E3B711AAD92}"/>
              </a:ext>
            </a:extLst>
          </p:cNvPr>
          <p:cNvSpPr>
            <a:spLocks noGrp="1"/>
          </p:cNvSpPr>
          <p:nvPr>
            <p:ph type="title"/>
          </p:nvPr>
        </p:nvSpPr>
        <p:spPr>
          <a:xfrm>
            <a:off x="1171074" y="1396686"/>
            <a:ext cx="3240506" cy="4064628"/>
          </a:xfrm>
        </p:spPr>
        <p:txBody>
          <a:bodyPr>
            <a:normAutofit/>
          </a:bodyPr>
          <a:lstStyle/>
          <a:p>
            <a:r>
              <a:rPr lang="en-US">
                <a:solidFill>
                  <a:srgbClr val="FFFFFF"/>
                </a:solidFill>
              </a:rPr>
              <a:t>IOPC assessment review upon receiving a complaint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E5AC537-08DD-B9AA-FC6F-9F1FEB0106A7}"/>
              </a:ext>
            </a:extLst>
          </p:cNvPr>
          <p:cNvSpPr>
            <a:spLocks noGrp="1"/>
          </p:cNvSpPr>
          <p:nvPr>
            <p:ph idx="1"/>
          </p:nvPr>
        </p:nvSpPr>
        <p:spPr>
          <a:xfrm>
            <a:off x="5370153" y="1526033"/>
            <a:ext cx="5536397" cy="3935281"/>
          </a:xfrm>
        </p:spPr>
        <p:txBody>
          <a:bodyPr vert="horz" lIns="91440" tIns="45720" rIns="91440" bIns="45720" rtlCol="0" anchor="t">
            <a:normAutofit/>
          </a:bodyPr>
          <a:lstStyle/>
          <a:p>
            <a:pPr marL="0" indent="0">
              <a:buNone/>
            </a:pPr>
            <a:endParaRPr lang="en-US" sz="1500"/>
          </a:p>
          <a:p>
            <a:endParaRPr lang="en-US" sz="1500"/>
          </a:p>
          <a:p>
            <a:r>
              <a:rPr lang="en-US" sz="1500"/>
              <a:t>Local- Less serious matters and IOPC will not be involved. Forces Professional Standards Department would carry out an inquiry.</a:t>
            </a:r>
          </a:p>
          <a:p>
            <a:r>
              <a:rPr lang="en-US" sz="1500"/>
              <a:t>Investigation involving IOPC;-</a:t>
            </a:r>
          </a:p>
          <a:p>
            <a:r>
              <a:rPr lang="en-US" sz="1500"/>
              <a:t>Direct- complaints or allegations of misconduct that are of considerable significance and probable public concern.</a:t>
            </a:r>
          </a:p>
          <a:p>
            <a:r>
              <a:rPr lang="en-US" sz="1500"/>
              <a:t>Independent- incidents that cause the greatest public concern, have the greatest impact on communities and implications on the reputation of the police.</a:t>
            </a:r>
          </a:p>
        </p:txBody>
      </p:sp>
    </p:spTree>
    <p:extLst>
      <p:ext uri="{BB962C8B-B14F-4D97-AF65-F5344CB8AC3E}">
        <p14:creationId xmlns:p14="http://schemas.microsoft.com/office/powerpoint/2010/main" val="83651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502A24-FDF3-E143-6EE5-5D2E673EA56C}"/>
              </a:ext>
            </a:extLst>
          </p:cNvPr>
          <p:cNvSpPr>
            <a:spLocks noGrp="1"/>
          </p:cNvSpPr>
          <p:nvPr>
            <p:ph type="title"/>
          </p:nvPr>
        </p:nvSpPr>
        <p:spPr>
          <a:xfrm>
            <a:off x="1171074" y="1396686"/>
            <a:ext cx="3240506" cy="4064628"/>
          </a:xfrm>
        </p:spPr>
        <p:txBody>
          <a:bodyPr>
            <a:normAutofit/>
          </a:bodyPr>
          <a:lstStyle/>
          <a:p>
            <a:r>
              <a:rPr lang="en-US">
                <a:solidFill>
                  <a:srgbClr val="FFFFFF"/>
                </a:solidFill>
              </a:rPr>
              <a:t>Outcomes from misconduct hearing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D0150F4-FA86-42E6-830A-3EA1C1040D13}"/>
              </a:ext>
            </a:extLst>
          </p:cNvPr>
          <p:cNvSpPr>
            <a:spLocks noGrp="1"/>
          </p:cNvSpPr>
          <p:nvPr>
            <p:ph idx="1"/>
          </p:nvPr>
        </p:nvSpPr>
        <p:spPr>
          <a:xfrm>
            <a:off x="5370153" y="1526033"/>
            <a:ext cx="5536397" cy="3935281"/>
          </a:xfrm>
        </p:spPr>
        <p:txBody>
          <a:bodyPr vert="horz" lIns="91440" tIns="45720" rIns="91440" bIns="45720" rtlCol="0" anchor="t">
            <a:normAutofit/>
          </a:bodyPr>
          <a:lstStyle/>
          <a:p>
            <a:pPr marL="0" indent="0">
              <a:buNone/>
            </a:pPr>
            <a:r>
              <a:rPr lang="en-US"/>
              <a:t>If misconduct found at a disciplinary meeting, one of the following may apply:-</a:t>
            </a:r>
          </a:p>
          <a:p>
            <a:r>
              <a:rPr lang="en-US"/>
              <a:t>Written warning</a:t>
            </a:r>
          </a:p>
          <a:p>
            <a:r>
              <a:rPr lang="en-US"/>
              <a:t>Final written warning</a:t>
            </a:r>
          </a:p>
          <a:p>
            <a:r>
              <a:rPr lang="en-US"/>
              <a:t>Reduction in rank</a:t>
            </a:r>
          </a:p>
          <a:p>
            <a:r>
              <a:rPr lang="en-US"/>
              <a:t>Dismissal without notice</a:t>
            </a:r>
          </a:p>
        </p:txBody>
      </p:sp>
    </p:spTree>
    <p:extLst>
      <p:ext uri="{BB962C8B-B14F-4D97-AF65-F5344CB8AC3E}">
        <p14:creationId xmlns:p14="http://schemas.microsoft.com/office/powerpoint/2010/main" val="37182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PC Wayne Couzens, 48, pleads guilty to Sarah Everard's murder | Daily Mail  Online">
            <a:extLst>
              <a:ext uri="{FF2B5EF4-FFF2-40B4-BE49-F238E27FC236}">
                <a16:creationId xmlns:a16="http://schemas.microsoft.com/office/drawing/2014/main" id="{DD7A69DF-C55B-1445-1B7E-55F3412A435A}"/>
              </a:ext>
            </a:extLst>
          </p:cNvPr>
          <p:cNvPicPr>
            <a:picLocks noGrp="1" noChangeAspect="1"/>
          </p:cNvPicPr>
          <p:nvPr>
            <p:ph idx="1"/>
          </p:nvPr>
        </p:nvPicPr>
        <p:blipFill rotWithShape="1">
          <a:blip r:embed="rId2"/>
          <a:srcRect t="41" b="6209"/>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26ED3-851F-2883-DCEF-D550FDBFA8C7}"/>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Wayne Couzens- what sanctions did he face?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A7B0792-17D0-EE67-8F56-3345FD3E68EE}"/>
              </a:ext>
            </a:extLst>
          </p:cNvPr>
          <p:cNvSpPr txBox="1"/>
          <p:nvPr/>
        </p:nvSpPr>
        <p:spPr>
          <a:xfrm>
            <a:off x="9451278" y="-2478"/>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Predatory behaviour and watching porn on duty: UK’s rotten policing revealed (youtube.com)</a:t>
            </a:r>
            <a:endParaRPr lang="en-US"/>
          </a:p>
        </p:txBody>
      </p:sp>
    </p:spTree>
    <p:extLst>
      <p:ext uri="{BB962C8B-B14F-4D97-AF65-F5344CB8AC3E}">
        <p14:creationId xmlns:p14="http://schemas.microsoft.com/office/powerpoint/2010/main" val="2718559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F0672-C3EF-B796-AB1F-E967620C2EDA}"/>
              </a:ext>
            </a:extLst>
          </p:cNvPr>
          <p:cNvSpPr>
            <a:spLocks noGrp="1"/>
          </p:cNvSpPr>
          <p:nvPr>
            <p:ph type="title"/>
          </p:nvPr>
        </p:nvSpPr>
        <p:spPr>
          <a:xfrm>
            <a:off x="1171074" y="1396686"/>
            <a:ext cx="3240506" cy="4064628"/>
          </a:xfrm>
        </p:spPr>
        <p:txBody>
          <a:bodyPr>
            <a:normAutofit/>
          </a:bodyPr>
          <a:lstStyle/>
          <a:p>
            <a:r>
              <a:rPr lang="en-US">
                <a:solidFill>
                  <a:srgbClr val="FFFFFF"/>
                </a:solidFill>
              </a:rPr>
              <a:t>Police barred list and how it works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A451CEC-8FF0-6E7F-45FF-A902DB5D6337}"/>
              </a:ext>
            </a:extLst>
          </p:cNvPr>
          <p:cNvSpPr>
            <a:spLocks noGrp="1"/>
          </p:cNvSpPr>
          <p:nvPr>
            <p:ph idx="1"/>
          </p:nvPr>
        </p:nvSpPr>
        <p:spPr>
          <a:xfrm>
            <a:off x="5370153" y="1526033"/>
            <a:ext cx="5536397" cy="3935281"/>
          </a:xfrm>
        </p:spPr>
        <p:txBody>
          <a:bodyPr vert="horz" lIns="91440" tIns="45720" rIns="91440" bIns="45720" rtlCol="0" anchor="t">
            <a:normAutofit/>
          </a:bodyPr>
          <a:lstStyle/>
          <a:p>
            <a:pPr marL="0" indent="0">
              <a:buNone/>
            </a:pPr>
            <a:r>
              <a:rPr lang="en-US" sz="2400"/>
              <a:t>Barred and advisory lists were introduced as a way of improving police integrity.</a:t>
            </a:r>
            <a:endParaRPr lang="en-US"/>
          </a:p>
          <a:p>
            <a:r>
              <a:rPr lang="en-US" sz="2400"/>
              <a:t>Increase accountability of those who were dismissed.</a:t>
            </a:r>
          </a:p>
          <a:p>
            <a:r>
              <a:rPr lang="en-US" sz="2400"/>
              <a:t>Shows staff that have been dismissed following investigation under the Police (conduct) Regulations 2020 or Police Performance Regulations 2020</a:t>
            </a:r>
          </a:p>
          <a:p>
            <a:endParaRPr lang="en-US" sz="2400"/>
          </a:p>
        </p:txBody>
      </p:sp>
    </p:spTree>
    <p:extLst>
      <p:ext uri="{BB962C8B-B14F-4D97-AF65-F5344CB8AC3E}">
        <p14:creationId xmlns:p14="http://schemas.microsoft.com/office/powerpoint/2010/main" val="276215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303CE-A5C9-5CEF-2146-296DD49625CD}"/>
              </a:ext>
            </a:extLst>
          </p:cNvPr>
          <p:cNvSpPr>
            <a:spLocks noGrp="1"/>
          </p:cNvSpPr>
          <p:nvPr>
            <p:ph type="title"/>
          </p:nvPr>
        </p:nvSpPr>
        <p:spPr>
          <a:xfrm>
            <a:off x="1179095" y="1396686"/>
            <a:ext cx="4034590" cy="4064628"/>
          </a:xfrm>
        </p:spPr>
        <p:txBody>
          <a:bodyPr>
            <a:normAutofit/>
          </a:bodyPr>
          <a:lstStyle/>
          <a:p>
            <a:r>
              <a:rPr lang="en-US" sz="3700">
                <a:solidFill>
                  <a:srgbClr val="FFFFFF"/>
                </a:solidFill>
              </a:rPr>
              <a:t>How does the barring list work? </a:t>
            </a:r>
            <a:br>
              <a:rPr lang="en-US" sz="3700">
                <a:solidFill>
                  <a:srgbClr val="FFFFFF"/>
                </a:solidFill>
              </a:rPr>
            </a:br>
            <a:r>
              <a:rPr lang="en-US" sz="2400">
                <a:solidFill>
                  <a:srgbClr val="FFFFFF"/>
                </a:solidFill>
              </a:rPr>
              <a:t>(College of Policing, 2023)</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601CAB-A338-07C5-B4AE-F855C6BDEED2}"/>
              </a:ext>
            </a:extLst>
          </p:cNvPr>
          <p:cNvSpPr>
            <a:spLocks noGrp="1"/>
          </p:cNvSpPr>
          <p:nvPr>
            <p:ph idx="1"/>
          </p:nvPr>
        </p:nvSpPr>
        <p:spPr>
          <a:xfrm>
            <a:off x="5370153" y="1526033"/>
            <a:ext cx="5536397" cy="5090312"/>
          </a:xfrm>
        </p:spPr>
        <p:txBody>
          <a:bodyPr vert="horz" lIns="91440" tIns="45720" rIns="91440" bIns="45720" rtlCol="0" anchor="t">
            <a:normAutofit/>
          </a:bodyPr>
          <a:lstStyle/>
          <a:p>
            <a:pPr marL="0" indent="0">
              <a:buNone/>
            </a:pPr>
            <a:r>
              <a:rPr lang="en-US" sz="2000">
                <a:ea typeface="+mn-lt"/>
                <a:cs typeface="+mn-lt"/>
              </a:rPr>
              <a:t>Where an individual has been dismissed, the force sends a report to the College of Policing. This contains information set out in Regulations. </a:t>
            </a:r>
          </a:p>
          <a:p>
            <a:pPr marL="0" indent="0">
              <a:buNone/>
            </a:pPr>
            <a:r>
              <a:rPr lang="en-US" sz="2000">
                <a:ea typeface="+mn-lt"/>
                <a:cs typeface="+mn-lt"/>
              </a:rPr>
              <a:t>The College then updates the barred list with those details. The same process is used for the advisory list.</a:t>
            </a:r>
            <a:endParaRPr lang="en-US" sz="2000"/>
          </a:p>
          <a:p>
            <a:pPr marL="0" indent="0">
              <a:buNone/>
            </a:pPr>
            <a:r>
              <a:rPr lang="en-US" sz="2000">
                <a:ea typeface="+mn-lt"/>
                <a:cs typeface="+mn-lt"/>
              </a:rPr>
              <a:t>The College makes decisions on whether it is appropriate to publish the information</a:t>
            </a:r>
            <a:r>
              <a:rPr lang="en-US" sz="2000" b="1">
                <a:ea typeface="+mn-lt"/>
                <a:cs typeface="+mn-lt"/>
              </a:rPr>
              <a:t> </a:t>
            </a:r>
            <a:r>
              <a:rPr lang="en-US" sz="2000">
                <a:ea typeface="+mn-lt"/>
                <a:cs typeface="+mn-lt"/>
              </a:rPr>
              <a:t>on the barred list, taking into account:</a:t>
            </a:r>
            <a:endParaRPr lang="en-US" sz="2000"/>
          </a:p>
          <a:p>
            <a:r>
              <a:rPr lang="en-US" sz="2000">
                <a:ea typeface="+mn-lt"/>
                <a:cs typeface="+mn-lt"/>
              </a:rPr>
              <a:t>national security</a:t>
            </a:r>
            <a:endParaRPr lang="en-US" sz="2000"/>
          </a:p>
          <a:p>
            <a:r>
              <a:rPr lang="en-US" sz="2000">
                <a:ea typeface="+mn-lt"/>
                <a:cs typeface="+mn-lt"/>
              </a:rPr>
              <a:t>other ongoing investigations</a:t>
            </a:r>
            <a:endParaRPr lang="en-US" sz="2000"/>
          </a:p>
          <a:p>
            <a:r>
              <a:rPr lang="en-US" sz="2000">
                <a:ea typeface="+mn-lt"/>
                <a:cs typeface="+mn-lt"/>
              </a:rPr>
              <a:t>any significant harm that may be caused to the individual or others.</a:t>
            </a:r>
            <a:endParaRPr lang="en-US" sz="2000"/>
          </a:p>
          <a:p>
            <a:r>
              <a:rPr lang="en-US" sz="2000">
                <a:ea typeface="+mn-lt"/>
                <a:cs typeface="+mn-lt"/>
              </a:rPr>
              <a:t>In the vast majority of cases, the information is published.</a:t>
            </a:r>
            <a:endParaRPr lang="en-US" sz="2000"/>
          </a:p>
          <a:p>
            <a:endParaRPr lang="en-US" sz="1500"/>
          </a:p>
        </p:txBody>
      </p:sp>
    </p:spTree>
    <p:extLst>
      <p:ext uri="{BB962C8B-B14F-4D97-AF65-F5344CB8AC3E}">
        <p14:creationId xmlns:p14="http://schemas.microsoft.com/office/powerpoint/2010/main" val="1638669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9EBFF-A66A-601E-97D2-C17E9C36B133}"/>
              </a:ext>
            </a:extLst>
          </p:cNvPr>
          <p:cNvSpPr>
            <a:spLocks noGrp="1"/>
          </p:cNvSpPr>
          <p:nvPr>
            <p:ph type="title"/>
          </p:nvPr>
        </p:nvSpPr>
        <p:spPr>
          <a:xfrm>
            <a:off x="1171074" y="1396686"/>
            <a:ext cx="3240506" cy="4064628"/>
          </a:xfrm>
        </p:spPr>
        <p:txBody>
          <a:bodyPr>
            <a:normAutofit/>
          </a:bodyPr>
          <a:lstStyle/>
          <a:p>
            <a:r>
              <a:rPr lang="en-US">
                <a:solidFill>
                  <a:srgbClr val="FFFFFF"/>
                </a:solidFill>
              </a:rPr>
              <a:t>Barred for 5 or 3 years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DB1C8C-B9E3-911F-692B-4492BD2B3DB3}"/>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000">
                <a:ea typeface="+mn-lt"/>
                <a:cs typeface="+mn-lt"/>
              </a:rPr>
              <a:t>Individuals who have been on the barred list for a </a:t>
            </a:r>
            <a:r>
              <a:rPr lang="en-US" sz="2000" b="1">
                <a:ea typeface="+mn-lt"/>
                <a:cs typeface="+mn-lt"/>
              </a:rPr>
              <a:t>period of five years – or three years </a:t>
            </a:r>
            <a:r>
              <a:rPr lang="en-US" sz="2000">
                <a:ea typeface="+mn-lt"/>
                <a:cs typeface="+mn-lt"/>
              </a:rPr>
              <a:t>where their dismissal was related to gross incompetence – are able to apply for a review of their barred status. The College considers their application with reference to the:</a:t>
            </a:r>
            <a:endParaRPr lang="en-US" sz="2000"/>
          </a:p>
          <a:p>
            <a:r>
              <a:rPr lang="en-US" sz="2000">
                <a:ea typeface="+mn-lt"/>
                <a:cs typeface="+mn-lt"/>
              </a:rPr>
              <a:t>individual's demonstration of their suitability to re-join policing</a:t>
            </a:r>
            <a:endParaRPr lang="en-US" sz="2000"/>
          </a:p>
          <a:p>
            <a:r>
              <a:rPr lang="en-US" sz="2000">
                <a:ea typeface="+mn-lt"/>
                <a:cs typeface="+mn-lt"/>
              </a:rPr>
              <a:t>circumstances of their original dismissal</a:t>
            </a:r>
            <a:endParaRPr lang="en-US" sz="2000"/>
          </a:p>
          <a:p>
            <a:r>
              <a:rPr lang="en-US" sz="2000">
                <a:ea typeface="+mn-lt"/>
                <a:cs typeface="+mn-lt"/>
              </a:rPr>
              <a:t>effect that removing them from the list may have on public confidence in the police</a:t>
            </a:r>
            <a:endParaRPr lang="en-US" sz="2000"/>
          </a:p>
          <a:p>
            <a:endParaRPr lang="en-US" sz="2000"/>
          </a:p>
        </p:txBody>
      </p:sp>
    </p:spTree>
    <p:extLst>
      <p:ext uri="{BB962C8B-B14F-4D97-AF65-F5344CB8AC3E}">
        <p14:creationId xmlns:p14="http://schemas.microsoft.com/office/powerpoint/2010/main" val="1240030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AB0E5-021E-FBF6-9196-F1DB34845C1B}"/>
              </a:ext>
            </a:extLst>
          </p:cNvPr>
          <p:cNvSpPr>
            <a:spLocks noGrp="1"/>
          </p:cNvSpPr>
          <p:nvPr>
            <p:ph type="title"/>
          </p:nvPr>
        </p:nvSpPr>
        <p:spPr>
          <a:xfrm>
            <a:off x="838200" y="365125"/>
            <a:ext cx="10515600" cy="1325563"/>
          </a:xfrm>
        </p:spPr>
        <p:txBody>
          <a:bodyPr>
            <a:normAutofit/>
          </a:bodyPr>
          <a:lstStyle/>
          <a:p>
            <a:r>
              <a:rPr lang="en-US" sz="4200"/>
              <a:t>What impact do cases like Wayne Couzens have on the publics perception of the police?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D8FAF2-AC69-D11A-F20F-FADC2E59C928}"/>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Heightened attention of police failings and a trend towards distrust has spurred stronger negativity Opinions about the IOPC are directly influenced by this broader context. </a:t>
            </a:r>
          </a:p>
          <a:p>
            <a:r>
              <a:rPr lang="en-US" sz="2200">
                <a:ea typeface="+mn-lt"/>
                <a:cs typeface="+mn-lt"/>
              </a:rPr>
              <a:t>61% of the public feel negatively towards the Government, 42% feel negatively about the Metropolitan Police, and negativity towards the police reaches its highest level since January 2020 (27%). </a:t>
            </a:r>
          </a:p>
          <a:p>
            <a:r>
              <a:rPr lang="en-US" sz="2200">
                <a:ea typeface="+mn-lt"/>
                <a:cs typeface="+mn-lt"/>
              </a:rPr>
              <a:t>News stories about police failings, misconduct and criminality coupled with the damning Casey Review have triggered confidence in the police to deal fairly with complaints to fall to its lowest point since testing began (32%) in 2017.(IOPC,2023)</a:t>
            </a:r>
            <a:endParaRPr lang="en-US" sz="2200"/>
          </a:p>
        </p:txBody>
      </p:sp>
    </p:spTree>
    <p:extLst>
      <p:ext uri="{BB962C8B-B14F-4D97-AF65-F5344CB8AC3E}">
        <p14:creationId xmlns:p14="http://schemas.microsoft.com/office/powerpoint/2010/main" val="707669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2A46FC-A8BE-4771-BE51-D9123E918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61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newspapers&#10;&#10;Description automatically generated">
            <a:extLst>
              <a:ext uri="{FF2B5EF4-FFF2-40B4-BE49-F238E27FC236}">
                <a16:creationId xmlns:a16="http://schemas.microsoft.com/office/drawing/2014/main" id="{A08C7BA1-F952-006F-5C82-26F50B5D517B}"/>
              </a:ext>
            </a:extLst>
          </p:cNvPr>
          <p:cNvPicPr>
            <a:picLocks noGrp="1" noChangeAspect="1"/>
          </p:cNvPicPr>
          <p:nvPr>
            <p:ph idx="1"/>
          </p:nvPr>
        </p:nvPicPr>
        <p:blipFill rotWithShape="1">
          <a:blip r:embed="rId2"/>
          <a:srcRect b="3468"/>
          <a:stretch/>
        </p:blipFill>
        <p:spPr>
          <a:xfrm>
            <a:off x="615790" y="508000"/>
            <a:ext cx="10960420" cy="5792694"/>
          </a:xfrm>
          <a:custGeom>
            <a:avLst/>
            <a:gdLst/>
            <a:ahLst/>
            <a:cxnLst/>
            <a:rect l="l" t="t" r="r" b="b"/>
            <a:pathLst>
              <a:path w="10485104" h="5523506">
                <a:moveTo>
                  <a:pt x="5949681" y="536"/>
                </a:moveTo>
                <a:cubicBezTo>
                  <a:pt x="6074035" y="-2131"/>
                  <a:pt x="6198411" y="5173"/>
                  <a:pt x="6321822" y="22405"/>
                </a:cubicBezTo>
                <a:cubicBezTo>
                  <a:pt x="6498937" y="51493"/>
                  <a:pt x="6677824" y="73364"/>
                  <a:pt x="6857694" y="55210"/>
                </a:cubicBezTo>
                <a:cubicBezTo>
                  <a:pt x="6981675" y="42526"/>
                  <a:pt x="7105459" y="35089"/>
                  <a:pt x="7230031" y="35528"/>
                </a:cubicBezTo>
                <a:cubicBezTo>
                  <a:pt x="7516370" y="35528"/>
                  <a:pt x="7802902" y="38152"/>
                  <a:pt x="8089242" y="32684"/>
                </a:cubicBezTo>
                <a:cubicBezTo>
                  <a:pt x="8344090" y="27873"/>
                  <a:pt x="8597956" y="17377"/>
                  <a:pt x="8853003" y="43837"/>
                </a:cubicBezTo>
                <a:cubicBezTo>
                  <a:pt x="9229472" y="82767"/>
                  <a:pt x="9607909" y="70300"/>
                  <a:pt x="9985559" y="65708"/>
                </a:cubicBezTo>
                <a:cubicBezTo>
                  <a:pt x="10083101" y="64320"/>
                  <a:pt x="10180599" y="61132"/>
                  <a:pt x="10278047" y="56140"/>
                </a:cubicBezTo>
                <a:lnTo>
                  <a:pt x="10449151" y="44199"/>
                </a:lnTo>
                <a:lnTo>
                  <a:pt x="10468533" y="198724"/>
                </a:lnTo>
                <a:cubicBezTo>
                  <a:pt x="10475933" y="234109"/>
                  <a:pt x="10480462" y="270161"/>
                  <a:pt x="10482057" y="306442"/>
                </a:cubicBezTo>
                <a:cubicBezTo>
                  <a:pt x="10492136" y="438884"/>
                  <a:pt x="10475168" y="569479"/>
                  <a:pt x="10461007" y="700359"/>
                </a:cubicBezTo>
                <a:cubicBezTo>
                  <a:pt x="10451566" y="783776"/>
                  <a:pt x="10437150" y="868045"/>
                  <a:pt x="10461007" y="950608"/>
                </a:cubicBezTo>
                <a:cubicBezTo>
                  <a:pt x="10477350" y="1008147"/>
                  <a:pt x="10480985" y="1069224"/>
                  <a:pt x="10471595" y="1128666"/>
                </a:cubicBezTo>
                <a:cubicBezTo>
                  <a:pt x="10455763" y="1234166"/>
                  <a:pt x="10452459" y="1341527"/>
                  <a:pt x="10461772" y="1447979"/>
                </a:cubicBezTo>
                <a:cubicBezTo>
                  <a:pt x="10467921" y="1518165"/>
                  <a:pt x="10466977" y="1588906"/>
                  <a:pt x="10458965" y="1658865"/>
                </a:cubicBezTo>
                <a:cubicBezTo>
                  <a:pt x="10448377" y="1752939"/>
                  <a:pt x="10431919" y="1848719"/>
                  <a:pt x="10451949" y="1943076"/>
                </a:cubicBezTo>
                <a:cubicBezTo>
                  <a:pt x="10483843" y="2092999"/>
                  <a:pt x="10477464" y="2242779"/>
                  <a:pt x="10464706" y="2393837"/>
                </a:cubicBezTo>
                <a:cubicBezTo>
                  <a:pt x="10455138" y="2506243"/>
                  <a:pt x="10444549" y="2619928"/>
                  <a:pt x="10463686" y="2733613"/>
                </a:cubicBezTo>
                <a:cubicBezTo>
                  <a:pt x="10471914" y="2786362"/>
                  <a:pt x="10471914" y="2840306"/>
                  <a:pt x="10463686" y="2893056"/>
                </a:cubicBezTo>
                <a:cubicBezTo>
                  <a:pt x="10453735" y="2964109"/>
                  <a:pt x="10444294" y="3034452"/>
                  <a:pt x="10457052" y="3106215"/>
                </a:cubicBezTo>
                <a:cubicBezTo>
                  <a:pt x="10462665" y="3137479"/>
                  <a:pt x="10466875" y="3169026"/>
                  <a:pt x="10469810" y="3200574"/>
                </a:cubicBezTo>
                <a:cubicBezTo>
                  <a:pt x="10475653" y="3281119"/>
                  <a:pt x="10473561" y="3362120"/>
                  <a:pt x="10463559" y="3442154"/>
                </a:cubicBezTo>
                <a:cubicBezTo>
                  <a:pt x="10453990" y="3535091"/>
                  <a:pt x="10469554" y="3628597"/>
                  <a:pt x="10456797" y="3721250"/>
                </a:cubicBezTo>
                <a:cubicBezTo>
                  <a:pt x="10447738" y="3795870"/>
                  <a:pt x="10447394" y="3871485"/>
                  <a:pt x="10455776" y="3946204"/>
                </a:cubicBezTo>
                <a:cubicBezTo>
                  <a:pt x="10470855" y="4087457"/>
                  <a:pt x="10469912" y="4230260"/>
                  <a:pt x="10452970" y="4371244"/>
                </a:cubicBezTo>
                <a:cubicBezTo>
                  <a:pt x="10442508" y="4453523"/>
                  <a:pt x="10436512" y="4538218"/>
                  <a:pt x="10455266" y="4618934"/>
                </a:cubicBezTo>
                <a:cubicBezTo>
                  <a:pt x="10499408" y="4808646"/>
                  <a:pt x="10473637" y="4998642"/>
                  <a:pt x="10455266" y="5187359"/>
                </a:cubicBezTo>
                <a:cubicBezTo>
                  <a:pt x="10444103" y="5288708"/>
                  <a:pt x="10443847" y="5391181"/>
                  <a:pt x="10454500" y="5492602"/>
                </a:cubicBezTo>
                <a:lnTo>
                  <a:pt x="10454510" y="5492731"/>
                </a:lnTo>
                <a:lnTo>
                  <a:pt x="10414967" y="5491139"/>
                </a:lnTo>
                <a:cubicBezTo>
                  <a:pt x="10117611" y="5495732"/>
                  <a:pt x="9820450" y="5526349"/>
                  <a:pt x="9523092" y="5507105"/>
                </a:cubicBezTo>
                <a:cubicBezTo>
                  <a:pt x="9272964" y="5490920"/>
                  <a:pt x="9023034" y="5477142"/>
                  <a:pt x="8772711" y="5490483"/>
                </a:cubicBezTo>
                <a:cubicBezTo>
                  <a:pt x="8636774" y="5499549"/>
                  <a:pt x="8500636" y="5503107"/>
                  <a:pt x="8364561" y="5501172"/>
                </a:cubicBezTo>
                <a:lnTo>
                  <a:pt x="8196562" y="5491993"/>
                </a:lnTo>
                <a:lnTo>
                  <a:pt x="8077075" y="5475562"/>
                </a:lnTo>
                <a:lnTo>
                  <a:pt x="7915670" y="5468917"/>
                </a:lnTo>
                <a:lnTo>
                  <a:pt x="7914092" y="5467957"/>
                </a:lnTo>
                <a:lnTo>
                  <a:pt x="7894412" y="5467957"/>
                </a:lnTo>
                <a:lnTo>
                  <a:pt x="7892834" y="5468758"/>
                </a:lnTo>
                <a:lnTo>
                  <a:pt x="7727602" y="5475562"/>
                </a:lnTo>
                <a:lnTo>
                  <a:pt x="7690606" y="5480649"/>
                </a:lnTo>
                <a:lnTo>
                  <a:pt x="7624212" y="5484579"/>
                </a:lnTo>
                <a:cubicBezTo>
                  <a:pt x="7434738" y="5508001"/>
                  <a:pt x="7243868" y="5514147"/>
                  <a:pt x="7053506" y="5502949"/>
                </a:cubicBezTo>
                <a:cubicBezTo>
                  <a:pt x="6777009" y="5485453"/>
                  <a:pt x="6500117" y="5474737"/>
                  <a:pt x="6223029" y="5498574"/>
                </a:cubicBezTo>
                <a:cubicBezTo>
                  <a:pt x="6065592" y="5511916"/>
                  <a:pt x="5908157" y="5526131"/>
                  <a:pt x="5750720" y="5507761"/>
                </a:cubicBezTo>
                <a:cubicBezTo>
                  <a:pt x="5616170" y="5490965"/>
                  <a:pt x="5480520" y="5488253"/>
                  <a:pt x="5345518" y="5499668"/>
                </a:cubicBezTo>
                <a:cubicBezTo>
                  <a:pt x="5197844" y="5511040"/>
                  <a:pt x="5049616" y="5511040"/>
                  <a:pt x="4901942" y="5499668"/>
                </a:cubicBezTo>
                <a:cubicBezTo>
                  <a:pt x="4760445" y="5490920"/>
                  <a:pt x="4618556" y="5476268"/>
                  <a:pt x="4477454" y="5492013"/>
                </a:cubicBezTo>
                <a:cubicBezTo>
                  <a:pt x="4279085" y="5513884"/>
                  <a:pt x="4081305" y="5506667"/>
                  <a:pt x="3883329" y="5493326"/>
                </a:cubicBezTo>
                <a:cubicBezTo>
                  <a:pt x="3719792" y="5482391"/>
                  <a:pt x="3555664" y="5466425"/>
                  <a:pt x="3392914" y="5492233"/>
                </a:cubicBezTo>
                <a:cubicBezTo>
                  <a:pt x="3175771" y="5523222"/>
                  <a:pt x="2956480" y="5531206"/>
                  <a:pt x="2737979" y="5516072"/>
                </a:cubicBezTo>
                <a:cubicBezTo>
                  <a:pt x="2289680" y="5492670"/>
                  <a:pt x="1840986" y="5498574"/>
                  <a:pt x="1392489" y="5480641"/>
                </a:cubicBezTo>
                <a:cubicBezTo>
                  <a:pt x="1244499" y="5474519"/>
                  <a:pt x="1097296" y="5507322"/>
                  <a:pt x="949699" y="5509072"/>
                </a:cubicBezTo>
                <a:cubicBezTo>
                  <a:pt x="684469" y="5512352"/>
                  <a:pt x="418241" y="5493120"/>
                  <a:pt x="151598" y="5492249"/>
                </a:cubicBezTo>
                <a:lnTo>
                  <a:pt x="1415" y="5496057"/>
                </a:lnTo>
                <a:lnTo>
                  <a:pt x="3772" y="5431261"/>
                </a:lnTo>
                <a:cubicBezTo>
                  <a:pt x="7163" y="5398149"/>
                  <a:pt x="12808" y="5364994"/>
                  <a:pt x="20909" y="5331792"/>
                </a:cubicBezTo>
                <a:cubicBezTo>
                  <a:pt x="51502" y="5208362"/>
                  <a:pt x="50009" y="5079152"/>
                  <a:pt x="16572" y="4956462"/>
                </a:cubicBezTo>
                <a:cubicBezTo>
                  <a:pt x="9172" y="4924695"/>
                  <a:pt x="4643" y="4892329"/>
                  <a:pt x="3048" y="4859758"/>
                </a:cubicBezTo>
                <a:cubicBezTo>
                  <a:pt x="-7031" y="4740857"/>
                  <a:pt x="9937" y="4623614"/>
                  <a:pt x="24098" y="4506116"/>
                </a:cubicBezTo>
                <a:cubicBezTo>
                  <a:pt x="33539" y="4431228"/>
                  <a:pt x="47955" y="4355575"/>
                  <a:pt x="24098" y="4281453"/>
                </a:cubicBezTo>
                <a:cubicBezTo>
                  <a:pt x="7755" y="4229797"/>
                  <a:pt x="4120" y="4174965"/>
                  <a:pt x="13510" y="4121600"/>
                </a:cubicBezTo>
                <a:cubicBezTo>
                  <a:pt x="29342" y="4026887"/>
                  <a:pt x="32646" y="3930503"/>
                  <a:pt x="23333" y="3834935"/>
                </a:cubicBezTo>
                <a:cubicBezTo>
                  <a:pt x="17184" y="3771925"/>
                  <a:pt x="18128" y="3708417"/>
                  <a:pt x="26140" y="3645611"/>
                </a:cubicBezTo>
                <a:cubicBezTo>
                  <a:pt x="36728" y="3561155"/>
                  <a:pt x="53186" y="3475168"/>
                  <a:pt x="33156" y="3390458"/>
                </a:cubicBezTo>
                <a:cubicBezTo>
                  <a:pt x="1262" y="3255864"/>
                  <a:pt x="7641" y="3121398"/>
                  <a:pt x="20399" y="2985784"/>
                </a:cubicBezTo>
                <a:cubicBezTo>
                  <a:pt x="29967" y="2884871"/>
                  <a:pt x="40556" y="2782810"/>
                  <a:pt x="21419" y="2680748"/>
                </a:cubicBezTo>
                <a:cubicBezTo>
                  <a:pt x="13191" y="2633392"/>
                  <a:pt x="13191" y="2584964"/>
                  <a:pt x="21419" y="2537607"/>
                </a:cubicBezTo>
                <a:cubicBezTo>
                  <a:pt x="31370" y="2473819"/>
                  <a:pt x="40811" y="2410668"/>
                  <a:pt x="28053" y="2346242"/>
                </a:cubicBezTo>
                <a:cubicBezTo>
                  <a:pt x="22440" y="2318175"/>
                  <a:pt x="18230" y="2289853"/>
                  <a:pt x="15295" y="2261531"/>
                </a:cubicBezTo>
                <a:cubicBezTo>
                  <a:pt x="9452" y="2189221"/>
                  <a:pt x="11544" y="2116502"/>
                  <a:pt x="21546" y="2044651"/>
                </a:cubicBezTo>
                <a:cubicBezTo>
                  <a:pt x="31115" y="1961216"/>
                  <a:pt x="15551" y="1877270"/>
                  <a:pt x="28308" y="1794090"/>
                </a:cubicBezTo>
                <a:cubicBezTo>
                  <a:pt x="37367" y="1727100"/>
                  <a:pt x="37711" y="1659216"/>
                  <a:pt x="29329" y="1592136"/>
                </a:cubicBezTo>
                <a:cubicBezTo>
                  <a:pt x="14250" y="1465325"/>
                  <a:pt x="15193" y="1337123"/>
                  <a:pt x="32135" y="1210554"/>
                </a:cubicBezTo>
                <a:cubicBezTo>
                  <a:pt x="42597" y="1136687"/>
                  <a:pt x="48593" y="1060652"/>
                  <a:pt x="29839" y="988188"/>
                </a:cubicBezTo>
                <a:cubicBezTo>
                  <a:pt x="-14303" y="817873"/>
                  <a:pt x="11468" y="647303"/>
                  <a:pt x="29839" y="477881"/>
                </a:cubicBezTo>
                <a:cubicBezTo>
                  <a:pt x="41002" y="386894"/>
                  <a:pt x="41258" y="294898"/>
                  <a:pt x="30605" y="203847"/>
                </a:cubicBezTo>
                <a:lnTo>
                  <a:pt x="17136" y="42362"/>
                </a:lnTo>
                <a:lnTo>
                  <a:pt x="155390" y="51827"/>
                </a:lnTo>
                <a:cubicBezTo>
                  <a:pt x="380715" y="63616"/>
                  <a:pt x="606095" y="63411"/>
                  <a:pt x="831032" y="41432"/>
                </a:cubicBezTo>
                <a:cubicBezTo>
                  <a:pt x="1107234" y="18075"/>
                  <a:pt x="1384519" y="14708"/>
                  <a:pt x="1661115" y="31372"/>
                </a:cubicBezTo>
                <a:cubicBezTo>
                  <a:pt x="1911045" y="42962"/>
                  <a:pt x="2160581" y="71395"/>
                  <a:pt x="2411103" y="47120"/>
                </a:cubicBezTo>
                <a:cubicBezTo>
                  <a:pt x="2497298" y="38807"/>
                  <a:pt x="2581920" y="18689"/>
                  <a:pt x="2668707" y="14096"/>
                </a:cubicBezTo>
                <a:cubicBezTo>
                  <a:pt x="3075287" y="-7775"/>
                  <a:pt x="3480488" y="25030"/>
                  <a:pt x="3885690" y="51930"/>
                </a:cubicBezTo>
                <a:cubicBezTo>
                  <a:pt x="4033287" y="61770"/>
                  <a:pt x="4180883" y="73799"/>
                  <a:pt x="4328480" y="46900"/>
                </a:cubicBezTo>
                <a:cubicBezTo>
                  <a:pt x="4453032" y="25577"/>
                  <a:pt x="4579453" y="21181"/>
                  <a:pt x="4704949" y="33778"/>
                </a:cubicBezTo>
                <a:cubicBezTo>
                  <a:pt x="4816098" y="46376"/>
                  <a:pt x="4927939" y="49371"/>
                  <a:pt x="5039501" y="42745"/>
                </a:cubicBezTo>
                <a:cubicBezTo>
                  <a:pt x="5342568" y="15407"/>
                  <a:pt x="5645828" y="318"/>
                  <a:pt x="5949681" y="536"/>
                </a:cubicBezTo>
                <a:close/>
              </a:path>
            </a:pathLst>
          </a:custGeom>
        </p:spPr>
      </p:pic>
    </p:spTree>
    <p:extLst>
      <p:ext uri="{BB962C8B-B14F-4D97-AF65-F5344CB8AC3E}">
        <p14:creationId xmlns:p14="http://schemas.microsoft.com/office/powerpoint/2010/main" val="10141614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6A218-E4D6-D42E-F448-C86F46D1CCDB}"/>
              </a:ext>
            </a:extLst>
          </p:cNvPr>
          <p:cNvSpPr>
            <a:spLocks noGrp="1"/>
          </p:cNvSpPr>
          <p:nvPr>
            <p:ph type="title"/>
          </p:nvPr>
        </p:nvSpPr>
        <p:spPr>
          <a:xfrm>
            <a:off x="6739128" y="638089"/>
            <a:ext cx="4818888" cy="1476801"/>
          </a:xfrm>
        </p:spPr>
        <p:txBody>
          <a:bodyPr anchor="b">
            <a:normAutofit/>
          </a:bodyPr>
          <a:lstStyle/>
          <a:p>
            <a:r>
              <a:rPr lang="en-US" sz="4600"/>
              <a:t>Nicola Bulley case- information sharing</a:t>
            </a:r>
          </a:p>
        </p:txBody>
      </p:sp>
      <p:pic>
        <p:nvPicPr>
          <p:cNvPr id="4" name="Picture 3" descr="Water search expert caused challenges to Nicola Bulley investigation –  report">
            <a:extLst>
              <a:ext uri="{FF2B5EF4-FFF2-40B4-BE49-F238E27FC236}">
                <a16:creationId xmlns:a16="http://schemas.microsoft.com/office/drawing/2014/main" id="{559F940B-531C-EB66-24A5-18D48358FFA5}"/>
              </a:ext>
            </a:extLst>
          </p:cNvPr>
          <p:cNvPicPr>
            <a:picLocks noChangeAspect="1"/>
          </p:cNvPicPr>
          <p:nvPr/>
        </p:nvPicPr>
        <p:blipFill>
          <a:blip r:embed="rId2"/>
          <a:stretch>
            <a:fillRect/>
          </a:stretch>
        </p:blipFill>
        <p:spPr>
          <a:xfrm>
            <a:off x="630936" y="685800"/>
            <a:ext cx="5458968" cy="5486400"/>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B560AD-AB7A-9D5F-4F05-026B4898AB90}"/>
              </a:ext>
            </a:extLst>
          </p:cNvPr>
          <p:cNvSpPr>
            <a:spLocks noGrp="1"/>
          </p:cNvSpPr>
          <p:nvPr>
            <p:ph idx="1"/>
          </p:nvPr>
        </p:nvSpPr>
        <p:spPr>
          <a:xfrm>
            <a:off x="6739128" y="2664886"/>
            <a:ext cx="4818888" cy="3550789"/>
          </a:xfrm>
        </p:spPr>
        <p:txBody>
          <a:bodyPr vert="horz" lIns="91440" tIns="45720" rIns="91440" bIns="45720" rtlCol="0" anchor="t">
            <a:normAutofit/>
          </a:bodyPr>
          <a:lstStyle/>
          <a:p>
            <a:pPr marL="0" indent="0">
              <a:buNone/>
            </a:pPr>
            <a:r>
              <a:rPr lang="en-US" sz="2200"/>
              <a:t>Police </a:t>
            </a:r>
            <a:r>
              <a:rPr lang="en-US" sz="2200" err="1"/>
              <a:t>critisised</a:t>
            </a:r>
            <a:r>
              <a:rPr lang="en-US" sz="2200"/>
              <a:t> for releasing personal information regarding Nicola:-</a:t>
            </a:r>
            <a:endParaRPr lang="en-US"/>
          </a:p>
          <a:p>
            <a:r>
              <a:rPr lang="en-US" sz="2200"/>
              <a:t>Alcohol consumption</a:t>
            </a:r>
            <a:endParaRPr lang="en-US"/>
          </a:p>
          <a:p>
            <a:r>
              <a:rPr lang="en-US" sz="2200"/>
              <a:t>Menopause.</a:t>
            </a:r>
            <a:endParaRPr lang="en-US"/>
          </a:p>
          <a:p>
            <a:endParaRPr lang="en-US" sz="2200"/>
          </a:p>
        </p:txBody>
      </p:sp>
    </p:spTree>
    <p:extLst>
      <p:ext uri="{BB962C8B-B14F-4D97-AF65-F5344CB8AC3E}">
        <p14:creationId xmlns:p14="http://schemas.microsoft.com/office/powerpoint/2010/main" val="69989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7EC57-380E-8287-1563-75538640A2FB}"/>
              </a:ext>
            </a:extLst>
          </p:cNvPr>
          <p:cNvSpPr>
            <a:spLocks noGrp="1"/>
          </p:cNvSpPr>
          <p:nvPr>
            <p:ph type="title"/>
          </p:nvPr>
        </p:nvSpPr>
        <p:spPr>
          <a:xfrm>
            <a:off x="572493" y="238539"/>
            <a:ext cx="11018520" cy="1434415"/>
          </a:xfrm>
        </p:spPr>
        <p:txBody>
          <a:bodyPr anchor="b">
            <a:normAutofit/>
          </a:bodyPr>
          <a:lstStyle/>
          <a:p>
            <a:r>
              <a:rPr lang="en-US" sz="5400"/>
              <a:t>Information sharing</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0FA3E1-F244-5194-278F-38DD19C08BBD}"/>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a:ea typeface="+mn-lt"/>
                <a:cs typeface="+mn-lt"/>
              </a:rPr>
              <a:t>Data sharing can take the form of:-</a:t>
            </a:r>
          </a:p>
          <a:p>
            <a:r>
              <a:rPr lang="en-US" sz="2200">
                <a:ea typeface="+mn-lt"/>
                <a:cs typeface="+mn-lt"/>
              </a:rPr>
              <a:t>a mutual exchange of data</a:t>
            </a:r>
          </a:p>
          <a:p>
            <a:r>
              <a:rPr lang="en-US" sz="2200">
                <a:ea typeface="+mn-lt"/>
                <a:cs typeface="+mn-lt"/>
              </a:rPr>
              <a:t>one or more </a:t>
            </a:r>
            <a:r>
              <a:rPr lang="en-US" sz="2200" err="1">
                <a:ea typeface="+mn-lt"/>
                <a:cs typeface="+mn-lt"/>
              </a:rPr>
              <a:t>organisations</a:t>
            </a:r>
            <a:r>
              <a:rPr lang="en-US" sz="2200">
                <a:ea typeface="+mn-lt"/>
                <a:cs typeface="+mn-lt"/>
              </a:rPr>
              <a:t> providing data to a third party or parties</a:t>
            </a:r>
          </a:p>
          <a:p>
            <a:r>
              <a:rPr lang="en-US" sz="2200">
                <a:ea typeface="+mn-lt"/>
                <a:cs typeface="+mn-lt"/>
              </a:rPr>
              <a:t>several </a:t>
            </a:r>
            <a:r>
              <a:rPr lang="en-US" sz="2200" err="1">
                <a:ea typeface="+mn-lt"/>
                <a:cs typeface="+mn-lt"/>
              </a:rPr>
              <a:t>organisations</a:t>
            </a:r>
            <a:r>
              <a:rPr lang="en-US" sz="2200">
                <a:ea typeface="+mn-lt"/>
                <a:cs typeface="+mn-lt"/>
              </a:rPr>
              <a:t> making information available to each other on a shared platform</a:t>
            </a:r>
          </a:p>
          <a:p>
            <a:r>
              <a:rPr lang="en-US" sz="2200">
                <a:ea typeface="+mn-lt"/>
                <a:cs typeface="+mn-lt"/>
              </a:rPr>
              <a:t>several </a:t>
            </a:r>
            <a:r>
              <a:rPr lang="en-US" sz="2200" err="1">
                <a:ea typeface="+mn-lt"/>
                <a:cs typeface="+mn-lt"/>
              </a:rPr>
              <a:t>organisations</a:t>
            </a:r>
            <a:r>
              <a:rPr lang="en-US" sz="2200">
                <a:ea typeface="+mn-lt"/>
                <a:cs typeface="+mn-lt"/>
              </a:rPr>
              <a:t> combining information and making it available to a third party or parties</a:t>
            </a:r>
          </a:p>
          <a:p>
            <a:endParaRPr lang="en-US" sz="2200"/>
          </a:p>
          <a:p>
            <a:pPr>
              <a:buNone/>
            </a:pPr>
            <a:endParaRPr lang="en-US" sz="2200"/>
          </a:p>
          <a:p>
            <a:pPr marL="0" indent="0">
              <a:buNone/>
            </a:pPr>
            <a:endParaRPr lang="en-US" sz="2200"/>
          </a:p>
          <a:p>
            <a:endParaRPr lang="en-US" sz="2200"/>
          </a:p>
        </p:txBody>
      </p:sp>
      <p:pic>
        <p:nvPicPr>
          <p:cNvPr id="4" name="Picture 3" descr="Computing Studies ...">
            <a:extLst>
              <a:ext uri="{FF2B5EF4-FFF2-40B4-BE49-F238E27FC236}">
                <a16:creationId xmlns:a16="http://schemas.microsoft.com/office/drawing/2014/main" id="{55BC167D-9B22-7A25-0C68-432F5760DF23}"/>
              </a:ext>
            </a:extLst>
          </p:cNvPr>
          <p:cNvPicPr>
            <a:picLocks noChangeAspect="1"/>
          </p:cNvPicPr>
          <p:nvPr/>
        </p:nvPicPr>
        <p:blipFill rotWithShape="1">
          <a:blip r:embed="rId2"/>
          <a:srcRect l="13362" r="14576"/>
          <a:stretch/>
        </p:blipFill>
        <p:spPr>
          <a:xfrm>
            <a:off x="7675658" y="2093976"/>
            <a:ext cx="3941064" cy="4096512"/>
          </a:xfrm>
          <a:prstGeom prst="rect">
            <a:avLst/>
          </a:prstGeom>
        </p:spPr>
      </p:pic>
    </p:spTree>
    <p:extLst>
      <p:ext uri="{BB962C8B-B14F-4D97-AF65-F5344CB8AC3E}">
        <p14:creationId xmlns:p14="http://schemas.microsoft.com/office/powerpoint/2010/main" val="1912108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60D62-61E6-8DF9-3780-73211E9B9C98}"/>
              </a:ext>
            </a:extLst>
          </p:cNvPr>
          <p:cNvSpPr>
            <a:spLocks noGrp="1"/>
          </p:cNvSpPr>
          <p:nvPr>
            <p:ph type="title"/>
          </p:nvPr>
        </p:nvSpPr>
        <p:spPr>
          <a:xfrm>
            <a:off x="572493" y="238539"/>
            <a:ext cx="11018520" cy="1434415"/>
          </a:xfrm>
        </p:spPr>
        <p:txBody>
          <a:bodyPr anchor="b">
            <a:normAutofit/>
          </a:bodyPr>
          <a:lstStyle/>
          <a:p>
            <a:r>
              <a:rPr lang="en-US" sz="5400"/>
              <a:t>Information sharing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DF5BCF-38CA-C0D7-A200-3FFAE5F1532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latin typeface="Segoe UI"/>
                <a:cs typeface="Segoe UI"/>
              </a:rPr>
              <a:t>Sharing police information must be linked to a policing purpose. APP on information management – </a:t>
            </a:r>
            <a:r>
              <a:rPr lang="en-US" sz="1900" b="1">
                <a:latin typeface="Segoe UI"/>
                <a:cs typeface="Segoe UI"/>
              </a:rPr>
              <a:t>management of police information</a:t>
            </a:r>
            <a:r>
              <a:rPr lang="en-US" sz="1900">
                <a:latin typeface="Segoe UI"/>
                <a:cs typeface="Segoe UI"/>
              </a:rPr>
              <a:t> – defines such purposes as:-</a:t>
            </a:r>
          </a:p>
          <a:p>
            <a:pPr>
              <a:buFont typeface="Arial,Sans-Serif" panose="020B0604020202020204" pitchFamily="34" charset="0"/>
            </a:pPr>
            <a:r>
              <a:rPr lang="en-US" sz="1900">
                <a:latin typeface="Arial"/>
                <a:cs typeface="Arial"/>
              </a:rPr>
              <a:t>protecting life and property</a:t>
            </a:r>
          </a:p>
          <a:p>
            <a:pPr>
              <a:buFont typeface="Arial,Sans-Serif" panose="020B0604020202020204" pitchFamily="34" charset="0"/>
            </a:pPr>
            <a:r>
              <a:rPr lang="en-US" sz="1900">
                <a:latin typeface="Arial"/>
                <a:cs typeface="Arial"/>
              </a:rPr>
              <a:t>preserving order</a:t>
            </a:r>
          </a:p>
          <a:p>
            <a:pPr>
              <a:buFont typeface="Arial,Sans-Serif" panose="020B0604020202020204" pitchFamily="34" charset="0"/>
            </a:pPr>
            <a:r>
              <a:rPr lang="en-US" sz="1900">
                <a:latin typeface="Arial"/>
                <a:cs typeface="Arial"/>
              </a:rPr>
              <a:t>preventing and detecting offences</a:t>
            </a:r>
          </a:p>
          <a:p>
            <a:pPr>
              <a:buFont typeface="Arial,Sans-Serif" panose="020B0604020202020204" pitchFamily="34" charset="0"/>
            </a:pPr>
            <a:r>
              <a:rPr lang="en-US" sz="1900">
                <a:latin typeface="Arial"/>
                <a:cs typeface="Arial"/>
              </a:rPr>
              <a:t>bringing offenders to justice</a:t>
            </a:r>
          </a:p>
          <a:p>
            <a:pPr>
              <a:buFont typeface="Arial,Sans-Serif" panose="020B0604020202020204" pitchFamily="34" charset="0"/>
            </a:pPr>
            <a:r>
              <a:rPr lang="en-US" sz="1900">
                <a:latin typeface="Arial"/>
                <a:cs typeface="Arial"/>
              </a:rPr>
              <a:t>any duty or responsibility arising from common or statute law</a:t>
            </a:r>
          </a:p>
          <a:p>
            <a:r>
              <a:rPr lang="en-US" sz="1900">
                <a:latin typeface="Segoe UI"/>
                <a:cs typeface="Segoe UI"/>
              </a:rPr>
              <a:t>Some data sharing does not involve personal data, eg, sharing statistical data that does not identify a person. When this occurs, neither the DPA nor </a:t>
            </a:r>
            <a:r>
              <a:rPr lang="en-US" sz="1900">
                <a:ea typeface="+mn-lt"/>
                <a:cs typeface="+mn-lt"/>
              </a:rPr>
              <a:t>this APP applies.</a:t>
            </a:r>
            <a:endParaRPr lang="en-US" sz="1900"/>
          </a:p>
        </p:txBody>
      </p:sp>
      <p:pic>
        <p:nvPicPr>
          <p:cNvPr id="4" name="Picture 3" descr="Computing Studies ...">
            <a:extLst>
              <a:ext uri="{FF2B5EF4-FFF2-40B4-BE49-F238E27FC236}">
                <a16:creationId xmlns:a16="http://schemas.microsoft.com/office/drawing/2014/main" id="{68B433FA-FC38-7BF4-F51E-1811A0B0987B}"/>
              </a:ext>
            </a:extLst>
          </p:cNvPr>
          <p:cNvPicPr>
            <a:picLocks noChangeAspect="1"/>
          </p:cNvPicPr>
          <p:nvPr/>
        </p:nvPicPr>
        <p:blipFill rotWithShape="1">
          <a:blip r:embed="rId2"/>
          <a:srcRect l="13362" r="14576"/>
          <a:stretch/>
        </p:blipFill>
        <p:spPr>
          <a:xfrm>
            <a:off x="7675658" y="2093976"/>
            <a:ext cx="3941064" cy="4096512"/>
          </a:xfrm>
          <a:prstGeom prst="rect">
            <a:avLst/>
          </a:prstGeom>
        </p:spPr>
      </p:pic>
    </p:spTree>
    <p:extLst>
      <p:ext uri="{BB962C8B-B14F-4D97-AF65-F5344CB8AC3E}">
        <p14:creationId xmlns:p14="http://schemas.microsoft.com/office/powerpoint/2010/main" val="4239377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4C66B-AF82-C115-287E-118A3DFBAAC8}"/>
              </a:ext>
            </a:extLst>
          </p:cNvPr>
          <p:cNvSpPr>
            <a:spLocks noGrp="1"/>
          </p:cNvSpPr>
          <p:nvPr>
            <p:ph type="title"/>
          </p:nvPr>
        </p:nvSpPr>
        <p:spPr>
          <a:xfrm>
            <a:off x="838200" y="365125"/>
            <a:ext cx="10515600" cy="1325563"/>
          </a:xfrm>
        </p:spPr>
        <p:txBody>
          <a:bodyPr>
            <a:normAutofit/>
          </a:bodyPr>
          <a:lstStyle/>
          <a:p>
            <a:r>
              <a:rPr lang="en-US" sz="5400"/>
              <a:t>Sharing agreements- Task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45B379-F05A-7A88-6A49-E39087DE05B3}"/>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t>Data processing contract</a:t>
            </a:r>
          </a:p>
          <a:p>
            <a:r>
              <a:rPr lang="en-US" sz="2200"/>
              <a:t>Memorandum of understanding</a:t>
            </a:r>
          </a:p>
          <a:p>
            <a:r>
              <a:rPr lang="en-US" sz="2200"/>
              <a:t>Service level agreement</a:t>
            </a:r>
          </a:p>
          <a:p>
            <a:r>
              <a:rPr lang="en-US" sz="2200"/>
              <a:t>Information sharing agreement</a:t>
            </a:r>
          </a:p>
          <a:p>
            <a:endParaRPr lang="en-US" sz="2200"/>
          </a:p>
          <a:p>
            <a:pPr marL="0" indent="0">
              <a:buNone/>
            </a:pPr>
            <a:r>
              <a:rPr lang="en-US" sz="2200"/>
              <a:t>Research into one of the above find an example. Note down key points to include the purpose of the agreement, who is the agreement between.</a:t>
            </a:r>
          </a:p>
        </p:txBody>
      </p:sp>
    </p:spTree>
    <p:extLst>
      <p:ext uri="{BB962C8B-B14F-4D97-AF65-F5344CB8AC3E}">
        <p14:creationId xmlns:p14="http://schemas.microsoft.com/office/powerpoint/2010/main" val="832697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23AB9-77B3-42CA-AD30-415938071BC3}"/>
              </a:ext>
            </a:extLst>
          </p:cNvPr>
          <p:cNvSpPr>
            <a:spLocks noGrp="1"/>
          </p:cNvSpPr>
          <p:nvPr>
            <p:ph type="title"/>
          </p:nvPr>
        </p:nvSpPr>
        <p:spPr/>
        <p:txBody>
          <a:bodyPr/>
          <a:lstStyle/>
          <a:p>
            <a:r>
              <a:rPr lang="en-US"/>
              <a:t>Any questions</a:t>
            </a:r>
          </a:p>
        </p:txBody>
      </p:sp>
      <p:pic>
        <p:nvPicPr>
          <p:cNvPr id="4" name="Content Placeholder 3" descr="A screenshot of a web page&#10;&#10;Description automatically generated">
            <a:extLst>
              <a:ext uri="{FF2B5EF4-FFF2-40B4-BE49-F238E27FC236}">
                <a16:creationId xmlns:a16="http://schemas.microsoft.com/office/drawing/2014/main" id="{3713A137-A9B5-F355-703A-E445EBBA28A7}"/>
              </a:ext>
            </a:extLst>
          </p:cNvPr>
          <p:cNvPicPr>
            <a:picLocks noGrp="1" noChangeAspect="1"/>
          </p:cNvPicPr>
          <p:nvPr>
            <p:ph idx="1"/>
          </p:nvPr>
        </p:nvPicPr>
        <p:blipFill>
          <a:blip r:embed="rId2"/>
          <a:stretch>
            <a:fillRect/>
          </a:stretch>
        </p:blipFill>
        <p:spPr>
          <a:xfrm>
            <a:off x="2604759" y="1825625"/>
            <a:ext cx="6982482" cy="4351338"/>
          </a:xfrm>
        </p:spPr>
      </p:pic>
    </p:spTree>
    <p:extLst>
      <p:ext uri="{BB962C8B-B14F-4D97-AF65-F5344CB8AC3E}">
        <p14:creationId xmlns:p14="http://schemas.microsoft.com/office/powerpoint/2010/main" val="15424185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6432A9-6A10-EE30-A676-FBA0C57546E1}"/>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sz="6600" kern="1200">
                <a:solidFill>
                  <a:srgbClr val="FFFFFF"/>
                </a:solidFill>
                <a:latin typeface="+mj-lt"/>
                <a:ea typeface="+mj-ea"/>
                <a:cs typeface="+mj-cs"/>
              </a:rPr>
              <a:t>Next week</a:t>
            </a:r>
          </a:p>
        </p:txBody>
      </p:sp>
      <p:sp>
        <p:nvSpPr>
          <p:cNvPr id="3" name="Content Placeholder 2">
            <a:extLst>
              <a:ext uri="{FF2B5EF4-FFF2-40B4-BE49-F238E27FC236}">
                <a16:creationId xmlns:a16="http://schemas.microsoft.com/office/drawing/2014/main" id="{BA708184-003B-43A1-2554-22C40B811109}"/>
              </a:ext>
            </a:extLst>
          </p:cNvPr>
          <p:cNvSpPr>
            <a:spLocks noGrp="1"/>
          </p:cNvSpPr>
          <p:nvPr>
            <p:ph idx="1"/>
          </p:nvPr>
        </p:nvSpPr>
        <p:spPr>
          <a:xfrm>
            <a:off x="3227832" y="4353507"/>
            <a:ext cx="5733288" cy="932688"/>
          </a:xfrm>
        </p:spPr>
        <p:txBody>
          <a:bodyPr vert="horz" lIns="91440" tIns="45720" rIns="91440" bIns="45720" rtlCol="0" anchor="t">
            <a:normAutofit fontScale="62500" lnSpcReduction="20000"/>
          </a:bodyPr>
          <a:lstStyle/>
          <a:p>
            <a:pPr marL="0" indent="0" algn="ctr">
              <a:buNone/>
            </a:pPr>
            <a:r>
              <a:rPr lang="en-US" sz="2400" dirty="0">
                <a:solidFill>
                  <a:srgbClr val="FFFFFF"/>
                </a:solidFill>
              </a:rPr>
              <a:t>Progress week – no taught sessions</a:t>
            </a:r>
          </a:p>
          <a:p>
            <a:pPr marL="0" indent="0" algn="ctr">
              <a:buNone/>
            </a:pPr>
            <a:r>
              <a:rPr lang="en-US" sz="2400" dirty="0">
                <a:solidFill>
                  <a:srgbClr val="FFFFFF"/>
                </a:solidFill>
              </a:rPr>
              <a:t>Don’t forget- Assignment due by 23:59 Friday!!!</a:t>
            </a:r>
          </a:p>
          <a:p>
            <a:pPr marL="0" indent="0" algn="ctr">
              <a:buNone/>
            </a:pPr>
            <a:r>
              <a:rPr lang="en-US" sz="2400" dirty="0">
                <a:solidFill>
                  <a:srgbClr val="FFFFFF"/>
                </a:solidFill>
              </a:rPr>
              <a:t>18th Nov- National Police recruitment process- Assignment 2</a:t>
            </a:r>
          </a:p>
        </p:txBody>
      </p:sp>
      <p:sp>
        <p:nvSpPr>
          <p:cNvPr id="12"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5812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69</Slides>
  <Notes>0</Notes>
  <HiddenSlides>0</HiddenSlides>
  <ScaleCrop>false</ScaleCrop>
  <HeadingPairs>
    <vt:vector size="4" baseType="variant">
      <vt:variant>
        <vt:lpstr>Theme</vt:lpstr>
      </vt:variant>
      <vt:variant>
        <vt:i4>1</vt:i4>
      </vt:variant>
      <vt:variant>
        <vt:lpstr>Slide Titles</vt:lpstr>
      </vt:variant>
      <vt:variant>
        <vt:i4>69</vt:i4>
      </vt:variant>
    </vt:vector>
  </HeadingPairs>
  <TitlesOfParts>
    <vt:vector size="70" baseType="lpstr">
      <vt:lpstr>office theme</vt:lpstr>
      <vt:lpstr>Understanding the role of  police constable  (BMPL4019)</vt:lpstr>
      <vt:lpstr>Aims for today</vt:lpstr>
      <vt:lpstr>Assignment 2</vt:lpstr>
      <vt:lpstr>Example question</vt:lpstr>
      <vt:lpstr>PowerPoint Presentation</vt:lpstr>
      <vt:lpstr>Example answer</vt:lpstr>
      <vt:lpstr>PowerPoint Presentation</vt:lpstr>
      <vt:lpstr>Your time slot for the assessment</vt:lpstr>
      <vt:lpstr>What are professional standards?</vt:lpstr>
      <vt:lpstr>What does it mean to act "ethically"?</vt:lpstr>
      <vt:lpstr>Task- Equality Act 2010</vt:lpstr>
      <vt:lpstr>Code of Ethics </vt:lpstr>
      <vt:lpstr>PowerPoint Presentation</vt:lpstr>
      <vt:lpstr>Code of Practice for Ethical Policing   (statutory code)</vt:lpstr>
      <vt:lpstr>Ten standards of Professional Behaviour and Policing principles (Police Federation, 2023)</vt:lpstr>
      <vt:lpstr>Ten standards of Professional Behaviour and Policing principles (Police Federation, 2023)</vt:lpstr>
      <vt:lpstr>Ten standards of Professional Behaviour and Policing principles (Police Federation, 2023)</vt:lpstr>
      <vt:lpstr>Does this apply to a police officers personal life?</vt:lpstr>
      <vt:lpstr>Maintaining professional standards</vt:lpstr>
      <vt:lpstr>Professional Standards procedures </vt:lpstr>
      <vt:lpstr>Professional Standards procedures </vt:lpstr>
      <vt:lpstr>What about when standards slide?</vt:lpstr>
      <vt:lpstr>Conduct matters</vt:lpstr>
      <vt:lpstr>Complaints</vt:lpstr>
      <vt:lpstr>Data protection standards</vt:lpstr>
      <vt:lpstr>Some examples</vt:lpstr>
      <vt:lpstr>Managing police information</vt:lpstr>
      <vt:lpstr>Confidentiality</vt:lpstr>
      <vt:lpstr>Collection &amp; storage </vt:lpstr>
      <vt:lpstr>Types of information held</vt:lpstr>
      <vt:lpstr>PowerPoint Presentation</vt:lpstr>
      <vt:lpstr>Police information- Crime or offence related</vt:lpstr>
      <vt:lpstr>Task</vt:lpstr>
      <vt:lpstr>Management of Police Information (MoPI)</vt:lpstr>
      <vt:lpstr>Session 2</vt:lpstr>
      <vt:lpstr>Ten standards of Professional Behaviour and Policing principles (Police Federation, 2023)</vt:lpstr>
      <vt:lpstr>Ten standards of Professional Behaviour and Policing principles (Police Federation, 2023)</vt:lpstr>
      <vt:lpstr>Ten standards of Professional Behaviour and Policing principles (Police Federation, 2023)</vt:lpstr>
      <vt:lpstr>The Information Management Strategy</vt:lpstr>
      <vt:lpstr>Obligations</vt:lpstr>
      <vt:lpstr>Freedom of Information</vt:lpstr>
      <vt:lpstr>Freedom of information</vt:lpstr>
      <vt:lpstr>Information sharing</vt:lpstr>
      <vt:lpstr>Information sharing</vt:lpstr>
      <vt:lpstr>Information sharing</vt:lpstr>
      <vt:lpstr>Sharing agreements </vt:lpstr>
      <vt:lpstr>Factors to consider...</vt:lpstr>
      <vt:lpstr>Factors to consider</vt:lpstr>
      <vt:lpstr>Consequences to poor information sharing</vt:lpstr>
      <vt:lpstr>Victoria Climbe</vt:lpstr>
      <vt:lpstr>Transparency</vt:lpstr>
      <vt:lpstr>Hillsborough Disaster- public apology </vt:lpstr>
      <vt:lpstr> Police complaints  </vt:lpstr>
      <vt:lpstr>PowerPoint Presentation</vt:lpstr>
      <vt:lpstr>Number of complaints logged with IOPC 2022/23</vt:lpstr>
      <vt:lpstr>IOPC assessment review upon receiving a complaint</vt:lpstr>
      <vt:lpstr>Outcomes from misconduct hearing</vt:lpstr>
      <vt:lpstr>Wayne Couzens- what sanctions did he face?</vt:lpstr>
      <vt:lpstr>Police barred list and how it works</vt:lpstr>
      <vt:lpstr>How does the barring list work?  (College of Policing, 2023)</vt:lpstr>
      <vt:lpstr>Barred for 5 or 3 years</vt:lpstr>
      <vt:lpstr>What impact do cases like Wayne Couzens have on the publics perception of the police?</vt:lpstr>
      <vt:lpstr>PowerPoint Presentation</vt:lpstr>
      <vt:lpstr>Nicola Bulley case- information sharing</vt:lpstr>
      <vt:lpstr>Information sharing</vt:lpstr>
      <vt:lpstr>Information sharing</vt:lpstr>
      <vt:lpstr>Sharing agreements- Task</vt:lpstr>
      <vt:lpstr>Any 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cp:revision>
  <dcterms:created xsi:type="dcterms:W3CDTF">2024-07-01T10:47:22Z</dcterms:created>
  <dcterms:modified xsi:type="dcterms:W3CDTF">2024-11-05T12:59:11Z</dcterms:modified>
</cp:coreProperties>
</file>