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sldIdLst>
    <p:sldId id="272" r:id="rId2"/>
    <p:sldId id="274" r:id="rId3"/>
    <p:sldId id="275" r:id="rId4"/>
    <p:sldId id="276" r:id="rId5"/>
    <p:sldId id="277" r:id="rId6"/>
    <p:sldId id="278" r:id="rId7"/>
    <p:sldId id="279" r:id="rId8"/>
    <p:sldId id="280" r:id="rId9"/>
    <p:sldId id="281" r:id="rId10"/>
    <p:sldId id="282" r:id="rId11"/>
    <p:sldId id="294" r:id="rId12"/>
    <p:sldId id="283" r:id="rId13"/>
    <p:sldId id="285" r:id="rId14"/>
    <p:sldId id="286" r:id="rId15"/>
    <p:sldId id="287" r:id="rId16"/>
    <p:sldId id="289" r:id="rId17"/>
    <p:sldId id="290" r:id="rId18"/>
    <p:sldId id="291" r:id="rId19"/>
    <p:sldId id="292" r:id="rId2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a:latin typeface="Arial" charset="0"/>
              </a:endParaRPr>
            </a:p>
          </p:txBody>
        </p:sp>
      </p:grpSp>
      <p:sp>
        <p:nvSpPr>
          <p:cNvPr id="81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81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p:txBody>
          <a:bodyPr/>
          <a:lstStyle>
            <a:lvl1pPr>
              <a:defRPr/>
            </a:lvl1pPr>
          </a:lstStyle>
          <a:p>
            <a:pPr>
              <a:defRPr/>
            </a:pPr>
            <a:endParaRPr lang="en-GB"/>
          </a:p>
        </p:txBody>
      </p:sp>
      <p:sp>
        <p:nvSpPr>
          <p:cNvPr id="9" name="Rectangle 9"/>
          <p:cNvSpPr>
            <a:spLocks noGrp="1" noChangeArrowheads="1"/>
          </p:cNvSpPr>
          <p:nvPr>
            <p:ph type="ftr" sz="quarter" idx="11"/>
          </p:nvPr>
        </p:nvSpPr>
        <p:spPr/>
        <p:txBody>
          <a:bodyPr/>
          <a:lstStyle>
            <a:lvl1pPr>
              <a:defRPr/>
            </a:lvl1pPr>
          </a:lstStyle>
          <a:p>
            <a:pPr>
              <a:defRPr/>
            </a:pPr>
            <a:endParaRPr lang="en-GB"/>
          </a:p>
        </p:txBody>
      </p:sp>
      <p:sp>
        <p:nvSpPr>
          <p:cNvPr id="10" name="Rectangle 10"/>
          <p:cNvSpPr>
            <a:spLocks noGrp="1" noChangeArrowheads="1"/>
          </p:cNvSpPr>
          <p:nvPr>
            <p:ph type="sldNum" sz="quarter" idx="12"/>
          </p:nvPr>
        </p:nvSpPr>
        <p:spPr/>
        <p:txBody>
          <a:bodyPr/>
          <a:lstStyle>
            <a:lvl1pPr>
              <a:defRPr/>
            </a:lvl1pPr>
          </a:lstStyle>
          <a:p>
            <a:pPr>
              <a:defRPr/>
            </a:pPr>
            <a:fld id="{1249FA2D-ADB3-400B-85D2-1516F0F5E73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18EB2E1F-6E2F-4924-8077-C15F691325B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B2A7555A-1284-4A7A-A2A1-AB7A70D875E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9F2A0F66-7859-4CBE-B75E-4F1E20347A0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80ACA81C-5019-44AA-85F5-D484682F1DF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9D5B0BB0-960A-4A27-9C1B-856D52F6681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a:p>
        </p:txBody>
      </p:sp>
      <p:sp>
        <p:nvSpPr>
          <p:cNvPr id="3" name="Rectangle 9"/>
          <p:cNvSpPr>
            <a:spLocks noGrp="1" noChangeArrowheads="1"/>
          </p:cNvSpPr>
          <p:nvPr>
            <p:ph type="ftr" sz="quarter" idx="11"/>
          </p:nvPr>
        </p:nvSpPr>
        <p:spPr>
          <a:ln/>
        </p:spPr>
        <p:txBody>
          <a:bodyPr/>
          <a:lstStyle>
            <a:lvl1pPr>
              <a:defRPr/>
            </a:lvl1pPr>
          </a:lstStyle>
          <a:p>
            <a:pPr>
              <a:defRPr/>
            </a:pPr>
            <a:endParaRPr lang="en-GB"/>
          </a:p>
        </p:txBody>
      </p:sp>
      <p:sp>
        <p:nvSpPr>
          <p:cNvPr id="4" name="Rectangle 10"/>
          <p:cNvSpPr>
            <a:spLocks noGrp="1" noChangeArrowheads="1"/>
          </p:cNvSpPr>
          <p:nvPr>
            <p:ph type="sldNum" sz="quarter" idx="12"/>
          </p:nvPr>
        </p:nvSpPr>
        <p:spPr>
          <a:ln/>
        </p:spPr>
        <p:txBody>
          <a:bodyPr/>
          <a:lstStyle>
            <a:lvl1pPr>
              <a:defRPr/>
            </a:lvl1pPr>
          </a:lstStyle>
          <a:p>
            <a:pPr>
              <a:defRPr/>
            </a:pPr>
            <a:fld id="{7D9971BA-0D5F-48BA-A717-2C973190B09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614BA3E7-D7E5-4DC0-B310-2D432C65E11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8826A447-462D-4859-9B3D-7710BD7F91AA}"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797ABD2D-2D30-4719-A1C3-A669A8C1767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5485E18C-63C7-4C87-AF52-769B4B0EC8D8}"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238500" y="0"/>
            <a:ext cx="11925300" cy="3810000"/>
            <a:chOff x="-2040" y="0"/>
            <a:chExt cx="7512" cy="2400"/>
          </a:xfrm>
        </p:grpSpPr>
        <p:sp>
          <p:nvSpPr>
            <p:cNvPr id="717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17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a:latin typeface="Arial" charset="0"/>
              </a:endParaRPr>
            </a:p>
          </p:txBody>
        </p:sp>
        <p:sp>
          <p:nvSpPr>
            <p:cNvPr id="717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pPr>
                <a:defRPr/>
              </a:pPr>
              <a:endParaRPr lang="en-GB"/>
            </a:p>
          </p:txBody>
        </p:sp>
      </p:grpSp>
      <p:sp>
        <p:nvSpPr>
          <p:cNvPr id="1027"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28"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71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71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en-GB"/>
          </a:p>
        </p:txBody>
      </p:sp>
      <p:sp>
        <p:nvSpPr>
          <p:cNvPr id="71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45881D6B-0D4F-4DD9-AD44-B46A92C0941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2" r:id="rId2"/>
    <p:sldLayoutId id="2147483661" r:id="rId3"/>
    <p:sldLayoutId id="2147483660" r:id="rId4"/>
    <p:sldLayoutId id="2147483659" r:id="rId5"/>
    <p:sldLayoutId id="2147483658" r:id="rId6"/>
    <p:sldLayoutId id="2147483657" r:id="rId7"/>
    <p:sldLayoutId id="2147483656" r:id="rId8"/>
    <p:sldLayoutId id="2147483655" r:id="rId9"/>
    <p:sldLayoutId id="2147483654" r:id="rId10"/>
    <p:sldLayoutId id="2147483653" r:id="rId11"/>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ctrTitle"/>
          </p:nvPr>
        </p:nvSpPr>
        <p:spPr/>
        <p:txBody>
          <a:bodyPr/>
          <a:lstStyle/>
          <a:p>
            <a:pPr eaLnBrk="1" hangingPunct="1"/>
            <a:r>
              <a:rPr lang="en-GB" dirty="0" smtClean="0"/>
              <a:t>Reviewing Journals </a:t>
            </a:r>
            <a:br>
              <a:rPr lang="en-GB" dirty="0" smtClean="0"/>
            </a:br>
            <a:r>
              <a:rPr lang="cy-GB" dirty="0" smtClean="0"/>
              <a:t>Adolygu Cylchgronau</a:t>
            </a:r>
          </a:p>
        </p:txBody>
      </p:sp>
      <p:sp>
        <p:nvSpPr>
          <p:cNvPr id="13314" name="Rectangle 3"/>
          <p:cNvSpPr>
            <a:spLocks noGrp="1" noChangeArrowheads="1"/>
          </p:cNvSpPr>
          <p:nvPr>
            <p:ph type="subTitle" idx="1"/>
          </p:nvPr>
        </p:nvSpPr>
        <p:spPr/>
        <p:txBody>
          <a:bodyPr/>
          <a:lstStyle/>
          <a:p>
            <a:pPr eaLnBrk="1" hangingPunct="1"/>
            <a:endParaRPr lang="cy-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1331913" y="333375"/>
            <a:ext cx="7313612" cy="1143000"/>
          </a:xfrm>
        </p:spPr>
        <p:txBody>
          <a:bodyPr/>
          <a:lstStyle/>
          <a:p>
            <a:pPr eaLnBrk="1" hangingPunct="1"/>
            <a:r>
              <a:rPr lang="en-GB" sz="3200" smtClean="0"/>
              <a:t>What is a journal review</a:t>
            </a:r>
            <a:br>
              <a:rPr lang="en-GB" sz="3200" smtClean="0"/>
            </a:br>
            <a:r>
              <a:rPr lang="cy-GB" sz="3200" smtClean="0"/>
              <a:t>Beth yw adolygiad cylchgrawn</a:t>
            </a:r>
          </a:p>
        </p:txBody>
      </p:sp>
      <p:sp>
        <p:nvSpPr>
          <p:cNvPr id="15362" name="Content Placeholder 2"/>
          <p:cNvSpPr>
            <a:spLocks noGrp="1"/>
          </p:cNvSpPr>
          <p:nvPr>
            <p:ph sz="half" idx="1"/>
          </p:nvPr>
        </p:nvSpPr>
        <p:spPr/>
        <p:txBody>
          <a:bodyPr/>
          <a:lstStyle/>
          <a:p>
            <a:pPr eaLnBrk="1" hangingPunct="1"/>
            <a:r>
              <a:rPr lang="en-GB" sz="2000" smtClean="0"/>
              <a:t>A review is a writing task that asks you to summarise and evaluate a text.</a:t>
            </a:r>
          </a:p>
          <a:p>
            <a:pPr eaLnBrk="1" hangingPunct="1"/>
            <a:endParaRPr lang="en-GB" sz="2000" smtClean="0"/>
          </a:p>
          <a:p>
            <a:pPr eaLnBrk="1" hangingPunct="1"/>
            <a:r>
              <a:rPr lang="en-GB" sz="2000" smtClean="0"/>
              <a:t>It requires you to read the selected text in detail so that you can present a fair and reasonable evaluation of the selected text.</a:t>
            </a:r>
          </a:p>
          <a:p>
            <a:pPr eaLnBrk="1" hangingPunct="1"/>
            <a:endParaRPr lang="en-GB" smtClean="0"/>
          </a:p>
        </p:txBody>
      </p:sp>
      <p:sp>
        <p:nvSpPr>
          <p:cNvPr id="15363" name="Content Placeholder 3"/>
          <p:cNvSpPr>
            <a:spLocks noGrp="1"/>
          </p:cNvSpPr>
          <p:nvPr>
            <p:ph sz="half" idx="2"/>
          </p:nvPr>
        </p:nvSpPr>
        <p:spPr/>
        <p:txBody>
          <a:bodyPr/>
          <a:lstStyle/>
          <a:p>
            <a:pPr eaLnBrk="1" hangingPunct="1"/>
            <a:r>
              <a:rPr lang="cy-GB" sz="2000" smtClean="0"/>
              <a:t>Tasg ysgrifennu yw adolygiad sy’n gofyn i chi grynhoi a gwerthuso testun.</a:t>
            </a:r>
          </a:p>
          <a:p>
            <a:pPr eaLnBrk="1" hangingPunct="1"/>
            <a:endParaRPr lang="cy-GB" sz="2000" smtClean="0"/>
          </a:p>
          <a:p>
            <a:pPr eaLnBrk="1" hangingPunct="1"/>
            <a:r>
              <a:rPr lang="cy-GB" sz="2000" smtClean="0"/>
              <a:t>Mae’n gofyn i chi ddarllen yn fanwl y testun a ddewisir er mwyn i chi gynnig gwerthusiad teg a rhesymol o’r testun a ddewisir.</a:t>
            </a:r>
          </a:p>
          <a:p>
            <a:pPr eaLnBrk="1" hangingPunct="1"/>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pPr eaLnBrk="1" hangingPunct="1"/>
            <a:r>
              <a:rPr lang="en-GB" sz="3200" dirty="0"/>
              <a:t>Reviewing Journals</a:t>
            </a:r>
            <a:endParaRPr lang="cy-GB" sz="3200" dirty="0" smtClean="0"/>
          </a:p>
        </p:txBody>
      </p:sp>
      <p:sp>
        <p:nvSpPr>
          <p:cNvPr id="16386" name="Content Placeholder 2"/>
          <p:cNvSpPr>
            <a:spLocks noGrp="1"/>
          </p:cNvSpPr>
          <p:nvPr>
            <p:ph sz="half" idx="1"/>
          </p:nvPr>
        </p:nvSpPr>
        <p:spPr/>
        <p:txBody>
          <a:bodyPr/>
          <a:lstStyle/>
          <a:p>
            <a:pPr eaLnBrk="1" hangingPunct="1"/>
            <a:r>
              <a:rPr lang="en-GB" sz="2000" smtClean="0"/>
              <a:t>It means thinking and writing critically.</a:t>
            </a:r>
          </a:p>
          <a:p>
            <a:pPr eaLnBrk="1" hangingPunct="1"/>
            <a:r>
              <a:rPr lang="en-GB" sz="2000" smtClean="0"/>
              <a:t>Being critical does not mean to criticise in a negative manner.</a:t>
            </a:r>
          </a:p>
          <a:p>
            <a:pPr eaLnBrk="1" hangingPunct="1"/>
            <a:r>
              <a:rPr lang="en-GB" sz="2000" smtClean="0"/>
              <a:t>Rather it requires you to </a:t>
            </a:r>
            <a:r>
              <a:rPr lang="en-GB" sz="2000" u="sng" smtClean="0"/>
              <a:t>question</a:t>
            </a:r>
            <a:r>
              <a:rPr lang="en-GB" sz="2000" smtClean="0"/>
              <a:t> the information and opinions in a text and present your </a:t>
            </a:r>
            <a:r>
              <a:rPr lang="en-GB" sz="2000" u="sng" smtClean="0"/>
              <a:t>evaluation or judgement </a:t>
            </a:r>
            <a:r>
              <a:rPr lang="en-GB" sz="2000" smtClean="0"/>
              <a:t>of the text.</a:t>
            </a:r>
          </a:p>
        </p:txBody>
      </p:sp>
      <p:sp>
        <p:nvSpPr>
          <p:cNvPr id="16387" name="Content Placeholder 3"/>
          <p:cNvSpPr>
            <a:spLocks noGrp="1"/>
          </p:cNvSpPr>
          <p:nvPr>
            <p:ph sz="half" idx="2"/>
          </p:nvPr>
        </p:nvSpPr>
        <p:spPr/>
        <p:txBody>
          <a:bodyPr/>
          <a:lstStyle/>
          <a:p>
            <a:pPr eaLnBrk="1" hangingPunct="1"/>
            <a:r>
              <a:rPr lang="cy-GB" sz="2000" smtClean="0"/>
              <a:t>Golyga hyn feddwl ac ysgrifennu’n feirniadol.</a:t>
            </a:r>
          </a:p>
          <a:p>
            <a:pPr eaLnBrk="1" hangingPunct="1"/>
            <a:r>
              <a:rPr lang="cy-GB" sz="2000" smtClean="0"/>
              <a:t>Nid yw bod yn feirniadol yn golygu beirniadu mewn modd negyddol.</a:t>
            </a:r>
          </a:p>
          <a:p>
            <a:pPr eaLnBrk="1" hangingPunct="1"/>
            <a:r>
              <a:rPr lang="cy-GB" sz="2000" smtClean="0"/>
              <a:t>Yn hytrach, mae’n gofyn i chi </a:t>
            </a:r>
            <a:r>
              <a:rPr lang="cy-GB" sz="2000" u="sng" smtClean="0"/>
              <a:t>gwestiynu</a:t>
            </a:r>
            <a:r>
              <a:rPr lang="cy-GB" sz="2000" smtClean="0"/>
              <a:t>’r wybodaeth a’r farn a fynegir mewn testun a chyflwyno eich </a:t>
            </a:r>
            <a:r>
              <a:rPr lang="cy-GB" sz="2000" u="sng" smtClean="0"/>
              <a:t>gwerthusiad neu’ch barn</a:t>
            </a:r>
            <a:r>
              <a:rPr lang="cy-GB" sz="2000" smtClean="0"/>
              <a:t> am y testun</a:t>
            </a:r>
            <a:r>
              <a:rPr lang="en-GB" sz="2000" smtClean="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p:txBody>
          <a:bodyPr/>
          <a:lstStyle/>
          <a:p>
            <a:pPr eaLnBrk="1" hangingPunct="1"/>
            <a:r>
              <a:rPr lang="en-GB" sz="3200" dirty="0" smtClean="0"/>
              <a:t>Review of a </a:t>
            </a:r>
            <a:r>
              <a:rPr lang="en-GB" sz="3200" dirty="0" smtClean="0"/>
              <a:t>Journal </a:t>
            </a:r>
            <a:r>
              <a:rPr lang="en-GB" sz="3200" dirty="0" smtClean="0"/>
              <a:t>Article</a:t>
            </a:r>
            <a:r>
              <a:rPr lang="en-GB" sz="3200" dirty="0" smtClean="0"/>
              <a:t/>
            </a:r>
            <a:br>
              <a:rPr lang="en-GB" sz="3200" dirty="0" smtClean="0"/>
            </a:br>
            <a:endParaRPr lang="en-GB" sz="3200" dirty="0" smtClean="0"/>
          </a:p>
        </p:txBody>
      </p:sp>
      <p:sp>
        <p:nvSpPr>
          <p:cNvPr id="17410" name="Content Placeholder 2"/>
          <p:cNvSpPr>
            <a:spLocks noGrp="1"/>
          </p:cNvSpPr>
          <p:nvPr>
            <p:ph sz="half" idx="1"/>
          </p:nvPr>
        </p:nvSpPr>
        <p:spPr/>
        <p:txBody>
          <a:bodyPr/>
          <a:lstStyle/>
          <a:p>
            <a:pPr eaLnBrk="1" hangingPunct="1"/>
            <a:r>
              <a:rPr lang="en-GB" sz="2000" dirty="0" smtClean="0"/>
              <a:t>To do this well, you should attempt to understand the topic from different perspectives, theories, approaches and frameworks.</a:t>
            </a:r>
          </a:p>
          <a:p>
            <a:pPr eaLnBrk="1" hangingPunct="1"/>
            <a:r>
              <a:rPr lang="en-GB" sz="2000" dirty="0" smtClean="0"/>
              <a:t>Your experiences and practice may inform your opinions and perspectives.</a:t>
            </a:r>
          </a:p>
          <a:p>
            <a:pPr eaLnBrk="1" hangingPunct="1"/>
            <a:r>
              <a:rPr lang="en-GB" sz="2000" dirty="0" smtClean="0"/>
              <a:t>3 Reviews – 3 different perspectives.</a:t>
            </a:r>
          </a:p>
        </p:txBody>
      </p:sp>
      <p:sp>
        <p:nvSpPr>
          <p:cNvPr id="17411" name="Content Placeholder 3"/>
          <p:cNvSpPr>
            <a:spLocks noGrp="1"/>
          </p:cNvSpPr>
          <p:nvPr>
            <p:ph sz="half" idx="2"/>
          </p:nvPr>
        </p:nvSpPr>
        <p:spPr/>
        <p:txBody>
          <a:bodyPr/>
          <a:lstStyle/>
          <a:p>
            <a:pPr eaLnBrk="1" hangingPunct="1"/>
            <a:r>
              <a:rPr lang="cy-GB" sz="2000" dirty="0" smtClean="0"/>
              <a:t>I wneud hyn yn dda, dylech roi cynnig ar ddeall y pwnc o wahanol safbwyntiau, a thrwy wahanol ddamcaniaethau, dulliau a fframweithiau.</a:t>
            </a:r>
          </a:p>
          <a:p>
            <a:pPr eaLnBrk="1" hangingPunct="1"/>
            <a:r>
              <a:rPr lang="cy-GB" sz="2000" dirty="0" smtClean="0"/>
              <a:t>Gallai eich profiadau a’ch arfer lywio eich barn a’ch safbwyntiau.</a:t>
            </a:r>
          </a:p>
          <a:p>
            <a:pPr eaLnBrk="1" hangingPunct="1"/>
            <a:r>
              <a:rPr lang="cy-GB" sz="2000" dirty="0" smtClean="0"/>
              <a:t>3 Adolygiad – 3 gwahanol safbwynt</a:t>
            </a:r>
            <a:r>
              <a:rPr lang="en-GB" sz="2000" dirty="0" smtClean="0"/>
              <a:t>.</a:t>
            </a:r>
          </a:p>
          <a:p>
            <a:pPr eaLnBrk="1" hangingPunct="1"/>
            <a:endParaRPr lang="en-GB"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smtClean="0"/>
              <a:t>Introduction.         </a:t>
            </a:r>
            <a:r>
              <a:rPr lang="cy-GB" smtClean="0"/>
              <a:t>Cyflwyniad.</a:t>
            </a:r>
          </a:p>
        </p:txBody>
      </p:sp>
      <p:sp>
        <p:nvSpPr>
          <p:cNvPr id="18434" name="Content Placeholder 2"/>
          <p:cNvSpPr>
            <a:spLocks noGrp="1"/>
          </p:cNvSpPr>
          <p:nvPr>
            <p:ph sz="half" idx="1"/>
          </p:nvPr>
        </p:nvSpPr>
        <p:spPr>
          <a:xfrm>
            <a:off x="785813" y="1827213"/>
            <a:ext cx="4164012" cy="4114800"/>
          </a:xfrm>
        </p:spPr>
        <p:txBody>
          <a:bodyPr/>
          <a:lstStyle/>
          <a:p>
            <a:pPr eaLnBrk="1" hangingPunct="1">
              <a:lnSpc>
                <a:spcPct val="90000"/>
              </a:lnSpc>
            </a:pPr>
            <a:r>
              <a:rPr lang="en-GB" sz="2000" smtClean="0"/>
              <a:t>What is a Journal?</a:t>
            </a:r>
          </a:p>
          <a:p>
            <a:pPr lvl="1" eaLnBrk="1" hangingPunct="1">
              <a:lnSpc>
                <a:spcPct val="90000"/>
              </a:lnSpc>
            </a:pPr>
            <a:r>
              <a:rPr lang="en-GB" sz="1800" smtClean="0"/>
              <a:t>Periodicals in which researchers publish articles of their work.</a:t>
            </a:r>
          </a:p>
          <a:p>
            <a:pPr lvl="2" eaLnBrk="1" hangingPunct="1">
              <a:lnSpc>
                <a:spcPct val="90000"/>
              </a:lnSpc>
            </a:pPr>
            <a:r>
              <a:rPr lang="en-GB" sz="1600" smtClean="0"/>
              <a:t>Reports of Research</a:t>
            </a:r>
          </a:p>
          <a:p>
            <a:pPr lvl="2" eaLnBrk="1" hangingPunct="1">
              <a:lnSpc>
                <a:spcPct val="90000"/>
              </a:lnSpc>
            </a:pPr>
            <a:r>
              <a:rPr lang="en-GB" sz="1600" smtClean="0"/>
              <a:t>Theoretical Discussion/Arguments</a:t>
            </a:r>
          </a:p>
          <a:p>
            <a:pPr lvl="2" eaLnBrk="1" hangingPunct="1">
              <a:lnSpc>
                <a:spcPct val="90000"/>
              </a:lnSpc>
            </a:pPr>
            <a:r>
              <a:rPr lang="en-GB" sz="1600" smtClean="0"/>
              <a:t>Review of Literature. </a:t>
            </a:r>
          </a:p>
          <a:p>
            <a:pPr lvl="2" eaLnBrk="1" hangingPunct="1">
              <a:lnSpc>
                <a:spcPct val="90000"/>
              </a:lnSpc>
            </a:pPr>
            <a:r>
              <a:rPr lang="en-GB" sz="1600" smtClean="0"/>
              <a:t>Review of another Study.  </a:t>
            </a:r>
          </a:p>
          <a:p>
            <a:pPr lvl="1" eaLnBrk="1" hangingPunct="1">
              <a:lnSpc>
                <a:spcPct val="90000"/>
              </a:lnSpc>
            </a:pPr>
            <a:r>
              <a:rPr lang="en-GB" sz="1800" smtClean="0"/>
              <a:t>Peer Reviewed.</a:t>
            </a:r>
          </a:p>
          <a:p>
            <a:pPr lvl="1" eaLnBrk="1" hangingPunct="1">
              <a:lnSpc>
                <a:spcPct val="90000"/>
              </a:lnSpc>
            </a:pPr>
            <a:r>
              <a:rPr lang="en-GB" sz="1800" smtClean="0"/>
              <a:t>Considered the “Strongest” Sources. </a:t>
            </a:r>
          </a:p>
          <a:p>
            <a:pPr lvl="2" eaLnBrk="1" hangingPunct="1">
              <a:lnSpc>
                <a:spcPct val="90000"/>
              </a:lnSpc>
            </a:pPr>
            <a:r>
              <a:rPr lang="en-GB" sz="1600" smtClean="0"/>
              <a:t>Not all articles without criticism. </a:t>
            </a:r>
          </a:p>
          <a:p>
            <a:pPr eaLnBrk="1" hangingPunct="1"/>
            <a:endParaRPr lang="en-GB" smtClean="0"/>
          </a:p>
        </p:txBody>
      </p:sp>
      <p:sp>
        <p:nvSpPr>
          <p:cNvPr id="18435" name="Content Placeholder 3"/>
          <p:cNvSpPr>
            <a:spLocks noGrp="1"/>
          </p:cNvSpPr>
          <p:nvPr>
            <p:ph sz="half" idx="2"/>
          </p:nvPr>
        </p:nvSpPr>
        <p:spPr>
          <a:xfrm>
            <a:off x="4643438" y="1827213"/>
            <a:ext cx="4249737" cy="4114800"/>
          </a:xfrm>
        </p:spPr>
        <p:txBody>
          <a:bodyPr/>
          <a:lstStyle/>
          <a:p>
            <a:pPr eaLnBrk="1" hangingPunct="1">
              <a:lnSpc>
                <a:spcPct val="90000"/>
              </a:lnSpc>
            </a:pPr>
            <a:r>
              <a:rPr lang="cy-GB" sz="2000" smtClean="0"/>
              <a:t>Beth yw Cylchgrawn?</a:t>
            </a:r>
          </a:p>
          <a:p>
            <a:pPr lvl="1" eaLnBrk="1" hangingPunct="1">
              <a:lnSpc>
                <a:spcPct val="90000"/>
              </a:lnSpc>
            </a:pPr>
            <a:r>
              <a:rPr lang="cy-GB" sz="1800" smtClean="0"/>
              <a:t>Cyfnodolion lle mae ymchwilwyr yn cyhoeddi erthyglau am eu gwaith.</a:t>
            </a:r>
          </a:p>
          <a:p>
            <a:pPr lvl="2" eaLnBrk="1" hangingPunct="1">
              <a:lnSpc>
                <a:spcPct val="90000"/>
              </a:lnSpc>
            </a:pPr>
            <a:r>
              <a:rPr lang="cy-GB" sz="1600" smtClean="0"/>
              <a:t>Adroddiadau am Ymchwil</a:t>
            </a:r>
          </a:p>
          <a:p>
            <a:pPr lvl="2" eaLnBrk="1" hangingPunct="1">
              <a:lnSpc>
                <a:spcPct val="90000"/>
              </a:lnSpc>
            </a:pPr>
            <a:r>
              <a:rPr lang="cy-GB" sz="1600" smtClean="0"/>
              <a:t>Trafodaeth/Dadleuon Damcaniaethol</a:t>
            </a:r>
          </a:p>
          <a:p>
            <a:pPr lvl="2" eaLnBrk="1" hangingPunct="1">
              <a:lnSpc>
                <a:spcPct val="90000"/>
              </a:lnSpc>
            </a:pPr>
            <a:r>
              <a:rPr lang="cy-GB" sz="1600" smtClean="0"/>
              <a:t>Adolygiad o’r Llenyddiaeth. </a:t>
            </a:r>
          </a:p>
          <a:p>
            <a:pPr lvl="2" eaLnBrk="1" hangingPunct="1">
              <a:lnSpc>
                <a:spcPct val="90000"/>
              </a:lnSpc>
            </a:pPr>
            <a:r>
              <a:rPr lang="cy-GB" sz="1600" smtClean="0"/>
              <a:t>Adolygiad o Astudiaeth arall.  </a:t>
            </a:r>
          </a:p>
          <a:p>
            <a:pPr lvl="1" eaLnBrk="1" hangingPunct="1">
              <a:lnSpc>
                <a:spcPct val="90000"/>
              </a:lnSpc>
            </a:pPr>
            <a:r>
              <a:rPr lang="cy-GB" sz="1800" smtClean="0"/>
              <a:t>Adolygwyd gan Gymheiriaid.</a:t>
            </a:r>
          </a:p>
          <a:p>
            <a:pPr lvl="1" eaLnBrk="1" hangingPunct="1">
              <a:lnSpc>
                <a:spcPct val="90000"/>
              </a:lnSpc>
            </a:pPr>
            <a:r>
              <a:rPr lang="cy-GB" sz="1800" smtClean="0"/>
              <a:t>Ystyriwyd y Ffynonellau “Cryfaf”. </a:t>
            </a:r>
          </a:p>
          <a:p>
            <a:pPr lvl="2" eaLnBrk="1" hangingPunct="1">
              <a:lnSpc>
                <a:spcPct val="90000"/>
              </a:lnSpc>
            </a:pPr>
            <a:r>
              <a:rPr lang="cy-GB" sz="1600" smtClean="0"/>
              <a:t>Yn hytrach na phob erthygl yn ddi-feirniadaeth. </a:t>
            </a:r>
          </a:p>
          <a:p>
            <a:pPr eaLnBrk="1" hangingPunct="1"/>
            <a:endParaRPr lang="cy-GB"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1370013" y="301625"/>
            <a:ext cx="7313612" cy="1471613"/>
          </a:xfrm>
        </p:spPr>
        <p:txBody>
          <a:bodyPr/>
          <a:lstStyle/>
          <a:p>
            <a:pPr eaLnBrk="1" hangingPunct="1"/>
            <a:r>
              <a:rPr lang="en-GB" smtClean="0"/>
              <a:t>What is in a Journal.</a:t>
            </a:r>
            <a:br>
              <a:rPr lang="en-GB" smtClean="0"/>
            </a:br>
            <a:r>
              <a:rPr lang="cy-GB" smtClean="0"/>
              <a:t>Beth sydd mewn Cylchgrawn. </a:t>
            </a:r>
            <a:br>
              <a:rPr lang="cy-GB" smtClean="0"/>
            </a:br>
            <a:endParaRPr lang="cy-GB" smtClean="0"/>
          </a:p>
        </p:txBody>
      </p:sp>
      <p:sp>
        <p:nvSpPr>
          <p:cNvPr id="19458" name="Content Placeholder 2"/>
          <p:cNvSpPr>
            <a:spLocks noGrp="1"/>
          </p:cNvSpPr>
          <p:nvPr>
            <p:ph sz="half" idx="1"/>
          </p:nvPr>
        </p:nvSpPr>
        <p:spPr/>
        <p:txBody>
          <a:bodyPr/>
          <a:lstStyle/>
          <a:p>
            <a:pPr eaLnBrk="1" hangingPunct="1"/>
            <a:r>
              <a:rPr lang="en-GB" sz="2000" smtClean="0"/>
              <a:t>Title</a:t>
            </a:r>
          </a:p>
          <a:p>
            <a:pPr lvl="1" eaLnBrk="1" hangingPunct="1"/>
            <a:r>
              <a:rPr lang="en-GB" sz="1800" smtClean="0"/>
              <a:t>What the article is about / What the article aimed to achieved. </a:t>
            </a:r>
          </a:p>
          <a:p>
            <a:pPr eaLnBrk="1" hangingPunct="1"/>
            <a:r>
              <a:rPr lang="en-GB" sz="2000" smtClean="0"/>
              <a:t>Author/s</a:t>
            </a:r>
          </a:p>
          <a:p>
            <a:pPr lvl="1" eaLnBrk="1" hangingPunct="1"/>
            <a:r>
              <a:rPr lang="en-GB" sz="1800" smtClean="0"/>
              <a:t>Who wrote the article.  </a:t>
            </a:r>
          </a:p>
          <a:p>
            <a:pPr eaLnBrk="1" hangingPunct="1"/>
            <a:r>
              <a:rPr lang="en-GB" sz="2000" smtClean="0"/>
              <a:t>Abstract / Summary</a:t>
            </a:r>
          </a:p>
          <a:p>
            <a:pPr lvl="1" eaLnBrk="1" hangingPunct="1"/>
            <a:r>
              <a:rPr lang="en-GB" sz="1800" smtClean="0"/>
              <a:t>Very briefly summarises the whole article. </a:t>
            </a:r>
          </a:p>
          <a:p>
            <a:pPr eaLnBrk="1" hangingPunct="1"/>
            <a:endParaRPr lang="en-GB" smtClean="0"/>
          </a:p>
        </p:txBody>
      </p:sp>
      <p:sp>
        <p:nvSpPr>
          <p:cNvPr id="19459" name="Content Placeholder 3"/>
          <p:cNvSpPr>
            <a:spLocks noGrp="1"/>
          </p:cNvSpPr>
          <p:nvPr>
            <p:ph sz="half" idx="2"/>
          </p:nvPr>
        </p:nvSpPr>
        <p:spPr/>
        <p:txBody>
          <a:bodyPr/>
          <a:lstStyle/>
          <a:p>
            <a:pPr eaLnBrk="1" hangingPunct="1"/>
            <a:r>
              <a:rPr lang="cy-GB" sz="2000" smtClean="0"/>
              <a:t>Teitl</a:t>
            </a:r>
          </a:p>
          <a:p>
            <a:pPr lvl="1" eaLnBrk="1" hangingPunct="1"/>
            <a:r>
              <a:rPr lang="cy-GB" sz="1800" smtClean="0"/>
              <a:t>Am beth mae’r erthygl yn sôn / Y nod yr oedd erthygl yn anelu at ei gyflawni. </a:t>
            </a:r>
          </a:p>
          <a:p>
            <a:pPr eaLnBrk="1" hangingPunct="1"/>
            <a:r>
              <a:rPr lang="cy-GB" sz="2000" smtClean="0"/>
              <a:t>Awdur/on</a:t>
            </a:r>
          </a:p>
          <a:p>
            <a:pPr lvl="1" eaLnBrk="1" hangingPunct="1"/>
            <a:r>
              <a:rPr lang="cy-GB" sz="1800" smtClean="0"/>
              <a:t>Pwy ysgrifennodd yr erthygl.  </a:t>
            </a:r>
          </a:p>
          <a:p>
            <a:pPr eaLnBrk="1" hangingPunct="1"/>
            <a:r>
              <a:rPr lang="cy-GB" sz="2000" smtClean="0"/>
              <a:t>Crynodeb</a:t>
            </a:r>
          </a:p>
          <a:p>
            <a:pPr lvl="1" eaLnBrk="1" hangingPunct="1"/>
            <a:r>
              <a:rPr lang="cy-GB" sz="1800" smtClean="0"/>
              <a:t>Yn crynhoi’r erthygl gyfan yn gryno iawn. </a:t>
            </a:r>
          </a:p>
          <a:p>
            <a:pPr eaLnBrk="1" hangingPunct="1"/>
            <a:endParaRPr lang="cy-GB"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pPr eaLnBrk="1" hangingPunct="1"/>
            <a:r>
              <a:rPr lang="en-GB" sz="3200" smtClean="0"/>
              <a:t>What is in a Journal. </a:t>
            </a:r>
            <a:br>
              <a:rPr lang="en-GB" sz="3200" smtClean="0"/>
            </a:br>
            <a:r>
              <a:rPr lang="cy-GB" sz="3200" smtClean="0"/>
              <a:t>Beth sydd mewn Cylchgrawn</a:t>
            </a:r>
            <a:r>
              <a:rPr lang="en-GB" sz="3200" smtClean="0"/>
              <a:t>.</a:t>
            </a:r>
          </a:p>
        </p:txBody>
      </p:sp>
      <p:sp>
        <p:nvSpPr>
          <p:cNvPr id="20482" name="Content Placeholder 2"/>
          <p:cNvSpPr>
            <a:spLocks noGrp="1"/>
          </p:cNvSpPr>
          <p:nvPr>
            <p:ph sz="half" idx="1"/>
          </p:nvPr>
        </p:nvSpPr>
        <p:spPr/>
        <p:txBody>
          <a:bodyPr/>
          <a:lstStyle/>
          <a:p>
            <a:pPr eaLnBrk="1" hangingPunct="1">
              <a:lnSpc>
                <a:spcPct val="80000"/>
              </a:lnSpc>
            </a:pPr>
            <a:r>
              <a:rPr lang="en-GB" sz="1800" smtClean="0"/>
              <a:t>Results and Analysis</a:t>
            </a:r>
          </a:p>
          <a:p>
            <a:pPr lvl="1" eaLnBrk="1" hangingPunct="1">
              <a:lnSpc>
                <a:spcPct val="80000"/>
              </a:lnSpc>
            </a:pPr>
            <a:r>
              <a:rPr lang="en-GB" sz="1600" smtClean="0"/>
              <a:t>What were the findings. </a:t>
            </a:r>
          </a:p>
          <a:p>
            <a:pPr lvl="1" eaLnBrk="1" hangingPunct="1">
              <a:lnSpc>
                <a:spcPct val="80000"/>
              </a:lnSpc>
            </a:pPr>
            <a:r>
              <a:rPr lang="en-GB" sz="1600" smtClean="0"/>
              <a:t>Tables and Graphs</a:t>
            </a:r>
          </a:p>
          <a:p>
            <a:pPr lvl="1" eaLnBrk="1" hangingPunct="1">
              <a:lnSpc>
                <a:spcPct val="80000"/>
              </a:lnSpc>
            </a:pPr>
            <a:r>
              <a:rPr lang="en-GB" sz="1600" smtClean="0"/>
              <a:t>Were Findings Significant. </a:t>
            </a:r>
          </a:p>
          <a:p>
            <a:pPr eaLnBrk="1" hangingPunct="1">
              <a:lnSpc>
                <a:spcPct val="80000"/>
              </a:lnSpc>
            </a:pPr>
            <a:r>
              <a:rPr lang="en-GB" sz="1800" smtClean="0"/>
              <a:t>Discussion </a:t>
            </a:r>
          </a:p>
          <a:p>
            <a:pPr lvl="1" eaLnBrk="1" hangingPunct="1">
              <a:lnSpc>
                <a:spcPct val="80000"/>
              </a:lnSpc>
            </a:pPr>
            <a:r>
              <a:rPr lang="en-GB" sz="1600" smtClean="0"/>
              <a:t>What the results mean. </a:t>
            </a:r>
          </a:p>
          <a:p>
            <a:pPr lvl="1" eaLnBrk="1" hangingPunct="1">
              <a:lnSpc>
                <a:spcPct val="80000"/>
              </a:lnSpc>
            </a:pPr>
            <a:r>
              <a:rPr lang="en-GB" sz="1600" smtClean="0"/>
              <a:t>How does the findings contribute to knowledge</a:t>
            </a:r>
          </a:p>
          <a:p>
            <a:pPr lvl="1" eaLnBrk="1" hangingPunct="1">
              <a:lnSpc>
                <a:spcPct val="80000"/>
              </a:lnSpc>
            </a:pPr>
            <a:r>
              <a:rPr lang="en-GB" sz="1600" smtClean="0"/>
              <a:t>Are Hypotheses supported or rejected?</a:t>
            </a:r>
          </a:p>
          <a:p>
            <a:pPr lvl="1" eaLnBrk="1" hangingPunct="1">
              <a:lnSpc>
                <a:spcPct val="80000"/>
              </a:lnSpc>
            </a:pPr>
            <a:r>
              <a:rPr lang="en-GB" sz="1600" smtClean="0"/>
              <a:t>Problems with Study. </a:t>
            </a:r>
          </a:p>
          <a:p>
            <a:pPr eaLnBrk="1" hangingPunct="1">
              <a:lnSpc>
                <a:spcPct val="80000"/>
              </a:lnSpc>
            </a:pPr>
            <a:r>
              <a:rPr lang="en-GB" sz="1800" smtClean="0"/>
              <a:t>Conclusion</a:t>
            </a:r>
          </a:p>
          <a:p>
            <a:pPr lvl="1" eaLnBrk="1" hangingPunct="1">
              <a:lnSpc>
                <a:spcPct val="80000"/>
              </a:lnSpc>
            </a:pPr>
            <a:r>
              <a:rPr lang="en-GB" sz="1600" smtClean="0"/>
              <a:t>Importance of research. </a:t>
            </a:r>
          </a:p>
          <a:p>
            <a:pPr lvl="1" eaLnBrk="1" hangingPunct="1">
              <a:lnSpc>
                <a:spcPct val="80000"/>
              </a:lnSpc>
            </a:pPr>
            <a:r>
              <a:rPr lang="en-GB" sz="1600" smtClean="0"/>
              <a:t>Future research. </a:t>
            </a:r>
          </a:p>
          <a:p>
            <a:pPr eaLnBrk="1" hangingPunct="1">
              <a:lnSpc>
                <a:spcPct val="80000"/>
              </a:lnSpc>
            </a:pPr>
            <a:r>
              <a:rPr lang="en-GB" sz="1800" smtClean="0"/>
              <a:t>References</a:t>
            </a:r>
          </a:p>
          <a:p>
            <a:pPr eaLnBrk="1" hangingPunct="1"/>
            <a:endParaRPr lang="en-GB" smtClean="0"/>
          </a:p>
        </p:txBody>
      </p:sp>
      <p:sp>
        <p:nvSpPr>
          <p:cNvPr id="20483" name="Content Placeholder 3"/>
          <p:cNvSpPr>
            <a:spLocks noGrp="1"/>
          </p:cNvSpPr>
          <p:nvPr>
            <p:ph sz="half" idx="2"/>
          </p:nvPr>
        </p:nvSpPr>
        <p:spPr>
          <a:xfrm>
            <a:off x="4932363" y="1827213"/>
            <a:ext cx="3960812" cy="4114800"/>
          </a:xfrm>
        </p:spPr>
        <p:txBody>
          <a:bodyPr/>
          <a:lstStyle/>
          <a:p>
            <a:pPr eaLnBrk="1" hangingPunct="1">
              <a:lnSpc>
                <a:spcPct val="80000"/>
              </a:lnSpc>
            </a:pPr>
            <a:r>
              <a:rPr lang="cy-GB" sz="1800" smtClean="0"/>
              <a:t>Canlyniadau a Dadansoddiad</a:t>
            </a:r>
          </a:p>
          <a:p>
            <a:pPr lvl="1" eaLnBrk="1" hangingPunct="1">
              <a:lnSpc>
                <a:spcPct val="80000"/>
              </a:lnSpc>
            </a:pPr>
            <a:r>
              <a:rPr lang="cy-GB" sz="1600" smtClean="0"/>
              <a:t>Beth oedd y canfyddiadau. </a:t>
            </a:r>
          </a:p>
          <a:p>
            <a:pPr lvl="1" eaLnBrk="1" hangingPunct="1">
              <a:lnSpc>
                <a:spcPct val="80000"/>
              </a:lnSpc>
            </a:pPr>
            <a:r>
              <a:rPr lang="cy-GB" sz="1600" smtClean="0"/>
              <a:t>Tablau a Graffiau</a:t>
            </a:r>
          </a:p>
          <a:p>
            <a:pPr lvl="1" eaLnBrk="1" hangingPunct="1">
              <a:lnSpc>
                <a:spcPct val="80000"/>
              </a:lnSpc>
            </a:pPr>
            <a:r>
              <a:rPr lang="cy-GB" sz="1600" smtClean="0"/>
              <a:t>A oedd y canfyddiadau’n arwyddocaol. </a:t>
            </a:r>
          </a:p>
          <a:p>
            <a:pPr eaLnBrk="1" hangingPunct="1">
              <a:lnSpc>
                <a:spcPct val="80000"/>
              </a:lnSpc>
            </a:pPr>
            <a:r>
              <a:rPr lang="cy-GB" sz="1800" smtClean="0"/>
              <a:t>Trafodaeth </a:t>
            </a:r>
          </a:p>
          <a:p>
            <a:pPr lvl="1" eaLnBrk="1" hangingPunct="1">
              <a:lnSpc>
                <a:spcPct val="80000"/>
              </a:lnSpc>
            </a:pPr>
            <a:r>
              <a:rPr lang="cy-GB" sz="1600" smtClean="0"/>
              <a:t>Beth yw ystyr y canlyniadau. </a:t>
            </a:r>
          </a:p>
          <a:p>
            <a:pPr lvl="1" eaLnBrk="1" hangingPunct="1">
              <a:lnSpc>
                <a:spcPct val="80000"/>
              </a:lnSpc>
            </a:pPr>
            <a:r>
              <a:rPr lang="cy-GB" sz="1600" smtClean="0"/>
              <a:t>Sut y mae’r canfyddiadau’n cyfrannu i wybodaeth</a:t>
            </a:r>
          </a:p>
          <a:p>
            <a:pPr lvl="1" eaLnBrk="1" hangingPunct="1">
              <a:lnSpc>
                <a:spcPct val="80000"/>
              </a:lnSpc>
            </a:pPr>
            <a:r>
              <a:rPr lang="cy-GB" sz="1600" smtClean="0"/>
              <a:t>A gefnogir neu a wrthodir Damcaniaethau?</a:t>
            </a:r>
          </a:p>
          <a:p>
            <a:pPr lvl="1" eaLnBrk="1" hangingPunct="1">
              <a:lnSpc>
                <a:spcPct val="80000"/>
              </a:lnSpc>
            </a:pPr>
            <a:r>
              <a:rPr lang="cy-GB" sz="1600" smtClean="0"/>
              <a:t>Problemau gyda’r Astudiaeth. </a:t>
            </a:r>
          </a:p>
          <a:p>
            <a:pPr eaLnBrk="1" hangingPunct="1">
              <a:lnSpc>
                <a:spcPct val="80000"/>
              </a:lnSpc>
            </a:pPr>
            <a:r>
              <a:rPr lang="cy-GB" sz="1800" smtClean="0"/>
              <a:t>Diweddglo</a:t>
            </a:r>
          </a:p>
          <a:p>
            <a:pPr lvl="1" eaLnBrk="1" hangingPunct="1">
              <a:lnSpc>
                <a:spcPct val="80000"/>
              </a:lnSpc>
            </a:pPr>
            <a:r>
              <a:rPr lang="cy-GB" sz="1600" smtClean="0"/>
              <a:t>Pwysigrwydd yr ymchwil. </a:t>
            </a:r>
          </a:p>
          <a:p>
            <a:pPr lvl="1" eaLnBrk="1" hangingPunct="1">
              <a:lnSpc>
                <a:spcPct val="80000"/>
              </a:lnSpc>
            </a:pPr>
            <a:r>
              <a:rPr lang="cy-GB" sz="1600" smtClean="0"/>
              <a:t>Ymchwil yn y dyfodol. </a:t>
            </a:r>
          </a:p>
          <a:p>
            <a:pPr eaLnBrk="1" hangingPunct="1">
              <a:lnSpc>
                <a:spcPct val="80000"/>
              </a:lnSpc>
            </a:pPr>
            <a:r>
              <a:rPr lang="cy-GB" sz="1800" smtClean="0"/>
              <a:t>Cyfeiriadau</a:t>
            </a:r>
          </a:p>
          <a:p>
            <a:pPr eaLnBrk="1" hangingPunct="1"/>
            <a:endParaRPr lang="cy-GB" smtClean="0"/>
          </a:p>
          <a:p>
            <a:pPr eaLnBrk="1" hangingPunct="1"/>
            <a:endParaRPr lang="cy-GB"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pPr eaLnBrk="1" hangingPunct="1"/>
            <a:r>
              <a:rPr lang="en-GB" sz="3200" smtClean="0"/>
              <a:t>Critiquing a Journal.</a:t>
            </a:r>
            <a:br>
              <a:rPr lang="en-GB" sz="3200" smtClean="0"/>
            </a:br>
            <a:r>
              <a:rPr lang="cy-GB" sz="3200" smtClean="0"/>
              <a:t>Llunio beirniadaeth o Gyfnodolyn.</a:t>
            </a:r>
            <a:r>
              <a:rPr lang="en-GB" sz="3200" smtClean="0"/>
              <a:t> </a:t>
            </a:r>
          </a:p>
        </p:txBody>
      </p:sp>
      <p:sp>
        <p:nvSpPr>
          <p:cNvPr id="21506" name="Content Placeholder 2"/>
          <p:cNvSpPr>
            <a:spLocks noGrp="1"/>
          </p:cNvSpPr>
          <p:nvPr>
            <p:ph sz="half" idx="1"/>
          </p:nvPr>
        </p:nvSpPr>
        <p:spPr/>
        <p:txBody>
          <a:bodyPr/>
          <a:lstStyle/>
          <a:p>
            <a:pPr eaLnBrk="1" hangingPunct="1">
              <a:lnSpc>
                <a:spcPct val="90000"/>
              </a:lnSpc>
            </a:pPr>
            <a:r>
              <a:rPr lang="en-GB" sz="1800" smtClean="0"/>
              <a:t>Consider all sections. </a:t>
            </a:r>
          </a:p>
          <a:p>
            <a:pPr eaLnBrk="1" hangingPunct="1">
              <a:lnSpc>
                <a:spcPct val="90000"/>
              </a:lnSpc>
            </a:pPr>
            <a:r>
              <a:rPr lang="en-GB" sz="1800" smtClean="0"/>
              <a:t>Some important questions to consider. </a:t>
            </a:r>
          </a:p>
          <a:p>
            <a:pPr lvl="1" eaLnBrk="1" hangingPunct="1">
              <a:lnSpc>
                <a:spcPct val="90000"/>
              </a:lnSpc>
            </a:pPr>
            <a:r>
              <a:rPr lang="en-GB" sz="1600" smtClean="0"/>
              <a:t>Does each section meet the requirements?</a:t>
            </a:r>
          </a:p>
          <a:p>
            <a:pPr lvl="1" eaLnBrk="1" hangingPunct="1">
              <a:lnSpc>
                <a:spcPct val="90000"/>
              </a:lnSpc>
            </a:pPr>
            <a:r>
              <a:rPr lang="en-GB" sz="1600" smtClean="0"/>
              <a:t>Does the research question covers a “gap” in the existing literature?</a:t>
            </a:r>
          </a:p>
          <a:p>
            <a:pPr lvl="1" eaLnBrk="1" hangingPunct="1">
              <a:lnSpc>
                <a:spcPct val="90000"/>
              </a:lnSpc>
            </a:pPr>
            <a:r>
              <a:rPr lang="en-GB" sz="1600" smtClean="0"/>
              <a:t>Consider the Sample Used – is it appropriate/wide enough to answer the question. </a:t>
            </a:r>
          </a:p>
          <a:p>
            <a:pPr lvl="1" eaLnBrk="1" hangingPunct="1">
              <a:lnSpc>
                <a:spcPct val="90000"/>
              </a:lnSpc>
            </a:pPr>
            <a:r>
              <a:rPr lang="en-GB" sz="1600" smtClean="0"/>
              <a:t>Consider the Methods (e.g. Are they appropriate for the study). </a:t>
            </a:r>
          </a:p>
          <a:p>
            <a:pPr eaLnBrk="1" hangingPunct="1"/>
            <a:endParaRPr lang="en-GB" smtClean="0"/>
          </a:p>
        </p:txBody>
      </p:sp>
      <p:sp>
        <p:nvSpPr>
          <p:cNvPr id="21507" name="Content Placeholder 3"/>
          <p:cNvSpPr>
            <a:spLocks noGrp="1"/>
          </p:cNvSpPr>
          <p:nvPr>
            <p:ph sz="half" idx="2"/>
          </p:nvPr>
        </p:nvSpPr>
        <p:spPr/>
        <p:txBody>
          <a:bodyPr/>
          <a:lstStyle/>
          <a:p>
            <a:pPr eaLnBrk="1" hangingPunct="1">
              <a:lnSpc>
                <a:spcPct val="90000"/>
              </a:lnSpc>
            </a:pPr>
            <a:r>
              <a:rPr lang="cy-GB" sz="1800" smtClean="0"/>
              <a:t>Ystyriwch bob adran. </a:t>
            </a:r>
          </a:p>
          <a:p>
            <a:pPr eaLnBrk="1" hangingPunct="1">
              <a:lnSpc>
                <a:spcPct val="90000"/>
              </a:lnSpc>
            </a:pPr>
            <a:r>
              <a:rPr lang="cy-GB" sz="1800" smtClean="0"/>
              <a:t>Rhai cwestiynau pwysig i’w hystyried. </a:t>
            </a:r>
          </a:p>
          <a:p>
            <a:pPr lvl="1" eaLnBrk="1" hangingPunct="1">
              <a:lnSpc>
                <a:spcPct val="90000"/>
              </a:lnSpc>
            </a:pPr>
            <a:r>
              <a:rPr lang="cy-GB" sz="1600" smtClean="0"/>
              <a:t>A yw pob adran yn bodloni’r gofynion?</a:t>
            </a:r>
          </a:p>
          <a:p>
            <a:pPr lvl="1" eaLnBrk="1" hangingPunct="1">
              <a:lnSpc>
                <a:spcPct val="90000"/>
              </a:lnSpc>
            </a:pPr>
            <a:r>
              <a:rPr lang="cy-GB" sz="1600" smtClean="0"/>
              <a:t>A yw’r cwestiwn ymchwil yn llenwi “bwlch” yn y llenyddiaeth sy’n bodoli ar hyn o bryd?</a:t>
            </a:r>
          </a:p>
          <a:p>
            <a:pPr lvl="1" eaLnBrk="1" hangingPunct="1">
              <a:lnSpc>
                <a:spcPct val="90000"/>
              </a:lnSpc>
            </a:pPr>
            <a:r>
              <a:rPr lang="cy-GB" sz="1600" smtClean="0"/>
              <a:t>Ystyriwch y Sampl a Ddefnyddiwyd – a yw’n ddigon priodol/eang i ateb y cwestiwn. </a:t>
            </a:r>
          </a:p>
          <a:p>
            <a:pPr lvl="1" eaLnBrk="1" hangingPunct="1">
              <a:lnSpc>
                <a:spcPct val="90000"/>
              </a:lnSpc>
            </a:pPr>
            <a:r>
              <a:rPr lang="cy-GB" sz="1600" smtClean="0"/>
              <a:t>Ystyriwch y Dulliau (e.e. A ydynt yn briodol ar gyfer yr astudiaeth</a:t>
            </a:r>
            <a:r>
              <a:rPr lang="en-GB" sz="1600" smtClean="0"/>
              <a:t>). </a:t>
            </a:r>
          </a:p>
          <a:p>
            <a:pPr eaLnBrk="1" hangingPunct="1"/>
            <a:endParaRPr lang="en-GB" smtClean="0"/>
          </a:p>
          <a:p>
            <a:pPr eaLnBrk="1" hangingPunct="1"/>
            <a:endParaRPr lang="en-GB"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pPr eaLnBrk="1" hangingPunct="1"/>
            <a:r>
              <a:rPr lang="en-GB" sz="3200" smtClean="0"/>
              <a:t>Critiquing a Journal. </a:t>
            </a:r>
            <a:br>
              <a:rPr lang="en-GB" sz="3200" smtClean="0"/>
            </a:br>
            <a:r>
              <a:rPr lang="cy-GB" sz="3200" smtClean="0"/>
              <a:t>Beirniadu Cylchgrawn</a:t>
            </a:r>
            <a:r>
              <a:rPr lang="en-GB" sz="3200" smtClean="0"/>
              <a:t>.</a:t>
            </a:r>
          </a:p>
        </p:txBody>
      </p:sp>
      <p:sp>
        <p:nvSpPr>
          <p:cNvPr id="22530" name="Content Placeholder 2"/>
          <p:cNvSpPr>
            <a:spLocks noGrp="1"/>
          </p:cNvSpPr>
          <p:nvPr>
            <p:ph sz="half" idx="1"/>
          </p:nvPr>
        </p:nvSpPr>
        <p:spPr/>
        <p:txBody>
          <a:bodyPr/>
          <a:lstStyle/>
          <a:p>
            <a:pPr lvl="1" eaLnBrk="1" hangingPunct="1">
              <a:lnSpc>
                <a:spcPct val="90000"/>
              </a:lnSpc>
            </a:pPr>
            <a:r>
              <a:rPr lang="en-GB" sz="1600" smtClean="0"/>
              <a:t>Things that could have been improved on the study. </a:t>
            </a:r>
          </a:p>
          <a:p>
            <a:pPr lvl="1" eaLnBrk="1" hangingPunct="1">
              <a:lnSpc>
                <a:spcPct val="90000"/>
              </a:lnSpc>
            </a:pPr>
            <a:r>
              <a:rPr lang="en-GB" sz="1600" smtClean="0"/>
              <a:t>Does the study use a lot of assumptions? If so, shouldn’t they have been researched first.</a:t>
            </a:r>
          </a:p>
          <a:p>
            <a:pPr lvl="1" eaLnBrk="1" hangingPunct="1">
              <a:lnSpc>
                <a:spcPct val="90000"/>
              </a:lnSpc>
            </a:pPr>
            <a:r>
              <a:rPr lang="en-GB" sz="1600" smtClean="0"/>
              <a:t>Take a note of the Author. </a:t>
            </a:r>
          </a:p>
          <a:p>
            <a:pPr lvl="1" eaLnBrk="1" hangingPunct="1">
              <a:lnSpc>
                <a:spcPct val="90000"/>
              </a:lnSpc>
            </a:pPr>
            <a:r>
              <a:rPr lang="en-GB" sz="1600" smtClean="0"/>
              <a:t>Read around the subject, don’t just read the article.  </a:t>
            </a:r>
          </a:p>
          <a:p>
            <a:pPr lvl="2" eaLnBrk="1" hangingPunct="1">
              <a:lnSpc>
                <a:spcPct val="90000"/>
              </a:lnSpc>
            </a:pPr>
            <a:r>
              <a:rPr lang="en-GB" sz="1400" smtClean="0"/>
              <a:t>Use other articles to back up your arguments, </a:t>
            </a:r>
          </a:p>
          <a:p>
            <a:pPr lvl="2" eaLnBrk="1" hangingPunct="1">
              <a:lnSpc>
                <a:spcPct val="90000"/>
              </a:lnSpc>
            </a:pPr>
            <a:r>
              <a:rPr lang="en-GB" sz="1400" smtClean="0"/>
              <a:t>Look at how others have tackled research in a similar area – could this have been applied? </a:t>
            </a:r>
          </a:p>
          <a:p>
            <a:pPr eaLnBrk="1" hangingPunct="1"/>
            <a:endParaRPr lang="en-GB" smtClean="0"/>
          </a:p>
        </p:txBody>
      </p:sp>
      <p:sp>
        <p:nvSpPr>
          <p:cNvPr id="22531" name="Content Placeholder 3"/>
          <p:cNvSpPr>
            <a:spLocks noGrp="1"/>
          </p:cNvSpPr>
          <p:nvPr>
            <p:ph sz="half" idx="2"/>
          </p:nvPr>
        </p:nvSpPr>
        <p:spPr>
          <a:xfrm>
            <a:off x="4716463" y="1827213"/>
            <a:ext cx="3967162" cy="4114800"/>
          </a:xfrm>
        </p:spPr>
        <p:txBody>
          <a:bodyPr/>
          <a:lstStyle/>
          <a:p>
            <a:pPr lvl="1" eaLnBrk="1" hangingPunct="1">
              <a:lnSpc>
                <a:spcPct val="90000"/>
              </a:lnSpc>
            </a:pPr>
            <a:r>
              <a:rPr lang="cy-GB" sz="1600" smtClean="0"/>
              <a:t>Pethau y gellid wedi gwella arnynt yn yr astudiaeth. </a:t>
            </a:r>
          </a:p>
          <a:p>
            <a:pPr lvl="1" eaLnBrk="1" hangingPunct="1">
              <a:lnSpc>
                <a:spcPct val="90000"/>
              </a:lnSpc>
            </a:pPr>
            <a:r>
              <a:rPr lang="cy-GB" sz="1600" smtClean="0"/>
              <a:t>A yw’r astudiaeth yn pwyso ar lawer o ragdybiaethau? Os felly, oni ddylid bod wedi ymchwilio iddynt yn gyntaf.</a:t>
            </a:r>
          </a:p>
          <a:p>
            <a:pPr lvl="1" eaLnBrk="1" hangingPunct="1">
              <a:lnSpc>
                <a:spcPct val="90000"/>
              </a:lnSpc>
            </a:pPr>
            <a:r>
              <a:rPr lang="cy-GB" sz="1600" smtClean="0"/>
              <a:t>Gwnewch nodyn o’r Awdur. </a:t>
            </a:r>
          </a:p>
          <a:p>
            <a:pPr lvl="1" eaLnBrk="1" hangingPunct="1">
              <a:lnSpc>
                <a:spcPct val="90000"/>
              </a:lnSpc>
            </a:pPr>
            <a:r>
              <a:rPr lang="cy-GB" sz="1600" smtClean="0"/>
              <a:t>Darllenwch o gwmpas y pwnc yn hytrach na darllen yr erthygl.  </a:t>
            </a:r>
          </a:p>
          <a:p>
            <a:pPr lvl="2" eaLnBrk="1" hangingPunct="1">
              <a:lnSpc>
                <a:spcPct val="90000"/>
              </a:lnSpc>
            </a:pPr>
            <a:r>
              <a:rPr lang="cy-GB" sz="1400" smtClean="0"/>
              <a:t>Defnyddiwch erthyglau eraill, i gefnogi’ch dadleuon </a:t>
            </a:r>
          </a:p>
          <a:p>
            <a:pPr lvl="2" eaLnBrk="1" hangingPunct="1">
              <a:lnSpc>
                <a:spcPct val="90000"/>
              </a:lnSpc>
            </a:pPr>
            <a:r>
              <a:rPr lang="cy-GB" sz="1400" smtClean="0"/>
              <a:t>Ystyriwch y modd y mae eraill wedi mynd i’r afael ag ymchwil mewn maes tebyg   – a oedd modd defnyddio hyn yn yr achos hwn? </a:t>
            </a:r>
          </a:p>
          <a:p>
            <a:pPr eaLnBrk="1" hangingPunct="1"/>
            <a:endParaRPr lang="cy-GB"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pPr eaLnBrk="1" hangingPunct="1"/>
            <a:r>
              <a:rPr lang="en-GB" sz="3200" smtClean="0"/>
              <a:t>Critiquing the Article.</a:t>
            </a:r>
            <a:br>
              <a:rPr lang="en-GB" sz="3200" smtClean="0"/>
            </a:br>
            <a:r>
              <a:rPr lang="cy-GB" sz="3200" smtClean="0"/>
              <a:t>Beirniadu’r Erthygl.</a:t>
            </a:r>
            <a:r>
              <a:rPr lang="en-GB" sz="3200" smtClean="0"/>
              <a:t> </a:t>
            </a:r>
          </a:p>
        </p:txBody>
      </p:sp>
      <p:sp>
        <p:nvSpPr>
          <p:cNvPr id="23554" name="Content Placeholder 2"/>
          <p:cNvSpPr>
            <a:spLocks noGrp="1"/>
          </p:cNvSpPr>
          <p:nvPr>
            <p:ph sz="half" idx="1"/>
          </p:nvPr>
        </p:nvSpPr>
        <p:spPr/>
        <p:txBody>
          <a:bodyPr/>
          <a:lstStyle/>
          <a:p>
            <a:pPr eaLnBrk="1" hangingPunct="1"/>
            <a:r>
              <a:rPr lang="en-GB" sz="2400" smtClean="0"/>
              <a:t>ALSO CONSIDER THE GOOD POINTS. </a:t>
            </a:r>
          </a:p>
          <a:p>
            <a:pPr eaLnBrk="1" hangingPunct="1"/>
            <a:r>
              <a:rPr lang="en-GB" sz="2400" smtClean="0"/>
              <a:t>Things the research did that increased its validity / reliability. </a:t>
            </a:r>
          </a:p>
          <a:p>
            <a:pPr eaLnBrk="1" hangingPunct="1"/>
            <a:r>
              <a:rPr lang="en-GB" sz="2400" smtClean="0"/>
              <a:t>Innovative Ideas and design. </a:t>
            </a:r>
          </a:p>
          <a:p>
            <a:pPr eaLnBrk="1" hangingPunct="1"/>
            <a:endParaRPr lang="en-GB" smtClean="0"/>
          </a:p>
          <a:p>
            <a:pPr eaLnBrk="1" hangingPunct="1"/>
            <a:endParaRPr lang="en-GB" smtClean="0"/>
          </a:p>
        </p:txBody>
      </p:sp>
      <p:sp>
        <p:nvSpPr>
          <p:cNvPr id="23555" name="Content Placeholder 3"/>
          <p:cNvSpPr>
            <a:spLocks noGrp="1"/>
          </p:cNvSpPr>
          <p:nvPr>
            <p:ph sz="half" idx="2"/>
          </p:nvPr>
        </p:nvSpPr>
        <p:spPr/>
        <p:txBody>
          <a:bodyPr/>
          <a:lstStyle/>
          <a:p>
            <a:pPr eaLnBrk="1" hangingPunct="1"/>
            <a:r>
              <a:rPr lang="cy-GB" sz="2400" smtClean="0"/>
              <a:t>HEFYD YSTYRIWCH Y PWYNTIAU DA. </a:t>
            </a:r>
          </a:p>
          <a:p>
            <a:pPr eaLnBrk="1" hangingPunct="1"/>
            <a:r>
              <a:rPr lang="cy-GB" sz="2400" smtClean="0"/>
              <a:t>Y pethau a wnaeth yr ymchwil ac a gynyddodd ei ddilysrwydd  / dibynadwyedd. </a:t>
            </a:r>
          </a:p>
          <a:p>
            <a:pPr eaLnBrk="1" hangingPunct="1"/>
            <a:r>
              <a:rPr lang="cy-GB" sz="2400" smtClean="0"/>
              <a:t>Syniadau Arloesol a dylunio. </a:t>
            </a:r>
          </a:p>
          <a:p>
            <a:pPr eaLnBrk="1" hangingPunct="1"/>
            <a:endParaRPr lang="cy-GB" smtClean="0"/>
          </a:p>
          <a:p>
            <a:pPr eaLnBrk="1" hangingPunct="1"/>
            <a:endParaRPr lang="cy-GB" smtClean="0"/>
          </a:p>
          <a:p>
            <a:pPr eaLnBrk="1" hangingPunct="1"/>
            <a:endParaRPr lang="cy-GB"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4"/>
            <a:ext cx="7313612" cy="1687215"/>
          </a:xfrm>
        </p:spPr>
        <p:txBody>
          <a:bodyPr/>
          <a:lstStyle/>
          <a:p>
            <a:r>
              <a:rPr lang="en-GB" dirty="0"/>
              <a:t>Coursework: Assignment (2000 words)</a:t>
            </a:r>
            <a:br>
              <a:rPr lang="en-GB" dirty="0"/>
            </a:br>
            <a:endParaRPr lang="en-GB" dirty="0"/>
          </a:p>
        </p:txBody>
      </p:sp>
      <p:sp>
        <p:nvSpPr>
          <p:cNvPr id="3" name="Content Placeholder 2"/>
          <p:cNvSpPr>
            <a:spLocks noGrp="1"/>
          </p:cNvSpPr>
          <p:nvPr>
            <p:ph idx="1"/>
          </p:nvPr>
        </p:nvSpPr>
        <p:spPr/>
        <p:txBody>
          <a:bodyPr/>
          <a:lstStyle/>
          <a:p>
            <a:pPr marL="0" lvl="0" indent="0" eaLnBrk="1" fontAlgn="auto">
              <a:spcBef>
                <a:spcPts val="600"/>
              </a:spcBef>
              <a:spcAft>
                <a:spcPts val="0"/>
              </a:spcAft>
              <a:buClr>
                <a:srgbClr val="727CA3"/>
              </a:buClr>
              <a:buSzPct val="76000"/>
              <a:buNone/>
            </a:pPr>
            <a:r>
              <a:rPr lang="en-GB" sz="2600" kern="1200" dirty="0">
                <a:solidFill>
                  <a:prstClr val="black"/>
                </a:solidFill>
                <a:latin typeface="Gill Sans MT"/>
              </a:rPr>
              <a:t> </a:t>
            </a:r>
          </a:p>
          <a:p>
            <a:pPr marL="274320" lvl="0" indent="-274320" eaLnBrk="1" fontAlgn="auto" hangingPunct="1">
              <a:spcBef>
                <a:spcPts val="600"/>
              </a:spcBef>
              <a:spcAft>
                <a:spcPts val="0"/>
              </a:spcAft>
              <a:buClr>
                <a:srgbClr val="727CA3"/>
              </a:buClr>
              <a:buSzPct val="76000"/>
              <a:buFont typeface="Wingdings 3"/>
              <a:buChar char=""/>
            </a:pPr>
            <a:r>
              <a:rPr lang="en-GB" sz="2600" kern="1200" dirty="0">
                <a:solidFill>
                  <a:prstClr val="black"/>
                </a:solidFill>
                <a:latin typeface="Gill Sans MT"/>
              </a:rPr>
              <a:t>Produce a patchwork text detailing three elements from a choice of: a reflection on a personal experience during the module, </a:t>
            </a:r>
            <a:r>
              <a:rPr lang="en-GB" sz="2600" b="1" u="sng" kern="1200" dirty="0">
                <a:solidFill>
                  <a:prstClr val="black"/>
                </a:solidFill>
                <a:latin typeface="Gill Sans MT"/>
              </a:rPr>
              <a:t>a book or journal review</a:t>
            </a:r>
            <a:r>
              <a:rPr lang="en-GB" sz="2600" kern="1200" dirty="0">
                <a:solidFill>
                  <a:prstClr val="black"/>
                </a:solidFill>
                <a:latin typeface="Gill Sans MT"/>
              </a:rPr>
              <a:t>, a commentary on a lecture, the application of a particular theory to a specific piece of professional practice, or notes from a workshop, plus a reflective account which knits these elements together and highlights learning. </a:t>
            </a:r>
          </a:p>
          <a:p>
            <a:endParaRPr lang="en-GB" dirty="0"/>
          </a:p>
        </p:txBody>
      </p:sp>
    </p:spTree>
    <p:extLst>
      <p:ext uri="{BB962C8B-B14F-4D97-AF65-F5344CB8AC3E}">
        <p14:creationId xmlns:p14="http://schemas.microsoft.com/office/powerpoint/2010/main" val="2827635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smtClean="0"/>
              <a:t>Writing the</a:t>
            </a:r>
            <a:r>
              <a:rPr lang="cy-GB" smtClean="0"/>
              <a:t>              Ysgrifennu’r</a:t>
            </a:r>
            <a:br>
              <a:rPr lang="cy-GB" smtClean="0"/>
            </a:br>
            <a:r>
              <a:rPr lang="en-GB" smtClean="0"/>
              <a:t>Introduction</a:t>
            </a:r>
            <a:r>
              <a:rPr lang="cy-GB" smtClean="0"/>
              <a:t>             Cyflwyniad</a:t>
            </a:r>
          </a:p>
        </p:txBody>
      </p:sp>
      <p:sp>
        <p:nvSpPr>
          <p:cNvPr id="24578" name="Content Placeholder 2"/>
          <p:cNvSpPr>
            <a:spLocks noGrp="1"/>
          </p:cNvSpPr>
          <p:nvPr>
            <p:ph sz="half" idx="1"/>
          </p:nvPr>
        </p:nvSpPr>
        <p:spPr>
          <a:xfrm>
            <a:off x="428625" y="1571625"/>
            <a:ext cx="4521200" cy="4857750"/>
          </a:xfrm>
        </p:spPr>
        <p:txBody>
          <a:bodyPr/>
          <a:lstStyle/>
          <a:p>
            <a:pPr eaLnBrk="1" hangingPunct="1"/>
            <a:r>
              <a:rPr lang="en-GB" sz="1800" smtClean="0"/>
              <a:t>Include a few opening sentences that announce the author(s) and the title, and briefly explain the topic of the text.</a:t>
            </a:r>
          </a:p>
          <a:p>
            <a:pPr eaLnBrk="1" hangingPunct="1"/>
            <a:r>
              <a:rPr lang="en-GB" sz="1800" smtClean="0"/>
              <a:t>Present the aim of the text and summarise the main finding or key argument.</a:t>
            </a:r>
          </a:p>
          <a:p>
            <a:pPr eaLnBrk="1" hangingPunct="1"/>
            <a:r>
              <a:rPr lang="en-GB" sz="1800" smtClean="0"/>
              <a:t>You could conclude the introduction with a brief statement of your evaluation of the text</a:t>
            </a:r>
          </a:p>
          <a:p>
            <a:pPr marL="342900" lvl="1" indent="-342900" eaLnBrk="1" hangingPunct="1">
              <a:buClr>
                <a:schemeClr val="tx2"/>
              </a:buClr>
              <a:buFont typeface="Wingdings" pitchFamily="2" charset="2"/>
              <a:buChar char="¡"/>
            </a:pPr>
            <a:r>
              <a:rPr lang="en-GB" sz="1800" smtClean="0"/>
              <a:t>This can be a positive or negative evaluation or, as is usually the case, a mixed response.</a:t>
            </a:r>
            <a:r>
              <a:rPr lang="en-GB" sz="1600" smtClean="0"/>
              <a:t> </a:t>
            </a:r>
          </a:p>
          <a:p>
            <a:pPr eaLnBrk="1" hangingPunct="1"/>
            <a:endParaRPr lang="en-GB" sz="1800" smtClean="0"/>
          </a:p>
        </p:txBody>
      </p:sp>
      <p:sp>
        <p:nvSpPr>
          <p:cNvPr id="24579" name="Content Placeholder 3"/>
          <p:cNvSpPr>
            <a:spLocks noGrp="1"/>
          </p:cNvSpPr>
          <p:nvPr>
            <p:ph sz="half" idx="2"/>
          </p:nvPr>
        </p:nvSpPr>
        <p:spPr>
          <a:xfrm>
            <a:off x="4787900" y="1628775"/>
            <a:ext cx="4105275" cy="4313238"/>
          </a:xfrm>
        </p:spPr>
        <p:txBody>
          <a:bodyPr/>
          <a:lstStyle/>
          <a:p>
            <a:pPr eaLnBrk="1" hangingPunct="1"/>
            <a:r>
              <a:rPr lang="cy-GB" sz="1800" smtClean="0"/>
              <a:t>Ychwanegwch ychydig o frawddegau agoriadol sy’n cyhoeddi’r awdur(on) a’r teitl, ac esbonio’n fras bwnc y testun.</a:t>
            </a:r>
          </a:p>
          <a:p>
            <a:pPr eaLnBrk="1" hangingPunct="1"/>
            <a:r>
              <a:rPr lang="cy-GB" sz="1800" smtClean="0"/>
              <a:t>Cyflwynwch nod y testun a chrynhoi’r prif ganfyddiad neu’r brif ddadl.</a:t>
            </a:r>
          </a:p>
          <a:p>
            <a:pPr eaLnBrk="1" hangingPunct="1"/>
            <a:r>
              <a:rPr lang="cy-GB" sz="1800" smtClean="0"/>
              <a:t>Gallech grynhoi’r cyflwyniad trwy wneud datganiad cryno o’ch gwerthusiad o’r tesun</a:t>
            </a:r>
          </a:p>
          <a:p>
            <a:pPr eaLnBrk="1" hangingPunct="1"/>
            <a:r>
              <a:rPr lang="cy-GB" sz="1800" smtClean="0"/>
              <a:t>Gall hwn fod yn werthusiad cadarnhaol neu negyddol neu, fel sy’n wir yn aml, gall yr ymateb fod yn un cymysg</a:t>
            </a:r>
            <a:r>
              <a:rPr lang="en-GB" sz="1800" smtClean="0"/>
              <a:t>.</a:t>
            </a:r>
          </a:p>
          <a:p>
            <a:pPr eaLnBrk="1" hangingPunct="1">
              <a:buFont typeface="Wingdings" pitchFamily="2" charset="2"/>
              <a:buNone/>
            </a:pPr>
            <a:r>
              <a:rPr lang="en-GB" sz="1800" smtClean="0"/>
              <a:t> </a:t>
            </a:r>
          </a:p>
          <a:p>
            <a:pPr eaLnBrk="1" hangingPunct="1"/>
            <a:endParaRPr lang="en-GB" sz="1800" smtClean="0"/>
          </a:p>
          <a:p>
            <a:pPr eaLnBrk="1" hangingPunct="1"/>
            <a:endParaRPr lang="en-GB"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6"/>
          <p:cNvSpPr>
            <a:spLocks noGrp="1"/>
          </p:cNvSpPr>
          <p:nvPr>
            <p:ph type="title"/>
          </p:nvPr>
        </p:nvSpPr>
        <p:spPr/>
        <p:txBody>
          <a:bodyPr/>
          <a:lstStyle/>
          <a:p>
            <a:pPr eaLnBrk="1" hangingPunct="1"/>
            <a:r>
              <a:rPr lang="en-GB" dirty="0" smtClean="0"/>
              <a:t>One example</a:t>
            </a:r>
            <a:endParaRPr lang="cy-GB" dirty="0" smtClean="0"/>
          </a:p>
        </p:txBody>
      </p:sp>
      <p:sp>
        <p:nvSpPr>
          <p:cNvPr id="26626" name="Content Placeholder 7"/>
          <p:cNvSpPr>
            <a:spLocks noGrp="1"/>
          </p:cNvSpPr>
          <p:nvPr>
            <p:ph idx="1"/>
          </p:nvPr>
        </p:nvSpPr>
        <p:spPr>
          <a:xfrm>
            <a:off x="857224" y="1500174"/>
            <a:ext cx="7826401" cy="5000660"/>
          </a:xfrm>
        </p:spPr>
        <p:txBody>
          <a:bodyPr/>
          <a:lstStyle/>
          <a:p>
            <a:pPr marL="342900" lvl="1" indent="-342900" algn="just" eaLnBrk="1" hangingPunct="1">
              <a:lnSpc>
                <a:spcPct val="90000"/>
              </a:lnSpc>
              <a:buClr>
                <a:schemeClr val="tx2"/>
              </a:buClr>
              <a:buFont typeface="Wingdings" pitchFamily="2" charset="2"/>
              <a:buNone/>
            </a:pPr>
            <a:r>
              <a:rPr lang="en-GB" sz="2000" dirty="0" smtClean="0"/>
              <a:t>Introduction</a:t>
            </a:r>
            <a:endParaRPr lang="en-GB" sz="1200" dirty="0" smtClean="0"/>
          </a:p>
          <a:p>
            <a:r>
              <a:rPr lang="en-GB" sz="1800" dirty="0" smtClean="0"/>
              <a:t>Cyber bullying is an issue that affects the lives of many young people. The increased use of technology and social networking sites has resulted in more and more young people being subjected to highly risky behaviours. This has had a significant influence upon youth and community work practice and upon youth workers responsibility and response to this issue. This review will therefore help to increase my knowledge of the issue of cyber bullying amongst young people and develop my understanding and work with young people. I will examine three journal reviews in an attempt to unpack some key discussion points relating to cyber bullying and identify any strengths and weaknesses of the different texts. I will also aim to include some recommendations for how the journals can be improved in terms of ideas, research approach and argument.  An evaluation of the three texts will be explored in the main body of this review and I will discuss the notable features of each journal article individually. I will begin by…….. </a:t>
            </a:r>
          </a:p>
          <a:p>
            <a:pPr>
              <a:buNone/>
            </a:pPr>
            <a:r>
              <a:rPr lang="en-GB" sz="2400" b="1" dirty="0" smtClean="0"/>
              <a:t> </a:t>
            </a:r>
            <a:endParaRPr lang="en-GB" sz="2400" dirty="0" smtClean="0"/>
          </a:p>
          <a:p>
            <a:pPr eaLnBrk="1" hangingPunct="1">
              <a:lnSpc>
                <a:spcPct val="90000"/>
              </a:lnSpc>
              <a:buFont typeface="Wingdings" pitchFamily="2" charset="2"/>
              <a:buNone/>
            </a:pPr>
            <a:endParaRPr lang="en-GB" sz="2000" dirty="0" smtClean="0"/>
          </a:p>
        </p:txBody>
      </p:sp>
      <p:sp>
        <p:nvSpPr>
          <p:cNvPr id="26628" name="Rectangle 4"/>
          <p:cNvSpPr>
            <a:spLocks noGrp="1" noChangeArrowheads="1"/>
          </p:cNvSpPr>
          <p:nvPr>
            <p:ph type="body" sz="half" idx="4294967295"/>
          </p:nvPr>
        </p:nvSpPr>
        <p:spPr>
          <a:xfrm>
            <a:off x="5562600" y="1827213"/>
            <a:ext cx="3581400" cy="4114800"/>
          </a:xfrm>
        </p:spPr>
        <p:txBody>
          <a:bodyPr/>
          <a:lstStyle/>
          <a:p>
            <a:pPr lvl="1" algn="just" eaLnBrk="1" hangingPunct="1">
              <a:lnSpc>
                <a:spcPct val="90000"/>
              </a:lnSpc>
              <a:buClr>
                <a:schemeClr val="tx2"/>
              </a:buClr>
              <a:buFont typeface="Wingdings" pitchFamily="2" charset="2"/>
              <a:buNone/>
            </a:pPr>
            <a:endParaRPr lang="cy-GB" sz="1000" dirty="0" smtClean="0">
              <a:latin typeface="Arial" charset="0"/>
              <a:cs typeface="Arial" charset="0"/>
            </a:endParaRPr>
          </a:p>
          <a:p>
            <a:pPr lvl="1" algn="just" eaLnBrk="1" hangingPunct="1">
              <a:lnSpc>
                <a:spcPct val="90000"/>
              </a:lnSpc>
              <a:buClr>
                <a:schemeClr val="tx2"/>
              </a:buClr>
              <a:buFont typeface="Wingdings" pitchFamily="2" charset="2"/>
              <a:buNone/>
            </a:pPr>
            <a:endParaRPr lang="en-GB" sz="1000" dirty="0" smtClean="0">
              <a:latin typeface="Arial" charset="0"/>
              <a:cs typeface="Arial"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 </a:t>
            </a:r>
            <a:r>
              <a:rPr lang="cy-GB" dirty="0" smtClean="0"/>
              <a:t>enghraifft</a:t>
            </a:r>
            <a:endParaRPr lang="en-GB" dirty="0"/>
          </a:p>
        </p:txBody>
      </p:sp>
      <p:sp>
        <p:nvSpPr>
          <p:cNvPr id="3" name="Content Placeholder 2"/>
          <p:cNvSpPr>
            <a:spLocks noGrp="1"/>
          </p:cNvSpPr>
          <p:nvPr>
            <p:ph idx="1"/>
          </p:nvPr>
        </p:nvSpPr>
        <p:spPr>
          <a:xfrm>
            <a:off x="285720" y="1827213"/>
            <a:ext cx="8397905" cy="4114800"/>
          </a:xfrm>
        </p:spPr>
        <p:txBody>
          <a:bodyPr/>
          <a:lstStyle/>
          <a:p>
            <a:pPr lvl="1" algn="just" eaLnBrk="1" hangingPunct="1">
              <a:lnSpc>
                <a:spcPct val="90000"/>
              </a:lnSpc>
              <a:buClr>
                <a:schemeClr val="tx2"/>
              </a:buClr>
              <a:buNone/>
            </a:pPr>
            <a:endParaRPr lang="cy-GB" sz="900" dirty="0" smtClean="0"/>
          </a:p>
          <a:p>
            <a:pPr lvl="1" eaLnBrk="1" hangingPunct="1">
              <a:lnSpc>
                <a:spcPct val="90000"/>
              </a:lnSpc>
              <a:buClr>
                <a:schemeClr val="tx2"/>
              </a:buClr>
              <a:buNone/>
            </a:pPr>
            <a:r>
              <a:rPr lang="cy-GB" sz="1800" dirty="0" smtClean="0">
                <a:latin typeface="Arial" charset="0"/>
                <a:cs typeface="Arial" charset="0"/>
              </a:rPr>
              <a:t>	Mae seiberfwilio’n fater sy’n effeithio ar fywydau llawer o bobl ifanc. O ganlyniad i’r cynnydd yn y defnydd o dechnoleg a safleoedd rhwydweithio cymdeithasol, mae rhagor a rhagor o bobl ifanc yn wynebu pobl sy’n ymddwyn mewn modd peryglus dros ben. Mae hyn wedi cael effaith sylweddol ar arfer ym maes gwaith ieuenctid ac ar gyfrifoldeb gweithwyr ieuenctid a’u hymateb i’r broblem hon. Bydd yr adolygiad hwn felly yn helpu i gynyddu fy ngwybodaeth am bwnc seiberbwlio ymhlith pobl ifanc ac yn helpu i wella fy nealltwriaeth a’m gwaith gyda phobl ifanc. Byddaf yn astudio tri adolygiad mewn cyfnodolion mewn ymgais i geisio egluro rhai o’r pwyntiau trafod allweddol sy’n ymwneud â seiberfwlio a nodi unrhyw gryfderau neu wendidau o’r gwahanol destunau. Rwyf hefyd yn anelu at gynnwys unrhyw gryfderau neu wendidau o’r gwahanol destunau. Bwriadaf hefyd gynnwys unrhyw argymhellion ynghylch gwella’r cyfnodolion o ran y syniadau, y dull ymchwil a’r ddadl. Ymchwilir i’r tri thestun ym mhrif gorff yr adolygiad hwn a byddaf yn trafod nodweddion pob erthygl yn unigol. Byddaf yn dechrau trwy….</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GB" sz="3200" dirty="0" smtClean="0"/>
              <a:t>Writing the                </a:t>
            </a:r>
            <a:r>
              <a:rPr lang="cy-GB" sz="3200" dirty="0" smtClean="0"/>
              <a:t>Ysgrifennu’r Prif</a:t>
            </a:r>
            <a:r>
              <a:rPr lang="en-GB" sz="3200" dirty="0" smtClean="0"/>
              <a:t> </a:t>
            </a:r>
            <a:br>
              <a:rPr lang="en-GB" sz="3200" dirty="0" smtClean="0"/>
            </a:br>
            <a:r>
              <a:rPr lang="en-GB" sz="3200" dirty="0" smtClean="0"/>
              <a:t>Main body                 </a:t>
            </a:r>
            <a:r>
              <a:rPr lang="cy-GB" sz="3200" dirty="0" smtClean="0"/>
              <a:t>Gorff</a:t>
            </a:r>
          </a:p>
        </p:txBody>
      </p:sp>
      <p:sp>
        <p:nvSpPr>
          <p:cNvPr id="27650" name="Content Placeholder 2"/>
          <p:cNvSpPr>
            <a:spLocks noGrp="1"/>
          </p:cNvSpPr>
          <p:nvPr>
            <p:ph sz="half" idx="1"/>
          </p:nvPr>
        </p:nvSpPr>
        <p:spPr>
          <a:xfrm>
            <a:off x="928688" y="1827213"/>
            <a:ext cx="4021137" cy="4114800"/>
          </a:xfrm>
        </p:spPr>
        <p:txBody>
          <a:bodyPr/>
          <a:lstStyle/>
          <a:p>
            <a:pPr eaLnBrk="1" hangingPunct="1"/>
            <a:r>
              <a:rPr lang="en-GB" sz="1800" dirty="0" smtClean="0"/>
              <a:t>This should be a balanced discussion and evaluation of the strengths, weaknesses and notable features of the text.</a:t>
            </a:r>
          </a:p>
          <a:p>
            <a:pPr eaLnBrk="1" hangingPunct="1"/>
            <a:r>
              <a:rPr lang="en-GB" sz="1800" dirty="0" smtClean="0"/>
              <a:t>Base your discussion on specific criteria.</a:t>
            </a:r>
          </a:p>
          <a:p>
            <a:pPr eaLnBrk="1" hangingPunct="1"/>
            <a:r>
              <a:rPr lang="en-GB" sz="1800" dirty="0" smtClean="0"/>
              <a:t>Reduce the text to its main points and its most important ideas.</a:t>
            </a:r>
          </a:p>
          <a:p>
            <a:pPr eaLnBrk="1" hangingPunct="1"/>
            <a:r>
              <a:rPr lang="en-GB" sz="1800" dirty="0" smtClean="0"/>
              <a:t>You could include other sources to support your evaluation, your practical experience may be relevant.</a:t>
            </a:r>
          </a:p>
          <a:p>
            <a:pPr eaLnBrk="1" hangingPunct="1"/>
            <a:endParaRPr lang="en-GB" dirty="0" smtClean="0"/>
          </a:p>
        </p:txBody>
      </p:sp>
      <p:sp>
        <p:nvSpPr>
          <p:cNvPr id="27651" name="Content Placeholder 3"/>
          <p:cNvSpPr>
            <a:spLocks noGrp="1"/>
          </p:cNvSpPr>
          <p:nvPr>
            <p:ph sz="half" idx="2"/>
          </p:nvPr>
        </p:nvSpPr>
        <p:spPr>
          <a:xfrm>
            <a:off x="5102225" y="1827213"/>
            <a:ext cx="3790950" cy="4114800"/>
          </a:xfrm>
        </p:spPr>
        <p:txBody>
          <a:bodyPr/>
          <a:lstStyle/>
          <a:p>
            <a:pPr eaLnBrk="1" hangingPunct="1"/>
            <a:r>
              <a:rPr lang="cy-GB" sz="1800" dirty="0" smtClean="0"/>
              <a:t>Dylai hon fod yn drafodaeth a gwerthusiad cytbwys o gryfderau, gwendidau ac elfennau nodedig y testun.</a:t>
            </a:r>
          </a:p>
          <a:p>
            <a:pPr eaLnBrk="1" hangingPunct="1"/>
            <a:r>
              <a:rPr lang="cy-GB" sz="1800" dirty="0" smtClean="0"/>
              <a:t>Seiliwch eich trafodaeth ar feini prawf penodol.</a:t>
            </a:r>
          </a:p>
          <a:p>
            <a:pPr eaLnBrk="1" hangingPunct="1"/>
            <a:r>
              <a:rPr lang="cy-GB" sz="1800" dirty="0" smtClean="0"/>
              <a:t>Byrhewch y testun i’w brif bwyntiau a’i syniadau pwysicaf.</a:t>
            </a:r>
          </a:p>
          <a:p>
            <a:pPr eaLnBrk="1" hangingPunct="1"/>
            <a:r>
              <a:rPr lang="cy-GB" sz="1800" dirty="0" smtClean="0"/>
              <a:t>Gallech hefyd gynnwys ffynonellau eraill i gefnogi’ch gwerthusiad, gallai eich profiad ymarferol fod yn berthnasol.</a:t>
            </a:r>
          </a:p>
          <a:p>
            <a:pPr eaLnBrk="1" hangingPunct="1"/>
            <a:endParaRPr lang="cy-GB"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pPr eaLnBrk="1" hangingPunct="1"/>
            <a:r>
              <a:rPr lang="en-GB" dirty="0" smtClean="0"/>
              <a:t>Conclusion           </a:t>
            </a:r>
            <a:r>
              <a:rPr lang="cy-GB" dirty="0" smtClean="0"/>
              <a:t>Diweddglo</a:t>
            </a:r>
          </a:p>
        </p:txBody>
      </p:sp>
      <p:sp>
        <p:nvSpPr>
          <p:cNvPr id="29698" name="Content Placeholder 2"/>
          <p:cNvSpPr>
            <a:spLocks noGrp="1"/>
          </p:cNvSpPr>
          <p:nvPr>
            <p:ph sz="half" idx="1"/>
          </p:nvPr>
        </p:nvSpPr>
        <p:spPr/>
        <p:txBody>
          <a:bodyPr/>
          <a:lstStyle/>
          <a:p>
            <a:pPr eaLnBrk="1" hangingPunct="1"/>
            <a:r>
              <a:rPr lang="en-GB" sz="2000" dirty="0" smtClean="0"/>
              <a:t>Restate your overall opinion of </a:t>
            </a:r>
            <a:r>
              <a:rPr lang="en-GB" sz="2000" dirty="0" smtClean="0"/>
              <a:t>the texts</a:t>
            </a:r>
            <a:endParaRPr lang="en-GB" sz="2000" dirty="0" smtClean="0"/>
          </a:p>
          <a:p>
            <a:pPr eaLnBrk="1" hangingPunct="1"/>
            <a:r>
              <a:rPr lang="en-GB" sz="2000" dirty="0" smtClean="0"/>
              <a:t>Briefly present recommendations</a:t>
            </a:r>
          </a:p>
          <a:p>
            <a:pPr eaLnBrk="1" hangingPunct="1"/>
            <a:r>
              <a:rPr lang="en-GB" sz="2000" dirty="0" smtClean="0"/>
              <a:t>You can also include recommendations for how the text can be improved in terms of ideas, research approach etc.</a:t>
            </a:r>
          </a:p>
          <a:p>
            <a:pPr eaLnBrk="1" hangingPunct="1"/>
            <a:endParaRPr lang="en-GB" sz="2400" dirty="0" smtClean="0"/>
          </a:p>
        </p:txBody>
      </p:sp>
      <p:sp>
        <p:nvSpPr>
          <p:cNvPr id="29699" name="Content Placeholder 3"/>
          <p:cNvSpPr>
            <a:spLocks noGrp="1"/>
          </p:cNvSpPr>
          <p:nvPr>
            <p:ph sz="half" idx="2"/>
          </p:nvPr>
        </p:nvSpPr>
        <p:spPr/>
        <p:txBody>
          <a:bodyPr/>
          <a:lstStyle/>
          <a:p>
            <a:pPr eaLnBrk="1" hangingPunct="1"/>
            <a:r>
              <a:rPr lang="cy-GB" sz="2000" dirty="0" smtClean="0"/>
              <a:t>Nodwch unwaith eto eich barn gyffredinol am </a:t>
            </a:r>
            <a:r>
              <a:rPr lang="cy-GB" sz="2000" dirty="0" smtClean="0"/>
              <a:t>y testun</a:t>
            </a:r>
            <a:endParaRPr lang="cy-GB" sz="2000" dirty="0" smtClean="0"/>
          </a:p>
          <a:p>
            <a:pPr eaLnBrk="1" hangingPunct="1"/>
            <a:r>
              <a:rPr lang="cy-GB" sz="2000" dirty="0" smtClean="0"/>
              <a:t>Cyflwynwch argymhellion yn gryno</a:t>
            </a:r>
          </a:p>
          <a:p>
            <a:pPr eaLnBrk="1" hangingPunct="1"/>
            <a:r>
              <a:rPr lang="cy-GB" sz="2000" dirty="0" smtClean="0"/>
              <a:t>Gallwch hefyd gynnwys argymhellion ar gyfer g wella’r testun hwn o ran syniadau, dull ymchwil ac ati.</a:t>
            </a:r>
          </a:p>
          <a:p>
            <a:pPr eaLnBrk="1" hangingPunct="1"/>
            <a:endParaRPr lang="cy-GB" sz="2400" dirty="0" smtClean="0"/>
          </a:p>
          <a:p>
            <a:pPr eaLnBrk="1" hangingPunct="1"/>
            <a:endParaRPr lang="cy-GB"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3200" dirty="0" smtClean="0"/>
              <a:t>Reference List         </a:t>
            </a:r>
            <a:r>
              <a:rPr lang="cy-GB" sz="3200" dirty="0" smtClean="0"/>
              <a:t>Rhestr Gyfeiriadau</a:t>
            </a:r>
          </a:p>
        </p:txBody>
      </p:sp>
      <p:sp>
        <p:nvSpPr>
          <p:cNvPr id="30722" name="Content Placeholder 2"/>
          <p:cNvSpPr>
            <a:spLocks noGrp="1"/>
          </p:cNvSpPr>
          <p:nvPr>
            <p:ph sz="half" idx="1"/>
          </p:nvPr>
        </p:nvSpPr>
        <p:spPr/>
        <p:txBody>
          <a:bodyPr/>
          <a:lstStyle/>
          <a:p>
            <a:pPr eaLnBrk="1" hangingPunct="1"/>
            <a:r>
              <a:rPr lang="en-GB" sz="2400" dirty="0" smtClean="0"/>
              <a:t>Include all three articles in your reference list and if you have used any other sources in your review, these should also be included.</a:t>
            </a:r>
          </a:p>
        </p:txBody>
      </p:sp>
      <p:sp>
        <p:nvSpPr>
          <p:cNvPr id="30723" name="Content Placeholder 3"/>
          <p:cNvSpPr>
            <a:spLocks noGrp="1"/>
          </p:cNvSpPr>
          <p:nvPr>
            <p:ph sz="half" idx="2"/>
          </p:nvPr>
        </p:nvSpPr>
        <p:spPr/>
        <p:txBody>
          <a:bodyPr/>
          <a:lstStyle/>
          <a:p>
            <a:pPr eaLnBrk="1" hangingPunct="1"/>
            <a:r>
              <a:rPr lang="cy-GB" sz="2400" dirty="0" smtClean="0"/>
              <a:t>Nodwch pob un o’r tair erthygl yn eich rhestr gyfeiriadau ac os defnyddiwyd unrhyw ffynonellau eraill yn eich adolygiad dylid hefyd gynnwys y rhain.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pPr eaLnBrk="1" hangingPunct="1"/>
            <a:r>
              <a:rPr lang="en-GB" dirty="0" smtClean="0"/>
              <a:t>Group Task            </a:t>
            </a:r>
            <a:br>
              <a:rPr lang="en-GB" dirty="0" smtClean="0"/>
            </a:br>
            <a:r>
              <a:rPr lang="en-GB" dirty="0" smtClean="0"/>
              <a:t>Article Discussion   </a:t>
            </a:r>
          </a:p>
        </p:txBody>
      </p:sp>
      <p:sp>
        <p:nvSpPr>
          <p:cNvPr id="32770" name="Content Placeholder 2"/>
          <p:cNvSpPr>
            <a:spLocks noGrp="1"/>
          </p:cNvSpPr>
          <p:nvPr>
            <p:ph idx="1"/>
          </p:nvPr>
        </p:nvSpPr>
        <p:spPr/>
        <p:txBody>
          <a:bodyPr/>
          <a:lstStyle/>
          <a:p>
            <a:pPr eaLnBrk="1" hangingPunct="1"/>
            <a:r>
              <a:rPr lang="en-GB" sz="2400" dirty="0" smtClean="0"/>
              <a:t>Small </a:t>
            </a:r>
            <a:r>
              <a:rPr lang="en-GB" sz="2400" dirty="0" smtClean="0"/>
              <a:t>Groups </a:t>
            </a:r>
            <a:r>
              <a:rPr lang="en-GB" sz="2400" dirty="0" smtClean="0"/>
              <a:t>of </a:t>
            </a:r>
            <a:r>
              <a:rPr lang="en-GB" sz="2400" dirty="0" smtClean="0"/>
              <a:t>(3/4</a:t>
            </a:r>
            <a:r>
              <a:rPr lang="en-GB" sz="2400" dirty="0" smtClean="0"/>
              <a:t>).</a:t>
            </a:r>
          </a:p>
          <a:p>
            <a:pPr eaLnBrk="1" hangingPunct="1"/>
            <a:r>
              <a:rPr lang="en-GB" sz="2400" dirty="0" smtClean="0"/>
              <a:t>Read and discuss the journal article.</a:t>
            </a:r>
          </a:p>
          <a:p>
            <a:pPr eaLnBrk="1" hangingPunct="1"/>
            <a:r>
              <a:rPr lang="en-GB" sz="2400" dirty="0" smtClean="0"/>
              <a:t>Feedback </a:t>
            </a:r>
            <a:r>
              <a:rPr lang="en-GB" sz="2400" dirty="0" smtClean="0"/>
              <a:t>Findings</a:t>
            </a:r>
            <a:endParaRPr lang="en-GB" sz="2000" dirty="0" smtClean="0"/>
          </a:p>
          <a:p>
            <a:pPr eaLnBrk="1" hangingPunct="1"/>
            <a:r>
              <a:rPr lang="en-GB" sz="2400" dirty="0" smtClean="0"/>
              <a:t>Use the questions on the next slide to guide your discussion/reading.</a:t>
            </a:r>
          </a:p>
          <a:p>
            <a:pPr eaLnBrk="1" hangingPunct="1"/>
            <a:r>
              <a:rPr lang="en-GB" sz="2400" dirty="0" smtClean="0"/>
              <a:t>This activity should support you </a:t>
            </a:r>
            <a:r>
              <a:rPr lang="en-GB" sz="2400" dirty="0" smtClean="0"/>
              <a:t>with part of your patchwork assessment component.</a:t>
            </a:r>
            <a:endParaRPr lang="en-GB" sz="2400" dirty="0" smtClean="0"/>
          </a:p>
          <a:p>
            <a:pPr eaLnBrk="1" hangingPunct="1"/>
            <a:endParaRPr lang="en-GB" sz="2400"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eaLnBrk="1" hangingPunct="1"/>
            <a:r>
              <a:rPr lang="en-GB" dirty="0" smtClean="0"/>
              <a:t>Group Task            </a:t>
            </a:r>
            <a:r>
              <a:rPr lang="cy-GB" dirty="0" smtClean="0"/>
              <a:t>Tasg Grŵp</a:t>
            </a:r>
            <a:r>
              <a:rPr lang="en-GB" dirty="0" smtClean="0"/>
              <a:t/>
            </a:r>
            <a:br>
              <a:rPr lang="en-GB" dirty="0" smtClean="0"/>
            </a:br>
            <a:r>
              <a:rPr lang="en-GB" dirty="0" smtClean="0"/>
              <a:t>Article Discussion   </a:t>
            </a:r>
            <a:r>
              <a:rPr lang="cy-GB" dirty="0" smtClean="0"/>
              <a:t>Trafod Erthygl</a:t>
            </a:r>
          </a:p>
        </p:txBody>
      </p:sp>
      <p:sp>
        <p:nvSpPr>
          <p:cNvPr id="31746" name="Content Placeholder 2"/>
          <p:cNvSpPr>
            <a:spLocks noGrp="1"/>
          </p:cNvSpPr>
          <p:nvPr>
            <p:ph sz="half" idx="1"/>
          </p:nvPr>
        </p:nvSpPr>
        <p:spPr>
          <a:xfrm>
            <a:off x="1187450" y="1500174"/>
            <a:ext cx="3579813" cy="5357825"/>
          </a:xfrm>
        </p:spPr>
        <p:txBody>
          <a:bodyPr/>
          <a:lstStyle/>
          <a:p>
            <a:pPr eaLnBrk="1" hangingPunct="1"/>
            <a:r>
              <a:rPr lang="en-GB" sz="1800" dirty="0" smtClean="0"/>
              <a:t>What was the article about</a:t>
            </a:r>
          </a:p>
          <a:p>
            <a:pPr eaLnBrk="1" hangingPunct="1"/>
            <a:r>
              <a:rPr lang="en-GB" sz="1800" dirty="0" smtClean="0"/>
              <a:t>How did they go about it (methods)</a:t>
            </a:r>
          </a:p>
          <a:p>
            <a:pPr eaLnBrk="1" hangingPunct="1"/>
            <a:r>
              <a:rPr lang="en-GB" sz="1800" dirty="0" smtClean="0"/>
              <a:t>Why did they choose this research?</a:t>
            </a:r>
          </a:p>
          <a:p>
            <a:pPr eaLnBrk="1" hangingPunct="1"/>
            <a:r>
              <a:rPr lang="en-GB" sz="1800" dirty="0" smtClean="0"/>
              <a:t>Strengths and weaknesses.</a:t>
            </a:r>
          </a:p>
          <a:p>
            <a:pPr eaLnBrk="1" hangingPunct="1"/>
            <a:r>
              <a:rPr lang="en-GB" sz="1800" dirty="0" smtClean="0"/>
              <a:t>Similarities/Contrasts</a:t>
            </a:r>
          </a:p>
          <a:p>
            <a:pPr eaLnBrk="1" hangingPunct="1"/>
            <a:r>
              <a:rPr lang="en-GB" sz="1800" dirty="0" smtClean="0"/>
              <a:t>Areas of improvement</a:t>
            </a:r>
          </a:p>
          <a:p>
            <a:pPr eaLnBrk="1" hangingPunct="1"/>
            <a:r>
              <a:rPr lang="en-GB" sz="1800" dirty="0" smtClean="0"/>
              <a:t>What were the conclusions?</a:t>
            </a:r>
          </a:p>
          <a:p>
            <a:pPr eaLnBrk="1" hangingPunct="1"/>
            <a:r>
              <a:rPr lang="en-GB" sz="1800" dirty="0" smtClean="0"/>
              <a:t>Future Areas of Research in the topic (Own recommendations)</a:t>
            </a:r>
            <a:endParaRPr lang="en-GB" dirty="0" smtClean="0"/>
          </a:p>
          <a:p>
            <a:pPr eaLnBrk="1" hangingPunct="1"/>
            <a:r>
              <a:rPr lang="en-GB" sz="1800" dirty="0" smtClean="0"/>
              <a:t>Future Research related to the article</a:t>
            </a:r>
          </a:p>
        </p:txBody>
      </p:sp>
      <p:sp>
        <p:nvSpPr>
          <p:cNvPr id="31747" name="Content Placeholder 3"/>
          <p:cNvSpPr>
            <a:spLocks noGrp="1"/>
          </p:cNvSpPr>
          <p:nvPr>
            <p:ph sz="half" idx="2"/>
          </p:nvPr>
        </p:nvSpPr>
        <p:spPr>
          <a:xfrm>
            <a:off x="5148263" y="1628775"/>
            <a:ext cx="3600450" cy="4824413"/>
          </a:xfrm>
        </p:spPr>
        <p:txBody>
          <a:bodyPr/>
          <a:lstStyle/>
          <a:p>
            <a:pPr eaLnBrk="1" hangingPunct="1"/>
            <a:r>
              <a:rPr lang="cy-GB" sz="1800" dirty="0" smtClean="0"/>
              <a:t>Am beth oedd yr erthygl yn sôn</a:t>
            </a:r>
          </a:p>
          <a:p>
            <a:pPr eaLnBrk="1" hangingPunct="1"/>
            <a:r>
              <a:rPr lang="cy-GB" sz="1800" dirty="0" smtClean="0"/>
              <a:t>Sut yr aethant ati (dulliau)</a:t>
            </a:r>
          </a:p>
          <a:p>
            <a:pPr eaLnBrk="1" hangingPunct="1"/>
            <a:r>
              <a:rPr lang="cy-GB" sz="1800" dirty="0" smtClean="0"/>
              <a:t>Pam y dewiswyd yr ymchwil hwn?</a:t>
            </a:r>
          </a:p>
          <a:p>
            <a:pPr eaLnBrk="1" hangingPunct="1"/>
            <a:r>
              <a:rPr lang="cy-GB" sz="1800" dirty="0" smtClean="0"/>
              <a:t>Cryfderau a gwendidau.</a:t>
            </a:r>
          </a:p>
          <a:p>
            <a:pPr eaLnBrk="1" hangingPunct="1"/>
            <a:r>
              <a:rPr lang="cy-GB" sz="1800" dirty="0" smtClean="0"/>
              <a:t>Pethau Tebyg/Cyferbyniol</a:t>
            </a:r>
          </a:p>
          <a:p>
            <a:pPr eaLnBrk="1" hangingPunct="1"/>
            <a:r>
              <a:rPr lang="cy-GB" sz="1800" dirty="0" smtClean="0"/>
              <a:t>Meysydd i’w gwella</a:t>
            </a:r>
          </a:p>
          <a:p>
            <a:pPr eaLnBrk="1" hangingPunct="1"/>
            <a:r>
              <a:rPr lang="cy-GB" sz="1800" dirty="0" smtClean="0"/>
              <a:t>Beth oedd y casgliadau?</a:t>
            </a:r>
          </a:p>
          <a:p>
            <a:pPr eaLnBrk="1" hangingPunct="1"/>
            <a:r>
              <a:rPr lang="cy-GB" sz="1800" dirty="0" smtClean="0"/>
              <a:t>Meysydd Ymchwil i’r Dyfodol yn y pwnc (Ein hargyhoeddiadau)</a:t>
            </a:r>
          </a:p>
          <a:p>
            <a:pPr eaLnBrk="1" hangingPunct="1"/>
            <a:r>
              <a:rPr lang="cy-GB" sz="1800" dirty="0" smtClean="0"/>
              <a:t>Ymchwil yn y Dyfodol sy’n gysylltiedig â’r erthygl</a:t>
            </a:r>
          </a:p>
          <a:p>
            <a:pPr eaLnBrk="1" hangingPunct="1">
              <a:buFont typeface="Wingdings" pitchFamily="2" charset="2"/>
              <a:buNone/>
            </a:pPr>
            <a:endParaRPr lang="cy-GB" dirty="0" smtClean="0"/>
          </a:p>
        </p:txBody>
      </p:sp>
    </p:spTree>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Eclipse</Template>
  <TotalTime>758</TotalTime>
  <Words>1593</Words>
  <Application>Microsoft Office PowerPoint</Application>
  <PresentationFormat>On-screen Show (4:3)</PresentationFormat>
  <Paragraphs>179</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Eclipse</vt:lpstr>
      <vt:lpstr>Reviewing Journals  Adolygu Cylchgronau</vt:lpstr>
      <vt:lpstr>What is a journal review Beth yw adolygiad cylchgrawn</vt:lpstr>
      <vt:lpstr>Reviewing Journals</vt:lpstr>
      <vt:lpstr>Review of a Journal Article </vt:lpstr>
      <vt:lpstr>Introduction.         Cyflwyniad.</vt:lpstr>
      <vt:lpstr>What is in a Journal. Beth sydd mewn Cylchgrawn.  </vt:lpstr>
      <vt:lpstr>What is in a Journal.  Beth sydd mewn Cylchgrawn.</vt:lpstr>
      <vt:lpstr>Critiquing a Journal. Llunio beirniadaeth o Gyfnodolyn. </vt:lpstr>
      <vt:lpstr>Critiquing a Journal.  Beirniadu Cylchgrawn.</vt:lpstr>
      <vt:lpstr>Critiquing the Article. Beirniadu’r Erthygl. </vt:lpstr>
      <vt:lpstr>Coursework: Assignment (2000 words) </vt:lpstr>
      <vt:lpstr>Writing the              Ysgrifennu’r Introduction             Cyflwyniad</vt:lpstr>
      <vt:lpstr>One example</vt:lpstr>
      <vt:lpstr>Un enghraifft</vt:lpstr>
      <vt:lpstr>Writing the                Ysgrifennu’r Prif  Main body                 Gorff</vt:lpstr>
      <vt:lpstr>Conclusion           Diweddglo</vt:lpstr>
      <vt:lpstr>Reference List         Rhestr Gyfeiriadau</vt:lpstr>
      <vt:lpstr>Group Task             Article Discussion   </vt:lpstr>
      <vt:lpstr>Group Task            Tasg Grŵp Article Discussion   Trafod Erthygl</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and Evaluative Reading</dc:title>
  <dc:creator>clientadmin</dc:creator>
  <cp:lastModifiedBy>Administrator</cp:lastModifiedBy>
  <cp:revision>19</cp:revision>
  <dcterms:created xsi:type="dcterms:W3CDTF">2011-09-15T11:00:54Z</dcterms:created>
  <dcterms:modified xsi:type="dcterms:W3CDTF">2016-02-10T15:10:33Z</dcterms:modified>
</cp:coreProperties>
</file>