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0" r:id="rId6"/>
    <p:sldId id="264" r:id="rId7"/>
    <p:sldId id="265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D8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89AF70-0DFE-43F5-B86C-48996DA75FE1}" v="38" dt="2025-11-09T17:18:36.2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58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76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9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89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96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95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693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812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68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9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7549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994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286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732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5627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12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BBB91-839A-4828-BD5A-9FC20C2904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15BEE2E-72E8-4FBA-8903-5D6271877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82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aynurseries.co.uk/advice/what-is-a-sustainable-and-eco-friendly-nursery-lik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4A694-8A8D-394A-CB99-1C010492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06" y="4262589"/>
            <a:ext cx="9964994" cy="1056663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Student Name: Ola Caines</a:t>
            </a:r>
            <a:br>
              <a:rPr lang="en-GB" sz="2800" dirty="0"/>
            </a:br>
            <a:r>
              <a:rPr lang="en-GB" sz="2800" dirty="0"/>
              <a:t>Student Number: 2420322</a:t>
            </a:r>
            <a:br>
              <a:rPr lang="en-GB" sz="2800" dirty="0"/>
            </a:br>
            <a:r>
              <a:rPr lang="en-GB" sz="2800" dirty="0"/>
              <a:t>Lecturer Name: </a:t>
            </a:r>
            <a:r>
              <a:rPr lang="en-GB" sz="2800" dirty="0" err="1"/>
              <a:t>Fouziya</a:t>
            </a:r>
            <a:r>
              <a:rPr lang="en-GB" sz="2800" dirty="0"/>
              <a:t> Farheen</a:t>
            </a:r>
            <a:br>
              <a:rPr lang="en-GB" sz="2800" dirty="0"/>
            </a:br>
            <a:r>
              <a:rPr lang="en-GB" sz="2800" dirty="0"/>
              <a:t>Module Code: LCLM4006</a:t>
            </a:r>
            <a:br>
              <a:rPr lang="en-GB" sz="2800" dirty="0"/>
            </a:br>
            <a:r>
              <a:rPr lang="en-GB" sz="2800" dirty="0"/>
              <a:t>Module Title: Enterprise and Entrepreneurship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36A4E4-4E4A-565F-DA9A-E3C2EFA74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235" y="157626"/>
            <a:ext cx="6179735" cy="41049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BF7447-EAC2-2C1D-82EF-9E9DF5ED2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4541" y="82534"/>
            <a:ext cx="1815539" cy="1456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609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23943BC-F582-1FCA-D001-6D01C7A77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74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EDAFAB-9FFC-3E3B-1D95-746041D88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Did you know?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D83B68-93BD-E772-DADC-C1CA969B538D}"/>
              </a:ext>
            </a:extLst>
          </p:cNvPr>
          <p:cNvSpPr txBox="1"/>
          <p:nvPr/>
        </p:nvSpPr>
        <p:spPr>
          <a:xfrm>
            <a:off x="264473" y="1438241"/>
            <a:ext cx="3851122" cy="17537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A25561-4208-0B5C-86FA-65CEF9F3DD58}"/>
              </a:ext>
            </a:extLst>
          </p:cNvPr>
          <p:cNvSpPr txBox="1"/>
          <p:nvPr/>
        </p:nvSpPr>
        <p:spPr>
          <a:xfrm>
            <a:off x="1816197" y="3681413"/>
            <a:ext cx="39525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High quality childcare has been associated with benefits for children's development, with the strongest effects for children from disadvantaged backgrounds.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B76A03-BD36-31D3-8319-3292CD07D9C5}"/>
              </a:ext>
            </a:extLst>
          </p:cNvPr>
          <p:cNvSpPr txBox="1"/>
          <p:nvPr/>
        </p:nvSpPr>
        <p:spPr>
          <a:xfrm>
            <a:off x="553065" y="1714656"/>
            <a:ext cx="485781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Attending high-quality nursery classes or playgroups between ages two and four was associated with better results in Key Stage 1 Maths, Science, and combined English and Maths.</a:t>
            </a:r>
          </a:p>
        </p:txBody>
      </p:sp>
    </p:spTree>
    <p:extLst>
      <p:ext uri="{BB962C8B-B14F-4D97-AF65-F5344CB8AC3E}">
        <p14:creationId xmlns:p14="http://schemas.microsoft.com/office/powerpoint/2010/main" val="273810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34173-4A79-818C-63FF-34DDF7BF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8604" y="2494795"/>
            <a:ext cx="3566652" cy="1325563"/>
          </a:xfrm>
        </p:spPr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Who is Camillia Childcare?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9963E7-62CE-2BE1-3AF0-149715075C1F}"/>
              </a:ext>
            </a:extLst>
          </p:cNvPr>
          <p:cNvSpPr txBox="1"/>
          <p:nvPr/>
        </p:nvSpPr>
        <p:spPr>
          <a:xfrm>
            <a:off x="1430593" y="740468"/>
            <a:ext cx="2458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Early Years Education setting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1D6202-38E6-4C28-3EBA-86CAEA6E4C97}"/>
              </a:ext>
            </a:extLst>
          </p:cNvPr>
          <p:cNvSpPr txBox="1"/>
          <p:nvPr/>
        </p:nvSpPr>
        <p:spPr>
          <a:xfrm>
            <a:off x="771831" y="2033130"/>
            <a:ext cx="19959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AKA A nursery and Preschool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E4740E-C70D-A775-5549-2B1B5D5D900E}"/>
              </a:ext>
            </a:extLst>
          </p:cNvPr>
          <p:cNvSpPr txBox="1"/>
          <p:nvPr/>
        </p:nvSpPr>
        <p:spPr>
          <a:xfrm>
            <a:off x="7511845" y="1571465"/>
            <a:ext cx="2015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safe and nurturing environment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7E96B8-F4BB-7CC2-2E25-BBBDD34FF9BC}"/>
              </a:ext>
            </a:extLst>
          </p:cNvPr>
          <p:cNvSpPr txBox="1"/>
          <p:nvPr/>
        </p:nvSpPr>
        <p:spPr>
          <a:xfrm>
            <a:off x="1332271" y="4363206"/>
            <a:ext cx="16321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Diverse and inclusive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04781D-59C2-E828-4C6F-1512740EEF57}"/>
              </a:ext>
            </a:extLst>
          </p:cNvPr>
          <p:cNvSpPr txBox="1"/>
          <p:nvPr/>
        </p:nvSpPr>
        <p:spPr>
          <a:xfrm>
            <a:off x="7733071" y="3763041"/>
            <a:ext cx="18681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hub for opportunity and growth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679E95-26BD-3759-BE9B-78D55A058F8F}"/>
              </a:ext>
            </a:extLst>
          </p:cNvPr>
          <p:cNvSpPr txBox="1"/>
          <p:nvPr/>
        </p:nvSpPr>
        <p:spPr>
          <a:xfrm>
            <a:off x="4542719" y="5009537"/>
            <a:ext cx="18681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learning space for the community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8F0A71-1029-31B9-5BE9-E848C285D36E}"/>
              </a:ext>
            </a:extLst>
          </p:cNvPr>
          <p:cNvSpPr txBox="1"/>
          <p:nvPr/>
        </p:nvSpPr>
        <p:spPr>
          <a:xfrm>
            <a:off x="5073336" y="371136"/>
            <a:ext cx="13866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Family and parent partnership focused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96F6F5-BA9E-1524-DE16-F1443FF28C77}"/>
              </a:ext>
            </a:extLst>
          </p:cNvPr>
          <p:cNvSpPr txBox="1"/>
          <p:nvPr/>
        </p:nvSpPr>
        <p:spPr>
          <a:xfrm>
            <a:off x="3136490" y="3539613"/>
            <a:ext cx="4208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Camillia Childcare will be more than just a nursery.</a:t>
            </a:r>
          </a:p>
        </p:txBody>
      </p:sp>
    </p:spTree>
    <p:extLst>
      <p:ext uri="{BB962C8B-B14F-4D97-AF65-F5344CB8AC3E}">
        <p14:creationId xmlns:p14="http://schemas.microsoft.com/office/powerpoint/2010/main" val="27448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8E187-0B55-5D67-8601-F6FFFA55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348" y="281339"/>
            <a:ext cx="7474699" cy="660400"/>
          </a:xfrm>
        </p:spPr>
        <p:txBody>
          <a:bodyPr/>
          <a:lstStyle/>
          <a:p>
            <a:pPr algn="ctr"/>
            <a:r>
              <a:rPr lang="en-GB" dirty="0"/>
              <a:t>What will we 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AA9C0-B0AB-53EB-D7F6-11D026E94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857" y="942818"/>
            <a:ext cx="8596668" cy="2311659"/>
          </a:xfrm>
        </p:spPr>
        <p:txBody>
          <a:bodyPr>
            <a:noAutofit/>
          </a:bodyPr>
          <a:lstStyle/>
          <a:p>
            <a:pPr algn="ctr"/>
            <a:r>
              <a:rPr lang="en-GB" sz="2200" dirty="0"/>
              <a:t>We will provide exemplary care for children aged 0 – 5 years</a:t>
            </a:r>
          </a:p>
          <a:p>
            <a:pPr algn="ctr"/>
            <a:r>
              <a:rPr lang="en-GB" sz="2200" dirty="0"/>
              <a:t>Following government guidance and frameworks such as EYFS and Birth To Five Matters</a:t>
            </a:r>
          </a:p>
          <a:p>
            <a:pPr algn="ctr"/>
            <a:r>
              <a:rPr lang="en-GB" sz="2200" dirty="0"/>
              <a:t>Provide early years education as well as extracurricular activities such as sports and cooking classes extended to the local community</a:t>
            </a:r>
          </a:p>
          <a:p>
            <a:pPr algn="ctr"/>
            <a:r>
              <a:rPr lang="en-GB" sz="2200" dirty="0"/>
              <a:t>Affordable pricing matched with flexible hours and government funded hour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7568B0-74E3-B343-5789-5132CEF172BA}"/>
              </a:ext>
            </a:extLst>
          </p:cNvPr>
          <p:cNvSpPr txBox="1"/>
          <p:nvPr/>
        </p:nvSpPr>
        <p:spPr>
          <a:xfrm>
            <a:off x="2812021" y="4109489"/>
            <a:ext cx="4375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How will we market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AF8E3-53C5-C15F-2D10-97C3008AB92B}"/>
              </a:ext>
            </a:extLst>
          </p:cNvPr>
          <p:cNvSpPr txBox="1"/>
          <p:nvPr/>
        </p:nvSpPr>
        <p:spPr>
          <a:xfrm>
            <a:off x="2403983" y="4755820"/>
            <a:ext cx="51914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Leaflets / Posters / local adverts</a:t>
            </a:r>
          </a:p>
          <a:p>
            <a:pPr marL="285750" indent="-285750" algn="ctr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Discounts and offers</a:t>
            </a:r>
          </a:p>
          <a:p>
            <a:pPr marL="285750" indent="-285750" algn="ctr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Referral schemes</a:t>
            </a:r>
          </a:p>
          <a:p>
            <a:pPr marL="285750" indent="-285750" algn="ctr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Social media ads</a:t>
            </a:r>
          </a:p>
          <a:p>
            <a:pPr marL="285750" indent="-285750" algn="ctr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Content creation</a:t>
            </a:r>
          </a:p>
          <a:p>
            <a:pPr algn="ctr">
              <a:buClr>
                <a:srgbClr val="92D050"/>
              </a:buClr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575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6BEC-86D3-035D-571A-84A9B7288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353" y="35454"/>
            <a:ext cx="8596668" cy="1320800"/>
          </a:xfrm>
        </p:spPr>
        <p:txBody>
          <a:bodyPr/>
          <a:lstStyle/>
          <a:p>
            <a:r>
              <a:rPr lang="en-GB" dirty="0"/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428F3-15BE-851D-96FD-915353271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53" y="695854"/>
            <a:ext cx="8596668" cy="38807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200" dirty="0"/>
              <a:t>Camillia Childcare will be a Limited business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Owner and Manager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Room Leader – Qualified Level 3 or above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Deputy Room Leader – Qualified Level 2 or above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Supporting practitioners and apprentices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E00AA-E737-4176-DDF9-A009BED930E5}"/>
              </a:ext>
            </a:extLst>
          </p:cNvPr>
          <p:cNvSpPr txBox="1"/>
          <p:nvPr/>
        </p:nvSpPr>
        <p:spPr>
          <a:xfrm>
            <a:off x="500353" y="4563562"/>
            <a:ext cx="85966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Employee growth and wellbeing is important to our business.</a:t>
            </a:r>
          </a:p>
          <a:p>
            <a:r>
              <a:rPr lang="en-GB" sz="2000" dirty="0"/>
              <a:t>We will offer;</a:t>
            </a:r>
          </a:p>
          <a:p>
            <a:r>
              <a:rPr lang="en-GB" sz="2000" dirty="0"/>
              <a:t>Full and Part time employment</a:t>
            </a:r>
          </a:p>
          <a:p>
            <a:r>
              <a:rPr lang="en-GB" sz="2000" dirty="0"/>
              <a:t>Casual working hours</a:t>
            </a:r>
          </a:p>
          <a:p>
            <a:r>
              <a:rPr lang="en-GB" sz="2000" dirty="0"/>
              <a:t>Apprenticeship programs</a:t>
            </a:r>
          </a:p>
          <a:p>
            <a:r>
              <a:rPr lang="en-GB" sz="2000" dirty="0"/>
              <a:t>Appraisals with promotional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57612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AAE02-A300-9109-127B-11DBFA7F7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4766" y="245807"/>
            <a:ext cx="1997040" cy="646331"/>
          </a:xfrm>
        </p:spPr>
        <p:txBody>
          <a:bodyPr/>
          <a:lstStyle/>
          <a:p>
            <a:pPr algn="ctr"/>
            <a:r>
              <a:rPr lang="en-GB" dirty="0"/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BDC3F-3FD9-2F84-79C8-AEC54C913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656" y="2751294"/>
            <a:ext cx="3039260" cy="730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</a:rPr>
              <a:t>Total £50,000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8D7077-71D3-F966-F82B-504F8247A1EA}"/>
              </a:ext>
            </a:extLst>
          </p:cNvPr>
          <p:cNvSpPr txBox="1"/>
          <p:nvPr/>
        </p:nvSpPr>
        <p:spPr>
          <a:xfrm>
            <a:off x="1474838" y="1769806"/>
            <a:ext cx="2123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£13,000 personal investment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BAEF1-1576-FCB1-F55C-355E9F309B82}"/>
              </a:ext>
            </a:extLst>
          </p:cNvPr>
          <p:cNvSpPr txBox="1"/>
          <p:nvPr/>
        </p:nvSpPr>
        <p:spPr>
          <a:xfrm>
            <a:off x="6725265" y="1838632"/>
            <a:ext cx="20549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£20,000 start up bank loan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0E7A0B-36FC-3BF2-4023-C26DE7F9DA98}"/>
              </a:ext>
            </a:extLst>
          </p:cNvPr>
          <p:cNvSpPr txBox="1"/>
          <p:nvPr/>
        </p:nvSpPr>
        <p:spPr>
          <a:xfrm>
            <a:off x="688258" y="3903406"/>
            <a:ext cx="37952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£5,000 grant from local council (West Midlands SME Grant program)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5251D3-668D-47A4-55A0-36A2B94042C9}"/>
              </a:ext>
            </a:extLst>
          </p:cNvPr>
          <p:cNvSpPr txBox="1"/>
          <p:nvPr/>
        </p:nvSpPr>
        <p:spPr>
          <a:xfrm>
            <a:off x="6086168" y="4220978"/>
            <a:ext cx="303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£12,000 private investor – 10% equity</a:t>
            </a:r>
          </a:p>
        </p:txBody>
      </p:sp>
    </p:spTree>
    <p:extLst>
      <p:ext uri="{BB962C8B-B14F-4D97-AF65-F5344CB8AC3E}">
        <p14:creationId xmlns:p14="http://schemas.microsoft.com/office/powerpoint/2010/main" val="50790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9B119-5E2F-A3AC-8363-06674E9ED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166" y="163453"/>
            <a:ext cx="8596668" cy="757084"/>
          </a:xfrm>
        </p:spPr>
        <p:txBody>
          <a:bodyPr/>
          <a:lstStyle/>
          <a:p>
            <a:pPr algn="ctr"/>
            <a:r>
              <a:rPr lang="en-GB" dirty="0"/>
              <a:t>PESTEL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EB6680A-F34C-324B-4C84-8B5766EC54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3081043"/>
              </p:ext>
            </p:extLst>
          </p:nvPr>
        </p:nvGraphicFramePr>
        <p:xfrm>
          <a:off x="343567" y="1079039"/>
          <a:ext cx="9449362" cy="491250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4724681">
                  <a:extLst>
                    <a:ext uri="{9D8B030D-6E8A-4147-A177-3AD203B41FA5}">
                      <a16:colId xmlns:a16="http://schemas.microsoft.com/office/drawing/2014/main" val="3843931316"/>
                    </a:ext>
                  </a:extLst>
                </a:gridCol>
                <a:gridCol w="4724681">
                  <a:extLst>
                    <a:ext uri="{9D8B030D-6E8A-4147-A177-3AD203B41FA5}">
                      <a16:colId xmlns:a16="http://schemas.microsoft.com/office/drawing/2014/main" val="607134033"/>
                    </a:ext>
                  </a:extLst>
                </a:gridCol>
              </a:tblGrid>
              <a:tr h="7017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Impacts on business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8697200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Government funding extended to babies from 9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070599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Families are more likely to have both parents working full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066490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Parents are more aware of child development and the importance of early years education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136164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Improving technology can create new and easier ways to market my business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6428907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Parents are more interested in eco-friendly practices, creating a new gap in the market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1239195"/>
                  </a:ext>
                </a:extLst>
              </a:tr>
              <a:tr h="701786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Government regulations ensure the business will be kept to a high standard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2610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2035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D29E6-3C6A-D6E6-6845-406AB6A9B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43" y="157316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BE3FA8-111A-81C9-8185-49F7798D0B18}"/>
              </a:ext>
            </a:extLst>
          </p:cNvPr>
          <p:cNvSpPr txBox="1"/>
          <p:nvPr/>
        </p:nvSpPr>
        <p:spPr>
          <a:xfrm>
            <a:off x="315722" y="1061883"/>
            <a:ext cx="88697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/>
              <a:t>Albert, A (2025). ‘What Is a Sustainable and Eco-Friendly Nursery Like?’. Available at: </a:t>
            </a:r>
            <a:r>
              <a:rPr lang="en-GB" dirty="0">
                <a:hlinkClick r:id="rId2"/>
              </a:rPr>
              <a:t>https://www.daynurseries.co.uk/advice/what-is-a-sustainable-and-eco-friendly-nursery-like</a:t>
            </a:r>
            <a:endParaRPr lang="en-GB" dirty="0"/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/>
              <a:t>GOV.UK (2025). ‘Free Childcare for Working Parents’. Available at: https://www.gov.uk/free-childcare-if-working/apply-for-free-childcare-if-youre-working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/>
              <a:t>GOV.UK (2023) ‘West Midlands SME Grant Programme – Birmingham, Solihull and Shropshire Councils’. Available at: https://www.gov.uk/business-finance-support/west-midlands-sme-grant-programme-birmingham-solihull-and-shropshire-councils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/>
              <a:t>Melhuish, E. C. (2004). A literature review of the impact of early years provision on young children, with emphasis given to children from disadvantaged backgrounds. London, United Kingdom: National Audit Office.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/>
              <a:t>Smith, Z. (2025) ‘Attendance Matters (England)’. Available at: https://www.corampacey.org.uk/attendance-matters-england/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1088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579</TotalTime>
  <Words>554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ADLaM Display</vt:lpstr>
      <vt:lpstr>Arial</vt:lpstr>
      <vt:lpstr>Trebuchet MS</vt:lpstr>
      <vt:lpstr>Wingdings</vt:lpstr>
      <vt:lpstr>Wingdings 3</vt:lpstr>
      <vt:lpstr>Facet</vt:lpstr>
      <vt:lpstr>Student Name: Ola Caines Student Number: 2420322 Lecturer Name: Fouziya Farheen Module Code: LCLM4006 Module Title: Enterprise and Entrepreneurship</vt:lpstr>
      <vt:lpstr>Did you know?</vt:lpstr>
      <vt:lpstr>Who is Camillia Childcare?</vt:lpstr>
      <vt:lpstr>What will we do</vt:lpstr>
      <vt:lpstr>Management Structure</vt:lpstr>
      <vt:lpstr>Funding</vt:lpstr>
      <vt:lpstr>PESTEL ANALYSIS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Ola Caines</dc:creator>
  <cp:lastModifiedBy>Ola Caines</cp:lastModifiedBy>
  <cp:revision>3</cp:revision>
  <dcterms:created xsi:type="dcterms:W3CDTF">2025-11-01T10:03:31Z</dcterms:created>
  <dcterms:modified xsi:type="dcterms:W3CDTF">2025-11-09T18:26:00Z</dcterms:modified>
</cp:coreProperties>
</file>