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95AE46-C512-7FAA-E054-B9C254AEFA12}" v="366" dt="2025-11-17T13:52:26.095"/>
    <p1510:client id="{A84F87A9-E8E8-0B8F-DDDE-098E47D099D6}" v="170" dt="2025-11-17T11:09:01.915"/>
    <p1510:client id="{FD774174-E2A9-485C-7112-4632B3EF7151}" v="635" dt="2025-11-17T12:43:30.3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965A7A7B-B71A-428D-833F-0F3507A6DB13}" type="datetimeFigureOut">
              <a:rPr lang="en-US" dirty="0"/>
              <a:t>11/17/2025</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A65A5C87-DF58-40C8-B092-1DE63DB4547E}" type="slidenum">
              <a:rPr lang="en-US" dirty="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09228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5CF65307-640F-4AE7-B0BE-50C709AD86C5}" type="datetimeFigureOut">
              <a:rPr lang="en-US" dirty="0"/>
              <a:t>11/17/2025</a:t>
            </a:fld>
            <a:endParaRPr lang="en-US" dirty="0"/>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425898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11/17/2025</a:t>
            </a:fld>
            <a:endParaRPr lang="en-US" dirty="0"/>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41726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202278E8-5F4B-47D5-A617-8CCDF75D6A33}" type="datetimeFigureOut">
              <a:rPr lang="en-US" dirty="0"/>
              <a:t>11/17/2025</a:t>
            </a:fld>
            <a:endParaRPr lang="en-US" dirty="0"/>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3601440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16AAFA52-7A21-407F-8339-40DF182D7460}" type="datetimeFigureOut">
              <a:rPr lang="en-US" dirty="0"/>
              <a:t>11/17/2025</a:t>
            </a:fld>
            <a:endParaRPr lang="en-US" dirty="0"/>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8449121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11/17/2025</a:t>
            </a:fld>
            <a:endParaRPr lang="en-US" dirty="0"/>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1618677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11/17/2025</a:t>
            </a:fld>
            <a:endParaRPr lang="en-US" dirty="0"/>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9389680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6E6483A1-31A8-47A2-AB0A-53A7803D5EBF}" type="datetimeFigureOut">
              <a:rPr lang="en-US" dirty="0"/>
              <a:t>11/17/2025</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41026328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4965192" y="1161288"/>
            <a:ext cx="6729984" cy="4645152"/>
          </a:xfrm>
        </p:spPr>
        <p:txBody>
          <a:bodyPr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6D8810B9-2C7C-4CAF-99E2-617AE20BA331}" type="datetimeFigureOut">
              <a:rPr lang="en-US" dirty="0"/>
              <a:t>11/17/2025</a:t>
            </a:fld>
            <a:endParaRPr lang="en-US" dirty="0"/>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41518979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11/17/2025</a:t>
            </a:fld>
            <a:endParaRPr lang="en-US" dirty="0"/>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3815803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11/17/2025</a:t>
            </a:fld>
            <a:endParaRPr lang="en-US" dirty="0"/>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3191972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E93E0A-5177-400C-87C9-C93AF466EC49}" type="datetimeFigureOut">
              <a:rPr lang="en-US" dirty="0"/>
              <a:t>11/17/2025</a:t>
            </a:fld>
            <a:endParaRPr lang="en-US" dirty="0"/>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917615-2DB4-4DAA-9DE3-B2B689A846E0}" type="slidenum">
              <a:rPr lang="en-US" dirty="0"/>
              <a:t>‹#›</a:t>
            </a:fld>
            <a:endParaRPr lang="en-US" dirty="0"/>
          </a:p>
        </p:txBody>
      </p:sp>
    </p:spTree>
    <p:extLst>
      <p:ext uri="{BB962C8B-B14F-4D97-AF65-F5344CB8AC3E}">
        <p14:creationId xmlns:p14="http://schemas.microsoft.com/office/powerpoint/2010/main" val="147023789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simplypsychology.org/anxious-ambivalent-attachment.html" TargetMode="External"/><Relationship Id="rId2" Type="http://schemas.openxmlformats.org/officeDocument/2006/relationships/hyperlink" Target="https://www.earlyyears.tv/john-bowlbys-attachment-theory-and-developmental-phases/" TargetMode="External"/><Relationship Id="rId1" Type="http://schemas.openxmlformats.org/officeDocument/2006/relationships/slideLayout" Target="../slideLayouts/slideLayout2.xml"/><Relationship Id="rId4" Type="http://schemas.openxmlformats.org/officeDocument/2006/relationships/hyperlink" Target="https://positivepsychology.com/attachment-theory/"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studocu.com/en-gb/document/learndirect/unit-6-child-development-early-socialisation/nature-vs-nurture-attachment-social-behavior-theories-ld-09042025/127065761" TargetMode="External"/><Relationship Id="rId2" Type="http://schemas.openxmlformats.org/officeDocument/2006/relationships/hyperlink" Target="https://learning.nspcc.org.uk/child-health-development/attachment-early-year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34849" y="1122363"/>
            <a:ext cx="4929133" cy="2298361"/>
          </a:xfrm>
        </p:spPr>
        <p:txBody>
          <a:bodyPr vert="horz" lIns="91440" tIns="45720" rIns="91440" bIns="45720" rtlCol="0" anchor="b">
            <a:normAutofit/>
          </a:bodyPr>
          <a:lstStyle/>
          <a:p>
            <a:pPr algn="l"/>
            <a:r>
              <a:rPr lang="en-US" sz="4800" kern="1200" dirty="0">
                <a:latin typeface="+mj-lt"/>
                <a:ea typeface="+mj-ea"/>
                <a:cs typeface="+mj-cs"/>
              </a:rPr>
              <a:t>Task 1: Assessment Component 1</a:t>
            </a:r>
          </a:p>
        </p:txBody>
      </p:sp>
      <p:sp>
        <p:nvSpPr>
          <p:cNvPr id="3" name="Subtitle 2"/>
          <p:cNvSpPr>
            <a:spLocks noGrp="1"/>
          </p:cNvSpPr>
          <p:nvPr>
            <p:ph type="subTitle" idx="1"/>
          </p:nvPr>
        </p:nvSpPr>
        <p:spPr>
          <a:xfrm>
            <a:off x="434849" y="3938393"/>
            <a:ext cx="5184136" cy="2013273"/>
          </a:xfrm>
        </p:spPr>
        <p:txBody>
          <a:bodyPr vert="horz" lIns="91440" tIns="45720" rIns="91440" bIns="45720" rtlCol="0" anchor="t">
            <a:noAutofit/>
          </a:bodyPr>
          <a:lstStyle/>
          <a:p>
            <a:pPr indent="-228600" algn="l">
              <a:buFont typeface="Arial" panose="020B0604020202020204" pitchFamily="34" charset="0"/>
              <a:buChar char="•"/>
            </a:pPr>
            <a:r>
              <a:rPr lang="en-US" b="1" dirty="0"/>
              <a:t>Samantha Rendall-Dillon</a:t>
            </a:r>
          </a:p>
          <a:p>
            <a:pPr indent="-228600" algn="l">
              <a:buFont typeface="Arial" panose="020B0604020202020204" pitchFamily="34" charset="0"/>
              <a:buChar char="•"/>
            </a:pPr>
            <a:r>
              <a:rPr lang="en-US" b="1" dirty="0"/>
              <a:t>Student ID: </a:t>
            </a:r>
            <a:r>
              <a:rPr lang="en-US" dirty="0"/>
              <a:t>2431395</a:t>
            </a:r>
          </a:p>
          <a:p>
            <a:pPr indent="-228600" algn="l">
              <a:buFont typeface="Arial" panose="020B0604020202020204" pitchFamily="34" charset="0"/>
              <a:buChar char="•"/>
            </a:pPr>
            <a:r>
              <a:rPr lang="en-US" b="1" dirty="0"/>
              <a:t>Module Code:</a:t>
            </a:r>
            <a:r>
              <a:rPr lang="en-US" dirty="0"/>
              <a:t> LCHS4010</a:t>
            </a:r>
          </a:p>
          <a:p>
            <a:pPr indent="-228600" algn="l">
              <a:buFont typeface="Arial" panose="020B0604020202020204" pitchFamily="34" charset="0"/>
              <a:buChar char="•"/>
            </a:pPr>
            <a:r>
              <a:rPr lang="en-US" b="1" dirty="0"/>
              <a:t>Lecturer:</a:t>
            </a:r>
            <a:r>
              <a:rPr lang="en-US" dirty="0"/>
              <a:t> Muhammad Aliyu</a:t>
            </a:r>
          </a:p>
          <a:p>
            <a:pPr indent="-228600" algn="l">
              <a:buFont typeface="Arial" panose="020B0604020202020204" pitchFamily="34" charset="0"/>
              <a:buChar char="•"/>
            </a:pPr>
            <a:endParaRPr lang="en-US" sz="1300"/>
          </a:p>
        </p:txBody>
      </p:sp>
      <p:pic>
        <p:nvPicPr>
          <p:cNvPr id="4" name="Picture 3" descr="A close-up of a sign&#10;&#10;AI-generated content may be incorrect.">
            <a:extLst>
              <a:ext uri="{FF2B5EF4-FFF2-40B4-BE49-F238E27FC236}">
                <a16:creationId xmlns:a16="http://schemas.microsoft.com/office/drawing/2014/main" id="{E56FB88D-2257-593E-D028-C393943E29E8}"/>
              </a:ext>
            </a:extLst>
          </p:cNvPr>
          <p:cNvPicPr>
            <a:picLocks noChangeAspect="1"/>
          </p:cNvPicPr>
          <p:nvPr/>
        </p:nvPicPr>
        <p:blipFill>
          <a:blip r:embed="rId2"/>
          <a:srcRect l="1667" t="7563" r="328" b="5882"/>
          <a:stretch>
            <a:fillRect/>
          </a:stretch>
        </p:blipFill>
        <p:spPr>
          <a:xfrm>
            <a:off x="5903186" y="1363031"/>
            <a:ext cx="5718723" cy="2571705"/>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F854E-B34E-DE81-E814-95C73FFB9F19}"/>
              </a:ext>
            </a:extLst>
          </p:cNvPr>
          <p:cNvSpPr>
            <a:spLocks noGrp="1"/>
          </p:cNvSpPr>
          <p:nvPr>
            <p:ph type="title"/>
          </p:nvPr>
        </p:nvSpPr>
        <p:spPr>
          <a:xfrm>
            <a:off x="1115568" y="548640"/>
            <a:ext cx="10168128" cy="1179576"/>
          </a:xfrm>
        </p:spPr>
        <p:txBody>
          <a:bodyPr anchor="ctr">
            <a:normAutofit/>
          </a:bodyPr>
          <a:lstStyle/>
          <a:p>
            <a:r>
              <a:rPr lang="en-GB"/>
              <a:t>Scenario Overview</a:t>
            </a:r>
            <a:endParaRPr lang="en-US" dirty="0"/>
          </a:p>
        </p:txBody>
      </p:sp>
      <p:sp>
        <p:nvSpPr>
          <p:cNvPr id="3" name="Content Placeholder 2">
            <a:extLst>
              <a:ext uri="{FF2B5EF4-FFF2-40B4-BE49-F238E27FC236}">
                <a16:creationId xmlns:a16="http://schemas.microsoft.com/office/drawing/2014/main" id="{491D8D19-D01E-CFC6-B7C6-7B6ED2E7D3E4}"/>
              </a:ext>
            </a:extLst>
          </p:cNvPr>
          <p:cNvSpPr>
            <a:spLocks noGrp="1"/>
          </p:cNvSpPr>
          <p:nvPr>
            <p:ph sz="half" idx="1"/>
          </p:nvPr>
        </p:nvSpPr>
        <p:spPr>
          <a:xfrm>
            <a:off x="497342" y="2046703"/>
            <a:ext cx="6792438" cy="3852327"/>
          </a:xfrm>
        </p:spPr>
        <p:txBody>
          <a:bodyPr vert="horz" lIns="91440" tIns="45720" rIns="91440" bIns="45720" rtlCol="0" anchor="t">
            <a:normAutofit lnSpcReduction="10000"/>
          </a:bodyPr>
          <a:lstStyle/>
          <a:p>
            <a:pPr marL="0" indent="0">
              <a:buNone/>
            </a:pPr>
            <a:r>
              <a:rPr lang="en-GB" sz="2400" dirty="0"/>
              <a:t>Amira: 3-year-old recently joined nursery</a:t>
            </a:r>
            <a:endParaRPr lang="en-US" sz="2400" dirty="0"/>
          </a:p>
          <a:p>
            <a:pPr marL="0" indent="0">
              <a:buNone/>
            </a:pPr>
            <a:r>
              <a:rPr lang="en-GB" sz="2400" dirty="0"/>
              <a:t>Challenges:</a:t>
            </a:r>
            <a:endParaRPr lang="en-US" sz="2400" dirty="0"/>
          </a:p>
          <a:p>
            <a:pPr marL="0" indent="0">
              <a:buNone/>
            </a:pPr>
            <a:r>
              <a:rPr lang="en-GB" sz="2400" dirty="0"/>
              <a:t>Anxiety when separated from carers</a:t>
            </a:r>
            <a:br>
              <a:rPr lang="en-GB" sz="2400" dirty="0"/>
            </a:br>
            <a:r>
              <a:rPr lang="en-GB" sz="2400" dirty="0"/>
              <a:t>Limited verbal communication</a:t>
            </a:r>
            <a:br>
              <a:rPr lang="en-GB" sz="2400" dirty="0"/>
            </a:br>
            <a:r>
              <a:rPr lang="en-GB" sz="2400" dirty="0"/>
              <a:t>Difficulty engaging in group play</a:t>
            </a:r>
            <a:br>
              <a:rPr lang="en-GB" sz="2400" dirty="0"/>
            </a:br>
            <a:endParaRPr lang="en-US" sz="2400"/>
          </a:p>
          <a:p>
            <a:pPr marL="0" indent="0">
              <a:buNone/>
            </a:pPr>
            <a:r>
              <a:rPr lang="en-GB" sz="2400" dirty="0"/>
              <a:t>Goal: Contribute to a support plan promoting emotional, social, cognitive, and physical well-being</a:t>
            </a:r>
          </a:p>
        </p:txBody>
      </p:sp>
      <p:pic>
        <p:nvPicPr>
          <p:cNvPr id="4" name="Picture 3" descr="A child playing with blocks&#10;&#10;AI-generated content may be incorrect.">
            <a:extLst>
              <a:ext uri="{FF2B5EF4-FFF2-40B4-BE49-F238E27FC236}">
                <a16:creationId xmlns:a16="http://schemas.microsoft.com/office/drawing/2014/main" id="{9713E1F1-F083-11C9-51EE-F0866704C8AD}"/>
              </a:ext>
            </a:extLst>
          </p:cNvPr>
          <p:cNvPicPr>
            <a:picLocks noChangeAspect="1"/>
          </p:cNvPicPr>
          <p:nvPr/>
        </p:nvPicPr>
        <p:blipFill>
          <a:blip r:embed="rId2"/>
          <a:srcRect l="10780" r="1" b="1"/>
          <a:stretch>
            <a:fillRect/>
          </a:stretch>
        </p:blipFill>
        <p:spPr>
          <a:xfrm>
            <a:off x="7280464" y="2319873"/>
            <a:ext cx="4405798" cy="3291610"/>
          </a:xfrm>
          <a:prstGeom prst="rect">
            <a:avLst/>
          </a:prstGeom>
          <a:noFill/>
        </p:spPr>
      </p:pic>
      <p:sp>
        <p:nvSpPr>
          <p:cNvPr id="9" name="Date Placeholder 4">
            <a:extLst>
              <a:ext uri="{FF2B5EF4-FFF2-40B4-BE49-F238E27FC236}">
                <a16:creationId xmlns:a16="http://schemas.microsoft.com/office/drawing/2014/main" id="{4E871A2F-4F39-5994-D5FC-D425FDCA2B00}"/>
              </a:ext>
            </a:extLst>
          </p:cNvPr>
          <p:cNvSpPr>
            <a:spLocks noGrp="1"/>
          </p:cNvSpPr>
          <p:nvPr>
            <p:ph type="dt" sz="half" idx="10"/>
          </p:nvPr>
        </p:nvSpPr>
        <p:spPr>
          <a:xfrm>
            <a:off x="1115568" y="6356350"/>
            <a:ext cx="2743200" cy="365125"/>
          </a:xfrm>
        </p:spPr>
        <p:txBody>
          <a:bodyPr/>
          <a:lstStyle/>
          <a:p>
            <a:pPr>
              <a:spcAft>
                <a:spcPts val="600"/>
              </a:spcAft>
            </a:pPr>
            <a:fld id="{343F6E06-295D-45F0-A5A2-4DFDDE6499DA}" type="datetime1">
              <a:pPr>
                <a:spcAft>
                  <a:spcPts val="600"/>
                </a:spcAft>
              </a:pPr>
              <a:t>11/17/2025</a:t>
            </a:fld>
            <a:endParaRPr lang="en-US"/>
          </a:p>
        </p:txBody>
      </p:sp>
      <p:sp>
        <p:nvSpPr>
          <p:cNvPr id="11" name="Footer Placeholder 5">
            <a:extLst>
              <a:ext uri="{FF2B5EF4-FFF2-40B4-BE49-F238E27FC236}">
                <a16:creationId xmlns:a16="http://schemas.microsoft.com/office/drawing/2014/main" id="{5586FCAA-8C22-36EB-1261-B55243744FAA}"/>
              </a:ext>
            </a:extLst>
          </p:cNvPr>
          <p:cNvSpPr>
            <a:spLocks noGrp="1"/>
          </p:cNvSpPr>
          <p:nvPr>
            <p:ph type="ftr" sz="quarter" idx="11"/>
          </p:nvPr>
        </p:nvSpPr>
        <p:spPr>
          <a:xfrm>
            <a:off x="4038600" y="6356350"/>
            <a:ext cx="4114800" cy="365125"/>
          </a:xfrm>
        </p:spPr>
        <p:txBody>
          <a:bodyPr/>
          <a:lstStyle/>
          <a:p>
            <a:endParaRPr lang="en-US"/>
          </a:p>
        </p:txBody>
      </p:sp>
      <p:sp>
        <p:nvSpPr>
          <p:cNvPr id="13" name="Slide Number Placeholder 6">
            <a:extLst>
              <a:ext uri="{FF2B5EF4-FFF2-40B4-BE49-F238E27FC236}">
                <a16:creationId xmlns:a16="http://schemas.microsoft.com/office/drawing/2014/main" id="{5B77D19A-1B52-2F12-83E9-B0F22DAE8241}"/>
              </a:ext>
            </a:extLst>
          </p:cNvPr>
          <p:cNvSpPr>
            <a:spLocks noGrp="1"/>
          </p:cNvSpPr>
          <p:nvPr>
            <p:ph type="sldNum" sz="quarter" idx="12"/>
          </p:nvPr>
        </p:nvSpPr>
        <p:spPr>
          <a:xfrm>
            <a:off x="8540496" y="6356350"/>
            <a:ext cx="2743200" cy="365125"/>
          </a:xfrm>
        </p:spPr>
        <p:txBody>
          <a:bodyPr/>
          <a:lstStyle/>
          <a:p>
            <a:pPr>
              <a:spcAft>
                <a:spcPts val="600"/>
              </a:spcAft>
            </a:pPr>
            <a:fld id="{A65A5C87-DF58-40C8-B092-1DE63DB4547E}" type="slidenum">
              <a:rPr lang="en-US" dirty="0"/>
              <a:pPr>
                <a:spcAft>
                  <a:spcPts val="600"/>
                </a:spcAft>
              </a:pPr>
              <a:t>2</a:t>
            </a:fld>
            <a:endParaRPr lang="en-US"/>
          </a:p>
        </p:txBody>
      </p:sp>
    </p:spTree>
    <p:extLst>
      <p:ext uri="{BB962C8B-B14F-4D97-AF65-F5344CB8AC3E}">
        <p14:creationId xmlns:p14="http://schemas.microsoft.com/office/powerpoint/2010/main" val="42080225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B72C-AA86-6891-8208-585D7A3E37E3}"/>
              </a:ext>
            </a:extLst>
          </p:cNvPr>
          <p:cNvSpPr>
            <a:spLocks noGrp="1"/>
          </p:cNvSpPr>
          <p:nvPr>
            <p:ph type="title"/>
          </p:nvPr>
        </p:nvSpPr>
        <p:spPr/>
        <p:txBody>
          <a:bodyPr/>
          <a:lstStyle/>
          <a:p>
            <a:r>
              <a:rPr lang="en-GB" dirty="0">
                <a:solidFill>
                  <a:srgbClr val="222222"/>
                </a:solidFill>
                <a:latin typeface="Arial"/>
                <a:cs typeface="Arial"/>
              </a:rPr>
              <a:t>Chosen Theory: Bowlby's Attachment Theory</a:t>
            </a:r>
            <a:endParaRPr lang="en-US" dirty="0"/>
          </a:p>
        </p:txBody>
      </p:sp>
      <p:sp>
        <p:nvSpPr>
          <p:cNvPr id="3" name="Content Placeholder 2">
            <a:extLst>
              <a:ext uri="{FF2B5EF4-FFF2-40B4-BE49-F238E27FC236}">
                <a16:creationId xmlns:a16="http://schemas.microsoft.com/office/drawing/2014/main" id="{43E57A24-638B-5CB6-FBEE-D03880CFC389}"/>
              </a:ext>
            </a:extLst>
          </p:cNvPr>
          <p:cNvSpPr>
            <a:spLocks noGrp="1"/>
          </p:cNvSpPr>
          <p:nvPr>
            <p:ph idx="1"/>
          </p:nvPr>
        </p:nvSpPr>
        <p:spPr>
          <a:xfrm>
            <a:off x="1115568" y="2061081"/>
            <a:ext cx="10168128" cy="2587120"/>
          </a:xfrm>
        </p:spPr>
        <p:txBody>
          <a:bodyPr vert="horz" lIns="91440" tIns="45720" rIns="91440" bIns="45720" rtlCol="0" anchor="t">
            <a:normAutofit/>
          </a:bodyPr>
          <a:lstStyle/>
          <a:p>
            <a:r>
              <a:rPr lang="en-GB" dirty="0">
                <a:solidFill>
                  <a:srgbClr val="222222"/>
                </a:solidFill>
                <a:latin typeface="Arial"/>
                <a:cs typeface="Arial"/>
              </a:rPr>
              <a:t>Developed by John Bowlby (1950s-1980s)</a:t>
            </a:r>
            <a:br>
              <a:rPr lang="en-GB" dirty="0">
                <a:solidFill>
                  <a:srgbClr val="222222"/>
                </a:solidFill>
                <a:latin typeface="Arial"/>
                <a:cs typeface="Arial"/>
              </a:rPr>
            </a:br>
            <a:r>
              <a:rPr lang="en-GB" dirty="0">
                <a:solidFill>
                  <a:srgbClr val="222222"/>
                </a:solidFill>
                <a:latin typeface="Arial"/>
                <a:cs typeface="Arial"/>
              </a:rPr>
              <a:t>Core Idea: Infants form emotional bonds with primary caregivers for survival and emotional security</a:t>
            </a:r>
            <a:br>
              <a:rPr lang="en-GB" dirty="0">
                <a:solidFill>
                  <a:srgbClr val="222222"/>
                </a:solidFill>
                <a:latin typeface="Arial"/>
                <a:cs typeface="Arial"/>
              </a:rPr>
            </a:br>
            <a:r>
              <a:rPr lang="en-GB" dirty="0">
                <a:solidFill>
                  <a:srgbClr val="222222"/>
                </a:solidFill>
                <a:latin typeface="Arial"/>
                <a:cs typeface="Arial"/>
              </a:rPr>
              <a:t>Lifespan Perspective: Early attachments shape lifelong relationships and emotional regulation</a:t>
            </a:r>
            <a:endParaRPr lang="en-GB" dirty="0"/>
          </a:p>
        </p:txBody>
      </p:sp>
      <p:sp>
        <p:nvSpPr>
          <p:cNvPr id="4" name="TextBox 3">
            <a:extLst>
              <a:ext uri="{FF2B5EF4-FFF2-40B4-BE49-F238E27FC236}">
                <a16:creationId xmlns:a16="http://schemas.microsoft.com/office/drawing/2014/main" id="{5528D45E-0FA6-D956-EFAB-6A744AB7B61F}"/>
              </a:ext>
            </a:extLst>
          </p:cNvPr>
          <p:cNvSpPr txBox="1"/>
          <p:nvPr/>
        </p:nvSpPr>
        <p:spPr>
          <a:xfrm>
            <a:off x="299912" y="4653087"/>
            <a:ext cx="1160223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venir Next LT Pro"/>
                <a:ea typeface="Source Sans Pro"/>
              </a:rPr>
              <a:t>Attachment</a:t>
            </a:r>
            <a:r>
              <a:rPr lang="en-GB" sz="2000" dirty="0">
                <a:ea typeface="+mn-lt"/>
                <a:cs typeface="+mn-lt"/>
              </a:rPr>
              <a:t> theory has been subject to an enormous amount of research, represented in a multitude of theoretical developments, and in various applied contexts, primarily focused on individual differences in attachment quality.  Whilst global events like wars and forced border separations have brought to light the often devastating, impact of separation itself.</a:t>
            </a:r>
            <a:r>
              <a:rPr lang="en-GB" sz="2800" dirty="0">
                <a:ea typeface="+mn-lt"/>
                <a:cs typeface="+mn-lt"/>
              </a:rPr>
              <a:t> </a:t>
            </a:r>
            <a:r>
              <a:rPr lang="en-GB" sz="2000" dirty="0">
                <a:ea typeface="+mn-lt"/>
                <a:cs typeface="+mn-lt"/>
              </a:rPr>
              <a:t>(Behrens, jones-Mason &amp; Forslund, 2025, p.657)</a:t>
            </a:r>
            <a:endParaRPr lang="en-US" sz="2000" dirty="0"/>
          </a:p>
        </p:txBody>
      </p:sp>
    </p:spTree>
    <p:extLst>
      <p:ext uri="{BB962C8B-B14F-4D97-AF65-F5344CB8AC3E}">
        <p14:creationId xmlns:p14="http://schemas.microsoft.com/office/powerpoint/2010/main" val="30185620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25980-B9FC-89C5-D767-70DF881D821A}"/>
              </a:ext>
            </a:extLst>
          </p:cNvPr>
          <p:cNvSpPr>
            <a:spLocks noGrp="1"/>
          </p:cNvSpPr>
          <p:nvPr>
            <p:ph type="title"/>
          </p:nvPr>
        </p:nvSpPr>
        <p:spPr/>
        <p:txBody>
          <a:bodyPr/>
          <a:lstStyle/>
          <a:p>
            <a:r>
              <a:rPr lang="en-GB" dirty="0">
                <a:solidFill>
                  <a:srgbClr val="222222"/>
                </a:solidFill>
                <a:latin typeface="Arial"/>
                <a:cs typeface="Arial"/>
              </a:rPr>
              <a:t>Key Concepts of Bowlby's Attachment Theory</a:t>
            </a:r>
            <a:endParaRPr lang="en-US" dirty="0"/>
          </a:p>
        </p:txBody>
      </p:sp>
      <p:sp>
        <p:nvSpPr>
          <p:cNvPr id="3" name="Content Placeholder 2">
            <a:extLst>
              <a:ext uri="{FF2B5EF4-FFF2-40B4-BE49-F238E27FC236}">
                <a16:creationId xmlns:a16="http://schemas.microsoft.com/office/drawing/2014/main" id="{EBB089F4-4ABF-9698-378E-01C399C3D466}"/>
              </a:ext>
            </a:extLst>
          </p:cNvPr>
          <p:cNvSpPr>
            <a:spLocks noGrp="1"/>
          </p:cNvSpPr>
          <p:nvPr>
            <p:ph idx="1"/>
          </p:nvPr>
        </p:nvSpPr>
        <p:spPr>
          <a:xfrm>
            <a:off x="425455" y="2319873"/>
            <a:ext cx="7608958" cy="4197383"/>
          </a:xfrm>
        </p:spPr>
        <p:txBody>
          <a:bodyPr vert="horz" lIns="91440" tIns="45720" rIns="91440" bIns="45720" rtlCol="0" anchor="t">
            <a:normAutofit/>
          </a:bodyPr>
          <a:lstStyle/>
          <a:p>
            <a:r>
              <a:rPr lang="en-GB" sz="2400" dirty="0"/>
              <a:t>Internal Working Model (IWM) is the Mental representation of self and others based on early experiences</a:t>
            </a:r>
            <a:endParaRPr lang="en-US" sz="2400"/>
          </a:p>
          <a:p>
            <a:r>
              <a:rPr lang="en-GB" sz="2400" dirty="0"/>
              <a:t>Secure Base: Caregiver as safe-haven for exploration</a:t>
            </a:r>
            <a:br>
              <a:rPr lang="en-GB" sz="2400" dirty="0"/>
            </a:br>
            <a:r>
              <a:rPr lang="en-GB" sz="2400" dirty="0"/>
              <a:t>Separation Anxiety: Distress from perceived threat to bond</a:t>
            </a:r>
          </a:p>
          <a:p>
            <a:r>
              <a:rPr lang="en-GB" sz="2400" dirty="0"/>
              <a:t>Attachment Styles: Secure, Anxious-Ambivalent, Avoidant, Disorganized</a:t>
            </a:r>
            <a:endParaRPr lang="en-GB" sz="2400"/>
          </a:p>
        </p:txBody>
      </p:sp>
      <p:sp>
        <p:nvSpPr>
          <p:cNvPr id="4" name="TextBox 3">
            <a:extLst>
              <a:ext uri="{FF2B5EF4-FFF2-40B4-BE49-F238E27FC236}">
                <a16:creationId xmlns:a16="http://schemas.microsoft.com/office/drawing/2014/main" id="{B6AF24C5-96F4-B479-10DE-5D25B547772F}"/>
              </a:ext>
            </a:extLst>
          </p:cNvPr>
          <p:cNvSpPr txBox="1"/>
          <p:nvPr/>
        </p:nvSpPr>
        <p:spPr>
          <a:xfrm>
            <a:off x="8585871" y="5730240"/>
            <a:ext cx="291314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(McGarvie, (2024)</a:t>
            </a:r>
          </a:p>
        </p:txBody>
      </p:sp>
    </p:spTree>
    <p:extLst>
      <p:ext uri="{BB962C8B-B14F-4D97-AF65-F5344CB8AC3E}">
        <p14:creationId xmlns:p14="http://schemas.microsoft.com/office/powerpoint/2010/main" val="9884665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C733F-1A94-C011-1264-CAAE7DEF3DB5}"/>
              </a:ext>
            </a:extLst>
          </p:cNvPr>
          <p:cNvSpPr>
            <a:spLocks noGrp="1"/>
          </p:cNvSpPr>
          <p:nvPr>
            <p:ph type="title"/>
          </p:nvPr>
        </p:nvSpPr>
        <p:spPr/>
        <p:txBody>
          <a:bodyPr/>
          <a:lstStyle/>
          <a:p>
            <a:r>
              <a:rPr lang="en-GB" dirty="0">
                <a:solidFill>
                  <a:srgbClr val="222222"/>
                </a:solidFill>
                <a:latin typeface="Arial"/>
                <a:cs typeface="Arial"/>
              </a:rPr>
              <a:t> Relevance to Early Years Development</a:t>
            </a:r>
            <a:endParaRPr lang="en-US" dirty="0"/>
          </a:p>
        </p:txBody>
      </p:sp>
      <p:sp>
        <p:nvSpPr>
          <p:cNvPr id="3" name="Content Placeholder 2">
            <a:extLst>
              <a:ext uri="{FF2B5EF4-FFF2-40B4-BE49-F238E27FC236}">
                <a16:creationId xmlns:a16="http://schemas.microsoft.com/office/drawing/2014/main" id="{CAA4FF19-8C0E-B083-D070-F5984CD990BA}"/>
              </a:ext>
            </a:extLst>
          </p:cNvPr>
          <p:cNvSpPr>
            <a:spLocks noGrp="1"/>
          </p:cNvSpPr>
          <p:nvPr>
            <p:ph idx="1"/>
          </p:nvPr>
        </p:nvSpPr>
        <p:spPr>
          <a:xfrm>
            <a:off x="612360" y="2061081"/>
            <a:ext cx="10168128" cy="3694176"/>
          </a:xfrm>
        </p:spPr>
        <p:txBody>
          <a:bodyPr vert="horz" lIns="91440" tIns="45720" rIns="91440" bIns="45720" rtlCol="0" anchor="t">
            <a:normAutofit fontScale="92500" lnSpcReduction="20000"/>
          </a:bodyPr>
          <a:lstStyle/>
          <a:p>
            <a:r>
              <a:rPr lang="en-GB" dirty="0">
                <a:solidFill>
                  <a:srgbClr val="222222"/>
                </a:solidFill>
                <a:latin typeface="Arial"/>
                <a:cs typeface="Arial"/>
              </a:rPr>
              <a:t>Early Childhood (0-5 years): Critical window for forming secure attachments</a:t>
            </a:r>
            <a:br>
              <a:rPr lang="en-GB" dirty="0">
                <a:solidFill>
                  <a:srgbClr val="222222"/>
                </a:solidFill>
                <a:latin typeface="Arial"/>
                <a:cs typeface="Arial"/>
              </a:rPr>
            </a:br>
            <a:r>
              <a:rPr lang="en-GB" dirty="0">
                <a:solidFill>
                  <a:srgbClr val="222222"/>
                </a:solidFill>
                <a:latin typeface="Arial"/>
                <a:cs typeface="Arial"/>
              </a:rPr>
              <a:t>Impacts: Emotional regulation, social skills, cognitive exploration via 'secure base'</a:t>
            </a:r>
            <a:br>
              <a:rPr lang="en-GB" dirty="0">
                <a:solidFill>
                  <a:srgbClr val="222222"/>
                </a:solidFill>
                <a:latin typeface="Arial"/>
                <a:cs typeface="Arial"/>
              </a:rPr>
            </a:br>
            <a:r>
              <a:rPr lang="en-GB" dirty="0">
                <a:solidFill>
                  <a:srgbClr val="222222"/>
                </a:solidFill>
                <a:latin typeface="Arial"/>
                <a:cs typeface="Arial"/>
              </a:rPr>
              <a:t>Evidence: Secure attachment linked to better peer relations and reduced anxiety</a:t>
            </a:r>
            <a:br>
              <a:rPr lang="en-GB" dirty="0">
                <a:solidFill>
                  <a:srgbClr val="222222"/>
                </a:solidFill>
                <a:latin typeface="Arial"/>
                <a:cs typeface="Arial"/>
              </a:rPr>
            </a:br>
            <a:r>
              <a:rPr lang="en-GB" dirty="0">
                <a:solidFill>
                  <a:srgbClr val="222222"/>
                </a:solidFill>
                <a:latin typeface="Arial"/>
                <a:cs typeface="Arial"/>
              </a:rPr>
              <a:t>Why Relevant: Nurseries as 'extended attachment figures' during transitions</a:t>
            </a:r>
          </a:p>
          <a:p>
            <a:pPr marL="0" indent="0">
              <a:buNone/>
            </a:pPr>
            <a:r>
              <a:rPr lang="en-GB" dirty="0">
                <a:solidFill>
                  <a:srgbClr val="222222"/>
                </a:solidFill>
                <a:latin typeface="Arial"/>
                <a:cs typeface="Arial"/>
              </a:rPr>
              <a:t>   (NSPCC Learning, 2021)</a:t>
            </a:r>
          </a:p>
        </p:txBody>
      </p:sp>
      <p:sp>
        <p:nvSpPr>
          <p:cNvPr id="4" name="TextBox 3">
            <a:extLst>
              <a:ext uri="{FF2B5EF4-FFF2-40B4-BE49-F238E27FC236}">
                <a16:creationId xmlns:a16="http://schemas.microsoft.com/office/drawing/2014/main" id="{E0AFF387-9DF8-676B-130A-F97E98AFACA5}"/>
              </a:ext>
            </a:extLst>
          </p:cNvPr>
          <p:cNvSpPr txBox="1"/>
          <p:nvPr/>
        </p:nvSpPr>
        <p:spPr>
          <a:xfrm>
            <a:off x="975360" y="6065520"/>
            <a:ext cx="10698480" cy="6248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2818528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876C5-D7B2-AACB-B2B4-786AED410032}"/>
              </a:ext>
            </a:extLst>
          </p:cNvPr>
          <p:cNvSpPr>
            <a:spLocks noGrp="1"/>
          </p:cNvSpPr>
          <p:nvPr>
            <p:ph type="title"/>
          </p:nvPr>
        </p:nvSpPr>
        <p:spPr/>
        <p:txBody>
          <a:bodyPr/>
          <a:lstStyle/>
          <a:p>
            <a:r>
              <a:rPr lang="en-GB" dirty="0">
                <a:solidFill>
                  <a:srgbClr val="222222"/>
                </a:solidFill>
                <a:latin typeface="Arial"/>
                <a:cs typeface="Arial"/>
              </a:rPr>
              <a:t>Applying the Theory to Amira's Situation</a:t>
            </a:r>
            <a:endParaRPr lang="en-US" dirty="0"/>
          </a:p>
        </p:txBody>
      </p:sp>
      <p:sp>
        <p:nvSpPr>
          <p:cNvPr id="3" name="Content Placeholder 2">
            <a:extLst>
              <a:ext uri="{FF2B5EF4-FFF2-40B4-BE49-F238E27FC236}">
                <a16:creationId xmlns:a16="http://schemas.microsoft.com/office/drawing/2014/main" id="{277A1556-BB1A-6D38-828F-49CB8B52ADB4}"/>
              </a:ext>
            </a:extLst>
          </p:cNvPr>
          <p:cNvSpPr>
            <a:spLocks noGrp="1"/>
          </p:cNvSpPr>
          <p:nvPr>
            <p:ph idx="1"/>
          </p:nvPr>
        </p:nvSpPr>
        <p:spPr>
          <a:xfrm>
            <a:off x="1115568" y="2032326"/>
            <a:ext cx="10168128" cy="3694176"/>
          </a:xfrm>
        </p:spPr>
        <p:txBody>
          <a:bodyPr vert="horz" lIns="91440" tIns="45720" rIns="91440" bIns="45720" rtlCol="0" anchor="t">
            <a:normAutofit fontScale="92500"/>
          </a:bodyPr>
          <a:lstStyle/>
          <a:p>
            <a:r>
              <a:rPr lang="en-GB" dirty="0">
                <a:solidFill>
                  <a:srgbClr val="222222"/>
                </a:solidFill>
                <a:latin typeface="Arial"/>
                <a:cs typeface="Arial"/>
              </a:rPr>
              <a:t>Behaviours Explained:</a:t>
            </a:r>
            <a:br>
              <a:rPr lang="en-GB" dirty="0">
                <a:solidFill>
                  <a:srgbClr val="222222"/>
                </a:solidFill>
                <a:latin typeface="Arial"/>
                <a:cs typeface="Arial"/>
              </a:rPr>
            </a:br>
            <a:r>
              <a:rPr lang="en-GB" dirty="0">
                <a:solidFill>
                  <a:srgbClr val="222222"/>
                </a:solidFill>
                <a:latin typeface="Arial"/>
                <a:cs typeface="Arial"/>
              </a:rPr>
              <a:t>Anxiety on separation - Possible anxious-ambivalent attachment (fear of abandonment)</a:t>
            </a:r>
            <a:br>
              <a:rPr lang="en-GB" dirty="0">
                <a:solidFill>
                  <a:srgbClr val="222222"/>
                </a:solidFill>
                <a:latin typeface="Arial"/>
                <a:cs typeface="Arial"/>
              </a:rPr>
            </a:br>
            <a:r>
              <a:rPr lang="en-GB" dirty="0">
                <a:solidFill>
                  <a:srgbClr val="222222"/>
                </a:solidFill>
                <a:latin typeface="Arial"/>
                <a:cs typeface="Arial"/>
              </a:rPr>
              <a:t>Limited verbal communication - IWM of unreliable support stifles expression</a:t>
            </a:r>
            <a:br>
              <a:rPr lang="en-GB" dirty="0">
                <a:solidFill>
                  <a:srgbClr val="222222"/>
                </a:solidFill>
                <a:latin typeface="Arial"/>
                <a:cs typeface="Arial"/>
              </a:rPr>
            </a:br>
            <a:r>
              <a:rPr lang="en-GB" dirty="0">
                <a:solidFill>
                  <a:srgbClr val="222222"/>
                </a:solidFill>
                <a:latin typeface="Arial"/>
                <a:cs typeface="Arial"/>
              </a:rPr>
              <a:t>Group play difficulty - Lack of secure base for social exploration</a:t>
            </a:r>
            <a:br>
              <a:rPr lang="en-GB" dirty="0">
                <a:solidFill>
                  <a:srgbClr val="222222"/>
                </a:solidFill>
                <a:latin typeface="Arial"/>
                <a:cs typeface="Arial"/>
              </a:rPr>
            </a:br>
            <a:r>
              <a:rPr lang="en-GB" dirty="0">
                <a:solidFill>
                  <a:srgbClr val="222222"/>
                </a:solidFill>
                <a:latin typeface="Arial"/>
                <a:cs typeface="Arial"/>
              </a:rPr>
              <a:t>Developmental Needs: Build trust to foster emotional/social growth</a:t>
            </a:r>
          </a:p>
          <a:p>
            <a:pPr marL="0" indent="0">
              <a:buNone/>
            </a:pPr>
            <a:r>
              <a:rPr lang="en-GB" dirty="0">
                <a:solidFill>
                  <a:srgbClr val="222222"/>
                </a:solidFill>
                <a:latin typeface="Arial"/>
                <a:cs typeface="Arial"/>
              </a:rPr>
              <a:t>  (Guy-Evans, 2024)</a:t>
            </a:r>
          </a:p>
        </p:txBody>
      </p:sp>
    </p:spTree>
    <p:extLst>
      <p:ext uri="{BB962C8B-B14F-4D97-AF65-F5344CB8AC3E}">
        <p14:creationId xmlns:p14="http://schemas.microsoft.com/office/powerpoint/2010/main" val="936762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CA3C1-E4CE-507A-7528-527776ABEFBD}"/>
              </a:ext>
            </a:extLst>
          </p:cNvPr>
          <p:cNvSpPr>
            <a:spLocks noGrp="1"/>
          </p:cNvSpPr>
          <p:nvPr>
            <p:ph type="title"/>
          </p:nvPr>
        </p:nvSpPr>
        <p:spPr/>
        <p:txBody>
          <a:bodyPr/>
          <a:lstStyle/>
          <a:p>
            <a:r>
              <a:rPr lang="en-GB" dirty="0">
                <a:solidFill>
                  <a:srgbClr val="222222"/>
                </a:solidFill>
                <a:latin typeface="Arial"/>
                <a:cs typeface="Arial"/>
              </a:rPr>
              <a:t>Practical Strategies and Interventions</a:t>
            </a:r>
            <a:endParaRPr lang="en-US" dirty="0"/>
          </a:p>
        </p:txBody>
      </p:sp>
      <p:sp>
        <p:nvSpPr>
          <p:cNvPr id="3" name="Content Placeholder 2">
            <a:extLst>
              <a:ext uri="{FF2B5EF4-FFF2-40B4-BE49-F238E27FC236}">
                <a16:creationId xmlns:a16="http://schemas.microsoft.com/office/drawing/2014/main" id="{938000BE-B12B-28F2-FF59-16C85305015D}"/>
              </a:ext>
            </a:extLst>
          </p:cNvPr>
          <p:cNvSpPr>
            <a:spLocks noGrp="1"/>
          </p:cNvSpPr>
          <p:nvPr>
            <p:ph idx="1"/>
          </p:nvPr>
        </p:nvSpPr>
        <p:spPr>
          <a:xfrm>
            <a:off x="842398" y="2046703"/>
            <a:ext cx="10168128" cy="3478516"/>
          </a:xfrm>
        </p:spPr>
        <p:txBody>
          <a:bodyPr vert="horz" lIns="91440" tIns="45720" rIns="91440" bIns="45720" rtlCol="0" anchor="t">
            <a:normAutofit fontScale="92500" lnSpcReduction="10000"/>
          </a:bodyPr>
          <a:lstStyle/>
          <a:p>
            <a:r>
              <a:rPr lang="en-GB" dirty="0">
                <a:solidFill>
                  <a:srgbClr val="222222"/>
                </a:solidFill>
                <a:latin typeface="Arial"/>
                <a:cs typeface="Arial"/>
              </a:rPr>
              <a:t>Build Secure Base: Consistent key worker transitions; 'hello/goodbye' rituals</a:t>
            </a:r>
            <a:br>
              <a:rPr lang="en-GB" dirty="0">
                <a:solidFill>
                  <a:srgbClr val="222222"/>
                </a:solidFill>
                <a:latin typeface="Arial"/>
                <a:cs typeface="Arial"/>
              </a:rPr>
            </a:br>
            <a:r>
              <a:rPr lang="en-GB" dirty="0">
                <a:solidFill>
                  <a:srgbClr val="222222"/>
                </a:solidFill>
                <a:latin typeface="Arial"/>
                <a:cs typeface="Arial"/>
              </a:rPr>
              <a:t>Responsive Care: Attune to cues (e.g., comfort objects during play)</a:t>
            </a:r>
            <a:br>
              <a:rPr lang="en-GB" dirty="0">
                <a:solidFill>
                  <a:srgbClr val="222222"/>
                </a:solidFill>
                <a:latin typeface="Arial"/>
                <a:cs typeface="Arial"/>
              </a:rPr>
            </a:br>
            <a:r>
              <a:rPr lang="en-GB" dirty="0">
                <a:solidFill>
                  <a:srgbClr val="222222"/>
                </a:solidFill>
                <a:latin typeface="Arial"/>
                <a:cs typeface="Arial"/>
              </a:rPr>
              <a:t>Group Integration: Small-group activities with peer modelling; attachment-based play therapy</a:t>
            </a:r>
            <a:br>
              <a:rPr lang="en-GB" dirty="0">
                <a:solidFill>
                  <a:srgbClr val="222222"/>
                </a:solidFill>
                <a:latin typeface="Arial"/>
                <a:cs typeface="Arial"/>
              </a:rPr>
            </a:br>
            <a:r>
              <a:rPr lang="en-GB" dirty="0">
                <a:solidFill>
                  <a:srgbClr val="222222"/>
                </a:solidFill>
                <a:latin typeface="Arial"/>
                <a:cs typeface="Arial"/>
              </a:rPr>
              <a:t>Monitor Progress: Use observation logs tied to IWM indicators</a:t>
            </a:r>
          </a:p>
          <a:p>
            <a:pPr marL="0" indent="0">
              <a:buNone/>
            </a:pPr>
            <a:r>
              <a:rPr lang="en-GB" dirty="0">
                <a:solidFill>
                  <a:srgbClr val="222222"/>
                </a:solidFill>
                <a:latin typeface="Arial"/>
                <a:cs typeface="Arial"/>
              </a:rPr>
              <a:t> (Brodie, 2025)</a:t>
            </a:r>
          </a:p>
        </p:txBody>
      </p:sp>
    </p:spTree>
    <p:extLst>
      <p:ext uri="{BB962C8B-B14F-4D97-AF65-F5344CB8AC3E}">
        <p14:creationId xmlns:p14="http://schemas.microsoft.com/office/powerpoint/2010/main" val="22371791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6D8C5-E889-2A75-4460-EC73CFC19A01}"/>
              </a:ext>
            </a:extLst>
          </p:cNvPr>
          <p:cNvSpPr>
            <a:spLocks noGrp="1"/>
          </p:cNvSpPr>
          <p:nvPr>
            <p:ph type="title"/>
          </p:nvPr>
        </p:nvSpPr>
        <p:spPr/>
        <p:txBody>
          <a:bodyPr/>
          <a:lstStyle/>
          <a:p>
            <a:r>
              <a:rPr lang="en-GB" dirty="0">
                <a:solidFill>
                  <a:srgbClr val="222222"/>
                </a:solidFill>
                <a:latin typeface="Arial"/>
                <a:cs typeface="Arial"/>
              </a:rPr>
              <a:t>Biological and Environmental Influences (Nature vs. Nurture)</a:t>
            </a:r>
            <a:endParaRPr lang="en-US" dirty="0"/>
          </a:p>
        </p:txBody>
      </p:sp>
      <p:sp>
        <p:nvSpPr>
          <p:cNvPr id="3" name="Content Placeholder 2">
            <a:extLst>
              <a:ext uri="{FF2B5EF4-FFF2-40B4-BE49-F238E27FC236}">
                <a16:creationId xmlns:a16="http://schemas.microsoft.com/office/drawing/2014/main" id="{81D6F82B-F2BB-1C11-5D10-F9166854AD62}"/>
              </a:ext>
            </a:extLst>
          </p:cNvPr>
          <p:cNvSpPr>
            <a:spLocks noGrp="1"/>
          </p:cNvSpPr>
          <p:nvPr>
            <p:ph idx="1"/>
          </p:nvPr>
        </p:nvSpPr>
        <p:spPr>
          <a:xfrm>
            <a:off x="1115567" y="2147345"/>
            <a:ext cx="10168128" cy="4542440"/>
          </a:xfrm>
        </p:spPr>
        <p:txBody>
          <a:bodyPr vert="horz" lIns="91440" tIns="45720" rIns="91440" bIns="45720" rtlCol="0" anchor="t">
            <a:normAutofit/>
          </a:bodyPr>
          <a:lstStyle/>
          <a:p>
            <a:r>
              <a:rPr lang="en-GB" sz="2400" dirty="0">
                <a:solidFill>
                  <a:srgbClr val="222222"/>
                </a:solidFill>
                <a:latin typeface="Arial"/>
                <a:cs typeface="Arial"/>
              </a:rPr>
              <a:t>Nature (Biological): Innate temperament (e.g., high reactivity increases anxiety risk); genetic predispositions to attachment styles</a:t>
            </a:r>
            <a:br>
              <a:rPr lang="en-GB" sz="2400" dirty="0">
                <a:latin typeface="Arial"/>
                <a:cs typeface="Arial"/>
              </a:rPr>
            </a:br>
            <a:r>
              <a:rPr lang="en-GB" sz="2400" dirty="0">
                <a:solidFill>
                  <a:srgbClr val="222222"/>
                </a:solidFill>
                <a:latin typeface="Arial"/>
                <a:cs typeface="Arial"/>
              </a:rPr>
              <a:t>Nurture (Environmental): Caregiver responsiveness shapes IWM; nursery transitions as stressors</a:t>
            </a:r>
            <a:br>
              <a:rPr lang="en-GB" sz="2400" dirty="0">
                <a:latin typeface="Arial"/>
                <a:cs typeface="Arial"/>
              </a:rPr>
            </a:br>
            <a:r>
              <a:rPr lang="en-GB" sz="2400" dirty="0">
                <a:solidFill>
                  <a:srgbClr val="222222"/>
                </a:solidFill>
                <a:latin typeface="Arial"/>
                <a:cs typeface="Arial"/>
              </a:rPr>
              <a:t>Interplay: Biology sets vulnerability, environment determines outcome (e.g., sensitive care buffers genes)</a:t>
            </a:r>
            <a:br>
              <a:rPr lang="en-GB" sz="2400" dirty="0">
                <a:latin typeface="Arial"/>
                <a:cs typeface="Arial"/>
              </a:rPr>
            </a:br>
            <a:r>
              <a:rPr lang="en-GB" sz="2400" dirty="0">
                <a:solidFill>
                  <a:srgbClr val="222222"/>
                </a:solidFill>
                <a:latin typeface="Arial"/>
                <a:cs typeface="Arial"/>
              </a:rPr>
              <a:t>Role in Amira: Possible innate shyness - recent move - Insecure patterns.  (Coupe, 2025)</a:t>
            </a:r>
          </a:p>
          <a:p>
            <a:endParaRPr lang="en-GB" dirty="0">
              <a:solidFill>
                <a:srgbClr val="222222"/>
              </a:solidFill>
              <a:latin typeface="Arial"/>
              <a:cs typeface="Arial"/>
            </a:endParaRPr>
          </a:p>
        </p:txBody>
      </p:sp>
    </p:spTree>
    <p:extLst>
      <p:ext uri="{BB962C8B-B14F-4D97-AF65-F5344CB8AC3E}">
        <p14:creationId xmlns:p14="http://schemas.microsoft.com/office/powerpoint/2010/main" val="22575279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01549-AB9F-3896-38C4-83BFE864C9F5}"/>
              </a:ext>
            </a:extLst>
          </p:cNvPr>
          <p:cNvSpPr>
            <a:spLocks noGrp="1"/>
          </p:cNvSpPr>
          <p:nvPr>
            <p:ph type="title"/>
          </p:nvPr>
        </p:nvSpPr>
        <p:spPr/>
        <p:txBody>
          <a:bodyPr/>
          <a:lstStyle/>
          <a:p>
            <a:r>
              <a:rPr lang="en-GB" dirty="0">
                <a:solidFill>
                  <a:srgbClr val="222222"/>
                </a:solidFill>
                <a:latin typeface="Arial"/>
                <a:cs typeface="Arial"/>
              </a:rPr>
              <a:t>Critical Evaluation: Usefulness</a:t>
            </a:r>
            <a:br>
              <a:rPr lang="en-GB" dirty="0">
                <a:solidFill>
                  <a:srgbClr val="222222"/>
                </a:solidFill>
                <a:latin typeface="Arial"/>
                <a:cs typeface="Arial"/>
              </a:rPr>
            </a:br>
            <a:endParaRPr lang="en-GB" dirty="0">
              <a:solidFill>
                <a:srgbClr val="222222"/>
              </a:solidFill>
              <a:latin typeface="Arial"/>
              <a:cs typeface="Arial"/>
            </a:endParaRPr>
          </a:p>
        </p:txBody>
      </p:sp>
      <p:sp>
        <p:nvSpPr>
          <p:cNvPr id="3" name="Content Placeholder 2">
            <a:extLst>
              <a:ext uri="{FF2B5EF4-FFF2-40B4-BE49-F238E27FC236}">
                <a16:creationId xmlns:a16="http://schemas.microsoft.com/office/drawing/2014/main" id="{F1BEBD2B-3D1D-A5BB-414F-B31A0FE99B98}"/>
              </a:ext>
            </a:extLst>
          </p:cNvPr>
          <p:cNvSpPr>
            <a:spLocks noGrp="1"/>
          </p:cNvSpPr>
          <p:nvPr>
            <p:ph idx="1"/>
          </p:nvPr>
        </p:nvSpPr>
        <p:spPr/>
        <p:txBody>
          <a:bodyPr vert="horz" lIns="91440" tIns="45720" rIns="91440" bIns="45720" rtlCol="0" anchor="t">
            <a:normAutofit/>
          </a:bodyPr>
          <a:lstStyle/>
          <a:p>
            <a:r>
              <a:rPr lang="en-GB" dirty="0">
                <a:solidFill>
                  <a:srgbClr val="222222"/>
                </a:solidFill>
                <a:latin typeface="Arial"/>
                <a:cs typeface="Arial"/>
              </a:rPr>
              <a:t>Strengths:</a:t>
            </a:r>
            <a:br>
              <a:rPr lang="en-GB" dirty="0">
                <a:solidFill>
                  <a:srgbClr val="222222"/>
                </a:solidFill>
                <a:latin typeface="Arial"/>
                <a:cs typeface="Arial"/>
              </a:rPr>
            </a:br>
            <a:r>
              <a:rPr lang="en-GB" dirty="0">
                <a:solidFill>
                  <a:srgbClr val="222222"/>
                </a:solidFill>
                <a:latin typeface="Arial"/>
                <a:cs typeface="Arial"/>
              </a:rPr>
              <a:t>Evidence-Based: Predicts outcomes like reduced anxiety via secure attachments</a:t>
            </a:r>
            <a:br>
              <a:rPr lang="en-GB" dirty="0">
                <a:solidFill>
                  <a:srgbClr val="222222"/>
                </a:solidFill>
                <a:latin typeface="Arial"/>
                <a:cs typeface="Arial"/>
              </a:rPr>
            </a:br>
            <a:r>
              <a:rPr lang="en-GB" dirty="0">
                <a:solidFill>
                  <a:srgbClr val="222222"/>
                </a:solidFill>
                <a:latin typeface="Arial"/>
                <a:cs typeface="Arial"/>
              </a:rPr>
              <a:t>Practical: Guides interventions in social care (e.g., nursery policies)</a:t>
            </a:r>
            <a:br>
              <a:rPr lang="en-GB" dirty="0">
                <a:solidFill>
                  <a:srgbClr val="222222"/>
                </a:solidFill>
                <a:latin typeface="Arial"/>
                <a:cs typeface="Arial"/>
              </a:rPr>
            </a:br>
            <a:r>
              <a:rPr lang="en-GB" dirty="0">
                <a:solidFill>
                  <a:srgbClr val="222222"/>
                </a:solidFill>
                <a:latin typeface="Arial"/>
                <a:cs typeface="Arial"/>
              </a:rPr>
              <a:t>Holistic: Links emotional to social/cognitive development</a:t>
            </a:r>
            <a:endParaRPr lang="en-GB" dirty="0"/>
          </a:p>
        </p:txBody>
      </p:sp>
    </p:spTree>
    <p:extLst>
      <p:ext uri="{BB962C8B-B14F-4D97-AF65-F5344CB8AC3E}">
        <p14:creationId xmlns:p14="http://schemas.microsoft.com/office/powerpoint/2010/main" val="31672137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E4636-F0D9-43E5-6489-0B9DF35CDACB}"/>
              </a:ext>
            </a:extLst>
          </p:cNvPr>
          <p:cNvSpPr>
            <a:spLocks noGrp="1"/>
          </p:cNvSpPr>
          <p:nvPr>
            <p:ph type="title"/>
          </p:nvPr>
        </p:nvSpPr>
        <p:spPr/>
        <p:txBody>
          <a:bodyPr/>
          <a:lstStyle/>
          <a:p>
            <a:r>
              <a:rPr lang="en-GB" dirty="0">
                <a:solidFill>
                  <a:srgbClr val="222222"/>
                </a:solidFill>
                <a:latin typeface="Arial"/>
                <a:cs typeface="Arial"/>
              </a:rPr>
              <a:t>Critical Evaluation: Limitations</a:t>
            </a:r>
            <a:br>
              <a:rPr lang="en-GB" dirty="0">
                <a:solidFill>
                  <a:srgbClr val="222222"/>
                </a:solidFill>
                <a:latin typeface="Arial"/>
                <a:cs typeface="Arial"/>
              </a:rPr>
            </a:br>
            <a:endParaRPr lang="en-GB" dirty="0">
              <a:solidFill>
                <a:srgbClr val="222222"/>
              </a:solidFill>
              <a:latin typeface="Arial"/>
              <a:cs typeface="Arial"/>
            </a:endParaRPr>
          </a:p>
        </p:txBody>
      </p:sp>
      <p:sp>
        <p:nvSpPr>
          <p:cNvPr id="3" name="Content Placeholder 2">
            <a:extLst>
              <a:ext uri="{FF2B5EF4-FFF2-40B4-BE49-F238E27FC236}">
                <a16:creationId xmlns:a16="http://schemas.microsoft.com/office/drawing/2014/main" id="{4749DE1E-0A33-008C-CBE6-41219E60632E}"/>
              </a:ext>
            </a:extLst>
          </p:cNvPr>
          <p:cNvSpPr>
            <a:spLocks noGrp="1"/>
          </p:cNvSpPr>
          <p:nvPr>
            <p:ph idx="1"/>
          </p:nvPr>
        </p:nvSpPr>
        <p:spPr>
          <a:xfrm>
            <a:off x="1115568" y="2276741"/>
            <a:ext cx="10168128" cy="3694176"/>
          </a:xfrm>
        </p:spPr>
        <p:txBody>
          <a:bodyPr vert="horz" lIns="91440" tIns="45720" rIns="91440" bIns="45720" rtlCol="0" anchor="t">
            <a:normAutofit/>
          </a:bodyPr>
          <a:lstStyle/>
          <a:p>
            <a:r>
              <a:rPr lang="en-GB" dirty="0">
                <a:solidFill>
                  <a:srgbClr val="222222"/>
                </a:solidFill>
                <a:latin typeface="Arial"/>
                <a:cs typeface="Arial"/>
              </a:rPr>
              <a:t>Limitations:</a:t>
            </a:r>
            <a:br>
              <a:rPr lang="en-GB" dirty="0">
                <a:solidFill>
                  <a:srgbClr val="222222"/>
                </a:solidFill>
                <a:latin typeface="Arial"/>
                <a:cs typeface="Arial"/>
              </a:rPr>
            </a:br>
            <a:r>
              <a:rPr lang="en-GB" dirty="0">
                <a:solidFill>
                  <a:srgbClr val="222222"/>
                </a:solidFill>
                <a:latin typeface="Arial"/>
                <a:cs typeface="Arial"/>
              </a:rPr>
              <a:t>Cultural Bias: Western focus; overlooks collectivist family norms</a:t>
            </a:r>
            <a:br>
              <a:rPr lang="en-GB" dirty="0">
                <a:solidFill>
                  <a:srgbClr val="222222"/>
                </a:solidFill>
                <a:latin typeface="Arial"/>
                <a:cs typeface="Arial"/>
              </a:rPr>
            </a:br>
            <a:r>
              <a:rPr lang="en-GB" dirty="0">
                <a:solidFill>
                  <a:srgbClr val="222222"/>
                </a:solidFill>
                <a:latin typeface="Arial"/>
                <a:cs typeface="Arial"/>
              </a:rPr>
              <a:t>Overemphasis on Mother: Ignores multiple caregivers/fathers</a:t>
            </a:r>
            <a:br>
              <a:rPr lang="en-GB" dirty="0">
                <a:solidFill>
                  <a:srgbClr val="222222"/>
                </a:solidFill>
                <a:latin typeface="Arial"/>
                <a:cs typeface="Arial"/>
              </a:rPr>
            </a:br>
            <a:r>
              <a:rPr lang="en-GB" dirty="0">
                <a:solidFill>
                  <a:srgbClr val="222222"/>
                </a:solidFill>
                <a:latin typeface="Arial"/>
                <a:cs typeface="Arial"/>
              </a:rPr>
              <a:t>Static View: Less on change post-early years; reductionist for complex traumas</a:t>
            </a:r>
            <a:br>
              <a:rPr lang="en-GB" dirty="0">
                <a:solidFill>
                  <a:srgbClr val="222222"/>
                </a:solidFill>
                <a:latin typeface="Arial"/>
                <a:cs typeface="Arial"/>
              </a:rPr>
            </a:br>
            <a:r>
              <a:rPr lang="en-GB" dirty="0">
                <a:solidFill>
                  <a:srgbClr val="222222"/>
                </a:solidFill>
                <a:latin typeface="Arial"/>
                <a:cs typeface="Arial"/>
              </a:rPr>
              <a:t>In Social Care: Can pathologize normal transitions without context</a:t>
            </a:r>
            <a:endParaRPr lang="en-GB" dirty="0"/>
          </a:p>
        </p:txBody>
      </p:sp>
    </p:spTree>
    <p:extLst>
      <p:ext uri="{BB962C8B-B14F-4D97-AF65-F5344CB8AC3E}">
        <p14:creationId xmlns:p14="http://schemas.microsoft.com/office/powerpoint/2010/main" val="39895024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90F0A-9BF8-247D-C64A-639FFB9C3EE6}"/>
              </a:ext>
            </a:extLst>
          </p:cNvPr>
          <p:cNvSpPr>
            <a:spLocks noGrp="1"/>
          </p:cNvSpPr>
          <p:nvPr>
            <p:ph type="title"/>
          </p:nvPr>
        </p:nvSpPr>
        <p:spPr/>
        <p:txBody>
          <a:bodyPr/>
          <a:lstStyle/>
          <a:p>
            <a:r>
              <a:rPr lang="en-GB" dirty="0">
                <a:solidFill>
                  <a:srgbClr val="222222"/>
                </a:solidFill>
                <a:latin typeface="Arial"/>
                <a:cs typeface="Arial"/>
              </a:rPr>
              <a:t>Conclusion</a:t>
            </a:r>
            <a:endParaRPr lang="en-US" dirty="0"/>
          </a:p>
        </p:txBody>
      </p:sp>
      <p:sp>
        <p:nvSpPr>
          <p:cNvPr id="3" name="Content Placeholder 2">
            <a:extLst>
              <a:ext uri="{FF2B5EF4-FFF2-40B4-BE49-F238E27FC236}">
                <a16:creationId xmlns:a16="http://schemas.microsoft.com/office/drawing/2014/main" id="{E6192DE8-2841-6EBB-7989-0E707035FE42}"/>
              </a:ext>
            </a:extLst>
          </p:cNvPr>
          <p:cNvSpPr>
            <a:spLocks noGrp="1"/>
          </p:cNvSpPr>
          <p:nvPr>
            <p:ph idx="1"/>
          </p:nvPr>
        </p:nvSpPr>
        <p:spPr/>
        <p:txBody>
          <a:bodyPr vert="horz" lIns="91440" tIns="45720" rIns="91440" bIns="45720" rtlCol="0" anchor="t">
            <a:normAutofit/>
          </a:bodyPr>
          <a:lstStyle/>
          <a:p>
            <a:r>
              <a:rPr lang="en-GB" dirty="0">
                <a:solidFill>
                  <a:srgbClr val="222222"/>
                </a:solidFill>
                <a:latin typeface="Arial"/>
                <a:cs typeface="Arial"/>
              </a:rPr>
              <a:t>Summary: Bowlby's theory explains Amira's needs and guides targeted support</a:t>
            </a:r>
            <a:br>
              <a:rPr lang="en-GB" dirty="0">
                <a:solidFill>
                  <a:srgbClr val="222222"/>
                </a:solidFill>
                <a:latin typeface="Arial"/>
                <a:cs typeface="Arial"/>
              </a:rPr>
            </a:br>
            <a:r>
              <a:rPr lang="en-GB" dirty="0">
                <a:solidFill>
                  <a:srgbClr val="222222"/>
                </a:solidFill>
                <a:latin typeface="Arial"/>
                <a:cs typeface="Arial"/>
              </a:rPr>
              <a:t>Key Takeaway: Evidence-based attachment care promotes well-being</a:t>
            </a:r>
            <a:br>
              <a:rPr lang="en-GB" dirty="0">
                <a:solidFill>
                  <a:srgbClr val="222222"/>
                </a:solidFill>
                <a:latin typeface="Arial"/>
                <a:cs typeface="Arial"/>
              </a:rPr>
            </a:br>
            <a:r>
              <a:rPr lang="en-GB" dirty="0">
                <a:solidFill>
                  <a:srgbClr val="222222"/>
                </a:solidFill>
                <a:latin typeface="Arial"/>
                <a:cs typeface="Arial"/>
              </a:rPr>
              <a:t>Next Steps: Implement strategies; collaborate with carers</a:t>
            </a:r>
            <a:endParaRPr lang="en-GB" dirty="0"/>
          </a:p>
        </p:txBody>
      </p:sp>
    </p:spTree>
    <p:extLst>
      <p:ext uri="{BB962C8B-B14F-4D97-AF65-F5344CB8AC3E}">
        <p14:creationId xmlns:p14="http://schemas.microsoft.com/office/powerpoint/2010/main" val="11660355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3402F-280D-72FB-1535-609733675DFD}"/>
              </a:ext>
            </a:extLst>
          </p:cNvPr>
          <p:cNvSpPr>
            <a:spLocks noGrp="1"/>
          </p:cNvSpPr>
          <p:nvPr>
            <p:ph type="title"/>
          </p:nvPr>
        </p:nvSpPr>
        <p:spPr>
          <a:xfrm>
            <a:off x="842398" y="721168"/>
            <a:ext cx="10168128" cy="834519"/>
          </a:xfrm>
        </p:spPr>
        <p:txBody>
          <a:bodyPr>
            <a:normAutofit/>
          </a:bodyPr>
          <a:lstStyle/>
          <a:p>
            <a:r>
              <a:rPr lang="en-GB" sz="2800" b="1" dirty="0"/>
              <a:t>References:</a:t>
            </a:r>
          </a:p>
        </p:txBody>
      </p:sp>
      <p:sp>
        <p:nvSpPr>
          <p:cNvPr id="3" name="Content Placeholder 2">
            <a:extLst>
              <a:ext uri="{FF2B5EF4-FFF2-40B4-BE49-F238E27FC236}">
                <a16:creationId xmlns:a16="http://schemas.microsoft.com/office/drawing/2014/main" id="{65D6B647-8795-8AEB-D2D5-EDB7D146FEE4}"/>
              </a:ext>
            </a:extLst>
          </p:cNvPr>
          <p:cNvSpPr>
            <a:spLocks noGrp="1"/>
          </p:cNvSpPr>
          <p:nvPr>
            <p:ph idx="1"/>
          </p:nvPr>
        </p:nvSpPr>
        <p:spPr>
          <a:xfrm>
            <a:off x="626738" y="1716024"/>
            <a:ext cx="11088278" cy="4427421"/>
          </a:xfrm>
        </p:spPr>
        <p:txBody>
          <a:bodyPr vert="horz" lIns="91440" tIns="45720" rIns="91440" bIns="45720" rtlCol="0" anchor="t">
            <a:normAutofit/>
          </a:bodyPr>
          <a:lstStyle/>
          <a:p>
            <a:pPr marL="0" indent="0">
              <a:buNone/>
            </a:pPr>
            <a:r>
              <a:rPr lang="en-GB" sz="2000" dirty="0">
                <a:latin typeface="Arial"/>
                <a:ea typeface="+mn-lt"/>
                <a:cs typeface="+mn-lt"/>
              </a:rPr>
              <a:t>Behrens, K.Y., Jones-Mason, K&amp; Forslund, T. (2025) </a:t>
            </a:r>
            <a:r>
              <a:rPr lang="en-GB" sz="2000" i="1" dirty="0">
                <a:latin typeface="Arial"/>
                <a:ea typeface="+mn-lt"/>
                <a:cs typeface="+mn-lt"/>
              </a:rPr>
              <a:t>John Bowlby's theory of attachment and separation: revisiting his original visions after 50+ years, what we know today, and where t go from here? </a:t>
            </a:r>
            <a:r>
              <a:rPr lang="en-GB" sz="2000" dirty="0">
                <a:latin typeface="Arial"/>
                <a:ea typeface="+mn-lt"/>
                <a:cs typeface="+mn-lt"/>
              </a:rPr>
              <a:t>Attachment &amp; Human Development, 27(5), pp.657-661.</a:t>
            </a:r>
          </a:p>
          <a:p>
            <a:pPr marL="0" indent="0">
              <a:buNone/>
            </a:pPr>
            <a:r>
              <a:rPr lang="en-GB" sz="2000" dirty="0">
                <a:latin typeface="Arial"/>
                <a:ea typeface="+mn-lt"/>
                <a:cs typeface="+mn-lt"/>
              </a:rPr>
              <a:t>Brodie, K. (2025)</a:t>
            </a:r>
            <a:r>
              <a:rPr lang="en-GB" sz="2000" i="1" dirty="0">
                <a:latin typeface="Arial"/>
                <a:ea typeface="+mn-lt"/>
                <a:cs typeface="+mn-lt"/>
              </a:rPr>
              <a:t> </a:t>
            </a:r>
            <a:r>
              <a:rPr lang="en-GB" sz="2000" i="1" dirty="0">
                <a:latin typeface="Arial"/>
                <a:ea typeface="Noto Sans"/>
                <a:cs typeface="Noto Sans"/>
              </a:rPr>
              <a:t>John Bowlby’s Attachment Theory and Developmental Phases. A Comprehensive Guide for Early Years Professionals and Students.</a:t>
            </a:r>
            <a:r>
              <a:rPr lang="en-GB" sz="2000" dirty="0">
                <a:latin typeface="Arial"/>
                <a:ea typeface="Noto Sans"/>
                <a:cs typeface="Noto Sans"/>
              </a:rPr>
              <a:t> Available at: </a:t>
            </a:r>
            <a:r>
              <a:rPr lang="en-GB" sz="2000" dirty="0">
                <a:latin typeface="Arial"/>
                <a:ea typeface="+mn-lt"/>
                <a:cs typeface="+mn-lt"/>
                <a:hlinkClick r:id="rId2"/>
              </a:rPr>
              <a:t>John Bowlby's Attachment Theory and Developmental Phases</a:t>
            </a:r>
            <a:endParaRPr lang="en-GB" sz="2000" i="1">
              <a:latin typeface="Arial"/>
              <a:ea typeface="Noto Sans"/>
              <a:cs typeface="Noto Sans"/>
            </a:endParaRPr>
          </a:p>
          <a:p>
            <a:pPr marL="0" indent="0">
              <a:buNone/>
            </a:pPr>
            <a:r>
              <a:rPr lang="en-GB" sz="2000" dirty="0">
                <a:latin typeface="Arial"/>
                <a:ea typeface="+mn-lt"/>
                <a:cs typeface="+mn-lt"/>
              </a:rPr>
              <a:t>Guy-Evans, O. (2024) </a:t>
            </a:r>
            <a:r>
              <a:rPr lang="en-GB" sz="2000" i="1" dirty="0">
                <a:latin typeface="Arial"/>
                <a:ea typeface="+mn-lt"/>
                <a:cs typeface="+mn-lt"/>
              </a:rPr>
              <a:t>Anxious ambivalent attachment style. </a:t>
            </a:r>
            <a:r>
              <a:rPr lang="en-GB" sz="2000" dirty="0">
                <a:latin typeface="Arial"/>
                <a:ea typeface="+mn-lt"/>
                <a:cs typeface="+mn-lt"/>
              </a:rPr>
              <a:t>Simply Psychology. Available at: </a:t>
            </a:r>
            <a:r>
              <a:rPr lang="en-GB" sz="2000" dirty="0">
                <a:latin typeface="Arial"/>
                <a:ea typeface="+mn-lt"/>
                <a:cs typeface="+mn-lt"/>
                <a:hlinkClick r:id="rId3"/>
              </a:rPr>
              <a:t>Anxious Ambivalent Attachment Style</a:t>
            </a:r>
            <a:r>
              <a:rPr lang="en-GB" sz="2000" dirty="0">
                <a:latin typeface="Arial"/>
                <a:ea typeface="+mn-lt"/>
                <a:cs typeface="Arial"/>
              </a:rPr>
              <a:t> (Accessed 15th November 2025)</a:t>
            </a:r>
            <a:endParaRPr lang="en-GB" sz="2000">
              <a:latin typeface="Arial"/>
              <a:cs typeface="Arial"/>
            </a:endParaRPr>
          </a:p>
          <a:p>
            <a:pPr marL="0" indent="0">
              <a:buNone/>
            </a:pPr>
            <a:r>
              <a:rPr lang="en-GB" sz="2000" dirty="0">
                <a:latin typeface="Arial"/>
                <a:ea typeface="+mn-lt"/>
                <a:cs typeface="+mn-lt"/>
              </a:rPr>
              <a:t>McGarvie, S. (2024) </a:t>
            </a:r>
            <a:r>
              <a:rPr lang="en-GB" sz="2000" i="1" dirty="0">
                <a:latin typeface="Arial"/>
                <a:ea typeface="Lato"/>
                <a:cs typeface="Lato"/>
              </a:rPr>
              <a:t>Attachment Theory, Bowlby’s Stages &amp; Attachment Styles. </a:t>
            </a:r>
            <a:r>
              <a:rPr lang="en-GB" sz="2000" dirty="0">
                <a:latin typeface="Arial"/>
                <a:ea typeface="Lato"/>
                <a:cs typeface="Lato"/>
              </a:rPr>
              <a:t>Positive Psychology. Available at: </a:t>
            </a:r>
            <a:r>
              <a:rPr lang="en-GB" sz="2000" dirty="0">
                <a:latin typeface="Arial"/>
                <a:ea typeface="+mn-lt"/>
                <a:cs typeface="+mn-lt"/>
                <a:hlinkClick r:id="rId4"/>
              </a:rPr>
              <a:t>Attachment Theory, Bowlby's Stages &amp; Attachment Styles</a:t>
            </a:r>
            <a:r>
              <a:rPr lang="en-GB" sz="2000" dirty="0">
                <a:latin typeface="Arial"/>
                <a:ea typeface="+mn-lt"/>
                <a:cs typeface="Arial"/>
              </a:rPr>
              <a:t> (Accessed 16th November 2025)</a:t>
            </a:r>
            <a:endParaRPr lang="en-GB" sz="2000" dirty="0">
              <a:latin typeface="Arial"/>
              <a:cs typeface="Arial"/>
            </a:endParaRPr>
          </a:p>
          <a:p>
            <a:pPr marL="0" indent="0">
              <a:buNone/>
            </a:pPr>
            <a:endParaRPr lang="en-GB" sz="2400" dirty="0"/>
          </a:p>
        </p:txBody>
      </p:sp>
      <p:sp>
        <p:nvSpPr>
          <p:cNvPr id="4" name="Date Placeholder 3">
            <a:extLst>
              <a:ext uri="{FF2B5EF4-FFF2-40B4-BE49-F238E27FC236}">
                <a16:creationId xmlns:a16="http://schemas.microsoft.com/office/drawing/2014/main" id="{2B9FC6D6-B8A1-B971-0332-E1EAACA26F4E}"/>
              </a:ext>
            </a:extLst>
          </p:cNvPr>
          <p:cNvSpPr>
            <a:spLocks noGrp="1"/>
          </p:cNvSpPr>
          <p:nvPr>
            <p:ph type="dt" sz="half" idx="10"/>
          </p:nvPr>
        </p:nvSpPr>
        <p:spPr/>
        <p:txBody>
          <a:bodyPr/>
          <a:lstStyle/>
          <a:p>
            <a:fld id="{49B2C5E4-571A-4147-985C-41259F984A01}" type="datetime1">
              <a:t>11/17/2025</a:t>
            </a:fld>
            <a:endParaRPr lang="en-US" dirty="0"/>
          </a:p>
        </p:txBody>
      </p:sp>
      <p:sp>
        <p:nvSpPr>
          <p:cNvPr id="5" name="Footer Placeholder 4">
            <a:extLst>
              <a:ext uri="{FF2B5EF4-FFF2-40B4-BE49-F238E27FC236}">
                <a16:creationId xmlns:a16="http://schemas.microsoft.com/office/drawing/2014/main" id="{100B7646-230B-11A1-88A9-86C971422A0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D083252-1DA0-8576-1CD7-C7D23BE7383E}"/>
              </a:ext>
            </a:extLst>
          </p:cNvPr>
          <p:cNvSpPr>
            <a:spLocks noGrp="1"/>
          </p:cNvSpPr>
          <p:nvPr>
            <p:ph type="sldNum" sz="quarter" idx="12"/>
          </p:nvPr>
        </p:nvSpPr>
        <p:spPr/>
        <p:txBody>
          <a:bodyPr/>
          <a:lstStyle/>
          <a:p>
            <a:fld id="{A65A5C87-DF58-40C8-B092-1DE63DB4547E}" type="slidenum">
              <a:rPr lang="en-US" dirty="0"/>
              <a:t>12</a:t>
            </a:fld>
            <a:endParaRPr lang="en-US" dirty="0"/>
          </a:p>
        </p:txBody>
      </p:sp>
    </p:spTree>
    <p:extLst>
      <p:ext uri="{BB962C8B-B14F-4D97-AF65-F5344CB8AC3E}">
        <p14:creationId xmlns:p14="http://schemas.microsoft.com/office/powerpoint/2010/main" val="12592127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8D57D-3130-7081-04F8-A13A809243AA}"/>
              </a:ext>
            </a:extLst>
          </p:cNvPr>
          <p:cNvSpPr>
            <a:spLocks noGrp="1"/>
          </p:cNvSpPr>
          <p:nvPr>
            <p:ph type="title"/>
          </p:nvPr>
        </p:nvSpPr>
        <p:spPr>
          <a:xfrm>
            <a:off x="770511" y="534263"/>
            <a:ext cx="10168128" cy="1179576"/>
          </a:xfrm>
        </p:spPr>
        <p:txBody>
          <a:bodyPr/>
          <a:lstStyle/>
          <a:p>
            <a:r>
              <a:rPr lang="en-GB" sz="2800" b="1" dirty="0"/>
              <a:t>References:</a:t>
            </a:r>
            <a:endParaRPr lang="en-US" dirty="0"/>
          </a:p>
        </p:txBody>
      </p:sp>
      <p:sp>
        <p:nvSpPr>
          <p:cNvPr id="3" name="Content Placeholder 2">
            <a:extLst>
              <a:ext uri="{FF2B5EF4-FFF2-40B4-BE49-F238E27FC236}">
                <a16:creationId xmlns:a16="http://schemas.microsoft.com/office/drawing/2014/main" id="{B8BD886C-2B4D-2490-F5C1-89C9F371D674}"/>
              </a:ext>
            </a:extLst>
          </p:cNvPr>
          <p:cNvSpPr>
            <a:spLocks noGrp="1"/>
          </p:cNvSpPr>
          <p:nvPr>
            <p:ph idx="1"/>
          </p:nvPr>
        </p:nvSpPr>
        <p:spPr>
          <a:xfrm>
            <a:off x="511719" y="2262364"/>
            <a:ext cx="11246429" cy="3694176"/>
          </a:xfrm>
        </p:spPr>
        <p:txBody>
          <a:bodyPr vert="horz" lIns="91440" tIns="45720" rIns="91440" bIns="45720" rtlCol="0" anchor="t">
            <a:normAutofit/>
          </a:bodyPr>
          <a:lstStyle/>
          <a:p>
            <a:pPr marL="0" indent="0">
              <a:buNone/>
            </a:pPr>
            <a:r>
              <a:rPr lang="en-GB" sz="2000" dirty="0">
                <a:latin typeface="Arial"/>
                <a:ea typeface="+mn-lt"/>
                <a:cs typeface="+mn-lt"/>
              </a:rPr>
              <a:t>NSPCC, (2021) </a:t>
            </a:r>
            <a:r>
              <a:rPr lang="en-GB" sz="2000" i="1" dirty="0">
                <a:latin typeface="Arial"/>
                <a:cs typeface="Arial"/>
              </a:rPr>
              <a:t>Attachment and child development. Available at:</a:t>
            </a:r>
            <a:r>
              <a:rPr lang="en-GB" sz="2000" i="1" dirty="0">
                <a:latin typeface="Arial"/>
                <a:ea typeface="+mn-lt"/>
                <a:cs typeface="Arial"/>
              </a:rPr>
              <a:t> </a:t>
            </a:r>
            <a:r>
              <a:rPr lang="en-GB" sz="2000" dirty="0">
                <a:latin typeface="Arial"/>
                <a:ea typeface="+mn-lt"/>
                <a:cs typeface="+mn-lt"/>
                <a:hlinkClick r:id="rId2"/>
              </a:rPr>
              <a:t>Attachment and child development | NSPCC Learning</a:t>
            </a:r>
            <a:r>
              <a:rPr lang="en-GB" sz="2000" dirty="0">
                <a:latin typeface="Arial"/>
                <a:ea typeface="+mn-lt"/>
                <a:cs typeface="Arial"/>
              </a:rPr>
              <a:t> (Accessed 17th November 2025)</a:t>
            </a:r>
          </a:p>
          <a:p>
            <a:pPr marL="0" indent="0">
              <a:buNone/>
            </a:pPr>
            <a:r>
              <a:rPr lang="en-GB" sz="2000" dirty="0">
                <a:latin typeface="Arial"/>
                <a:cs typeface="Arial"/>
              </a:rPr>
              <a:t>Coupe, W.R. (2025) </a:t>
            </a:r>
            <a:r>
              <a:rPr lang="en-GB" sz="2000" i="1" dirty="0">
                <a:latin typeface="Arial"/>
                <a:ea typeface="+mn-lt"/>
                <a:cs typeface="+mn-lt"/>
              </a:rPr>
              <a:t>Nature vs Nurture: Attachment &amp; Social </a:t>
            </a:r>
            <a:r>
              <a:rPr lang="en-GB" sz="2000" i="1" err="1">
                <a:latin typeface="Arial"/>
                <a:ea typeface="+mn-lt"/>
                <a:cs typeface="+mn-lt"/>
              </a:rPr>
              <a:t>Behavior</a:t>
            </a:r>
            <a:r>
              <a:rPr lang="en-GB" sz="2000" i="1" dirty="0">
                <a:latin typeface="Arial"/>
                <a:ea typeface="+mn-lt"/>
                <a:cs typeface="+mn-lt"/>
              </a:rPr>
              <a:t> Theories. Available at: </a:t>
            </a:r>
            <a:r>
              <a:rPr lang="en-GB" sz="2000" dirty="0">
                <a:latin typeface="Arial"/>
                <a:ea typeface="+mn-lt"/>
                <a:cs typeface="+mn-lt"/>
                <a:hlinkClick r:id="rId3"/>
              </a:rPr>
              <a:t>Nature vs Nurture: Attachment &amp; Social Behavior Theories (LD 09.04.2025) - Studocu</a:t>
            </a:r>
            <a:r>
              <a:rPr lang="en-GB" sz="2000" dirty="0">
                <a:latin typeface="Arial"/>
                <a:ea typeface="+mn-lt"/>
                <a:cs typeface="+mn-lt"/>
              </a:rPr>
              <a:t> (Accessed 17th November 2025)</a:t>
            </a:r>
          </a:p>
        </p:txBody>
      </p:sp>
      <p:sp>
        <p:nvSpPr>
          <p:cNvPr id="4" name="Date Placeholder 3">
            <a:extLst>
              <a:ext uri="{FF2B5EF4-FFF2-40B4-BE49-F238E27FC236}">
                <a16:creationId xmlns:a16="http://schemas.microsoft.com/office/drawing/2014/main" id="{54C14FE9-77A0-AA67-EBA9-CC6C06897178}"/>
              </a:ext>
            </a:extLst>
          </p:cNvPr>
          <p:cNvSpPr>
            <a:spLocks noGrp="1"/>
          </p:cNvSpPr>
          <p:nvPr>
            <p:ph type="dt" sz="half" idx="10"/>
          </p:nvPr>
        </p:nvSpPr>
        <p:spPr/>
        <p:txBody>
          <a:bodyPr/>
          <a:lstStyle/>
          <a:p>
            <a:fld id="{48C97342-FA03-46FE-9E85-5C44C0ADFB2B}" type="datetime1">
              <a:t>11/17/2025</a:t>
            </a:fld>
            <a:endParaRPr lang="en-US" dirty="0"/>
          </a:p>
        </p:txBody>
      </p:sp>
      <p:sp>
        <p:nvSpPr>
          <p:cNvPr id="5" name="Footer Placeholder 4">
            <a:extLst>
              <a:ext uri="{FF2B5EF4-FFF2-40B4-BE49-F238E27FC236}">
                <a16:creationId xmlns:a16="http://schemas.microsoft.com/office/drawing/2014/main" id="{A5F27605-167B-56C3-3A42-C79D5526383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A98FDF9-AAEA-8A88-C8F4-1133CD9BCC34}"/>
              </a:ext>
            </a:extLst>
          </p:cNvPr>
          <p:cNvSpPr>
            <a:spLocks noGrp="1"/>
          </p:cNvSpPr>
          <p:nvPr>
            <p:ph type="sldNum" sz="quarter" idx="12"/>
          </p:nvPr>
        </p:nvSpPr>
        <p:spPr/>
        <p:txBody>
          <a:bodyPr/>
          <a:lstStyle/>
          <a:p>
            <a:fld id="{A65A5C87-DF58-40C8-B092-1DE63DB4547E}" type="slidenum">
              <a:rPr lang="en-US" dirty="0"/>
              <a:t>13</a:t>
            </a:fld>
            <a:endParaRPr lang="en-US" dirty="0"/>
          </a:p>
        </p:txBody>
      </p:sp>
    </p:spTree>
    <p:extLst>
      <p:ext uri="{BB962C8B-B14F-4D97-AF65-F5344CB8AC3E}">
        <p14:creationId xmlns:p14="http://schemas.microsoft.com/office/powerpoint/2010/main" val="505793034"/>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AccentBoxVTI</vt:lpstr>
      <vt:lpstr>Task 1: Assessment Component 1</vt:lpstr>
      <vt:lpstr>Scenario Overview</vt:lpstr>
      <vt:lpstr>Chosen Theory: Bowlby's Attachment Theory</vt:lpstr>
      <vt:lpstr>Key Concepts of Bowlby's Attachment Theory</vt:lpstr>
      <vt:lpstr> Relevance to Early Years Development</vt:lpstr>
      <vt:lpstr>Applying the Theory to Amira's Situation</vt:lpstr>
      <vt:lpstr>Practical Strategies and Interventions</vt:lpstr>
      <vt:lpstr>Biological and Environmental Influences (Nature vs. Nurture)</vt:lpstr>
      <vt:lpstr>Critical Evaluation: Usefulness </vt:lpstr>
      <vt:lpstr>Critical Evaluation: Limitations </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424</cp:revision>
  <dcterms:created xsi:type="dcterms:W3CDTF">2025-11-17T10:32:22Z</dcterms:created>
  <dcterms:modified xsi:type="dcterms:W3CDTF">2025-11-17T13:54:05Z</dcterms:modified>
</cp:coreProperties>
</file>