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5"/>
  </p:notesMasterIdLst>
  <p:sldIdLst>
    <p:sldId id="256" r:id="rId2"/>
    <p:sldId id="280" r:id="rId3"/>
    <p:sldId id="257" r:id="rId4"/>
    <p:sldId id="259" r:id="rId5"/>
    <p:sldId id="260" r:id="rId6"/>
    <p:sldId id="281" r:id="rId7"/>
    <p:sldId id="261" r:id="rId8"/>
    <p:sldId id="262" r:id="rId9"/>
    <p:sldId id="263" r:id="rId10"/>
    <p:sldId id="264" r:id="rId11"/>
    <p:sldId id="282" r:id="rId12"/>
    <p:sldId id="265" r:id="rId13"/>
    <p:sldId id="266" r:id="rId14"/>
    <p:sldId id="267" r:id="rId15"/>
    <p:sldId id="268" r:id="rId16"/>
    <p:sldId id="269" r:id="rId17"/>
    <p:sldId id="270" r:id="rId18"/>
    <p:sldId id="272" r:id="rId19"/>
    <p:sldId id="273" r:id="rId20"/>
    <p:sldId id="283" r:id="rId21"/>
    <p:sldId id="274" r:id="rId22"/>
    <p:sldId id="278" r:id="rId23"/>
    <p:sldId id="284" r:id="rId2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5" autoAdjust="0"/>
    <p:restoredTop sz="65172" autoAdjust="0"/>
  </p:normalViewPr>
  <p:slideViewPr>
    <p:cSldViewPr snapToGrid="0">
      <p:cViewPr varScale="1">
        <p:scale>
          <a:sx n="59" d="100"/>
          <a:sy n="59" d="100"/>
        </p:scale>
        <p:origin x="1170" y="36"/>
      </p:cViewPr>
      <p:guideLst/>
    </p:cSldViewPr>
  </p:slideViewPr>
  <p:notesTextViewPr>
    <p:cViewPr>
      <p:scale>
        <a:sx n="1" d="1"/>
        <a:sy n="1" d="1"/>
      </p:scale>
      <p:origin x="0" y="0"/>
    </p:cViewPr>
  </p:notesTextViewPr>
  <p:notesViewPr>
    <p:cSldViewPr snapToGrid="0">
      <p:cViewPr>
        <p:scale>
          <a:sx n="72" d="100"/>
          <a:sy n="72" d="100"/>
        </p:scale>
        <p:origin x="2514"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5.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D4F5DC-1CB0-4725-A959-9E76591D2050}"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B52C5DA1-DC24-4BBE-91EB-9C2874121EAA}">
      <dgm:prSet custT="1"/>
      <dgm:spPr/>
      <dgm:t>
        <a:bodyPr/>
        <a:lstStyle/>
        <a:p>
          <a:r>
            <a:rPr lang="en-GB" sz="3200" dirty="0"/>
            <a:t>Fundamental Framework</a:t>
          </a:r>
          <a:r>
            <a:rPr lang="en-GB" sz="1900" dirty="0"/>
            <a:t>: </a:t>
          </a:r>
        </a:p>
        <a:p>
          <a:r>
            <a:rPr lang="en-GB" sz="1900" dirty="0"/>
            <a:t>….of rules and principles that establishes the nature, functions and limits of a government</a:t>
          </a:r>
          <a:endParaRPr lang="en-US" sz="1900" dirty="0"/>
        </a:p>
      </dgm:t>
    </dgm:pt>
    <dgm:pt modelId="{3B5ECAA5-3869-4131-A969-F6B0DEE7171F}" type="parTrans" cxnId="{F2B4A4BA-B86C-4CDA-A942-560D682F29CB}">
      <dgm:prSet/>
      <dgm:spPr/>
      <dgm:t>
        <a:bodyPr/>
        <a:lstStyle/>
        <a:p>
          <a:endParaRPr lang="en-US"/>
        </a:p>
      </dgm:t>
    </dgm:pt>
    <dgm:pt modelId="{69994510-CEF2-4504-9EB6-38955AEAD948}" type="sibTrans" cxnId="{F2B4A4BA-B86C-4CDA-A942-560D682F29CB}">
      <dgm:prSet/>
      <dgm:spPr/>
      <dgm:t>
        <a:bodyPr/>
        <a:lstStyle/>
        <a:p>
          <a:endParaRPr lang="en-US"/>
        </a:p>
      </dgm:t>
    </dgm:pt>
    <dgm:pt modelId="{E1904F1C-3361-4428-9C2F-07DB3779760A}">
      <dgm:prSet custT="1"/>
      <dgm:spPr/>
      <dgm:t>
        <a:bodyPr/>
        <a:lstStyle/>
        <a:p>
          <a:r>
            <a:rPr lang="en-GB" sz="3200" dirty="0"/>
            <a:t>State – Citizen Relationship:</a:t>
          </a:r>
        </a:p>
        <a:p>
          <a:r>
            <a:rPr lang="en-GB" sz="1900" dirty="0"/>
            <a:t>Governs the relationship between the state and its citizens, establishing, rights, responsibilities and protectors/protections</a:t>
          </a:r>
          <a:endParaRPr lang="en-US" sz="1900" dirty="0"/>
        </a:p>
      </dgm:t>
    </dgm:pt>
    <dgm:pt modelId="{BA61A7BD-E17B-48B0-9D5A-EAD9E610FB63}" type="parTrans" cxnId="{481706EA-08AB-443D-846E-DC160E97CF49}">
      <dgm:prSet/>
      <dgm:spPr/>
      <dgm:t>
        <a:bodyPr/>
        <a:lstStyle/>
        <a:p>
          <a:endParaRPr lang="en-US"/>
        </a:p>
      </dgm:t>
    </dgm:pt>
    <dgm:pt modelId="{49BE4FC0-42A3-4F5E-8BC1-AC7F9F3853A8}" type="sibTrans" cxnId="{481706EA-08AB-443D-846E-DC160E97CF49}">
      <dgm:prSet/>
      <dgm:spPr/>
      <dgm:t>
        <a:bodyPr/>
        <a:lstStyle/>
        <a:p>
          <a:endParaRPr lang="en-US"/>
        </a:p>
      </dgm:t>
    </dgm:pt>
    <dgm:pt modelId="{DA1D9A42-A676-470B-991C-50761309373E}">
      <dgm:prSet custT="1"/>
      <dgm:spPr/>
      <dgm:t>
        <a:bodyPr/>
        <a:lstStyle/>
        <a:p>
          <a:r>
            <a:rPr lang="en-GB" sz="3200" dirty="0"/>
            <a:t>Operational Blueprint:</a:t>
          </a:r>
        </a:p>
        <a:p>
          <a:r>
            <a:rPr lang="en-GB" sz="3200" dirty="0"/>
            <a:t>….. </a:t>
          </a:r>
          <a:r>
            <a:rPr lang="en-GB" sz="1800" dirty="0"/>
            <a:t>for how government operates, delineating powers and functions of different governmental branches and institutions; </a:t>
          </a:r>
        </a:p>
        <a:p>
          <a:r>
            <a:rPr lang="en-GB" sz="1800" dirty="0"/>
            <a:t>and provides the legal foundation upon which political systems are built, establishing legitimacy and continuity of governance</a:t>
          </a:r>
          <a:endParaRPr lang="en-US" sz="1800" dirty="0"/>
        </a:p>
      </dgm:t>
    </dgm:pt>
    <dgm:pt modelId="{593E6795-7378-40E4-8D27-F491BF6F9171}" type="parTrans" cxnId="{66CDB5FD-FD46-4CC1-8696-FBCF2FE2058E}">
      <dgm:prSet/>
      <dgm:spPr/>
      <dgm:t>
        <a:bodyPr/>
        <a:lstStyle/>
        <a:p>
          <a:endParaRPr lang="en-US"/>
        </a:p>
      </dgm:t>
    </dgm:pt>
    <dgm:pt modelId="{97F6EC4E-9A8E-40D2-AD7A-DB0727CC49B0}" type="sibTrans" cxnId="{66CDB5FD-FD46-4CC1-8696-FBCF2FE2058E}">
      <dgm:prSet/>
      <dgm:spPr/>
      <dgm:t>
        <a:bodyPr/>
        <a:lstStyle/>
        <a:p>
          <a:endParaRPr lang="en-US"/>
        </a:p>
      </dgm:t>
    </dgm:pt>
    <dgm:pt modelId="{04682554-A216-46A2-8F7E-E3015D2B1CA0}" type="pres">
      <dgm:prSet presAssocID="{BAD4F5DC-1CB0-4725-A959-9E76591D2050}" presName="diagram" presStyleCnt="0">
        <dgm:presLayoutVars>
          <dgm:dir/>
          <dgm:resizeHandles val="exact"/>
        </dgm:presLayoutVars>
      </dgm:prSet>
      <dgm:spPr/>
    </dgm:pt>
    <dgm:pt modelId="{AB9162DD-FBE5-4DCD-8D7B-ABF784672545}" type="pres">
      <dgm:prSet presAssocID="{B52C5DA1-DC24-4BBE-91EB-9C2874121EAA}" presName="node" presStyleLbl="node1" presStyleIdx="0" presStyleCnt="3" custLinFactNeighborX="-25058" custLinFactNeighborY="-267">
        <dgm:presLayoutVars>
          <dgm:bulletEnabled val="1"/>
        </dgm:presLayoutVars>
      </dgm:prSet>
      <dgm:spPr/>
    </dgm:pt>
    <dgm:pt modelId="{2994B043-48A3-4EC3-AEA2-A37B90CB2121}" type="pres">
      <dgm:prSet presAssocID="{69994510-CEF2-4504-9EB6-38955AEAD948}" presName="sibTrans" presStyleCnt="0"/>
      <dgm:spPr/>
    </dgm:pt>
    <dgm:pt modelId="{F2FDCBFA-2CDF-4631-838C-DA990BC28F38}" type="pres">
      <dgm:prSet presAssocID="{E1904F1C-3361-4428-9C2F-07DB3779760A}" presName="node" presStyleLbl="node1" presStyleIdx="1" presStyleCnt="3" custLinFactNeighborX="21695">
        <dgm:presLayoutVars>
          <dgm:bulletEnabled val="1"/>
        </dgm:presLayoutVars>
      </dgm:prSet>
      <dgm:spPr/>
    </dgm:pt>
    <dgm:pt modelId="{F9FAC323-5960-4DF9-B190-BE9F21D960BE}" type="pres">
      <dgm:prSet presAssocID="{49BE4FC0-42A3-4F5E-8BC1-AC7F9F3853A8}" presName="sibTrans" presStyleCnt="0"/>
      <dgm:spPr/>
    </dgm:pt>
    <dgm:pt modelId="{D6B3500B-A93D-4CE9-87FD-3394449F2BCD}" type="pres">
      <dgm:prSet presAssocID="{DA1D9A42-A676-470B-991C-50761309373E}" presName="node" presStyleLbl="node1" presStyleIdx="2" presStyleCnt="3" custScaleX="153656" custLinFactNeighborX="-1423" custLinFactNeighborY="-12072">
        <dgm:presLayoutVars>
          <dgm:bulletEnabled val="1"/>
        </dgm:presLayoutVars>
      </dgm:prSet>
      <dgm:spPr/>
    </dgm:pt>
  </dgm:ptLst>
  <dgm:cxnLst>
    <dgm:cxn modelId="{65AD8A0F-C1BD-416C-B843-392D7D3606E8}" type="presOf" srcId="{DA1D9A42-A676-470B-991C-50761309373E}" destId="{D6B3500B-A93D-4CE9-87FD-3394449F2BCD}" srcOrd="0" destOrd="0" presId="urn:microsoft.com/office/officeart/2005/8/layout/default"/>
    <dgm:cxn modelId="{560B761A-87FB-4AD3-B021-BDD72FB38AA3}" type="presOf" srcId="{B52C5DA1-DC24-4BBE-91EB-9C2874121EAA}" destId="{AB9162DD-FBE5-4DCD-8D7B-ABF784672545}" srcOrd="0" destOrd="0" presId="urn:microsoft.com/office/officeart/2005/8/layout/default"/>
    <dgm:cxn modelId="{F559232F-4B76-4E22-B48B-5C944E124008}" type="presOf" srcId="{E1904F1C-3361-4428-9C2F-07DB3779760A}" destId="{F2FDCBFA-2CDF-4631-838C-DA990BC28F38}" srcOrd="0" destOrd="0" presId="urn:microsoft.com/office/officeart/2005/8/layout/default"/>
    <dgm:cxn modelId="{8E170D9C-238D-4EDB-BB14-56830E959622}" type="presOf" srcId="{BAD4F5DC-1CB0-4725-A959-9E76591D2050}" destId="{04682554-A216-46A2-8F7E-E3015D2B1CA0}" srcOrd="0" destOrd="0" presId="urn:microsoft.com/office/officeart/2005/8/layout/default"/>
    <dgm:cxn modelId="{F2B4A4BA-B86C-4CDA-A942-560D682F29CB}" srcId="{BAD4F5DC-1CB0-4725-A959-9E76591D2050}" destId="{B52C5DA1-DC24-4BBE-91EB-9C2874121EAA}" srcOrd="0" destOrd="0" parTransId="{3B5ECAA5-3869-4131-A969-F6B0DEE7171F}" sibTransId="{69994510-CEF2-4504-9EB6-38955AEAD948}"/>
    <dgm:cxn modelId="{481706EA-08AB-443D-846E-DC160E97CF49}" srcId="{BAD4F5DC-1CB0-4725-A959-9E76591D2050}" destId="{E1904F1C-3361-4428-9C2F-07DB3779760A}" srcOrd="1" destOrd="0" parTransId="{BA61A7BD-E17B-48B0-9D5A-EAD9E610FB63}" sibTransId="{49BE4FC0-42A3-4F5E-8BC1-AC7F9F3853A8}"/>
    <dgm:cxn modelId="{66CDB5FD-FD46-4CC1-8696-FBCF2FE2058E}" srcId="{BAD4F5DC-1CB0-4725-A959-9E76591D2050}" destId="{DA1D9A42-A676-470B-991C-50761309373E}" srcOrd="2" destOrd="0" parTransId="{593E6795-7378-40E4-8D27-F491BF6F9171}" sibTransId="{97F6EC4E-9A8E-40D2-AD7A-DB0727CC49B0}"/>
    <dgm:cxn modelId="{6EAF92B9-8E1F-4799-9736-2126E69C4687}" type="presParOf" srcId="{04682554-A216-46A2-8F7E-E3015D2B1CA0}" destId="{AB9162DD-FBE5-4DCD-8D7B-ABF784672545}" srcOrd="0" destOrd="0" presId="urn:microsoft.com/office/officeart/2005/8/layout/default"/>
    <dgm:cxn modelId="{283709CF-31AC-4F82-BFE9-C96A002709AF}" type="presParOf" srcId="{04682554-A216-46A2-8F7E-E3015D2B1CA0}" destId="{2994B043-48A3-4EC3-AEA2-A37B90CB2121}" srcOrd="1" destOrd="0" presId="urn:microsoft.com/office/officeart/2005/8/layout/default"/>
    <dgm:cxn modelId="{239AE6CC-FF6D-4E99-8D09-BEE1856D383C}" type="presParOf" srcId="{04682554-A216-46A2-8F7E-E3015D2B1CA0}" destId="{F2FDCBFA-2CDF-4631-838C-DA990BC28F38}" srcOrd="2" destOrd="0" presId="urn:microsoft.com/office/officeart/2005/8/layout/default"/>
    <dgm:cxn modelId="{8D9BCFC7-E375-4B76-996B-1A23A3F46CED}" type="presParOf" srcId="{04682554-A216-46A2-8F7E-E3015D2B1CA0}" destId="{F9FAC323-5960-4DF9-B190-BE9F21D960BE}" srcOrd="3" destOrd="0" presId="urn:microsoft.com/office/officeart/2005/8/layout/default"/>
    <dgm:cxn modelId="{4A0B83C9-64BB-448B-88FD-7EC3708B7502}" type="presParOf" srcId="{04682554-A216-46A2-8F7E-E3015D2B1CA0}" destId="{D6B3500B-A93D-4CE9-87FD-3394449F2BCD}" srcOrd="4" destOrd="0" presId="urn:microsoft.com/office/officeart/2005/8/layout/defaul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D584FC-A639-4BBD-8732-3F7103F58C1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AC605D1-2346-438D-9F85-0AAC20B87B2A}">
      <dgm:prSet/>
      <dgm:spPr/>
      <dgm:t>
        <a:bodyPr/>
        <a:lstStyle/>
        <a:p>
          <a:r>
            <a:rPr lang="en-GB" dirty="0"/>
            <a:t>An Uncodified Framework:</a:t>
          </a:r>
          <a:endParaRPr lang="en-US" dirty="0"/>
        </a:p>
      </dgm:t>
    </dgm:pt>
    <dgm:pt modelId="{9FEBC6E2-34A5-4259-99D5-953A52875684}" type="parTrans" cxnId="{044A0E8A-C7C8-47E0-9B32-2505EFB2E8F9}">
      <dgm:prSet/>
      <dgm:spPr/>
      <dgm:t>
        <a:bodyPr/>
        <a:lstStyle/>
        <a:p>
          <a:endParaRPr lang="en-US"/>
        </a:p>
      </dgm:t>
    </dgm:pt>
    <dgm:pt modelId="{F54C11C7-83B7-4C44-B9B9-1EDEF730ABEE}" type="sibTrans" cxnId="{044A0E8A-C7C8-47E0-9B32-2505EFB2E8F9}">
      <dgm:prSet/>
      <dgm:spPr/>
      <dgm:t>
        <a:bodyPr/>
        <a:lstStyle/>
        <a:p>
          <a:endParaRPr lang="en-US"/>
        </a:p>
      </dgm:t>
    </dgm:pt>
    <dgm:pt modelId="{C70EDF9D-1154-4822-BF04-569CF576882D}">
      <dgm:prSet/>
      <dgm:spPr/>
      <dgm:t>
        <a:bodyPr/>
        <a:lstStyle/>
        <a:p>
          <a:r>
            <a:rPr lang="en-GB" dirty="0"/>
            <a:t>No single, written constitutional document that comprehensively outlines the structure and powers of government</a:t>
          </a:r>
          <a:endParaRPr lang="en-US" dirty="0"/>
        </a:p>
      </dgm:t>
    </dgm:pt>
    <dgm:pt modelId="{09EB126A-0CEF-464B-86EA-639AFEA2586C}" type="parTrans" cxnId="{A35C03F3-8CF9-457F-9FD1-CC92CD2BB07A}">
      <dgm:prSet/>
      <dgm:spPr/>
      <dgm:t>
        <a:bodyPr/>
        <a:lstStyle/>
        <a:p>
          <a:endParaRPr lang="en-US"/>
        </a:p>
      </dgm:t>
    </dgm:pt>
    <dgm:pt modelId="{8297FC8D-1C7D-4D39-993C-29BA0B17DB13}" type="sibTrans" cxnId="{A35C03F3-8CF9-457F-9FD1-CC92CD2BB07A}">
      <dgm:prSet/>
      <dgm:spPr/>
      <dgm:t>
        <a:bodyPr/>
        <a:lstStyle/>
        <a:p>
          <a:endParaRPr lang="en-US"/>
        </a:p>
      </dgm:t>
    </dgm:pt>
    <dgm:pt modelId="{111D38A8-18DF-4841-B3AA-83982BB86824}">
      <dgm:prSet/>
      <dgm:spPr/>
      <dgm:t>
        <a:bodyPr/>
        <a:lstStyle/>
        <a:p>
          <a:r>
            <a:rPr lang="en-GB" dirty="0"/>
            <a:t>Represents an </a:t>
          </a:r>
          <a:r>
            <a:rPr lang="en-GB" b="1" dirty="0"/>
            <a:t>evolutionary</a:t>
          </a:r>
          <a:r>
            <a:rPr lang="en-GB" dirty="0"/>
            <a:t> approach to constitutional development rather than a </a:t>
          </a:r>
          <a:r>
            <a:rPr lang="en-GB" b="1" dirty="0"/>
            <a:t>revolutionary</a:t>
          </a:r>
          <a:r>
            <a:rPr lang="en-GB" dirty="0"/>
            <a:t> one.</a:t>
          </a:r>
          <a:endParaRPr lang="en-US" dirty="0"/>
        </a:p>
      </dgm:t>
    </dgm:pt>
    <dgm:pt modelId="{860662E9-57D2-4C06-B955-4865B7BD1075}" type="parTrans" cxnId="{A7FCA7E2-720F-449C-98AA-EF57548DBE6F}">
      <dgm:prSet/>
      <dgm:spPr/>
      <dgm:t>
        <a:bodyPr/>
        <a:lstStyle/>
        <a:p>
          <a:endParaRPr lang="en-US"/>
        </a:p>
      </dgm:t>
    </dgm:pt>
    <dgm:pt modelId="{E84FFB9B-904A-4D44-802D-597447B17B6A}" type="sibTrans" cxnId="{A7FCA7E2-720F-449C-98AA-EF57548DBE6F}">
      <dgm:prSet/>
      <dgm:spPr/>
      <dgm:t>
        <a:bodyPr/>
        <a:lstStyle/>
        <a:p>
          <a:endParaRPr lang="en-US"/>
        </a:p>
      </dgm:t>
    </dgm:pt>
    <dgm:pt modelId="{65A1BA28-0048-410E-A1BB-9210594BA784}" type="pres">
      <dgm:prSet presAssocID="{40D584FC-A639-4BBD-8732-3F7103F58C1F}" presName="linear" presStyleCnt="0">
        <dgm:presLayoutVars>
          <dgm:animLvl val="lvl"/>
          <dgm:resizeHandles val="exact"/>
        </dgm:presLayoutVars>
      </dgm:prSet>
      <dgm:spPr/>
    </dgm:pt>
    <dgm:pt modelId="{27A034D5-EA78-4386-93E8-2E9D63798B32}" type="pres">
      <dgm:prSet presAssocID="{3AC605D1-2346-438D-9F85-0AAC20B87B2A}" presName="parentText" presStyleLbl="node1" presStyleIdx="0" presStyleCnt="3">
        <dgm:presLayoutVars>
          <dgm:chMax val="0"/>
          <dgm:bulletEnabled val="1"/>
        </dgm:presLayoutVars>
      </dgm:prSet>
      <dgm:spPr/>
    </dgm:pt>
    <dgm:pt modelId="{2032B94F-63BF-48E6-99AF-949EDDBF9ABA}" type="pres">
      <dgm:prSet presAssocID="{F54C11C7-83B7-4C44-B9B9-1EDEF730ABEE}" presName="spacer" presStyleCnt="0"/>
      <dgm:spPr/>
    </dgm:pt>
    <dgm:pt modelId="{A8ADBDC0-CFC6-4AA0-AA3C-165059E2ECCA}" type="pres">
      <dgm:prSet presAssocID="{C70EDF9D-1154-4822-BF04-569CF576882D}" presName="parentText" presStyleLbl="node1" presStyleIdx="1" presStyleCnt="3">
        <dgm:presLayoutVars>
          <dgm:chMax val="0"/>
          <dgm:bulletEnabled val="1"/>
        </dgm:presLayoutVars>
      </dgm:prSet>
      <dgm:spPr/>
    </dgm:pt>
    <dgm:pt modelId="{5326D5F0-40E6-48D9-ACFB-68DF3E8A02C9}" type="pres">
      <dgm:prSet presAssocID="{8297FC8D-1C7D-4D39-993C-29BA0B17DB13}" presName="spacer" presStyleCnt="0"/>
      <dgm:spPr/>
    </dgm:pt>
    <dgm:pt modelId="{51259028-75FB-4017-B252-176A5A1AC516}" type="pres">
      <dgm:prSet presAssocID="{111D38A8-18DF-4841-B3AA-83982BB86824}" presName="parentText" presStyleLbl="node1" presStyleIdx="2" presStyleCnt="3">
        <dgm:presLayoutVars>
          <dgm:chMax val="0"/>
          <dgm:bulletEnabled val="1"/>
        </dgm:presLayoutVars>
      </dgm:prSet>
      <dgm:spPr/>
    </dgm:pt>
  </dgm:ptLst>
  <dgm:cxnLst>
    <dgm:cxn modelId="{29A89330-3651-4CE6-BB84-F70898CBBC69}" type="presOf" srcId="{111D38A8-18DF-4841-B3AA-83982BB86824}" destId="{51259028-75FB-4017-B252-176A5A1AC516}" srcOrd="0" destOrd="0" presId="urn:microsoft.com/office/officeart/2005/8/layout/vList2"/>
    <dgm:cxn modelId="{03CC3B31-E794-462E-8385-8AE66860BAD9}" type="presOf" srcId="{C70EDF9D-1154-4822-BF04-569CF576882D}" destId="{A8ADBDC0-CFC6-4AA0-AA3C-165059E2ECCA}" srcOrd="0" destOrd="0" presId="urn:microsoft.com/office/officeart/2005/8/layout/vList2"/>
    <dgm:cxn modelId="{044A0E8A-C7C8-47E0-9B32-2505EFB2E8F9}" srcId="{40D584FC-A639-4BBD-8732-3F7103F58C1F}" destId="{3AC605D1-2346-438D-9F85-0AAC20B87B2A}" srcOrd="0" destOrd="0" parTransId="{9FEBC6E2-34A5-4259-99D5-953A52875684}" sibTransId="{F54C11C7-83B7-4C44-B9B9-1EDEF730ABEE}"/>
    <dgm:cxn modelId="{E4EC66D0-192A-4291-81D3-95AB2E187C6B}" type="presOf" srcId="{40D584FC-A639-4BBD-8732-3F7103F58C1F}" destId="{65A1BA28-0048-410E-A1BB-9210594BA784}" srcOrd="0" destOrd="0" presId="urn:microsoft.com/office/officeart/2005/8/layout/vList2"/>
    <dgm:cxn modelId="{A7FCA7E2-720F-449C-98AA-EF57548DBE6F}" srcId="{40D584FC-A639-4BBD-8732-3F7103F58C1F}" destId="{111D38A8-18DF-4841-B3AA-83982BB86824}" srcOrd="2" destOrd="0" parTransId="{860662E9-57D2-4C06-B955-4865B7BD1075}" sibTransId="{E84FFB9B-904A-4D44-802D-597447B17B6A}"/>
    <dgm:cxn modelId="{43B8D9F0-FBDF-4083-82B0-3B9658696E99}" type="presOf" srcId="{3AC605D1-2346-438D-9F85-0AAC20B87B2A}" destId="{27A034D5-EA78-4386-93E8-2E9D63798B32}" srcOrd="0" destOrd="0" presId="urn:microsoft.com/office/officeart/2005/8/layout/vList2"/>
    <dgm:cxn modelId="{A35C03F3-8CF9-457F-9FD1-CC92CD2BB07A}" srcId="{40D584FC-A639-4BBD-8732-3F7103F58C1F}" destId="{C70EDF9D-1154-4822-BF04-569CF576882D}" srcOrd="1" destOrd="0" parTransId="{09EB126A-0CEF-464B-86EA-639AFEA2586C}" sibTransId="{8297FC8D-1C7D-4D39-993C-29BA0B17DB13}"/>
    <dgm:cxn modelId="{874ADB92-4E08-4592-9ED3-A877403F4FCC}" type="presParOf" srcId="{65A1BA28-0048-410E-A1BB-9210594BA784}" destId="{27A034D5-EA78-4386-93E8-2E9D63798B32}" srcOrd="0" destOrd="0" presId="urn:microsoft.com/office/officeart/2005/8/layout/vList2"/>
    <dgm:cxn modelId="{6A90A6BC-AD7E-4FBC-BA71-8132EE2E91AF}" type="presParOf" srcId="{65A1BA28-0048-410E-A1BB-9210594BA784}" destId="{2032B94F-63BF-48E6-99AF-949EDDBF9ABA}" srcOrd="1" destOrd="0" presId="urn:microsoft.com/office/officeart/2005/8/layout/vList2"/>
    <dgm:cxn modelId="{5E31D15E-AB29-4EE5-8DEA-387F6E42A9D2}" type="presParOf" srcId="{65A1BA28-0048-410E-A1BB-9210594BA784}" destId="{A8ADBDC0-CFC6-4AA0-AA3C-165059E2ECCA}" srcOrd="2" destOrd="0" presId="urn:microsoft.com/office/officeart/2005/8/layout/vList2"/>
    <dgm:cxn modelId="{2DB59FF1-6204-44C9-AD5F-AE8A2B44C88A}" type="presParOf" srcId="{65A1BA28-0048-410E-A1BB-9210594BA784}" destId="{5326D5F0-40E6-48D9-ACFB-68DF3E8A02C9}" srcOrd="3" destOrd="0" presId="urn:microsoft.com/office/officeart/2005/8/layout/vList2"/>
    <dgm:cxn modelId="{CF077A29-1461-4F04-B732-EAD2DBA1159E}" type="presParOf" srcId="{65A1BA28-0048-410E-A1BB-9210594BA784}" destId="{51259028-75FB-4017-B252-176A5A1AC51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725EFF-5D89-4101-9507-51A65F02FEF9}"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9FB8521E-33BB-4874-88C2-4436E04552BB}">
      <dgm:prSet/>
      <dgm:spPr/>
      <dgm:t>
        <a:bodyPr/>
        <a:lstStyle/>
        <a:p>
          <a:r>
            <a:rPr lang="en-GB" dirty="0"/>
            <a:t>Unwritten/Uncodified</a:t>
          </a:r>
          <a:endParaRPr lang="en-US" dirty="0"/>
        </a:p>
      </dgm:t>
    </dgm:pt>
    <dgm:pt modelId="{D1E41C0C-F987-4441-990D-49F806B2DB9A}" type="parTrans" cxnId="{899468EB-81CB-4D16-A5AA-99C271A162DE}">
      <dgm:prSet/>
      <dgm:spPr/>
      <dgm:t>
        <a:bodyPr/>
        <a:lstStyle/>
        <a:p>
          <a:endParaRPr lang="en-US"/>
        </a:p>
      </dgm:t>
    </dgm:pt>
    <dgm:pt modelId="{B19C91BE-511B-4FEE-8B7C-971858EEBCEE}" type="sibTrans" cxnId="{899468EB-81CB-4D16-A5AA-99C271A162DE}">
      <dgm:prSet/>
      <dgm:spPr/>
      <dgm:t>
        <a:bodyPr/>
        <a:lstStyle/>
        <a:p>
          <a:endParaRPr lang="en-US"/>
        </a:p>
      </dgm:t>
    </dgm:pt>
    <dgm:pt modelId="{50D19FD7-735D-4F48-8294-3325DE05DD0B}">
      <dgm:prSet/>
      <dgm:spPr/>
      <dgm:t>
        <a:bodyPr/>
        <a:lstStyle/>
        <a:p>
          <a:r>
            <a:rPr lang="en-GB" dirty="0"/>
            <a:t>Exists across multiple sources rather than in a single document, allowing for greater flexibility but reduced clarity</a:t>
          </a:r>
          <a:endParaRPr lang="en-US" dirty="0"/>
        </a:p>
      </dgm:t>
    </dgm:pt>
    <dgm:pt modelId="{29C64D7B-AA8F-4BA2-82DE-DD24C43159D1}" type="parTrans" cxnId="{CEC70F24-D5EB-4661-BC0D-05B22F63E00A}">
      <dgm:prSet/>
      <dgm:spPr/>
      <dgm:t>
        <a:bodyPr/>
        <a:lstStyle/>
        <a:p>
          <a:endParaRPr lang="en-US"/>
        </a:p>
      </dgm:t>
    </dgm:pt>
    <dgm:pt modelId="{4FCCF093-E306-46DF-B50E-8DD513E10399}" type="sibTrans" cxnId="{CEC70F24-D5EB-4661-BC0D-05B22F63E00A}">
      <dgm:prSet/>
      <dgm:spPr/>
      <dgm:t>
        <a:bodyPr/>
        <a:lstStyle/>
        <a:p>
          <a:endParaRPr lang="en-US"/>
        </a:p>
      </dgm:t>
    </dgm:pt>
    <dgm:pt modelId="{97DA2C44-F414-4A79-A738-B657C43FBC47}">
      <dgm:prSet/>
      <dgm:spPr/>
      <dgm:t>
        <a:bodyPr/>
        <a:lstStyle/>
        <a:p>
          <a:r>
            <a:rPr lang="en-GB"/>
            <a:t>Flexible and Adaptable</a:t>
          </a:r>
          <a:endParaRPr lang="en-US"/>
        </a:p>
      </dgm:t>
    </dgm:pt>
    <dgm:pt modelId="{0F888CC2-2AD5-42AC-8A6E-CB735FD1CC73}" type="parTrans" cxnId="{2DBDFCEE-17C6-4B1A-858F-DB5B61756823}">
      <dgm:prSet/>
      <dgm:spPr/>
      <dgm:t>
        <a:bodyPr/>
        <a:lstStyle/>
        <a:p>
          <a:endParaRPr lang="en-US"/>
        </a:p>
      </dgm:t>
    </dgm:pt>
    <dgm:pt modelId="{7C903A47-9A0E-4823-BD4A-0F823C562419}" type="sibTrans" cxnId="{2DBDFCEE-17C6-4B1A-858F-DB5B61756823}">
      <dgm:prSet/>
      <dgm:spPr/>
      <dgm:t>
        <a:bodyPr/>
        <a:lstStyle/>
        <a:p>
          <a:endParaRPr lang="en-US"/>
        </a:p>
      </dgm:t>
    </dgm:pt>
    <dgm:pt modelId="{832BF46C-F9D2-4629-A5D4-D09420809E33}">
      <dgm:prSet/>
      <dgm:spPr/>
      <dgm:t>
        <a:bodyPr/>
        <a:lstStyle/>
        <a:p>
          <a:r>
            <a:rPr lang="en-GB" dirty="0"/>
            <a:t>Can be altered through normal legislative processes without special procedures, enabling responsive evolution</a:t>
          </a:r>
          <a:endParaRPr lang="en-US" dirty="0"/>
        </a:p>
      </dgm:t>
    </dgm:pt>
    <dgm:pt modelId="{81399E51-D75C-46DE-B12C-A903F92ED1F3}" type="parTrans" cxnId="{A8B61CBF-A6CE-418E-98A0-94F9021131F9}">
      <dgm:prSet/>
      <dgm:spPr/>
      <dgm:t>
        <a:bodyPr/>
        <a:lstStyle/>
        <a:p>
          <a:endParaRPr lang="en-US"/>
        </a:p>
      </dgm:t>
    </dgm:pt>
    <dgm:pt modelId="{ADECDE46-9499-4E78-B561-EF17EAB2C2B8}" type="sibTrans" cxnId="{A8B61CBF-A6CE-418E-98A0-94F9021131F9}">
      <dgm:prSet/>
      <dgm:spPr/>
      <dgm:t>
        <a:bodyPr/>
        <a:lstStyle/>
        <a:p>
          <a:endParaRPr lang="en-US"/>
        </a:p>
      </dgm:t>
    </dgm:pt>
    <dgm:pt modelId="{CC1396F5-6EEC-40AD-95E6-254500B0AA44}">
      <dgm:prSet/>
      <dgm:spPr/>
      <dgm:t>
        <a:bodyPr/>
        <a:lstStyle/>
        <a:p>
          <a:r>
            <a:rPr lang="en-GB"/>
            <a:t>Parliamentary Sovereignty</a:t>
          </a:r>
          <a:endParaRPr lang="en-US"/>
        </a:p>
      </dgm:t>
    </dgm:pt>
    <dgm:pt modelId="{EDCD2CBD-56F6-41BA-93AC-6ECCEF490800}" type="parTrans" cxnId="{8CDD0729-BB8B-4E7B-ACD5-46E8F4D2789D}">
      <dgm:prSet/>
      <dgm:spPr/>
      <dgm:t>
        <a:bodyPr/>
        <a:lstStyle/>
        <a:p>
          <a:endParaRPr lang="en-US"/>
        </a:p>
      </dgm:t>
    </dgm:pt>
    <dgm:pt modelId="{3CD22461-453B-4C06-A0EE-C831D008948D}" type="sibTrans" cxnId="{8CDD0729-BB8B-4E7B-ACD5-46E8F4D2789D}">
      <dgm:prSet/>
      <dgm:spPr/>
      <dgm:t>
        <a:bodyPr/>
        <a:lstStyle/>
        <a:p>
          <a:endParaRPr lang="en-US"/>
        </a:p>
      </dgm:t>
    </dgm:pt>
    <dgm:pt modelId="{28701CE0-F62C-4E5E-8D72-9821B7262B03}">
      <dgm:prSet/>
      <dgm:spPr/>
      <dgm:t>
        <a:bodyPr/>
        <a:lstStyle/>
        <a:p>
          <a:r>
            <a:rPr lang="en-GB" dirty="0"/>
            <a:t>Parliament holds supreme legal authority to create or repeal any law with no other body able to override its legislation</a:t>
          </a:r>
          <a:endParaRPr lang="en-US" dirty="0"/>
        </a:p>
      </dgm:t>
    </dgm:pt>
    <dgm:pt modelId="{0BF53EF8-759A-4C20-9A35-5F3078491F22}" type="parTrans" cxnId="{F0B37495-3855-4C79-A439-461016AF96CA}">
      <dgm:prSet/>
      <dgm:spPr/>
      <dgm:t>
        <a:bodyPr/>
        <a:lstStyle/>
        <a:p>
          <a:endParaRPr lang="en-US"/>
        </a:p>
      </dgm:t>
    </dgm:pt>
    <dgm:pt modelId="{3F56BA12-79D4-44B2-9D6E-2F3916E958ED}" type="sibTrans" cxnId="{F0B37495-3855-4C79-A439-461016AF96CA}">
      <dgm:prSet/>
      <dgm:spPr/>
      <dgm:t>
        <a:bodyPr/>
        <a:lstStyle/>
        <a:p>
          <a:endParaRPr lang="en-US"/>
        </a:p>
      </dgm:t>
    </dgm:pt>
    <dgm:pt modelId="{47B97D06-9F01-4CF9-BBD4-E989AEAD1D7A}">
      <dgm:prSet/>
      <dgm:spPr/>
      <dgm:t>
        <a:bodyPr/>
        <a:lstStyle/>
        <a:p>
          <a:r>
            <a:rPr lang="en-GB" dirty="0"/>
            <a:t>Rule of Law</a:t>
          </a:r>
          <a:endParaRPr lang="en-US" dirty="0"/>
        </a:p>
      </dgm:t>
    </dgm:pt>
    <dgm:pt modelId="{95B43E00-102B-4B63-8D5B-9784326E6E9B}" type="parTrans" cxnId="{A102E787-9EC8-4B83-B22E-9E878729CA94}">
      <dgm:prSet/>
      <dgm:spPr/>
      <dgm:t>
        <a:bodyPr/>
        <a:lstStyle/>
        <a:p>
          <a:endParaRPr lang="en-US"/>
        </a:p>
      </dgm:t>
    </dgm:pt>
    <dgm:pt modelId="{011AE641-BB6D-4B47-9A11-0662FE233E09}" type="sibTrans" cxnId="{A102E787-9EC8-4B83-B22E-9E878729CA94}">
      <dgm:prSet/>
      <dgm:spPr/>
      <dgm:t>
        <a:bodyPr/>
        <a:lstStyle/>
        <a:p>
          <a:endParaRPr lang="en-US"/>
        </a:p>
      </dgm:t>
    </dgm:pt>
    <dgm:pt modelId="{3F414839-0F11-4876-A5B7-5043CC864450}">
      <dgm:prSet/>
      <dgm:spPr/>
      <dgm:t>
        <a:bodyPr/>
        <a:lstStyle/>
        <a:p>
          <a:r>
            <a:rPr lang="en-GB" dirty="0"/>
            <a:t>All individuals and institutions, including government bodies, are subject to and accountable to the law</a:t>
          </a:r>
          <a:endParaRPr lang="en-US" dirty="0"/>
        </a:p>
      </dgm:t>
    </dgm:pt>
    <dgm:pt modelId="{92EA6706-5D8A-4F96-9D7F-3015A4C2DA36}" type="parTrans" cxnId="{78997CB5-19DA-4898-91CA-1218D74DCF4E}">
      <dgm:prSet/>
      <dgm:spPr/>
      <dgm:t>
        <a:bodyPr/>
        <a:lstStyle/>
        <a:p>
          <a:endParaRPr lang="en-US"/>
        </a:p>
      </dgm:t>
    </dgm:pt>
    <dgm:pt modelId="{EDFA62F2-EC2A-4DF1-9789-C0FE1A918835}" type="sibTrans" cxnId="{78997CB5-19DA-4898-91CA-1218D74DCF4E}">
      <dgm:prSet/>
      <dgm:spPr/>
      <dgm:t>
        <a:bodyPr/>
        <a:lstStyle/>
        <a:p>
          <a:endParaRPr lang="en-US"/>
        </a:p>
      </dgm:t>
    </dgm:pt>
    <dgm:pt modelId="{04400888-F7EB-4235-9E60-23F99A5F0E26}">
      <dgm:prSet/>
      <dgm:spPr/>
      <dgm:t>
        <a:bodyPr/>
        <a:lstStyle/>
        <a:p>
          <a:r>
            <a:rPr lang="en-GB" dirty="0"/>
            <a:t>Partial Separation of Powers</a:t>
          </a:r>
          <a:endParaRPr lang="en-US" dirty="0"/>
        </a:p>
      </dgm:t>
    </dgm:pt>
    <dgm:pt modelId="{69D5D446-7C80-4261-960A-85BA9C514C6F}" type="parTrans" cxnId="{0522177C-10C4-4CA9-803D-AD2E9C9B72BA}">
      <dgm:prSet/>
      <dgm:spPr/>
      <dgm:t>
        <a:bodyPr/>
        <a:lstStyle/>
        <a:p>
          <a:endParaRPr lang="en-US"/>
        </a:p>
      </dgm:t>
    </dgm:pt>
    <dgm:pt modelId="{D1901486-1C2C-4F04-B33F-EF34908E0958}" type="sibTrans" cxnId="{0522177C-10C4-4CA9-803D-AD2E9C9B72BA}">
      <dgm:prSet/>
      <dgm:spPr/>
      <dgm:t>
        <a:bodyPr/>
        <a:lstStyle/>
        <a:p>
          <a:endParaRPr lang="en-US"/>
        </a:p>
      </dgm:t>
    </dgm:pt>
    <dgm:pt modelId="{AE9389C8-36B7-4CDD-B6BB-FBC39221E343}">
      <dgm:prSet/>
      <dgm:spPr/>
      <dgm:t>
        <a:bodyPr/>
        <a:lstStyle/>
        <a:p>
          <a:r>
            <a:rPr lang="en-GB" dirty="0"/>
            <a:t>Functions of government are divided between branches, though with significant overlap, particularly between executive and legislature</a:t>
          </a:r>
          <a:endParaRPr lang="en-US" dirty="0"/>
        </a:p>
      </dgm:t>
    </dgm:pt>
    <dgm:pt modelId="{18CAE52F-BEBB-4910-B4CD-EBAA318ADD95}" type="parTrans" cxnId="{9785B180-7933-4996-8A41-38F357775276}">
      <dgm:prSet/>
      <dgm:spPr/>
      <dgm:t>
        <a:bodyPr/>
        <a:lstStyle/>
        <a:p>
          <a:endParaRPr lang="en-US"/>
        </a:p>
      </dgm:t>
    </dgm:pt>
    <dgm:pt modelId="{2F5CB52E-EBFC-470F-9140-18DBE65093D5}" type="sibTrans" cxnId="{9785B180-7933-4996-8A41-38F357775276}">
      <dgm:prSet/>
      <dgm:spPr/>
      <dgm:t>
        <a:bodyPr/>
        <a:lstStyle/>
        <a:p>
          <a:endParaRPr lang="en-US"/>
        </a:p>
      </dgm:t>
    </dgm:pt>
    <dgm:pt modelId="{2A24C382-B484-418A-B046-7840CC9613DE}" type="pres">
      <dgm:prSet presAssocID="{51725EFF-5D89-4101-9507-51A65F02FEF9}" presName="Name0" presStyleCnt="0">
        <dgm:presLayoutVars>
          <dgm:dir/>
          <dgm:animLvl val="lvl"/>
          <dgm:resizeHandles val="exact"/>
        </dgm:presLayoutVars>
      </dgm:prSet>
      <dgm:spPr/>
    </dgm:pt>
    <dgm:pt modelId="{26C6B120-F2D8-4693-AD7C-6A30FBD3A886}" type="pres">
      <dgm:prSet presAssocID="{9FB8521E-33BB-4874-88C2-4436E04552BB}" presName="linNode" presStyleCnt="0"/>
      <dgm:spPr/>
    </dgm:pt>
    <dgm:pt modelId="{8750E0D5-0C50-4329-BD47-3D2FE4418623}" type="pres">
      <dgm:prSet presAssocID="{9FB8521E-33BB-4874-88C2-4436E04552BB}" presName="parentText" presStyleLbl="node1" presStyleIdx="0" presStyleCnt="5">
        <dgm:presLayoutVars>
          <dgm:chMax val="1"/>
          <dgm:bulletEnabled val="1"/>
        </dgm:presLayoutVars>
      </dgm:prSet>
      <dgm:spPr/>
    </dgm:pt>
    <dgm:pt modelId="{417FD606-A7DE-4036-99BB-F91CA78FC728}" type="pres">
      <dgm:prSet presAssocID="{9FB8521E-33BB-4874-88C2-4436E04552BB}" presName="descendantText" presStyleLbl="alignAccFollowNode1" presStyleIdx="0" presStyleCnt="5">
        <dgm:presLayoutVars>
          <dgm:bulletEnabled val="1"/>
        </dgm:presLayoutVars>
      </dgm:prSet>
      <dgm:spPr/>
    </dgm:pt>
    <dgm:pt modelId="{D47C7195-30BF-41A3-AC40-CC34BA33CD31}" type="pres">
      <dgm:prSet presAssocID="{B19C91BE-511B-4FEE-8B7C-971858EEBCEE}" presName="sp" presStyleCnt="0"/>
      <dgm:spPr/>
    </dgm:pt>
    <dgm:pt modelId="{5D372422-8D25-4275-BDCB-9DDAEAEE02BD}" type="pres">
      <dgm:prSet presAssocID="{97DA2C44-F414-4A79-A738-B657C43FBC47}" presName="linNode" presStyleCnt="0"/>
      <dgm:spPr/>
    </dgm:pt>
    <dgm:pt modelId="{369A27D4-3920-4A87-96B1-FB6CF355C9F8}" type="pres">
      <dgm:prSet presAssocID="{97DA2C44-F414-4A79-A738-B657C43FBC47}" presName="parentText" presStyleLbl="node1" presStyleIdx="1" presStyleCnt="5">
        <dgm:presLayoutVars>
          <dgm:chMax val="1"/>
          <dgm:bulletEnabled val="1"/>
        </dgm:presLayoutVars>
      </dgm:prSet>
      <dgm:spPr/>
    </dgm:pt>
    <dgm:pt modelId="{4174CB6E-A6AD-499C-ADB9-8E5856683E94}" type="pres">
      <dgm:prSet presAssocID="{97DA2C44-F414-4A79-A738-B657C43FBC47}" presName="descendantText" presStyleLbl="alignAccFollowNode1" presStyleIdx="1" presStyleCnt="5">
        <dgm:presLayoutVars>
          <dgm:bulletEnabled val="1"/>
        </dgm:presLayoutVars>
      </dgm:prSet>
      <dgm:spPr/>
    </dgm:pt>
    <dgm:pt modelId="{F89F331D-2A96-44E1-AACD-CF50BECB5B07}" type="pres">
      <dgm:prSet presAssocID="{7C903A47-9A0E-4823-BD4A-0F823C562419}" presName="sp" presStyleCnt="0"/>
      <dgm:spPr/>
    </dgm:pt>
    <dgm:pt modelId="{4BE1D78C-1FC2-412C-A3F1-871FEF09AAFB}" type="pres">
      <dgm:prSet presAssocID="{CC1396F5-6EEC-40AD-95E6-254500B0AA44}" presName="linNode" presStyleCnt="0"/>
      <dgm:spPr/>
    </dgm:pt>
    <dgm:pt modelId="{F7F1DB8E-033D-4DD4-B5F0-BDEBA61F751A}" type="pres">
      <dgm:prSet presAssocID="{CC1396F5-6EEC-40AD-95E6-254500B0AA44}" presName="parentText" presStyleLbl="node1" presStyleIdx="2" presStyleCnt="5">
        <dgm:presLayoutVars>
          <dgm:chMax val="1"/>
          <dgm:bulletEnabled val="1"/>
        </dgm:presLayoutVars>
      </dgm:prSet>
      <dgm:spPr/>
    </dgm:pt>
    <dgm:pt modelId="{FD4E3B55-21BD-47D7-9270-56B911D879D8}" type="pres">
      <dgm:prSet presAssocID="{CC1396F5-6EEC-40AD-95E6-254500B0AA44}" presName="descendantText" presStyleLbl="alignAccFollowNode1" presStyleIdx="2" presStyleCnt="5">
        <dgm:presLayoutVars>
          <dgm:bulletEnabled val="1"/>
        </dgm:presLayoutVars>
      </dgm:prSet>
      <dgm:spPr/>
    </dgm:pt>
    <dgm:pt modelId="{3C400397-7837-4C42-9CBB-AD78278C90EA}" type="pres">
      <dgm:prSet presAssocID="{3CD22461-453B-4C06-A0EE-C831D008948D}" presName="sp" presStyleCnt="0"/>
      <dgm:spPr/>
    </dgm:pt>
    <dgm:pt modelId="{5F4C92CF-BAC6-40D0-8F43-E2463F008832}" type="pres">
      <dgm:prSet presAssocID="{47B97D06-9F01-4CF9-BBD4-E989AEAD1D7A}" presName="linNode" presStyleCnt="0"/>
      <dgm:spPr/>
    </dgm:pt>
    <dgm:pt modelId="{4265D79E-32D3-427D-8F2D-F344217BBC78}" type="pres">
      <dgm:prSet presAssocID="{47B97D06-9F01-4CF9-BBD4-E989AEAD1D7A}" presName="parentText" presStyleLbl="node1" presStyleIdx="3" presStyleCnt="5">
        <dgm:presLayoutVars>
          <dgm:chMax val="1"/>
          <dgm:bulletEnabled val="1"/>
        </dgm:presLayoutVars>
      </dgm:prSet>
      <dgm:spPr/>
    </dgm:pt>
    <dgm:pt modelId="{D384CB87-D90B-45CC-B849-94D5449D678C}" type="pres">
      <dgm:prSet presAssocID="{47B97D06-9F01-4CF9-BBD4-E989AEAD1D7A}" presName="descendantText" presStyleLbl="alignAccFollowNode1" presStyleIdx="3" presStyleCnt="5">
        <dgm:presLayoutVars>
          <dgm:bulletEnabled val="1"/>
        </dgm:presLayoutVars>
      </dgm:prSet>
      <dgm:spPr/>
    </dgm:pt>
    <dgm:pt modelId="{92B2A0CD-37AA-49C1-A06B-33C1389AB753}" type="pres">
      <dgm:prSet presAssocID="{011AE641-BB6D-4B47-9A11-0662FE233E09}" presName="sp" presStyleCnt="0"/>
      <dgm:spPr/>
    </dgm:pt>
    <dgm:pt modelId="{F8205856-81FD-46E8-AE57-1A08AF81C01D}" type="pres">
      <dgm:prSet presAssocID="{04400888-F7EB-4235-9E60-23F99A5F0E26}" presName="linNode" presStyleCnt="0"/>
      <dgm:spPr/>
    </dgm:pt>
    <dgm:pt modelId="{582F0214-64A9-49E4-8292-8BE966243266}" type="pres">
      <dgm:prSet presAssocID="{04400888-F7EB-4235-9E60-23F99A5F0E26}" presName="parentText" presStyleLbl="node1" presStyleIdx="4" presStyleCnt="5">
        <dgm:presLayoutVars>
          <dgm:chMax val="1"/>
          <dgm:bulletEnabled val="1"/>
        </dgm:presLayoutVars>
      </dgm:prSet>
      <dgm:spPr/>
    </dgm:pt>
    <dgm:pt modelId="{07796A77-E6B4-490F-9488-D557E38ABC13}" type="pres">
      <dgm:prSet presAssocID="{04400888-F7EB-4235-9E60-23F99A5F0E26}" presName="descendantText" presStyleLbl="alignAccFollowNode1" presStyleIdx="4" presStyleCnt="5">
        <dgm:presLayoutVars>
          <dgm:bulletEnabled val="1"/>
        </dgm:presLayoutVars>
      </dgm:prSet>
      <dgm:spPr/>
    </dgm:pt>
  </dgm:ptLst>
  <dgm:cxnLst>
    <dgm:cxn modelId="{E75C0701-6D12-4853-841E-9BDA86E253D3}" type="presOf" srcId="{51725EFF-5D89-4101-9507-51A65F02FEF9}" destId="{2A24C382-B484-418A-B046-7840CC9613DE}" srcOrd="0" destOrd="0" presId="urn:microsoft.com/office/officeart/2005/8/layout/vList5"/>
    <dgm:cxn modelId="{9AF2E008-7FB7-442F-B888-C8B4845839E6}" type="presOf" srcId="{3F414839-0F11-4876-A5B7-5043CC864450}" destId="{D384CB87-D90B-45CC-B849-94D5449D678C}" srcOrd="0" destOrd="0" presId="urn:microsoft.com/office/officeart/2005/8/layout/vList5"/>
    <dgm:cxn modelId="{2980BA1E-406A-439F-AB32-777ECFD769F2}" type="presOf" srcId="{AE9389C8-36B7-4CDD-B6BB-FBC39221E343}" destId="{07796A77-E6B4-490F-9488-D557E38ABC13}" srcOrd="0" destOrd="0" presId="urn:microsoft.com/office/officeart/2005/8/layout/vList5"/>
    <dgm:cxn modelId="{A07FEC1F-CE17-4D27-8DBF-57EAFC739B62}" type="presOf" srcId="{28701CE0-F62C-4E5E-8D72-9821B7262B03}" destId="{FD4E3B55-21BD-47D7-9270-56B911D879D8}" srcOrd="0" destOrd="0" presId="urn:microsoft.com/office/officeart/2005/8/layout/vList5"/>
    <dgm:cxn modelId="{CEC70F24-D5EB-4661-BC0D-05B22F63E00A}" srcId="{9FB8521E-33BB-4874-88C2-4436E04552BB}" destId="{50D19FD7-735D-4F48-8294-3325DE05DD0B}" srcOrd="0" destOrd="0" parTransId="{29C64D7B-AA8F-4BA2-82DE-DD24C43159D1}" sibTransId="{4FCCF093-E306-46DF-B50E-8DD513E10399}"/>
    <dgm:cxn modelId="{8CDD0729-BB8B-4E7B-ACD5-46E8F4D2789D}" srcId="{51725EFF-5D89-4101-9507-51A65F02FEF9}" destId="{CC1396F5-6EEC-40AD-95E6-254500B0AA44}" srcOrd="2" destOrd="0" parTransId="{EDCD2CBD-56F6-41BA-93AC-6ECCEF490800}" sibTransId="{3CD22461-453B-4C06-A0EE-C831D008948D}"/>
    <dgm:cxn modelId="{2EA89F31-ADE0-451F-AA4C-D133DBC2A217}" type="presOf" srcId="{04400888-F7EB-4235-9E60-23F99A5F0E26}" destId="{582F0214-64A9-49E4-8292-8BE966243266}" srcOrd="0" destOrd="0" presId="urn:microsoft.com/office/officeart/2005/8/layout/vList5"/>
    <dgm:cxn modelId="{D742E731-8DC9-4837-B614-7EDBC878238D}" type="presOf" srcId="{9FB8521E-33BB-4874-88C2-4436E04552BB}" destId="{8750E0D5-0C50-4329-BD47-3D2FE4418623}" srcOrd="0" destOrd="0" presId="urn:microsoft.com/office/officeart/2005/8/layout/vList5"/>
    <dgm:cxn modelId="{777A2D45-7B7A-4B40-944E-35E8844972CA}" type="presOf" srcId="{CC1396F5-6EEC-40AD-95E6-254500B0AA44}" destId="{F7F1DB8E-033D-4DD4-B5F0-BDEBA61F751A}" srcOrd="0" destOrd="0" presId="urn:microsoft.com/office/officeart/2005/8/layout/vList5"/>
    <dgm:cxn modelId="{0522177C-10C4-4CA9-803D-AD2E9C9B72BA}" srcId="{51725EFF-5D89-4101-9507-51A65F02FEF9}" destId="{04400888-F7EB-4235-9E60-23F99A5F0E26}" srcOrd="4" destOrd="0" parTransId="{69D5D446-7C80-4261-960A-85BA9C514C6F}" sibTransId="{D1901486-1C2C-4F04-B33F-EF34908E0958}"/>
    <dgm:cxn modelId="{9785B180-7933-4996-8A41-38F357775276}" srcId="{04400888-F7EB-4235-9E60-23F99A5F0E26}" destId="{AE9389C8-36B7-4CDD-B6BB-FBC39221E343}" srcOrd="0" destOrd="0" parTransId="{18CAE52F-BEBB-4910-B4CD-EBAA318ADD95}" sibTransId="{2F5CB52E-EBFC-470F-9140-18DBE65093D5}"/>
    <dgm:cxn modelId="{35A28687-FEBC-4477-8E32-BECEDF75F784}" type="presOf" srcId="{47B97D06-9F01-4CF9-BBD4-E989AEAD1D7A}" destId="{4265D79E-32D3-427D-8F2D-F344217BBC78}" srcOrd="0" destOrd="0" presId="urn:microsoft.com/office/officeart/2005/8/layout/vList5"/>
    <dgm:cxn modelId="{A102E787-9EC8-4B83-B22E-9E878729CA94}" srcId="{51725EFF-5D89-4101-9507-51A65F02FEF9}" destId="{47B97D06-9F01-4CF9-BBD4-E989AEAD1D7A}" srcOrd="3" destOrd="0" parTransId="{95B43E00-102B-4B63-8D5B-9784326E6E9B}" sibTransId="{011AE641-BB6D-4B47-9A11-0662FE233E09}"/>
    <dgm:cxn modelId="{F0B37495-3855-4C79-A439-461016AF96CA}" srcId="{CC1396F5-6EEC-40AD-95E6-254500B0AA44}" destId="{28701CE0-F62C-4E5E-8D72-9821B7262B03}" srcOrd="0" destOrd="0" parTransId="{0BF53EF8-759A-4C20-9A35-5F3078491F22}" sibTransId="{3F56BA12-79D4-44B2-9D6E-2F3916E958ED}"/>
    <dgm:cxn modelId="{78997CB5-19DA-4898-91CA-1218D74DCF4E}" srcId="{47B97D06-9F01-4CF9-BBD4-E989AEAD1D7A}" destId="{3F414839-0F11-4876-A5B7-5043CC864450}" srcOrd="0" destOrd="0" parTransId="{92EA6706-5D8A-4F96-9D7F-3015A4C2DA36}" sibTransId="{EDFA62F2-EC2A-4DF1-9789-C0FE1A918835}"/>
    <dgm:cxn modelId="{A8B61CBF-A6CE-418E-98A0-94F9021131F9}" srcId="{97DA2C44-F414-4A79-A738-B657C43FBC47}" destId="{832BF46C-F9D2-4629-A5D4-D09420809E33}" srcOrd="0" destOrd="0" parTransId="{81399E51-D75C-46DE-B12C-A903F92ED1F3}" sibTransId="{ADECDE46-9499-4E78-B561-EF17EAB2C2B8}"/>
    <dgm:cxn modelId="{899468EB-81CB-4D16-A5AA-99C271A162DE}" srcId="{51725EFF-5D89-4101-9507-51A65F02FEF9}" destId="{9FB8521E-33BB-4874-88C2-4436E04552BB}" srcOrd="0" destOrd="0" parTransId="{D1E41C0C-F987-4441-990D-49F806B2DB9A}" sibTransId="{B19C91BE-511B-4FEE-8B7C-971858EEBCEE}"/>
    <dgm:cxn modelId="{2DBDFCEE-17C6-4B1A-858F-DB5B61756823}" srcId="{51725EFF-5D89-4101-9507-51A65F02FEF9}" destId="{97DA2C44-F414-4A79-A738-B657C43FBC47}" srcOrd="1" destOrd="0" parTransId="{0F888CC2-2AD5-42AC-8A6E-CB735FD1CC73}" sibTransId="{7C903A47-9A0E-4823-BD4A-0F823C562419}"/>
    <dgm:cxn modelId="{27FBAFF0-1DFB-4490-BC62-4FD0AF1A0E09}" type="presOf" srcId="{97DA2C44-F414-4A79-A738-B657C43FBC47}" destId="{369A27D4-3920-4A87-96B1-FB6CF355C9F8}" srcOrd="0" destOrd="0" presId="urn:microsoft.com/office/officeart/2005/8/layout/vList5"/>
    <dgm:cxn modelId="{CDEF93F3-8EC9-4C09-AB3C-860ED7EA2577}" type="presOf" srcId="{832BF46C-F9D2-4629-A5D4-D09420809E33}" destId="{4174CB6E-A6AD-499C-ADB9-8E5856683E94}" srcOrd="0" destOrd="0" presId="urn:microsoft.com/office/officeart/2005/8/layout/vList5"/>
    <dgm:cxn modelId="{675544F6-240B-4EAD-B133-C0A6A8B0886F}" type="presOf" srcId="{50D19FD7-735D-4F48-8294-3325DE05DD0B}" destId="{417FD606-A7DE-4036-99BB-F91CA78FC728}" srcOrd="0" destOrd="0" presId="urn:microsoft.com/office/officeart/2005/8/layout/vList5"/>
    <dgm:cxn modelId="{B688E862-88B9-4510-9726-F99CE90D70C7}" type="presParOf" srcId="{2A24C382-B484-418A-B046-7840CC9613DE}" destId="{26C6B120-F2D8-4693-AD7C-6A30FBD3A886}" srcOrd="0" destOrd="0" presId="urn:microsoft.com/office/officeart/2005/8/layout/vList5"/>
    <dgm:cxn modelId="{03B8B621-DF96-4298-A957-80A821B2A09A}" type="presParOf" srcId="{26C6B120-F2D8-4693-AD7C-6A30FBD3A886}" destId="{8750E0D5-0C50-4329-BD47-3D2FE4418623}" srcOrd="0" destOrd="0" presId="urn:microsoft.com/office/officeart/2005/8/layout/vList5"/>
    <dgm:cxn modelId="{E6102058-9B33-478B-BC1B-DA382366D74E}" type="presParOf" srcId="{26C6B120-F2D8-4693-AD7C-6A30FBD3A886}" destId="{417FD606-A7DE-4036-99BB-F91CA78FC728}" srcOrd="1" destOrd="0" presId="urn:microsoft.com/office/officeart/2005/8/layout/vList5"/>
    <dgm:cxn modelId="{14DEE89E-4A55-4485-8ED2-7CA130A5AEE5}" type="presParOf" srcId="{2A24C382-B484-418A-B046-7840CC9613DE}" destId="{D47C7195-30BF-41A3-AC40-CC34BA33CD31}" srcOrd="1" destOrd="0" presId="urn:microsoft.com/office/officeart/2005/8/layout/vList5"/>
    <dgm:cxn modelId="{2B79D09A-77BF-4139-BCD7-0AD4DFAF0329}" type="presParOf" srcId="{2A24C382-B484-418A-B046-7840CC9613DE}" destId="{5D372422-8D25-4275-BDCB-9DDAEAEE02BD}" srcOrd="2" destOrd="0" presId="urn:microsoft.com/office/officeart/2005/8/layout/vList5"/>
    <dgm:cxn modelId="{8C7DF355-DE8A-4972-BFF3-10DC20153A83}" type="presParOf" srcId="{5D372422-8D25-4275-BDCB-9DDAEAEE02BD}" destId="{369A27D4-3920-4A87-96B1-FB6CF355C9F8}" srcOrd="0" destOrd="0" presId="urn:microsoft.com/office/officeart/2005/8/layout/vList5"/>
    <dgm:cxn modelId="{FF6D26CF-023B-4D3E-A302-49CACDB3B543}" type="presParOf" srcId="{5D372422-8D25-4275-BDCB-9DDAEAEE02BD}" destId="{4174CB6E-A6AD-499C-ADB9-8E5856683E94}" srcOrd="1" destOrd="0" presId="urn:microsoft.com/office/officeart/2005/8/layout/vList5"/>
    <dgm:cxn modelId="{05C8EE79-A79A-4E0C-BDFD-EDA9086F4137}" type="presParOf" srcId="{2A24C382-B484-418A-B046-7840CC9613DE}" destId="{F89F331D-2A96-44E1-AACD-CF50BECB5B07}" srcOrd="3" destOrd="0" presId="urn:microsoft.com/office/officeart/2005/8/layout/vList5"/>
    <dgm:cxn modelId="{FFC3BF98-C415-422A-918F-FC407EBEE7A8}" type="presParOf" srcId="{2A24C382-B484-418A-B046-7840CC9613DE}" destId="{4BE1D78C-1FC2-412C-A3F1-871FEF09AAFB}" srcOrd="4" destOrd="0" presId="urn:microsoft.com/office/officeart/2005/8/layout/vList5"/>
    <dgm:cxn modelId="{16BE6357-57AD-41BC-A737-7ED10CE9F377}" type="presParOf" srcId="{4BE1D78C-1FC2-412C-A3F1-871FEF09AAFB}" destId="{F7F1DB8E-033D-4DD4-B5F0-BDEBA61F751A}" srcOrd="0" destOrd="0" presId="urn:microsoft.com/office/officeart/2005/8/layout/vList5"/>
    <dgm:cxn modelId="{81131DF7-DFF1-4A33-8EE7-4D4C84836EA3}" type="presParOf" srcId="{4BE1D78C-1FC2-412C-A3F1-871FEF09AAFB}" destId="{FD4E3B55-21BD-47D7-9270-56B911D879D8}" srcOrd="1" destOrd="0" presId="urn:microsoft.com/office/officeart/2005/8/layout/vList5"/>
    <dgm:cxn modelId="{EAD039A4-D8CF-4E01-A6C6-37FEB4A40D72}" type="presParOf" srcId="{2A24C382-B484-418A-B046-7840CC9613DE}" destId="{3C400397-7837-4C42-9CBB-AD78278C90EA}" srcOrd="5" destOrd="0" presId="urn:microsoft.com/office/officeart/2005/8/layout/vList5"/>
    <dgm:cxn modelId="{D61514AA-29C2-4865-A64D-F64127547CDA}" type="presParOf" srcId="{2A24C382-B484-418A-B046-7840CC9613DE}" destId="{5F4C92CF-BAC6-40D0-8F43-E2463F008832}" srcOrd="6" destOrd="0" presId="urn:microsoft.com/office/officeart/2005/8/layout/vList5"/>
    <dgm:cxn modelId="{50769792-D2FB-43D5-8B03-1DFE3ADD9316}" type="presParOf" srcId="{5F4C92CF-BAC6-40D0-8F43-E2463F008832}" destId="{4265D79E-32D3-427D-8F2D-F344217BBC78}" srcOrd="0" destOrd="0" presId="urn:microsoft.com/office/officeart/2005/8/layout/vList5"/>
    <dgm:cxn modelId="{528B8223-8B83-406B-A790-C405262A5F41}" type="presParOf" srcId="{5F4C92CF-BAC6-40D0-8F43-E2463F008832}" destId="{D384CB87-D90B-45CC-B849-94D5449D678C}" srcOrd="1" destOrd="0" presId="urn:microsoft.com/office/officeart/2005/8/layout/vList5"/>
    <dgm:cxn modelId="{E9F5463A-77B4-4DBB-A425-BC5035592E44}" type="presParOf" srcId="{2A24C382-B484-418A-B046-7840CC9613DE}" destId="{92B2A0CD-37AA-49C1-A06B-33C1389AB753}" srcOrd="7" destOrd="0" presId="urn:microsoft.com/office/officeart/2005/8/layout/vList5"/>
    <dgm:cxn modelId="{A1D4F29E-90D6-4761-B522-A7CAEFC4835A}" type="presParOf" srcId="{2A24C382-B484-418A-B046-7840CC9613DE}" destId="{F8205856-81FD-46E8-AE57-1A08AF81C01D}" srcOrd="8" destOrd="0" presId="urn:microsoft.com/office/officeart/2005/8/layout/vList5"/>
    <dgm:cxn modelId="{2D15B4F8-DC13-4A89-B5C9-B13C087C81F5}" type="presParOf" srcId="{F8205856-81FD-46E8-AE57-1A08AF81C01D}" destId="{582F0214-64A9-49E4-8292-8BE966243266}" srcOrd="0" destOrd="0" presId="urn:microsoft.com/office/officeart/2005/8/layout/vList5"/>
    <dgm:cxn modelId="{2523D189-D3C0-4D1F-91DC-441D1DB28FA4}" type="presParOf" srcId="{F8205856-81FD-46E8-AE57-1A08AF81C01D}" destId="{07796A77-E6B4-490F-9488-D557E38ABC13}"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837AF9-B7F1-465A-AD6C-BFBA461644E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3030C2C4-7749-465B-B507-27878B6F41A8}">
      <dgm:prSet/>
      <dgm:spPr/>
      <dgm:t>
        <a:bodyPr/>
        <a:lstStyle/>
        <a:p>
          <a:r>
            <a:rPr lang="en-GB"/>
            <a:t>Executive</a:t>
          </a:r>
          <a:endParaRPr lang="en-US"/>
        </a:p>
      </dgm:t>
    </dgm:pt>
    <dgm:pt modelId="{29B437CA-0186-49C5-A1D6-51FD60B4D396}" type="parTrans" cxnId="{99234F4C-B70E-4867-8BB4-EEA3BFB0A834}">
      <dgm:prSet/>
      <dgm:spPr/>
      <dgm:t>
        <a:bodyPr/>
        <a:lstStyle/>
        <a:p>
          <a:endParaRPr lang="en-US"/>
        </a:p>
      </dgm:t>
    </dgm:pt>
    <dgm:pt modelId="{B1C2692E-A587-46A6-9BEB-2A82EDF0E93D}" type="sibTrans" cxnId="{99234F4C-B70E-4867-8BB4-EEA3BFB0A834}">
      <dgm:prSet/>
      <dgm:spPr/>
      <dgm:t>
        <a:bodyPr/>
        <a:lstStyle/>
        <a:p>
          <a:endParaRPr lang="en-US"/>
        </a:p>
      </dgm:t>
    </dgm:pt>
    <dgm:pt modelId="{C62B7586-A9FA-4B6B-B549-805887D43F6C}">
      <dgm:prSet/>
      <dgm:spPr/>
      <dgm:t>
        <a:bodyPr/>
        <a:lstStyle/>
        <a:p>
          <a:r>
            <a:rPr lang="en-GB" dirty="0"/>
            <a:t>Government ministers and civil service responsible for policy implementation and day to day governance</a:t>
          </a:r>
          <a:endParaRPr lang="en-US" dirty="0"/>
        </a:p>
      </dgm:t>
    </dgm:pt>
    <dgm:pt modelId="{FCB1D7A3-DC73-405D-A181-F74E06FD35F1}" type="parTrans" cxnId="{54140DBC-9896-43DB-B322-B8432383576C}">
      <dgm:prSet/>
      <dgm:spPr/>
      <dgm:t>
        <a:bodyPr/>
        <a:lstStyle/>
        <a:p>
          <a:endParaRPr lang="en-US"/>
        </a:p>
      </dgm:t>
    </dgm:pt>
    <dgm:pt modelId="{98886D51-45E1-4FB7-9D28-66B514003105}" type="sibTrans" cxnId="{54140DBC-9896-43DB-B322-B8432383576C}">
      <dgm:prSet/>
      <dgm:spPr/>
      <dgm:t>
        <a:bodyPr/>
        <a:lstStyle/>
        <a:p>
          <a:endParaRPr lang="en-US"/>
        </a:p>
      </dgm:t>
    </dgm:pt>
    <dgm:pt modelId="{98D405AD-5ACC-438E-BBA1-E616BF4CEBEA}">
      <dgm:prSet/>
      <dgm:spPr/>
      <dgm:t>
        <a:bodyPr/>
        <a:lstStyle/>
        <a:p>
          <a:r>
            <a:rPr lang="en-GB"/>
            <a:t>Legislature</a:t>
          </a:r>
          <a:endParaRPr lang="en-US"/>
        </a:p>
      </dgm:t>
    </dgm:pt>
    <dgm:pt modelId="{33C28D5F-B937-4893-95E9-F101AD42ECF7}" type="parTrans" cxnId="{670E5C22-FB74-4EC2-BCE1-888FD039B842}">
      <dgm:prSet/>
      <dgm:spPr/>
      <dgm:t>
        <a:bodyPr/>
        <a:lstStyle/>
        <a:p>
          <a:endParaRPr lang="en-US"/>
        </a:p>
      </dgm:t>
    </dgm:pt>
    <dgm:pt modelId="{A7308629-C41E-49AE-8EDD-553C04465C54}" type="sibTrans" cxnId="{670E5C22-FB74-4EC2-BCE1-888FD039B842}">
      <dgm:prSet/>
      <dgm:spPr/>
      <dgm:t>
        <a:bodyPr/>
        <a:lstStyle/>
        <a:p>
          <a:endParaRPr lang="en-US"/>
        </a:p>
      </dgm:t>
    </dgm:pt>
    <dgm:pt modelId="{70390CEE-435B-4D5E-AFB6-DB726F29AFC7}">
      <dgm:prSet/>
      <dgm:spPr/>
      <dgm:t>
        <a:bodyPr/>
        <a:lstStyle/>
        <a:p>
          <a:r>
            <a:rPr lang="en-GB" dirty="0"/>
            <a:t>Parliament (Houses of Commons and Lords) creates laws, scrutinises government and represents constituents</a:t>
          </a:r>
          <a:endParaRPr lang="en-US" dirty="0"/>
        </a:p>
      </dgm:t>
    </dgm:pt>
    <dgm:pt modelId="{47D9561C-542F-4293-821C-5F071C0535C8}" type="parTrans" cxnId="{25CA493C-1CE5-4691-BA65-DCEE71BCC722}">
      <dgm:prSet/>
      <dgm:spPr/>
      <dgm:t>
        <a:bodyPr/>
        <a:lstStyle/>
        <a:p>
          <a:endParaRPr lang="en-US"/>
        </a:p>
      </dgm:t>
    </dgm:pt>
    <dgm:pt modelId="{DDD8CF28-5611-4AD5-97B4-BDE36600EF19}" type="sibTrans" cxnId="{25CA493C-1CE5-4691-BA65-DCEE71BCC722}">
      <dgm:prSet/>
      <dgm:spPr/>
      <dgm:t>
        <a:bodyPr/>
        <a:lstStyle/>
        <a:p>
          <a:endParaRPr lang="en-US"/>
        </a:p>
      </dgm:t>
    </dgm:pt>
    <dgm:pt modelId="{2FF8C994-8485-46F0-A78B-5BCD194DD31D}">
      <dgm:prSet/>
      <dgm:spPr/>
      <dgm:t>
        <a:bodyPr/>
        <a:lstStyle/>
        <a:p>
          <a:r>
            <a:rPr lang="en-GB"/>
            <a:t>Judiciary</a:t>
          </a:r>
          <a:endParaRPr lang="en-US"/>
        </a:p>
      </dgm:t>
    </dgm:pt>
    <dgm:pt modelId="{4554E681-51F6-4131-8B7B-DF914DDFE333}" type="parTrans" cxnId="{3B75F85D-C7DA-40F4-B6E3-F13DA6B99701}">
      <dgm:prSet/>
      <dgm:spPr/>
      <dgm:t>
        <a:bodyPr/>
        <a:lstStyle/>
        <a:p>
          <a:endParaRPr lang="en-US"/>
        </a:p>
      </dgm:t>
    </dgm:pt>
    <dgm:pt modelId="{020DA383-57F6-4EB7-9DAD-A2B0A647B817}" type="sibTrans" cxnId="{3B75F85D-C7DA-40F4-B6E3-F13DA6B99701}">
      <dgm:prSet/>
      <dgm:spPr/>
      <dgm:t>
        <a:bodyPr/>
        <a:lstStyle/>
        <a:p>
          <a:endParaRPr lang="en-US"/>
        </a:p>
      </dgm:t>
    </dgm:pt>
    <dgm:pt modelId="{C37F5136-B69E-4DDD-9885-08D9EA2896A3}">
      <dgm:prSet/>
      <dgm:spPr/>
      <dgm:t>
        <a:bodyPr/>
        <a:lstStyle/>
        <a:p>
          <a:r>
            <a:rPr lang="en-GB" dirty="0"/>
            <a:t>Courts interpret and apply laws, resolve disputes and review executive (Government and Civil Service)  actions</a:t>
          </a:r>
          <a:endParaRPr lang="en-US" dirty="0"/>
        </a:p>
      </dgm:t>
    </dgm:pt>
    <dgm:pt modelId="{A1155242-49F6-4A4C-A872-2E16F1233A3F}" type="parTrans" cxnId="{E8E3D9D7-FCB1-40D6-846B-A1F16C564DC2}">
      <dgm:prSet/>
      <dgm:spPr/>
      <dgm:t>
        <a:bodyPr/>
        <a:lstStyle/>
        <a:p>
          <a:endParaRPr lang="en-US"/>
        </a:p>
      </dgm:t>
    </dgm:pt>
    <dgm:pt modelId="{ABB53A89-95DA-42D9-9041-4196BD8C15AE}" type="sibTrans" cxnId="{E8E3D9D7-FCB1-40D6-846B-A1F16C564DC2}">
      <dgm:prSet/>
      <dgm:spPr/>
      <dgm:t>
        <a:bodyPr/>
        <a:lstStyle/>
        <a:p>
          <a:endParaRPr lang="en-US"/>
        </a:p>
      </dgm:t>
    </dgm:pt>
    <dgm:pt modelId="{A1117F35-F0DF-4F9A-BAA5-39FB396E9B67}" type="pres">
      <dgm:prSet presAssocID="{B2837AF9-B7F1-465A-AD6C-BFBA461644E3}" presName="Name0" presStyleCnt="0">
        <dgm:presLayoutVars>
          <dgm:dir/>
          <dgm:animLvl val="lvl"/>
          <dgm:resizeHandles val="exact"/>
        </dgm:presLayoutVars>
      </dgm:prSet>
      <dgm:spPr/>
    </dgm:pt>
    <dgm:pt modelId="{7951FA03-87E8-48FC-920C-9D723C031572}" type="pres">
      <dgm:prSet presAssocID="{3030C2C4-7749-465B-B507-27878B6F41A8}" presName="composite" presStyleCnt="0"/>
      <dgm:spPr/>
    </dgm:pt>
    <dgm:pt modelId="{00C577ED-2814-4B1E-B100-FAD87C6BEDF5}" type="pres">
      <dgm:prSet presAssocID="{3030C2C4-7749-465B-B507-27878B6F41A8}" presName="parTx" presStyleLbl="alignNode1" presStyleIdx="0" presStyleCnt="3">
        <dgm:presLayoutVars>
          <dgm:chMax val="0"/>
          <dgm:chPref val="0"/>
          <dgm:bulletEnabled val="1"/>
        </dgm:presLayoutVars>
      </dgm:prSet>
      <dgm:spPr/>
    </dgm:pt>
    <dgm:pt modelId="{1CD2DF9A-EE8B-4E93-AAD8-2631FB2701D4}" type="pres">
      <dgm:prSet presAssocID="{3030C2C4-7749-465B-B507-27878B6F41A8}" presName="desTx" presStyleLbl="alignAccFollowNode1" presStyleIdx="0" presStyleCnt="3">
        <dgm:presLayoutVars>
          <dgm:bulletEnabled val="1"/>
        </dgm:presLayoutVars>
      </dgm:prSet>
      <dgm:spPr/>
    </dgm:pt>
    <dgm:pt modelId="{D2C094C7-39C8-4D40-A6B1-79DBC9B032BB}" type="pres">
      <dgm:prSet presAssocID="{B1C2692E-A587-46A6-9BEB-2A82EDF0E93D}" presName="space" presStyleCnt="0"/>
      <dgm:spPr/>
    </dgm:pt>
    <dgm:pt modelId="{88ED0820-0C03-4E4D-8C14-1633F471C9E2}" type="pres">
      <dgm:prSet presAssocID="{98D405AD-5ACC-438E-BBA1-E616BF4CEBEA}" presName="composite" presStyleCnt="0"/>
      <dgm:spPr/>
    </dgm:pt>
    <dgm:pt modelId="{1D758EAF-8C3F-4C2B-A95C-ED2CF0551756}" type="pres">
      <dgm:prSet presAssocID="{98D405AD-5ACC-438E-BBA1-E616BF4CEBEA}" presName="parTx" presStyleLbl="alignNode1" presStyleIdx="1" presStyleCnt="3">
        <dgm:presLayoutVars>
          <dgm:chMax val="0"/>
          <dgm:chPref val="0"/>
          <dgm:bulletEnabled val="1"/>
        </dgm:presLayoutVars>
      </dgm:prSet>
      <dgm:spPr/>
    </dgm:pt>
    <dgm:pt modelId="{5D59FD38-F505-4815-9F08-01CDC99DCEA1}" type="pres">
      <dgm:prSet presAssocID="{98D405AD-5ACC-438E-BBA1-E616BF4CEBEA}" presName="desTx" presStyleLbl="alignAccFollowNode1" presStyleIdx="1" presStyleCnt="3">
        <dgm:presLayoutVars>
          <dgm:bulletEnabled val="1"/>
        </dgm:presLayoutVars>
      </dgm:prSet>
      <dgm:spPr/>
    </dgm:pt>
    <dgm:pt modelId="{F44CCDCF-7979-4780-9142-266099DAEE84}" type="pres">
      <dgm:prSet presAssocID="{A7308629-C41E-49AE-8EDD-553C04465C54}" presName="space" presStyleCnt="0"/>
      <dgm:spPr/>
    </dgm:pt>
    <dgm:pt modelId="{2F230FB1-98E2-4A56-A6EB-7F2EC1DDC71C}" type="pres">
      <dgm:prSet presAssocID="{2FF8C994-8485-46F0-A78B-5BCD194DD31D}" presName="composite" presStyleCnt="0"/>
      <dgm:spPr/>
    </dgm:pt>
    <dgm:pt modelId="{E00A4EA0-A8BD-4658-B41B-2134CDEE309B}" type="pres">
      <dgm:prSet presAssocID="{2FF8C994-8485-46F0-A78B-5BCD194DD31D}" presName="parTx" presStyleLbl="alignNode1" presStyleIdx="2" presStyleCnt="3">
        <dgm:presLayoutVars>
          <dgm:chMax val="0"/>
          <dgm:chPref val="0"/>
          <dgm:bulletEnabled val="1"/>
        </dgm:presLayoutVars>
      </dgm:prSet>
      <dgm:spPr/>
    </dgm:pt>
    <dgm:pt modelId="{0A894BB2-D4F4-4E85-95AA-19B3C93D8AC5}" type="pres">
      <dgm:prSet presAssocID="{2FF8C994-8485-46F0-A78B-5BCD194DD31D}" presName="desTx" presStyleLbl="alignAccFollowNode1" presStyleIdx="2" presStyleCnt="3" custScaleX="99860">
        <dgm:presLayoutVars>
          <dgm:bulletEnabled val="1"/>
        </dgm:presLayoutVars>
      </dgm:prSet>
      <dgm:spPr/>
    </dgm:pt>
  </dgm:ptLst>
  <dgm:cxnLst>
    <dgm:cxn modelId="{670E5C22-FB74-4EC2-BCE1-888FD039B842}" srcId="{B2837AF9-B7F1-465A-AD6C-BFBA461644E3}" destId="{98D405AD-5ACC-438E-BBA1-E616BF4CEBEA}" srcOrd="1" destOrd="0" parTransId="{33C28D5F-B937-4893-95E9-F101AD42ECF7}" sibTransId="{A7308629-C41E-49AE-8EDD-553C04465C54}"/>
    <dgm:cxn modelId="{19B49126-7B61-4567-860D-F7D7F9C39971}" type="presOf" srcId="{B2837AF9-B7F1-465A-AD6C-BFBA461644E3}" destId="{A1117F35-F0DF-4F9A-BAA5-39FB396E9B67}" srcOrd="0" destOrd="0" presId="urn:microsoft.com/office/officeart/2005/8/layout/hList1"/>
    <dgm:cxn modelId="{25CA493C-1CE5-4691-BA65-DCEE71BCC722}" srcId="{98D405AD-5ACC-438E-BBA1-E616BF4CEBEA}" destId="{70390CEE-435B-4D5E-AFB6-DB726F29AFC7}" srcOrd="0" destOrd="0" parTransId="{47D9561C-542F-4293-821C-5F071C0535C8}" sibTransId="{DDD8CF28-5611-4AD5-97B4-BDE36600EF19}"/>
    <dgm:cxn modelId="{3B75F85D-C7DA-40F4-B6E3-F13DA6B99701}" srcId="{B2837AF9-B7F1-465A-AD6C-BFBA461644E3}" destId="{2FF8C994-8485-46F0-A78B-5BCD194DD31D}" srcOrd="2" destOrd="0" parTransId="{4554E681-51F6-4131-8B7B-DF914DDFE333}" sibTransId="{020DA383-57F6-4EB7-9DAD-A2B0A647B817}"/>
    <dgm:cxn modelId="{EFEF1F4C-546A-488D-8BA4-60970011540B}" type="presOf" srcId="{2FF8C994-8485-46F0-A78B-5BCD194DD31D}" destId="{E00A4EA0-A8BD-4658-B41B-2134CDEE309B}" srcOrd="0" destOrd="0" presId="urn:microsoft.com/office/officeart/2005/8/layout/hList1"/>
    <dgm:cxn modelId="{99234F4C-B70E-4867-8BB4-EEA3BFB0A834}" srcId="{B2837AF9-B7F1-465A-AD6C-BFBA461644E3}" destId="{3030C2C4-7749-465B-B507-27878B6F41A8}" srcOrd="0" destOrd="0" parTransId="{29B437CA-0186-49C5-A1D6-51FD60B4D396}" sibTransId="{B1C2692E-A587-46A6-9BEB-2A82EDF0E93D}"/>
    <dgm:cxn modelId="{331C1753-A557-407B-9207-BE101665646F}" type="presOf" srcId="{98D405AD-5ACC-438E-BBA1-E616BF4CEBEA}" destId="{1D758EAF-8C3F-4C2B-A95C-ED2CF0551756}" srcOrd="0" destOrd="0" presId="urn:microsoft.com/office/officeart/2005/8/layout/hList1"/>
    <dgm:cxn modelId="{F844BF73-F994-406D-928F-739C9596FD8C}" type="presOf" srcId="{70390CEE-435B-4D5E-AFB6-DB726F29AFC7}" destId="{5D59FD38-F505-4815-9F08-01CDC99DCEA1}" srcOrd="0" destOrd="0" presId="urn:microsoft.com/office/officeart/2005/8/layout/hList1"/>
    <dgm:cxn modelId="{21CB28A3-9CE7-4CA4-A566-092F42887184}" type="presOf" srcId="{3030C2C4-7749-465B-B507-27878B6F41A8}" destId="{00C577ED-2814-4B1E-B100-FAD87C6BEDF5}" srcOrd="0" destOrd="0" presId="urn:microsoft.com/office/officeart/2005/8/layout/hList1"/>
    <dgm:cxn modelId="{D340CEB3-2AAD-4FEB-883E-4EB43918DBF2}" type="presOf" srcId="{C37F5136-B69E-4DDD-9885-08D9EA2896A3}" destId="{0A894BB2-D4F4-4E85-95AA-19B3C93D8AC5}" srcOrd="0" destOrd="0" presId="urn:microsoft.com/office/officeart/2005/8/layout/hList1"/>
    <dgm:cxn modelId="{54140DBC-9896-43DB-B322-B8432383576C}" srcId="{3030C2C4-7749-465B-B507-27878B6F41A8}" destId="{C62B7586-A9FA-4B6B-B549-805887D43F6C}" srcOrd="0" destOrd="0" parTransId="{FCB1D7A3-DC73-405D-A181-F74E06FD35F1}" sibTransId="{98886D51-45E1-4FB7-9D28-66B514003105}"/>
    <dgm:cxn modelId="{E8E3D9D7-FCB1-40D6-846B-A1F16C564DC2}" srcId="{2FF8C994-8485-46F0-A78B-5BCD194DD31D}" destId="{C37F5136-B69E-4DDD-9885-08D9EA2896A3}" srcOrd="0" destOrd="0" parTransId="{A1155242-49F6-4A4C-A872-2E16F1233A3F}" sibTransId="{ABB53A89-95DA-42D9-9041-4196BD8C15AE}"/>
    <dgm:cxn modelId="{E7FE96F4-B9CB-482D-974F-4C4C703B35FE}" type="presOf" srcId="{C62B7586-A9FA-4B6B-B549-805887D43F6C}" destId="{1CD2DF9A-EE8B-4E93-AAD8-2631FB2701D4}" srcOrd="0" destOrd="0" presId="urn:microsoft.com/office/officeart/2005/8/layout/hList1"/>
    <dgm:cxn modelId="{386A425C-EFA4-41BF-AAA2-275D9082BF30}" type="presParOf" srcId="{A1117F35-F0DF-4F9A-BAA5-39FB396E9B67}" destId="{7951FA03-87E8-48FC-920C-9D723C031572}" srcOrd="0" destOrd="0" presId="urn:microsoft.com/office/officeart/2005/8/layout/hList1"/>
    <dgm:cxn modelId="{EA6C2132-B35D-44F0-B012-C301FFAC7023}" type="presParOf" srcId="{7951FA03-87E8-48FC-920C-9D723C031572}" destId="{00C577ED-2814-4B1E-B100-FAD87C6BEDF5}" srcOrd="0" destOrd="0" presId="urn:microsoft.com/office/officeart/2005/8/layout/hList1"/>
    <dgm:cxn modelId="{7BCF3663-0251-44DE-9B0D-F6C85EE5BAD0}" type="presParOf" srcId="{7951FA03-87E8-48FC-920C-9D723C031572}" destId="{1CD2DF9A-EE8B-4E93-AAD8-2631FB2701D4}" srcOrd="1" destOrd="0" presId="urn:microsoft.com/office/officeart/2005/8/layout/hList1"/>
    <dgm:cxn modelId="{F236A88B-8F35-4CC8-8AAF-E12A34DDE962}" type="presParOf" srcId="{A1117F35-F0DF-4F9A-BAA5-39FB396E9B67}" destId="{D2C094C7-39C8-4D40-A6B1-79DBC9B032BB}" srcOrd="1" destOrd="0" presId="urn:microsoft.com/office/officeart/2005/8/layout/hList1"/>
    <dgm:cxn modelId="{3C36D9F5-E94A-4838-B6AE-A1493ABC2721}" type="presParOf" srcId="{A1117F35-F0DF-4F9A-BAA5-39FB396E9B67}" destId="{88ED0820-0C03-4E4D-8C14-1633F471C9E2}" srcOrd="2" destOrd="0" presId="urn:microsoft.com/office/officeart/2005/8/layout/hList1"/>
    <dgm:cxn modelId="{FAE529B3-E571-43F9-B7CC-3007C68AC975}" type="presParOf" srcId="{88ED0820-0C03-4E4D-8C14-1633F471C9E2}" destId="{1D758EAF-8C3F-4C2B-A95C-ED2CF0551756}" srcOrd="0" destOrd="0" presId="urn:microsoft.com/office/officeart/2005/8/layout/hList1"/>
    <dgm:cxn modelId="{5FC55781-2089-4713-82E3-1CD95B740DCF}" type="presParOf" srcId="{88ED0820-0C03-4E4D-8C14-1633F471C9E2}" destId="{5D59FD38-F505-4815-9F08-01CDC99DCEA1}" srcOrd="1" destOrd="0" presId="urn:microsoft.com/office/officeart/2005/8/layout/hList1"/>
    <dgm:cxn modelId="{B1A91F1B-FE50-4E1F-A865-307B882BF319}" type="presParOf" srcId="{A1117F35-F0DF-4F9A-BAA5-39FB396E9B67}" destId="{F44CCDCF-7979-4780-9142-266099DAEE84}" srcOrd="3" destOrd="0" presId="urn:microsoft.com/office/officeart/2005/8/layout/hList1"/>
    <dgm:cxn modelId="{82A89219-3D14-4235-859E-5A31EC4F6742}" type="presParOf" srcId="{A1117F35-F0DF-4F9A-BAA5-39FB396E9B67}" destId="{2F230FB1-98E2-4A56-A6EB-7F2EC1DDC71C}" srcOrd="4" destOrd="0" presId="urn:microsoft.com/office/officeart/2005/8/layout/hList1"/>
    <dgm:cxn modelId="{D291EF94-B79B-4D8A-8B15-F4F1D8E3B8E4}" type="presParOf" srcId="{2F230FB1-98E2-4A56-A6EB-7F2EC1DDC71C}" destId="{E00A4EA0-A8BD-4658-B41B-2134CDEE309B}" srcOrd="0" destOrd="0" presId="urn:microsoft.com/office/officeart/2005/8/layout/hList1"/>
    <dgm:cxn modelId="{C4E3743A-C307-4346-A4BE-AB8C7814F96D}" type="presParOf" srcId="{2F230FB1-98E2-4A56-A6EB-7F2EC1DDC71C}" destId="{0A894BB2-D4F4-4E85-95AA-19B3C93D8AC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626F7A-89ED-4CBD-82B3-2565157E8BE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1551732-16B6-40BF-9162-B72CDF320AFE}">
      <dgm:prSet/>
      <dgm:spPr/>
      <dgm:t>
        <a:bodyPr/>
        <a:lstStyle/>
        <a:p>
          <a:r>
            <a:rPr lang="en-GB"/>
            <a:t>Find 3 strengths and 3 weaknesses of the UK constitution. </a:t>
          </a:r>
          <a:endParaRPr lang="en-US"/>
        </a:p>
      </dgm:t>
    </dgm:pt>
    <dgm:pt modelId="{4B9309B0-B0FC-454C-9249-FEC766E7B07B}" type="parTrans" cxnId="{68F65C43-4FAB-46F2-9D19-D2349F6CC7D6}">
      <dgm:prSet/>
      <dgm:spPr/>
      <dgm:t>
        <a:bodyPr/>
        <a:lstStyle/>
        <a:p>
          <a:endParaRPr lang="en-US"/>
        </a:p>
      </dgm:t>
    </dgm:pt>
    <dgm:pt modelId="{350A79D3-57A8-4CC8-A776-BD5D3282BA33}" type="sibTrans" cxnId="{68F65C43-4FAB-46F2-9D19-D2349F6CC7D6}">
      <dgm:prSet/>
      <dgm:spPr/>
      <dgm:t>
        <a:bodyPr/>
        <a:lstStyle/>
        <a:p>
          <a:endParaRPr lang="en-US"/>
        </a:p>
      </dgm:t>
    </dgm:pt>
    <dgm:pt modelId="{15502650-E808-41A3-A484-0D8BFBB79821}">
      <dgm:prSet/>
      <dgm:spPr/>
      <dgm:t>
        <a:bodyPr/>
        <a:lstStyle/>
        <a:p>
          <a:r>
            <a:rPr lang="en-GB"/>
            <a:t>Please ensure you include an in-text citation to demonstrate the source of the information. </a:t>
          </a:r>
          <a:endParaRPr lang="en-US"/>
        </a:p>
      </dgm:t>
    </dgm:pt>
    <dgm:pt modelId="{EF0CF4DF-611D-4C4F-B108-429EC4A6062B}" type="parTrans" cxnId="{9EABC7AD-B27B-451F-9B80-D5346A61B50B}">
      <dgm:prSet/>
      <dgm:spPr/>
      <dgm:t>
        <a:bodyPr/>
        <a:lstStyle/>
        <a:p>
          <a:endParaRPr lang="en-US"/>
        </a:p>
      </dgm:t>
    </dgm:pt>
    <dgm:pt modelId="{55EBDEFB-40CB-43E4-AC61-AE9CE0EEF4B7}" type="sibTrans" cxnId="{9EABC7AD-B27B-451F-9B80-D5346A61B50B}">
      <dgm:prSet/>
      <dgm:spPr/>
      <dgm:t>
        <a:bodyPr/>
        <a:lstStyle/>
        <a:p>
          <a:endParaRPr lang="en-US"/>
        </a:p>
      </dgm:t>
    </dgm:pt>
    <dgm:pt modelId="{694EC775-8BBE-4FAA-B303-2E1300C65C17}" type="pres">
      <dgm:prSet presAssocID="{E1626F7A-89ED-4CBD-82B3-2565157E8BE0}" presName="root" presStyleCnt="0">
        <dgm:presLayoutVars>
          <dgm:dir/>
          <dgm:resizeHandles val="exact"/>
        </dgm:presLayoutVars>
      </dgm:prSet>
      <dgm:spPr/>
    </dgm:pt>
    <dgm:pt modelId="{495733A4-15B0-4E19-B214-6144745090D5}" type="pres">
      <dgm:prSet presAssocID="{51551732-16B6-40BF-9162-B72CDF320AFE}" presName="compNode" presStyleCnt="0"/>
      <dgm:spPr/>
    </dgm:pt>
    <dgm:pt modelId="{E5DAF99E-E292-42BF-876C-1C1A485B405C}" type="pres">
      <dgm:prSet presAssocID="{51551732-16B6-40BF-9162-B72CDF320AFE}" presName="bgRect" presStyleLbl="bgShp" presStyleIdx="0" presStyleCnt="2"/>
      <dgm:spPr/>
    </dgm:pt>
    <dgm:pt modelId="{6193DC56-2904-443E-851D-02678107FCB6}" type="pres">
      <dgm:prSet presAssocID="{51551732-16B6-40BF-9162-B72CDF320AF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B50D55CA-AF02-42C9-843E-5C1130403706}" type="pres">
      <dgm:prSet presAssocID="{51551732-16B6-40BF-9162-B72CDF320AFE}" presName="spaceRect" presStyleCnt="0"/>
      <dgm:spPr/>
    </dgm:pt>
    <dgm:pt modelId="{FB476468-3D73-494A-B598-8A11005C7CE9}" type="pres">
      <dgm:prSet presAssocID="{51551732-16B6-40BF-9162-B72CDF320AFE}" presName="parTx" presStyleLbl="revTx" presStyleIdx="0" presStyleCnt="2">
        <dgm:presLayoutVars>
          <dgm:chMax val="0"/>
          <dgm:chPref val="0"/>
        </dgm:presLayoutVars>
      </dgm:prSet>
      <dgm:spPr/>
    </dgm:pt>
    <dgm:pt modelId="{90C12D44-C3A7-46A4-BE9A-3C40396E0774}" type="pres">
      <dgm:prSet presAssocID="{350A79D3-57A8-4CC8-A776-BD5D3282BA33}" presName="sibTrans" presStyleCnt="0"/>
      <dgm:spPr/>
    </dgm:pt>
    <dgm:pt modelId="{DB50D6BA-D96E-4620-938D-502605C5CBB4}" type="pres">
      <dgm:prSet presAssocID="{15502650-E808-41A3-A484-0D8BFBB79821}" presName="compNode" presStyleCnt="0"/>
      <dgm:spPr/>
    </dgm:pt>
    <dgm:pt modelId="{58445973-37EC-41CF-8935-543010A90A0B}" type="pres">
      <dgm:prSet presAssocID="{15502650-E808-41A3-A484-0D8BFBB79821}" presName="bgRect" presStyleLbl="bgShp" presStyleIdx="1" presStyleCnt="2"/>
      <dgm:spPr/>
    </dgm:pt>
    <dgm:pt modelId="{EA46BF1E-775C-4673-B12A-56294C695AC0}" type="pres">
      <dgm:prSet presAssocID="{15502650-E808-41A3-A484-0D8BFBB7982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CB87C2E0-4411-49E8-A138-6E02BBE6F601}" type="pres">
      <dgm:prSet presAssocID="{15502650-E808-41A3-A484-0D8BFBB79821}" presName="spaceRect" presStyleCnt="0"/>
      <dgm:spPr/>
    </dgm:pt>
    <dgm:pt modelId="{222FB5D8-FF5B-4115-9475-499435CC32A1}" type="pres">
      <dgm:prSet presAssocID="{15502650-E808-41A3-A484-0D8BFBB79821}" presName="parTx" presStyleLbl="revTx" presStyleIdx="1" presStyleCnt="2">
        <dgm:presLayoutVars>
          <dgm:chMax val="0"/>
          <dgm:chPref val="0"/>
        </dgm:presLayoutVars>
      </dgm:prSet>
      <dgm:spPr/>
    </dgm:pt>
  </dgm:ptLst>
  <dgm:cxnLst>
    <dgm:cxn modelId="{68F65C43-4FAB-46F2-9D19-D2349F6CC7D6}" srcId="{E1626F7A-89ED-4CBD-82B3-2565157E8BE0}" destId="{51551732-16B6-40BF-9162-B72CDF320AFE}" srcOrd="0" destOrd="0" parTransId="{4B9309B0-B0FC-454C-9249-FEC766E7B07B}" sibTransId="{350A79D3-57A8-4CC8-A776-BD5D3282BA33}"/>
    <dgm:cxn modelId="{42821E6B-FF54-49CB-9D46-2047B985990D}" type="presOf" srcId="{15502650-E808-41A3-A484-0D8BFBB79821}" destId="{222FB5D8-FF5B-4115-9475-499435CC32A1}" srcOrd="0" destOrd="0" presId="urn:microsoft.com/office/officeart/2018/2/layout/IconVerticalSolidList"/>
    <dgm:cxn modelId="{4B05B87A-B185-4462-95BC-206B6B34E1AC}" type="presOf" srcId="{E1626F7A-89ED-4CBD-82B3-2565157E8BE0}" destId="{694EC775-8BBE-4FAA-B303-2E1300C65C17}" srcOrd="0" destOrd="0" presId="urn:microsoft.com/office/officeart/2018/2/layout/IconVerticalSolidList"/>
    <dgm:cxn modelId="{9EABC7AD-B27B-451F-9B80-D5346A61B50B}" srcId="{E1626F7A-89ED-4CBD-82B3-2565157E8BE0}" destId="{15502650-E808-41A3-A484-0D8BFBB79821}" srcOrd="1" destOrd="0" parTransId="{EF0CF4DF-611D-4C4F-B108-429EC4A6062B}" sibTransId="{55EBDEFB-40CB-43E4-AC61-AE9CE0EEF4B7}"/>
    <dgm:cxn modelId="{8E8D09EF-F714-412E-902E-9EBDDD075EF0}" type="presOf" srcId="{51551732-16B6-40BF-9162-B72CDF320AFE}" destId="{FB476468-3D73-494A-B598-8A11005C7CE9}" srcOrd="0" destOrd="0" presId="urn:microsoft.com/office/officeart/2018/2/layout/IconVerticalSolidList"/>
    <dgm:cxn modelId="{FBB620D0-B85A-488F-ABAF-DA2329F5668E}" type="presParOf" srcId="{694EC775-8BBE-4FAA-B303-2E1300C65C17}" destId="{495733A4-15B0-4E19-B214-6144745090D5}" srcOrd="0" destOrd="0" presId="urn:microsoft.com/office/officeart/2018/2/layout/IconVerticalSolidList"/>
    <dgm:cxn modelId="{F7F8B4B9-DB95-48B1-AB5D-CD7E758BCE5A}" type="presParOf" srcId="{495733A4-15B0-4E19-B214-6144745090D5}" destId="{E5DAF99E-E292-42BF-876C-1C1A485B405C}" srcOrd="0" destOrd="0" presId="urn:microsoft.com/office/officeart/2018/2/layout/IconVerticalSolidList"/>
    <dgm:cxn modelId="{551A6C53-4278-4783-8919-E5A0B33344EC}" type="presParOf" srcId="{495733A4-15B0-4E19-B214-6144745090D5}" destId="{6193DC56-2904-443E-851D-02678107FCB6}" srcOrd="1" destOrd="0" presId="urn:microsoft.com/office/officeart/2018/2/layout/IconVerticalSolidList"/>
    <dgm:cxn modelId="{CBDA4F03-D06A-4517-9325-8A962D9874AF}" type="presParOf" srcId="{495733A4-15B0-4E19-B214-6144745090D5}" destId="{B50D55CA-AF02-42C9-843E-5C1130403706}" srcOrd="2" destOrd="0" presId="urn:microsoft.com/office/officeart/2018/2/layout/IconVerticalSolidList"/>
    <dgm:cxn modelId="{B1B31689-E170-4CD8-88E0-6D73F501BE35}" type="presParOf" srcId="{495733A4-15B0-4E19-B214-6144745090D5}" destId="{FB476468-3D73-494A-B598-8A11005C7CE9}" srcOrd="3" destOrd="0" presId="urn:microsoft.com/office/officeart/2018/2/layout/IconVerticalSolidList"/>
    <dgm:cxn modelId="{9AD2169C-699A-43AE-99B6-B5F133EAB831}" type="presParOf" srcId="{694EC775-8BBE-4FAA-B303-2E1300C65C17}" destId="{90C12D44-C3A7-46A4-BE9A-3C40396E0774}" srcOrd="1" destOrd="0" presId="urn:microsoft.com/office/officeart/2018/2/layout/IconVerticalSolidList"/>
    <dgm:cxn modelId="{A1BB2EFA-5382-4672-9B05-2E1026D2D65F}" type="presParOf" srcId="{694EC775-8BBE-4FAA-B303-2E1300C65C17}" destId="{DB50D6BA-D96E-4620-938D-502605C5CBB4}" srcOrd="2" destOrd="0" presId="urn:microsoft.com/office/officeart/2018/2/layout/IconVerticalSolidList"/>
    <dgm:cxn modelId="{8C89F455-1AA7-4F7D-8773-96C195D450D5}" type="presParOf" srcId="{DB50D6BA-D96E-4620-938D-502605C5CBB4}" destId="{58445973-37EC-41CF-8935-543010A90A0B}" srcOrd="0" destOrd="0" presId="urn:microsoft.com/office/officeart/2018/2/layout/IconVerticalSolidList"/>
    <dgm:cxn modelId="{E26BDD34-C67E-4D5D-8A4F-94E4490181BF}" type="presParOf" srcId="{DB50D6BA-D96E-4620-938D-502605C5CBB4}" destId="{EA46BF1E-775C-4673-B12A-56294C695AC0}" srcOrd="1" destOrd="0" presId="urn:microsoft.com/office/officeart/2018/2/layout/IconVerticalSolidList"/>
    <dgm:cxn modelId="{1D7E94C9-E876-4C96-8EE2-23CA50C76091}" type="presParOf" srcId="{DB50D6BA-D96E-4620-938D-502605C5CBB4}" destId="{CB87C2E0-4411-49E8-A138-6E02BBE6F601}" srcOrd="2" destOrd="0" presId="urn:microsoft.com/office/officeart/2018/2/layout/IconVerticalSolidList"/>
    <dgm:cxn modelId="{688E28CF-B595-45D4-A671-7AC8BB3AB336}" type="presParOf" srcId="{DB50D6BA-D96E-4620-938D-502605C5CBB4}" destId="{222FB5D8-FF5B-4115-9475-499435CC32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162DD-FBE5-4DCD-8D7B-ABF784672545}">
      <dsp:nvSpPr>
        <dsp:cNvPr id="0" name=""/>
        <dsp:cNvSpPr/>
      </dsp:nvSpPr>
      <dsp:spPr>
        <a:xfrm>
          <a:off x="16321" y="0"/>
          <a:ext cx="4208201" cy="25249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Fundamental Framework</a:t>
          </a:r>
          <a:r>
            <a:rPr lang="en-GB" sz="1900" kern="1200" dirty="0"/>
            <a:t>: </a:t>
          </a:r>
        </a:p>
        <a:p>
          <a:pPr marL="0" lvl="0" indent="0" algn="ctr" defTabSz="1422400">
            <a:lnSpc>
              <a:spcPct val="90000"/>
            </a:lnSpc>
            <a:spcBef>
              <a:spcPct val="0"/>
            </a:spcBef>
            <a:spcAft>
              <a:spcPct val="35000"/>
            </a:spcAft>
            <a:buNone/>
          </a:pPr>
          <a:r>
            <a:rPr lang="en-GB" sz="1900" kern="1200" dirty="0"/>
            <a:t>….of rules and principles that establishes the nature, functions and limits of a government</a:t>
          </a:r>
          <a:endParaRPr lang="en-US" sz="1900" kern="1200" dirty="0"/>
        </a:p>
      </dsp:txBody>
      <dsp:txXfrm>
        <a:off x="16321" y="0"/>
        <a:ext cx="4208201" cy="2524920"/>
      </dsp:txXfrm>
    </dsp:sp>
    <dsp:sp modelId="{F2FDCBFA-2CDF-4631-838C-DA990BC28F38}">
      <dsp:nvSpPr>
        <dsp:cNvPr id="0" name=""/>
        <dsp:cNvSpPr/>
      </dsp:nvSpPr>
      <dsp:spPr>
        <a:xfrm>
          <a:off x="6612803" y="2425"/>
          <a:ext cx="4208201" cy="25249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State – Citizen Relationship:</a:t>
          </a:r>
        </a:p>
        <a:p>
          <a:pPr marL="0" lvl="0" indent="0" algn="ctr" defTabSz="1422400">
            <a:lnSpc>
              <a:spcPct val="90000"/>
            </a:lnSpc>
            <a:spcBef>
              <a:spcPct val="0"/>
            </a:spcBef>
            <a:spcAft>
              <a:spcPct val="35000"/>
            </a:spcAft>
            <a:buNone/>
          </a:pPr>
          <a:r>
            <a:rPr lang="en-GB" sz="1900" kern="1200" dirty="0"/>
            <a:t>Governs the relationship between the state and its citizens, establishing, rights, responsibilities and protectors/protections</a:t>
          </a:r>
          <a:endParaRPr lang="en-US" sz="1900" kern="1200" dirty="0"/>
        </a:p>
      </dsp:txBody>
      <dsp:txXfrm>
        <a:off x="6612803" y="2425"/>
        <a:ext cx="4208201" cy="2524920"/>
      </dsp:txXfrm>
    </dsp:sp>
    <dsp:sp modelId="{D6B3500B-A93D-4CE9-87FD-3394449F2BCD}">
      <dsp:nvSpPr>
        <dsp:cNvPr id="0" name=""/>
        <dsp:cNvSpPr/>
      </dsp:nvSpPr>
      <dsp:spPr>
        <a:xfrm>
          <a:off x="2196464" y="2643358"/>
          <a:ext cx="6466153" cy="25249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Operational Blueprint:</a:t>
          </a:r>
        </a:p>
        <a:p>
          <a:pPr marL="0" lvl="0" indent="0" algn="ctr" defTabSz="1422400">
            <a:lnSpc>
              <a:spcPct val="90000"/>
            </a:lnSpc>
            <a:spcBef>
              <a:spcPct val="0"/>
            </a:spcBef>
            <a:spcAft>
              <a:spcPct val="35000"/>
            </a:spcAft>
            <a:buNone/>
          </a:pPr>
          <a:r>
            <a:rPr lang="en-GB" sz="3200" kern="1200" dirty="0"/>
            <a:t>….. </a:t>
          </a:r>
          <a:r>
            <a:rPr lang="en-GB" sz="1800" kern="1200" dirty="0"/>
            <a:t>for how government operates, delineating powers and functions of different governmental branches and institutions; </a:t>
          </a:r>
        </a:p>
        <a:p>
          <a:pPr marL="0" lvl="0" indent="0" algn="ctr" defTabSz="1422400">
            <a:lnSpc>
              <a:spcPct val="90000"/>
            </a:lnSpc>
            <a:spcBef>
              <a:spcPct val="0"/>
            </a:spcBef>
            <a:spcAft>
              <a:spcPct val="35000"/>
            </a:spcAft>
            <a:buNone/>
          </a:pPr>
          <a:r>
            <a:rPr lang="en-GB" sz="1800" kern="1200" dirty="0"/>
            <a:t>and provides the legal foundation upon which political systems are built, establishing legitimacy and continuity of governance</a:t>
          </a:r>
          <a:endParaRPr lang="en-US" sz="1800" kern="1200" dirty="0"/>
        </a:p>
      </dsp:txBody>
      <dsp:txXfrm>
        <a:off x="2196464" y="2643358"/>
        <a:ext cx="6466153" cy="2524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034D5-EA78-4386-93E8-2E9D63798B32}">
      <dsp:nvSpPr>
        <dsp:cNvPr id="0" name=""/>
        <dsp:cNvSpPr/>
      </dsp:nvSpPr>
      <dsp:spPr>
        <a:xfrm>
          <a:off x="0" y="242571"/>
          <a:ext cx="6707349" cy="148716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An Uncodified Framework:</a:t>
          </a:r>
          <a:endParaRPr lang="en-US" sz="2600" kern="1200" dirty="0"/>
        </a:p>
      </dsp:txBody>
      <dsp:txXfrm>
        <a:off x="72597" y="315168"/>
        <a:ext cx="6562155" cy="1341969"/>
      </dsp:txXfrm>
    </dsp:sp>
    <dsp:sp modelId="{A8ADBDC0-CFC6-4AA0-AA3C-165059E2ECCA}">
      <dsp:nvSpPr>
        <dsp:cNvPr id="0" name=""/>
        <dsp:cNvSpPr/>
      </dsp:nvSpPr>
      <dsp:spPr>
        <a:xfrm>
          <a:off x="0" y="1804615"/>
          <a:ext cx="6707349" cy="1487163"/>
        </a:xfrm>
        <a:prstGeom prst="roundRect">
          <a:avLst/>
        </a:prstGeom>
        <a:gradFill rotWithShape="0">
          <a:gsLst>
            <a:gs pos="0">
              <a:schemeClr val="accent2">
                <a:hueOff val="8531844"/>
                <a:satOff val="-779"/>
                <a:lumOff val="10490"/>
                <a:alphaOff val="0"/>
                <a:satMod val="103000"/>
                <a:lumMod val="102000"/>
                <a:tint val="94000"/>
              </a:schemeClr>
            </a:gs>
            <a:gs pos="50000">
              <a:schemeClr val="accent2">
                <a:hueOff val="8531844"/>
                <a:satOff val="-779"/>
                <a:lumOff val="10490"/>
                <a:alphaOff val="0"/>
                <a:satMod val="110000"/>
                <a:lumMod val="100000"/>
                <a:shade val="100000"/>
              </a:schemeClr>
            </a:gs>
            <a:gs pos="100000">
              <a:schemeClr val="accent2">
                <a:hueOff val="8531844"/>
                <a:satOff val="-779"/>
                <a:lumOff val="10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No single, written constitutional document that comprehensively outlines the structure and powers of government</a:t>
          </a:r>
          <a:endParaRPr lang="en-US" sz="2600" kern="1200" dirty="0"/>
        </a:p>
      </dsp:txBody>
      <dsp:txXfrm>
        <a:off x="72597" y="1877212"/>
        <a:ext cx="6562155" cy="1341969"/>
      </dsp:txXfrm>
    </dsp:sp>
    <dsp:sp modelId="{51259028-75FB-4017-B252-176A5A1AC516}">
      <dsp:nvSpPr>
        <dsp:cNvPr id="0" name=""/>
        <dsp:cNvSpPr/>
      </dsp:nvSpPr>
      <dsp:spPr>
        <a:xfrm>
          <a:off x="0" y="3366659"/>
          <a:ext cx="6707349" cy="1487163"/>
        </a:xfrm>
        <a:prstGeom prst="roundRect">
          <a:avLst/>
        </a:prstGeom>
        <a:gradFill rotWithShape="0">
          <a:gsLst>
            <a:gs pos="0">
              <a:schemeClr val="accent2">
                <a:hueOff val="17063688"/>
                <a:satOff val="-1558"/>
                <a:lumOff val="20979"/>
                <a:alphaOff val="0"/>
                <a:satMod val="103000"/>
                <a:lumMod val="102000"/>
                <a:tint val="94000"/>
              </a:schemeClr>
            </a:gs>
            <a:gs pos="50000">
              <a:schemeClr val="accent2">
                <a:hueOff val="17063688"/>
                <a:satOff val="-1558"/>
                <a:lumOff val="20979"/>
                <a:alphaOff val="0"/>
                <a:satMod val="110000"/>
                <a:lumMod val="100000"/>
                <a:shade val="100000"/>
              </a:schemeClr>
            </a:gs>
            <a:gs pos="100000">
              <a:schemeClr val="accent2">
                <a:hueOff val="17063688"/>
                <a:satOff val="-1558"/>
                <a:lumOff val="209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Represents an </a:t>
          </a:r>
          <a:r>
            <a:rPr lang="en-GB" sz="2600" b="1" kern="1200" dirty="0"/>
            <a:t>evolutionary</a:t>
          </a:r>
          <a:r>
            <a:rPr lang="en-GB" sz="2600" kern="1200" dirty="0"/>
            <a:t> approach to constitutional development rather than a </a:t>
          </a:r>
          <a:r>
            <a:rPr lang="en-GB" sz="2600" b="1" kern="1200" dirty="0"/>
            <a:t>revolutionary</a:t>
          </a:r>
          <a:r>
            <a:rPr lang="en-GB" sz="2600" kern="1200" dirty="0"/>
            <a:t> one.</a:t>
          </a:r>
          <a:endParaRPr lang="en-US" sz="2600" kern="1200" dirty="0"/>
        </a:p>
      </dsp:txBody>
      <dsp:txXfrm>
        <a:off x="72597" y="3439256"/>
        <a:ext cx="6562155" cy="13419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FD606-A7DE-4036-99BB-F91CA78FC728}">
      <dsp:nvSpPr>
        <dsp:cNvPr id="0" name=""/>
        <dsp:cNvSpPr/>
      </dsp:nvSpPr>
      <dsp:spPr>
        <a:xfrm rot="5400000">
          <a:off x="7065815" y="-2996987"/>
          <a:ext cx="835790" cy="7043492"/>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Exists across multiple sources rather than in a single document, allowing for greater flexibility but reduced clarity</a:t>
          </a:r>
          <a:endParaRPr lang="en-US" sz="1600" kern="1200" dirty="0"/>
        </a:p>
      </dsp:txBody>
      <dsp:txXfrm rot="-5400000">
        <a:off x="3961964" y="147664"/>
        <a:ext cx="7002692" cy="754190"/>
      </dsp:txXfrm>
    </dsp:sp>
    <dsp:sp modelId="{8750E0D5-0C50-4329-BD47-3D2FE4418623}">
      <dsp:nvSpPr>
        <dsp:cNvPr id="0" name=""/>
        <dsp:cNvSpPr/>
      </dsp:nvSpPr>
      <dsp:spPr>
        <a:xfrm>
          <a:off x="0" y="2389"/>
          <a:ext cx="3961964" cy="10447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Unwritten/Uncodified</a:t>
          </a:r>
          <a:endParaRPr lang="en-US" sz="2600" kern="1200" dirty="0"/>
        </a:p>
      </dsp:txBody>
      <dsp:txXfrm>
        <a:off x="51000" y="53389"/>
        <a:ext cx="3859964" cy="942737"/>
      </dsp:txXfrm>
    </dsp:sp>
    <dsp:sp modelId="{4174CB6E-A6AD-499C-ADB9-8E5856683E94}">
      <dsp:nvSpPr>
        <dsp:cNvPr id="0" name=""/>
        <dsp:cNvSpPr/>
      </dsp:nvSpPr>
      <dsp:spPr>
        <a:xfrm rot="5400000">
          <a:off x="7065815" y="-1900013"/>
          <a:ext cx="835790" cy="7043492"/>
        </a:xfrm>
        <a:prstGeom prst="round2SameRect">
          <a:avLst/>
        </a:prstGeom>
        <a:solidFill>
          <a:schemeClr val="accent2">
            <a:tint val="40000"/>
            <a:alpha val="90000"/>
            <a:hueOff val="4473545"/>
            <a:satOff val="12215"/>
            <a:lumOff val="1177"/>
            <a:alphaOff val="0"/>
          </a:schemeClr>
        </a:solidFill>
        <a:ln w="12700" cap="flat" cmpd="sng" algn="ctr">
          <a:solidFill>
            <a:schemeClr val="accent2">
              <a:tint val="40000"/>
              <a:alpha val="90000"/>
              <a:hueOff val="4473545"/>
              <a:satOff val="12215"/>
              <a:lumOff val="11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Can be altered through normal legislative processes without special procedures, enabling responsive evolution</a:t>
          </a:r>
          <a:endParaRPr lang="en-US" sz="1600" kern="1200" dirty="0"/>
        </a:p>
      </dsp:txBody>
      <dsp:txXfrm rot="-5400000">
        <a:off x="3961964" y="1244638"/>
        <a:ext cx="7002692" cy="754190"/>
      </dsp:txXfrm>
    </dsp:sp>
    <dsp:sp modelId="{369A27D4-3920-4A87-96B1-FB6CF355C9F8}">
      <dsp:nvSpPr>
        <dsp:cNvPr id="0" name=""/>
        <dsp:cNvSpPr/>
      </dsp:nvSpPr>
      <dsp:spPr>
        <a:xfrm>
          <a:off x="0" y="1099363"/>
          <a:ext cx="3961964" cy="1044737"/>
        </a:xfrm>
        <a:prstGeom prst="roundRect">
          <a:avLst/>
        </a:prstGeom>
        <a:solidFill>
          <a:schemeClr val="accent2">
            <a:hueOff val="4265922"/>
            <a:satOff val="-389"/>
            <a:lumOff val="52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Flexible and Adaptable</a:t>
          </a:r>
          <a:endParaRPr lang="en-US" sz="2600" kern="1200"/>
        </a:p>
      </dsp:txBody>
      <dsp:txXfrm>
        <a:off x="51000" y="1150363"/>
        <a:ext cx="3859964" cy="942737"/>
      </dsp:txXfrm>
    </dsp:sp>
    <dsp:sp modelId="{FD4E3B55-21BD-47D7-9270-56B911D879D8}">
      <dsp:nvSpPr>
        <dsp:cNvPr id="0" name=""/>
        <dsp:cNvSpPr/>
      </dsp:nvSpPr>
      <dsp:spPr>
        <a:xfrm rot="5400000">
          <a:off x="7065815" y="-803039"/>
          <a:ext cx="835790" cy="7043492"/>
        </a:xfrm>
        <a:prstGeom prst="round2SameRect">
          <a:avLst/>
        </a:prstGeom>
        <a:solidFill>
          <a:schemeClr val="accent2">
            <a:tint val="40000"/>
            <a:alpha val="90000"/>
            <a:hueOff val="8947090"/>
            <a:satOff val="24430"/>
            <a:lumOff val="2354"/>
            <a:alphaOff val="0"/>
          </a:schemeClr>
        </a:solidFill>
        <a:ln w="12700" cap="flat" cmpd="sng" algn="ctr">
          <a:solidFill>
            <a:schemeClr val="accent2">
              <a:tint val="40000"/>
              <a:alpha val="90000"/>
              <a:hueOff val="8947090"/>
              <a:satOff val="24430"/>
              <a:lumOff val="23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Parliament holds supreme legal authority to create or repeal any law with no other body able to override its legislation</a:t>
          </a:r>
          <a:endParaRPr lang="en-US" sz="1600" kern="1200" dirty="0"/>
        </a:p>
      </dsp:txBody>
      <dsp:txXfrm rot="-5400000">
        <a:off x="3961964" y="2341612"/>
        <a:ext cx="7002692" cy="754190"/>
      </dsp:txXfrm>
    </dsp:sp>
    <dsp:sp modelId="{F7F1DB8E-033D-4DD4-B5F0-BDEBA61F751A}">
      <dsp:nvSpPr>
        <dsp:cNvPr id="0" name=""/>
        <dsp:cNvSpPr/>
      </dsp:nvSpPr>
      <dsp:spPr>
        <a:xfrm>
          <a:off x="0" y="2196338"/>
          <a:ext cx="3961964" cy="1044737"/>
        </a:xfrm>
        <a:prstGeom prst="roundRect">
          <a:avLst/>
        </a:prstGeom>
        <a:solidFill>
          <a:schemeClr val="accent2">
            <a:hueOff val="8531844"/>
            <a:satOff val="-779"/>
            <a:lumOff val="10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Parliamentary Sovereignty</a:t>
          </a:r>
          <a:endParaRPr lang="en-US" sz="2600" kern="1200"/>
        </a:p>
      </dsp:txBody>
      <dsp:txXfrm>
        <a:off x="51000" y="2247338"/>
        <a:ext cx="3859964" cy="942737"/>
      </dsp:txXfrm>
    </dsp:sp>
    <dsp:sp modelId="{D384CB87-D90B-45CC-B849-94D5449D678C}">
      <dsp:nvSpPr>
        <dsp:cNvPr id="0" name=""/>
        <dsp:cNvSpPr/>
      </dsp:nvSpPr>
      <dsp:spPr>
        <a:xfrm rot="5400000">
          <a:off x="7065815" y="293935"/>
          <a:ext cx="835790" cy="7043492"/>
        </a:xfrm>
        <a:prstGeom prst="round2SameRect">
          <a:avLst/>
        </a:prstGeom>
        <a:solidFill>
          <a:schemeClr val="accent2">
            <a:tint val="40000"/>
            <a:alpha val="90000"/>
            <a:hueOff val="13420635"/>
            <a:satOff val="36645"/>
            <a:lumOff val="3531"/>
            <a:alphaOff val="0"/>
          </a:schemeClr>
        </a:solidFill>
        <a:ln w="12700" cap="flat" cmpd="sng" algn="ctr">
          <a:solidFill>
            <a:schemeClr val="accent2">
              <a:tint val="40000"/>
              <a:alpha val="90000"/>
              <a:hueOff val="13420635"/>
              <a:satOff val="36645"/>
              <a:lumOff val="35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All individuals and institutions, including government bodies, are subject to and accountable to the law</a:t>
          </a:r>
          <a:endParaRPr lang="en-US" sz="1600" kern="1200" dirty="0"/>
        </a:p>
      </dsp:txBody>
      <dsp:txXfrm rot="-5400000">
        <a:off x="3961964" y="3438586"/>
        <a:ext cx="7002692" cy="754190"/>
      </dsp:txXfrm>
    </dsp:sp>
    <dsp:sp modelId="{4265D79E-32D3-427D-8F2D-F344217BBC78}">
      <dsp:nvSpPr>
        <dsp:cNvPr id="0" name=""/>
        <dsp:cNvSpPr/>
      </dsp:nvSpPr>
      <dsp:spPr>
        <a:xfrm>
          <a:off x="0" y="3293312"/>
          <a:ext cx="3961964" cy="1044737"/>
        </a:xfrm>
        <a:prstGeom prst="roundRect">
          <a:avLst/>
        </a:prstGeom>
        <a:solidFill>
          <a:schemeClr val="accent2">
            <a:hueOff val="12797767"/>
            <a:satOff val="-1168"/>
            <a:lumOff val="157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Rule of Law</a:t>
          </a:r>
          <a:endParaRPr lang="en-US" sz="2600" kern="1200" dirty="0"/>
        </a:p>
      </dsp:txBody>
      <dsp:txXfrm>
        <a:off x="51000" y="3344312"/>
        <a:ext cx="3859964" cy="942737"/>
      </dsp:txXfrm>
    </dsp:sp>
    <dsp:sp modelId="{07796A77-E6B4-490F-9488-D557E38ABC13}">
      <dsp:nvSpPr>
        <dsp:cNvPr id="0" name=""/>
        <dsp:cNvSpPr/>
      </dsp:nvSpPr>
      <dsp:spPr>
        <a:xfrm rot="5400000">
          <a:off x="7065815" y="1390909"/>
          <a:ext cx="835790" cy="7043492"/>
        </a:xfrm>
        <a:prstGeom prst="round2SameRect">
          <a:avLst/>
        </a:prstGeom>
        <a:solidFill>
          <a:schemeClr val="accent2">
            <a:tint val="40000"/>
            <a:alpha val="90000"/>
            <a:hueOff val="17894180"/>
            <a:satOff val="48860"/>
            <a:lumOff val="4708"/>
            <a:alphaOff val="0"/>
          </a:schemeClr>
        </a:solidFill>
        <a:ln w="12700" cap="flat" cmpd="sng" algn="ctr">
          <a:solidFill>
            <a:schemeClr val="accent2">
              <a:tint val="40000"/>
              <a:alpha val="90000"/>
              <a:hueOff val="17894180"/>
              <a:satOff val="48860"/>
              <a:lumOff val="4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Functions of government are divided between branches, though with significant overlap, particularly between executive and legislature</a:t>
          </a:r>
          <a:endParaRPr lang="en-US" sz="1600" kern="1200" dirty="0"/>
        </a:p>
      </dsp:txBody>
      <dsp:txXfrm rot="-5400000">
        <a:off x="3961964" y="4535560"/>
        <a:ext cx="7002692" cy="754190"/>
      </dsp:txXfrm>
    </dsp:sp>
    <dsp:sp modelId="{582F0214-64A9-49E4-8292-8BE966243266}">
      <dsp:nvSpPr>
        <dsp:cNvPr id="0" name=""/>
        <dsp:cNvSpPr/>
      </dsp:nvSpPr>
      <dsp:spPr>
        <a:xfrm>
          <a:off x="0" y="4390287"/>
          <a:ext cx="3961964" cy="1044737"/>
        </a:xfrm>
        <a:prstGeom prst="roundRect">
          <a:avLst/>
        </a:prstGeom>
        <a:solidFill>
          <a:schemeClr val="accent2">
            <a:hueOff val="17063688"/>
            <a:satOff val="-1558"/>
            <a:lumOff val="20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Partial Separation of Powers</a:t>
          </a:r>
          <a:endParaRPr lang="en-US" sz="2600" kern="1200" dirty="0"/>
        </a:p>
      </dsp:txBody>
      <dsp:txXfrm>
        <a:off x="51000" y="4441287"/>
        <a:ext cx="3859964" cy="9427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577ED-2814-4B1E-B100-FAD87C6BEDF5}">
      <dsp:nvSpPr>
        <dsp:cNvPr id="0" name=""/>
        <dsp:cNvSpPr/>
      </dsp:nvSpPr>
      <dsp:spPr>
        <a:xfrm>
          <a:off x="3465" y="356747"/>
          <a:ext cx="3379022"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a:t>Executive</a:t>
          </a:r>
          <a:endParaRPr lang="en-US" sz="2800" kern="1200"/>
        </a:p>
      </dsp:txBody>
      <dsp:txXfrm>
        <a:off x="3465" y="356747"/>
        <a:ext cx="3379022" cy="806400"/>
      </dsp:txXfrm>
    </dsp:sp>
    <dsp:sp modelId="{1CD2DF9A-EE8B-4E93-AAD8-2631FB2701D4}">
      <dsp:nvSpPr>
        <dsp:cNvPr id="0" name=""/>
        <dsp:cNvSpPr/>
      </dsp:nvSpPr>
      <dsp:spPr>
        <a:xfrm>
          <a:off x="3465" y="1163147"/>
          <a:ext cx="3379022" cy="397750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Government ministers and civil service responsible for policy implementation and day to day governance</a:t>
          </a:r>
          <a:endParaRPr lang="en-US" sz="2800" kern="1200" dirty="0"/>
        </a:p>
      </dsp:txBody>
      <dsp:txXfrm>
        <a:off x="3465" y="1163147"/>
        <a:ext cx="3379022" cy="3977505"/>
      </dsp:txXfrm>
    </dsp:sp>
    <dsp:sp modelId="{1D758EAF-8C3F-4C2B-A95C-ED2CF0551756}">
      <dsp:nvSpPr>
        <dsp:cNvPr id="0" name=""/>
        <dsp:cNvSpPr/>
      </dsp:nvSpPr>
      <dsp:spPr>
        <a:xfrm>
          <a:off x="3855550" y="356747"/>
          <a:ext cx="3379022"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a:t>Legislature</a:t>
          </a:r>
          <a:endParaRPr lang="en-US" sz="2800" kern="1200"/>
        </a:p>
      </dsp:txBody>
      <dsp:txXfrm>
        <a:off x="3855550" y="356747"/>
        <a:ext cx="3379022" cy="806400"/>
      </dsp:txXfrm>
    </dsp:sp>
    <dsp:sp modelId="{5D59FD38-F505-4815-9F08-01CDC99DCEA1}">
      <dsp:nvSpPr>
        <dsp:cNvPr id="0" name=""/>
        <dsp:cNvSpPr/>
      </dsp:nvSpPr>
      <dsp:spPr>
        <a:xfrm>
          <a:off x="3855550" y="1163147"/>
          <a:ext cx="3379022" cy="397750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Parliament (Houses of Commons and Lords) creates laws, scrutinises government and represents constituents</a:t>
          </a:r>
          <a:endParaRPr lang="en-US" sz="2800" kern="1200" dirty="0"/>
        </a:p>
      </dsp:txBody>
      <dsp:txXfrm>
        <a:off x="3855550" y="1163147"/>
        <a:ext cx="3379022" cy="3977505"/>
      </dsp:txXfrm>
    </dsp:sp>
    <dsp:sp modelId="{E00A4EA0-A8BD-4658-B41B-2134CDEE309B}">
      <dsp:nvSpPr>
        <dsp:cNvPr id="0" name=""/>
        <dsp:cNvSpPr/>
      </dsp:nvSpPr>
      <dsp:spPr>
        <a:xfrm>
          <a:off x="7707636" y="356747"/>
          <a:ext cx="3379022"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a:t>Judiciary</a:t>
          </a:r>
          <a:endParaRPr lang="en-US" sz="2800" kern="1200"/>
        </a:p>
      </dsp:txBody>
      <dsp:txXfrm>
        <a:off x="7707636" y="356747"/>
        <a:ext cx="3379022" cy="806400"/>
      </dsp:txXfrm>
    </dsp:sp>
    <dsp:sp modelId="{0A894BB2-D4F4-4E85-95AA-19B3C93D8AC5}">
      <dsp:nvSpPr>
        <dsp:cNvPr id="0" name=""/>
        <dsp:cNvSpPr/>
      </dsp:nvSpPr>
      <dsp:spPr>
        <a:xfrm>
          <a:off x="7710001" y="1163147"/>
          <a:ext cx="3374291" cy="397750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Courts interpret and apply laws, resolve disputes and review executive (Government and Civil Service)  actions</a:t>
          </a:r>
          <a:endParaRPr lang="en-US" sz="2800" kern="1200" dirty="0"/>
        </a:p>
      </dsp:txBody>
      <dsp:txXfrm>
        <a:off x="7710001" y="1163147"/>
        <a:ext cx="3374291" cy="39775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AF99E-E292-42BF-876C-1C1A485B405C}">
      <dsp:nvSpPr>
        <dsp:cNvPr id="0" name=""/>
        <dsp:cNvSpPr/>
      </dsp:nvSpPr>
      <dsp:spPr>
        <a:xfrm>
          <a:off x="0" y="740698"/>
          <a:ext cx="10840627" cy="136744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3DC56-2904-443E-851D-02678107FCB6}">
      <dsp:nvSpPr>
        <dsp:cNvPr id="0" name=""/>
        <dsp:cNvSpPr/>
      </dsp:nvSpPr>
      <dsp:spPr>
        <a:xfrm>
          <a:off x="413651" y="1048373"/>
          <a:ext cx="752093" cy="75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476468-3D73-494A-B598-8A11005C7CE9}">
      <dsp:nvSpPr>
        <dsp:cNvPr id="0" name=""/>
        <dsp:cNvSpPr/>
      </dsp:nvSpPr>
      <dsp:spPr>
        <a:xfrm>
          <a:off x="1579396" y="740698"/>
          <a:ext cx="9261230" cy="1367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21" tIns="144721" rIns="144721" bIns="144721" numCol="1" spcCol="1270" anchor="ctr" anchorCtr="0">
          <a:noAutofit/>
        </a:bodyPr>
        <a:lstStyle/>
        <a:p>
          <a:pPr marL="0" lvl="0" indent="0" algn="l" defTabSz="1111250">
            <a:lnSpc>
              <a:spcPct val="90000"/>
            </a:lnSpc>
            <a:spcBef>
              <a:spcPct val="0"/>
            </a:spcBef>
            <a:spcAft>
              <a:spcPct val="35000"/>
            </a:spcAft>
            <a:buNone/>
          </a:pPr>
          <a:r>
            <a:rPr lang="en-GB" sz="2500" kern="1200"/>
            <a:t>Find 3 strengths and 3 weaknesses of the UK constitution. </a:t>
          </a:r>
          <a:endParaRPr lang="en-US" sz="2500" kern="1200"/>
        </a:p>
      </dsp:txBody>
      <dsp:txXfrm>
        <a:off x="1579396" y="740698"/>
        <a:ext cx="9261230" cy="1367443"/>
      </dsp:txXfrm>
    </dsp:sp>
    <dsp:sp modelId="{58445973-37EC-41CF-8935-543010A90A0B}">
      <dsp:nvSpPr>
        <dsp:cNvPr id="0" name=""/>
        <dsp:cNvSpPr/>
      </dsp:nvSpPr>
      <dsp:spPr>
        <a:xfrm>
          <a:off x="0" y="2450002"/>
          <a:ext cx="10840627" cy="136744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6BF1E-775C-4673-B12A-56294C695AC0}">
      <dsp:nvSpPr>
        <dsp:cNvPr id="0" name=""/>
        <dsp:cNvSpPr/>
      </dsp:nvSpPr>
      <dsp:spPr>
        <a:xfrm>
          <a:off x="413651" y="2757677"/>
          <a:ext cx="752093" cy="75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2FB5D8-FF5B-4115-9475-499435CC32A1}">
      <dsp:nvSpPr>
        <dsp:cNvPr id="0" name=""/>
        <dsp:cNvSpPr/>
      </dsp:nvSpPr>
      <dsp:spPr>
        <a:xfrm>
          <a:off x="1579396" y="2450002"/>
          <a:ext cx="9261230" cy="1367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21" tIns="144721" rIns="144721" bIns="144721" numCol="1" spcCol="1270" anchor="ctr" anchorCtr="0">
          <a:noAutofit/>
        </a:bodyPr>
        <a:lstStyle/>
        <a:p>
          <a:pPr marL="0" lvl="0" indent="0" algn="l" defTabSz="1111250">
            <a:lnSpc>
              <a:spcPct val="90000"/>
            </a:lnSpc>
            <a:spcBef>
              <a:spcPct val="0"/>
            </a:spcBef>
            <a:spcAft>
              <a:spcPct val="35000"/>
            </a:spcAft>
            <a:buNone/>
          </a:pPr>
          <a:r>
            <a:rPr lang="en-GB" sz="2500" kern="1200"/>
            <a:t>Please ensure you include an in-text citation to demonstrate the source of the information. </a:t>
          </a:r>
          <a:endParaRPr lang="en-US" sz="2500" kern="1200"/>
        </a:p>
      </dsp:txBody>
      <dsp:txXfrm>
        <a:off x="1579396" y="2450002"/>
        <a:ext cx="9261230" cy="136744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464873B1-4D6E-498D-B8BA-B8549C95D57E}" type="datetimeFigureOut">
              <a:rPr lang="en-GB" smtClean="0"/>
              <a:t>09/09/2026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5249714-3523-4A13-83F3-4C3CBCA8A721}" type="slidenum">
              <a:rPr lang="en-GB" smtClean="0"/>
              <a:t>‹#›</a:t>
            </a:fld>
            <a:endParaRPr lang="en-GB"/>
          </a:p>
        </p:txBody>
      </p:sp>
    </p:spTree>
    <p:extLst>
      <p:ext uri="{BB962C8B-B14F-4D97-AF65-F5344CB8AC3E}">
        <p14:creationId xmlns:p14="http://schemas.microsoft.com/office/powerpoint/2010/main" val="145314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bc.co.uk/news/technology-2549531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249714-3523-4A13-83F3-4C3CBCA8A721}" type="slidenum">
              <a:rPr lang="en-GB" smtClean="0"/>
              <a:t>1</a:t>
            </a:fld>
            <a:endParaRPr lang="en-GB"/>
          </a:p>
        </p:txBody>
      </p:sp>
    </p:spTree>
    <p:extLst>
      <p:ext uri="{BB962C8B-B14F-4D97-AF65-F5344CB8AC3E}">
        <p14:creationId xmlns:p14="http://schemas.microsoft.com/office/powerpoint/2010/main" val="1150311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3</a:t>
            </a:fld>
            <a:endParaRPr lang="en-GB"/>
          </a:p>
        </p:txBody>
      </p:sp>
    </p:spTree>
    <p:extLst>
      <p:ext uri="{BB962C8B-B14F-4D97-AF65-F5344CB8AC3E}">
        <p14:creationId xmlns:p14="http://schemas.microsoft.com/office/powerpoint/2010/main" val="2866396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4</a:t>
            </a:fld>
            <a:endParaRPr lang="en-GB"/>
          </a:p>
        </p:txBody>
      </p:sp>
    </p:spTree>
    <p:extLst>
      <p:ext uri="{BB962C8B-B14F-4D97-AF65-F5344CB8AC3E}">
        <p14:creationId xmlns:p14="http://schemas.microsoft.com/office/powerpoint/2010/main" val="566767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5</a:t>
            </a:fld>
            <a:endParaRPr lang="en-GB"/>
          </a:p>
        </p:txBody>
      </p:sp>
    </p:spTree>
    <p:extLst>
      <p:ext uri="{BB962C8B-B14F-4D97-AF65-F5344CB8AC3E}">
        <p14:creationId xmlns:p14="http://schemas.microsoft.com/office/powerpoint/2010/main" val="540149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6</a:t>
            </a:fld>
            <a:endParaRPr lang="en-GB"/>
          </a:p>
        </p:txBody>
      </p:sp>
    </p:spTree>
    <p:extLst>
      <p:ext uri="{BB962C8B-B14F-4D97-AF65-F5344CB8AC3E}">
        <p14:creationId xmlns:p14="http://schemas.microsoft.com/office/powerpoint/2010/main" val="675868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7</a:t>
            </a:fld>
            <a:endParaRPr lang="en-GB"/>
          </a:p>
        </p:txBody>
      </p:sp>
    </p:spTree>
    <p:extLst>
      <p:ext uri="{BB962C8B-B14F-4D97-AF65-F5344CB8AC3E}">
        <p14:creationId xmlns:p14="http://schemas.microsoft.com/office/powerpoint/2010/main" val="1049259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8</a:t>
            </a:fld>
            <a:endParaRPr lang="en-GB"/>
          </a:p>
        </p:txBody>
      </p:sp>
    </p:spTree>
    <p:extLst>
      <p:ext uri="{BB962C8B-B14F-4D97-AF65-F5344CB8AC3E}">
        <p14:creationId xmlns:p14="http://schemas.microsoft.com/office/powerpoint/2010/main" val="3579768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9</a:t>
            </a:fld>
            <a:endParaRPr lang="en-GB"/>
          </a:p>
        </p:txBody>
      </p:sp>
    </p:spTree>
    <p:extLst>
      <p:ext uri="{BB962C8B-B14F-4D97-AF65-F5344CB8AC3E}">
        <p14:creationId xmlns:p14="http://schemas.microsoft.com/office/powerpoint/2010/main" val="3576034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10</a:t>
            </a:fld>
            <a:endParaRPr lang="en-GB"/>
          </a:p>
        </p:txBody>
      </p:sp>
    </p:spTree>
    <p:extLst>
      <p:ext uri="{BB962C8B-B14F-4D97-AF65-F5344CB8AC3E}">
        <p14:creationId xmlns:p14="http://schemas.microsoft.com/office/powerpoint/2010/main" val="3600829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Royal pardon for codebreaker Alan Turing - BBC News</a:t>
            </a:r>
            <a:endParaRPr lang="en-GB" dirty="0"/>
          </a:p>
          <a:p>
            <a:endParaRPr lang="en-GB" dirty="0"/>
          </a:p>
          <a:p>
            <a:r>
              <a:rPr lang="en-GB" dirty="0"/>
              <a:t>Alan Turing 2013 given posthumous pardon following convictions for homosexuality in 1952</a:t>
            </a:r>
          </a:p>
          <a:p>
            <a:endParaRPr lang="en-GB" dirty="0"/>
          </a:p>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11</a:t>
            </a:fld>
            <a:endParaRPr lang="en-GB"/>
          </a:p>
        </p:txBody>
      </p:sp>
    </p:spTree>
    <p:extLst>
      <p:ext uri="{BB962C8B-B14F-4D97-AF65-F5344CB8AC3E}">
        <p14:creationId xmlns:p14="http://schemas.microsoft.com/office/powerpoint/2010/main" val="856330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Constitutional conventions</a:t>
            </a:r>
          </a:p>
          <a:p>
            <a:r>
              <a:rPr lang="en-GB" dirty="0"/>
              <a:t>Constitutional conventions are the non-legal rules of the constitution. They are, in the words of The Cabinet Manual “rules of constitutional practice that are regarded as binding in operation but not in law”. Conventions are essentially political rules, which constrain behaviour through political precedent rather than legal consequences. The absence of a codified written constitution in the UK means conventions are an importance source of the constitution, filling in some of the gaps in the law.</a:t>
            </a:r>
          </a:p>
          <a:p>
            <a:endParaRPr lang="en-GB" dirty="0"/>
          </a:p>
          <a:p>
            <a:r>
              <a:rPr lang="en-GB" dirty="0"/>
              <a:t>Many important aspects of the UK constitution are based on conventions.</a:t>
            </a:r>
          </a:p>
          <a:p>
            <a:endParaRPr lang="en-GB" dirty="0"/>
          </a:p>
          <a:p>
            <a:r>
              <a:rPr lang="en-GB" dirty="0"/>
              <a:t>(1)   The collective responsibility of Cabinet – government ministers are expected to support in public all government policies, regardless of internal disagreements.</a:t>
            </a:r>
          </a:p>
          <a:p>
            <a:endParaRPr lang="en-GB" dirty="0"/>
          </a:p>
          <a:p>
            <a:r>
              <a:rPr lang="en-GB" dirty="0"/>
              <a:t>(2)   The monarch will ask a leader of the political party with a majority in the House of Commons to form a government.</a:t>
            </a:r>
          </a:p>
          <a:p>
            <a:endParaRPr lang="en-GB" dirty="0"/>
          </a:p>
          <a:p>
            <a:r>
              <a:rPr lang="en-GB" dirty="0"/>
              <a:t>(3)   A minister must be a member either of the House of Commons or House of Lords.</a:t>
            </a:r>
          </a:p>
          <a:p>
            <a:endParaRPr lang="en-GB" dirty="0"/>
          </a:p>
          <a:p>
            <a:r>
              <a:rPr lang="en-GB" dirty="0"/>
              <a:t>(4)   The monarch will give Royal Assent to Acts of Parliament on the advice of his ministers – he will not refuse because he personally disagrees with them.</a:t>
            </a:r>
          </a:p>
          <a:p>
            <a:endParaRPr lang="en-GB" dirty="0"/>
          </a:p>
          <a:p>
            <a:r>
              <a:rPr lang="en-GB" dirty="0"/>
              <a:t>All of the above rules and practices are important in terms of how the UK constitution operates and how power is exercised, but all are conventions rather than being prescribed by statute or common law.</a:t>
            </a:r>
          </a:p>
          <a:p>
            <a:endParaRPr lang="en-GB" dirty="0"/>
          </a:p>
          <a:p>
            <a:r>
              <a:rPr lang="en-GB" dirty="0"/>
              <a:t>The nature of conventions is that they develop and change over time. It is therefore not always easy to say whether a particular habit or practice has become a convention, or when it became so. For example, it is convention that the Prime Minister must be a member of the House of Commons. Yet this has not always been the case: historically, many Prime Ministers have governed from the House of Lords, including most recently, the Marquess of Salisbury, who was Prime Minister from 1895 to 1902. However, in 1922, when George V was called upon to appoint a new Prime Minister, he rejected Lord Curzon in favour of Stanley Baldwin, and when the Earl of Home became leader of the governing Conservative Party in 1963, he did so on the understanding he would renounce his peerage and seek election to the House of Commons. A new convention had been established.</a:t>
            </a:r>
          </a:p>
          <a:p>
            <a:endParaRPr lang="en-GB" dirty="0"/>
          </a:p>
          <a:p>
            <a:r>
              <a:rPr lang="en-GB" dirty="0"/>
              <a:t>Sir Ivor Jennings suggested that there are three factors that help establish whether there is a convention (and distinguish convention from habit or practice).</a:t>
            </a:r>
          </a:p>
          <a:p>
            <a:endParaRPr lang="en-GB" dirty="0"/>
          </a:p>
          <a:p>
            <a:r>
              <a:rPr lang="en-GB" dirty="0"/>
              <a:t>(1)   There is a practice among constitutional actors (including politicians).</a:t>
            </a:r>
          </a:p>
          <a:p>
            <a:endParaRPr lang="en-GB" dirty="0"/>
          </a:p>
          <a:p>
            <a:r>
              <a:rPr lang="en-GB" dirty="0"/>
              <a:t>(2)   Those who practice the convention consider themselves bound by the convention.</a:t>
            </a:r>
          </a:p>
          <a:p>
            <a:endParaRPr lang="en-GB" dirty="0"/>
          </a:p>
          <a:p>
            <a:r>
              <a:rPr lang="en-GB" dirty="0"/>
              <a:t>(3)   They believe that there is a good reason for the convention to exist.</a:t>
            </a:r>
          </a:p>
          <a:p>
            <a:endParaRPr lang="en-GB" dirty="0"/>
          </a:p>
          <a:p>
            <a:r>
              <a:rPr lang="en-GB" dirty="0"/>
              <a:t>Applying these questions to the appointment of Prime Minister, we can see that by the time of Alec Douglas-Home’s appointment, there were precedents (both in George V’s choice of Baldwin and in the fact that no PM since Salisbury had governed from the Lords) and Douglas-Home clearly felt himself bound to renounce his peerage. There is also a clear reason for a rule that the PM must be a member of the House of Commons: it reflects the importance of the House of Commons as the democratically elected chamber, and as the source of major policy innovation and legislative change.</a:t>
            </a:r>
          </a:p>
          <a:p>
            <a:endParaRPr lang="en-GB" dirty="0"/>
          </a:p>
          <a:p>
            <a:r>
              <a:rPr lang="en-GB" dirty="0"/>
              <a:t>Constitutional conventions are not legally binding, that is, they will not be enforced by the courts. In Attorney-General v Jonathan Cape Ltd [1976] the convention of collective Cabinet responsibility was considered in relation to the publication of the diaries of a Cabinet minister that disclosed confidential information from Cabinet discussions. The court held that publication of this information would breach a legal requirement but the convention itself was only one factor to be taken into account in determining the legal doctrine of confidence.</a:t>
            </a:r>
          </a:p>
        </p:txBody>
      </p:sp>
      <p:sp>
        <p:nvSpPr>
          <p:cNvPr id="4" name="Slide Number Placeholder 3"/>
          <p:cNvSpPr>
            <a:spLocks noGrp="1"/>
          </p:cNvSpPr>
          <p:nvPr>
            <p:ph type="sldNum" sz="quarter" idx="5"/>
          </p:nvPr>
        </p:nvSpPr>
        <p:spPr/>
        <p:txBody>
          <a:bodyPr/>
          <a:lstStyle/>
          <a:p>
            <a:fld id="{A5249714-3523-4A13-83F3-4C3CBCA8A721}" type="slidenum">
              <a:rPr lang="en-GB" smtClean="0"/>
              <a:t>12</a:t>
            </a:fld>
            <a:endParaRPr lang="en-GB"/>
          </a:p>
        </p:txBody>
      </p:sp>
    </p:spTree>
    <p:extLst>
      <p:ext uri="{BB962C8B-B14F-4D97-AF65-F5344CB8AC3E}">
        <p14:creationId xmlns:p14="http://schemas.microsoft.com/office/powerpoint/2010/main" val="40270664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13</a:t>
            </a:fld>
            <a:endParaRPr lang="en-GB"/>
          </a:p>
        </p:txBody>
      </p:sp>
    </p:spTree>
    <p:extLst>
      <p:ext uri="{BB962C8B-B14F-4D97-AF65-F5344CB8AC3E}">
        <p14:creationId xmlns:p14="http://schemas.microsoft.com/office/powerpoint/2010/main" val="657046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14</a:t>
            </a:fld>
            <a:endParaRPr lang="en-GB"/>
          </a:p>
        </p:txBody>
      </p:sp>
    </p:spTree>
    <p:extLst>
      <p:ext uri="{BB962C8B-B14F-4D97-AF65-F5344CB8AC3E}">
        <p14:creationId xmlns:p14="http://schemas.microsoft.com/office/powerpoint/2010/main" val="2888146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15</a:t>
            </a:fld>
            <a:endParaRPr lang="en-GB"/>
          </a:p>
        </p:txBody>
      </p:sp>
    </p:spTree>
    <p:extLst>
      <p:ext uri="{BB962C8B-B14F-4D97-AF65-F5344CB8AC3E}">
        <p14:creationId xmlns:p14="http://schemas.microsoft.com/office/powerpoint/2010/main" val="174646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16</a:t>
            </a:fld>
            <a:endParaRPr lang="en-GB"/>
          </a:p>
        </p:txBody>
      </p:sp>
    </p:spTree>
    <p:extLst>
      <p:ext uri="{BB962C8B-B14F-4D97-AF65-F5344CB8AC3E}">
        <p14:creationId xmlns:p14="http://schemas.microsoft.com/office/powerpoint/2010/main" val="19231027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17</a:t>
            </a:fld>
            <a:endParaRPr lang="en-GB"/>
          </a:p>
        </p:txBody>
      </p:sp>
    </p:spTree>
    <p:extLst>
      <p:ext uri="{BB962C8B-B14F-4D97-AF65-F5344CB8AC3E}">
        <p14:creationId xmlns:p14="http://schemas.microsoft.com/office/powerpoint/2010/main" val="27713485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18</a:t>
            </a:fld>
            <a:endParaRPr lang="en-GB"/>
          </a:p>
        </p:txBody>
      </p:sp>
    </p:spTree>
    <p:extLst>
      <p:ext uri="{BB962C8B-B14F-4D97-AF65-F5344CB8AC3E}">
        <p14:creationId xmlns:p14="http://schemas.microsoft.com/office/powerpoint/2010/main" val="832618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19</a:t>
            </a:fld>
            <a:endParaRPr lang="en-GB"/>
          </a:p>
        </p:txBody>
      </p:sp>
    </p:spTree>
    <p:extLst>
      <p:ext uri="{BB962C8B-B14F-4D97-AF65-F5344CB8AC3E}">
        <p14:creationId xmlns:p14="http://schemas.microsoft.com/office/powerpoint/2010/main" val="10518357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20</a:t>
            </a:fld>
            <a:endParaRPr lang="en-GB"/>
          </a:p>
        </p:txBody>
      </p:sp>
    </p:spTree>
    <p:extLst>
      <p:ext uri="{BB962C8B-B14F-4D97-AF65-F5344CB8AC3E}">
        <p14:creationId xmlns:p14="http://schemas.microsoft.com/office/powerpoint/2010/main" val="22999825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249714-3523-4A13-83F3-4C3CBCA8A721}" type="slidenum">
              <a:rPr lang="en-GB" smtClean="0"/>
              <a:t>21</a:t>
            </a:fld>
            <a:endParaRPr lang="en-GB"/>
          </a:p>
        </p:txBody>
      </p:sp>
    </p:spTree>
    <p:extLst>
      <p:ext uri="{BB962C8B-B14F-4D97-AF65-F5344CB8AC3E}">
        <p14:creationId xmlns:p14="http://schemas.microsoft.com/office/powerpoint/2010/main" val="525593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249714-3523-4A13-83F3-4C3CBCA8A721}" type="slidenum">
              <a:rPr lang="en-GB" smtClean="0"/>
              <a:t>22</a:t>
            </a:fld>
            <a:endParaRPr lang="en-GB"/>
          </a:p>
        </p:txBody>
      </p:sp>
    </p:spTree>
    <p:extLst>
      <p:ext uri="{BB962C8B-B14F-4D97-AF65-F5344CB8AC3E}">
        <p14:creationId xmlns:p14="http://schemas.microsoft.com/office/powerpoint/2010/main" val="765945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645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7668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GB"/>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A64B4196-273A-431B-AEF4-CB9D3712DB24}" type="datetimeFigureOut">
              <a:rPr lang="en-GB" smtClean="0"/>
              <a:t>09/09/2026</a:t>
            </a:fld>
            <a:endParaRPr lang="en-GB"/>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296812776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endParaRPr lang="en-GB"/>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A64B4196-273A-431B-AEF4-CB9D3712DB24}" type="datetimeFigureOut">
              <a:rPr lang="en-GB" smtClean="0"/>
              <a:t>09/09/2026</a:t>
            </a:fld>
            <a:endParaRPr lang="en-GB"/>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36385351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DDFF775E-53E7-4A3C-8DD0-ED2B24CFED4D}" type="slidenum">
              <a:rPr lang="en-GB" smtClean="0"/>
              <a:t>‹#›</a:t>
            </a:fld>
            <a:endParaRPr lang="en-GB"/>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0745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6490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A64B4196-273A-431B-AEF4-CB9D3712DB24}" type="datetimeFigureOut">
              <a:rPr lang="en-GB" smtClean="0"/>
              <a:t>09/09/2026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DDFF775E-53E7-4A3C-8DD0-ED2B24CFED4D}" type="slidenum">
              <a:rPr lang="en-GB" smtClean="0"/>
              <a:t>‹#›</a:t>
            </a:fld>
            <a:endParaRPr lang="en-GB"/>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1594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331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8581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endParaRPr lang="en-US" dirty="0"/>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endParaRPr lang="en-GB"/>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A64B4196-273A-431B-AEF4-CB9D3712DB24}" type="datetimeFigureOut">
              <a:rPr lang="en-GB" smtClean="0"/>
              <a:t>09/09/2026</a:t>
            </a:fld>
            <a:endParaRPr lang="en-GB"/>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4055804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endParaRPr lang="en-GB"/>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A64B4196-273A-431B-AEF4-CB9D3712DB24}" type="datetimeFigureOut">
              <a:rPr lang="en-GB" smtClean="0"/>
              <a:t>09/09/2026</a:t>
            </a:fld>
            <a:endParaRPr lang="en-GB"/>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28239145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endParaRPr lang="en-GB"/>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A64B4196-273A-431B-AEF4-CB9D3712DB24}" type="datetimeFigureOut">
              <a:rPr lang="en-GB" smtClean="0"/>
              <a:t>09/09/2026</a:t>
            </a:fld>
            <a:endParaRPr lang="en-GB"/>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DDFF775E-53E7-4A3C-8DD0-ED2B24CFED4D}" type="slidenum">
              <a:rPr lang="en-GB" smtClean="0"/>
              <a:t>‹#›</a:t>
            </a:fld>
            <a:endParaRPr lang="en-GB"/>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119444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endParaRPr lang="en-GB"/>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A64B4196-273A-431B-AEF4-CB9D3712DB24}" type="datetimeFigureOut">
              <a:rPr lang="en-GB" smtClean="0"/>
              <a:t>09/09/2026</a:t>
            </a:fld>
            <a:endParaRPr lang="en-GB"/>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DDFF775E-53E7-4A3C-8DD0-ED2B24CFED4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605388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endParaRPr lang="en-GB"/>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A64B4196-273A-431B-AEF4-CB9D3712DB24}" type="datetimeFigureOut">
              <a:rPr lang="en-GB" smtClean="0"/>
              <a:t>09/09/2026</a:t>
            </a:fld>
            <a:endParaRPr lang="en-GB"/>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DDFF775E-53E7-4A3C-8DD0-ED2B24CFED4D}"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085740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endParaRPr lang="en-US" dirty="0"/>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endParaRPr lang="en-GB"/>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A64B4196-273A-431B-AEF4-CB9D3712DB24}" type="datetimeFigureOut">
              <a:rPr lang="en-GB" smtClean="0"/>
              <a:t>09/09/2026</a:t>
            </a:fld>
            <a:endParaRPr lang="en-GB"/>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4100316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A64B4196-273A-431B-AEF4-CB9D3712DB24}" type="datetimeFigureOut">
              <a:rPr lang="en-GB" smtClean="0"/>
              <a:t>09/09/2026</a:t>
            </a:fld>
            <a:endParaRPr lang="en-GB"/>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GB"/>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4085161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GB"/>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23120669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endParaRPr lang="en-US" dirty="0"/>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80960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DDFF775E-53E7-4A3C-8DD0-ED2B24CFED4D}" type="slidenum">
              <a:rPr lang="en-GB" smtClean="0"/>
              <a:t>‹#›</a:t>
            </a:fld>
            <a:endParaRPr lang="en-GB"/>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1229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10196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32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34055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10695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DDFF775E-53E7-4A3C-8DD0-ED2B24CFED4D}" type="slidenum">
              <a:rPr lang="en-GB" smtClean="0"/>
              <a:t>‹#›</a:t>
            </a:fld>
            <a:endParaRPr lang="en-GB"/>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40756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4281738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DDFF775E-53E7-4A3C-8DD0-ED2B24CFED4D}" type="slidenum">
              <a:rPr lang="en-GB" smtClean="0"/>
              <a:t>‹#›</a:t>
            </a:fld>
            <a:endParaRPr lang="en-GB"/>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49594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DDFF775E-53E7-4A3C-8DD0-ED2B24CFED4D}" type="slidenum">
              <a:rPr lang="en-GB" smtClean="0"/>
              <a:t>‹#›</a:t>
            </a:fld>
            <a:endParaRPr lang="en-GB"/>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228417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64B4196-273A-431B-AEF4-CB9D3712DB24}" type="datetimeFigureOut">
              <a:rPr lang="en-GB" smtClean="0"/>
              <a:t>09/09/2026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24425771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B4196-273A-431B-AEF4-CB9D3712DB24}" type="datetimeFigureOut">
              <a:rPr lang="en-GB" smtClean="0"/>
              <a:t>09/09/2026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F775E-53E7-4A3C-8DD0-ED2B24CFED4D}" type="slidenum">
              <a:rPr lang="en-GB" smtClean="0"/>
              <a:t>‹#›</a:t>
            </a:fld>
            <a:endParaRPr lang="en-GB"/>
          </a:p>
        </p:txBody>
      </p:sp>
    </p:spTree>
    <p:extLst>
      <p:ext uri="{BB962C8B-B14F-4D97-AF65-F5344CB8AC3E}">
        <p14:creationId xmlns:p14="http://schemas.microsoft.com/office/powerpoint/2010/main" val="571886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GB"/>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A64B4196-273A-431B-AEF4-CB9D3712DB24}" type="datetimeFigureOut">
              <a:rPr lang="en-GB" smtClean="0"/>
              <a:t>09/09/2026</a:t>
            </a:fld>
            <a:endParaRPr lang="en-GB"/>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DDFF775E-53E7-4A3C-8DD0-ED2B24CFED4D}" type="slidenum">
              <a:rPr lang="en-GB" smtClean="0"/>
              <a:t>‹#›</a:t>
            </a:fld>
            <a:endParaRPr lang="en-GB"/>
          </a:p>
        </p:txBody>
      </p:sp>
    </p:spTree>
    <p:extLst>
      <p:ext uri="{BB962C8B-B14F-4D97-AF65-F5344CB8AC3E}">
        <p14:creationId xmlns:p14="http://schemas.microsoft.com/office/powerpoint/2010/main" val="64132001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 id="2147483712" r:id="rId18"/>
    <p:sldLayoutId id="2147483713" r:id="rId19"/>
    <p:sldLayoutId id="2147483714" r:id="rId20"/>
    <p:sldLayoutId id="2147483715" r:id="rId21"/>
    <p:sldLayoutId id="2147483716" r:id="rId22"/>
    <p:sldLayoutId id="2147483717" r:id="rId23"/>
    <p:sldLayoutId id="2147483718" r:id="rId24"/>
    <p:sldLayoutId id="2147483719" r:id="rId25"/>
    <p:sldLayoutId id="2147483720" r:id="rId26"/>
    <p:sldLayoutId id="2147483721" r:id="rId27"/>
    <p:sldLayoutId id="2147483722" r:id="rId28"/>
    <p:sldLayoutId id="2147483723" r:id="rId29"/>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8.xml"/><Relationship Id="rId5" Type="http://schemas.openxmlformats.org/officeDocument/2006/relationships/image" Target="../media/image7.png"/><Relationship Id="rId4" Type="http://schemas.openxmlformats.org/officeDocument/2006/relationships/hyperlink" Target="https://pxhere.com/es/photo/661722"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commons.wikimedia.org/wiki/File:Uk_map_home_nations.png" TargetMode="External"/><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4.xml"/><Relationship Id="rId5" Type="http://schemas.openxmlformats.org/officeDocument/2006/relationships/image" Target="../media/image10.png"/><Relationship Id="rId4" Type="http://schemas.openxmlformats.org/officeDocument/2006/relationships/hyperlink" Target="https://www.ohchr.org/en/instruments-mechanisms/instruments/convention-rights-persons-disabilities#:~:text=The%20purpose%20of%20the%20present,respect%20for%20their%20inherent%20dignit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technology-25495315" TargetMode="External"/><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29.xml"/><Relationship Id="rId5" Type="http://schemas.openxmlformats.org/officeDocument/2006/relationships/image" Target="../media/image7.png"/><Relationship Id="rId4" Type="http://schemas.openxmlformats.org/officeDocument/2006/relationships/hyperlink" Target="https://www.flickr.com/photos/mauricedb/2706292588"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9.xml"/><Relationship Id="rId5" Type="http://schemas.openxmlformats.org/officeDocument/2006/relationships/image" Target="../media/image7.png"/><Relationship Id="rId4" Type="http://schemas.openxmlformats.org/officeDocument/2006/relationships/hyperlink" Target="https://www.tasnimnews.com/en/news/2024/02/06/3035443/king-charles-iii-s-cancer-was-caught-early-uk-prime-minister-say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18.xml"/><Relationship Id="rId1" Type="http://schemas.openxmlformats.org/officeDocument/2006/relationships/slideLayout" Target="../slideLayouts/slideLayout29.xml"/><Relationship Id="rId5" Type="http://schemas.openxmlformats.org/officeDocument/2006/relationships/image" Target="../media/image7.png"/><Relationship Id="rId4" Type="http://schemas.openxmlformats.org/officeDocument/2006/relationships/hyperlink" Target="https://allwavingflags.blogspot.com/2018/05/flag-of-wales.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ck tower in the city&#10;&#10;AI-generated content may be incorrect.">
            <a:extLst>
              <a:ext uri="{FF2B5EF4-FFF2-40B4-BE49-F238E27FC236}">
                <a16:creationId xmlns:a16="http://schemas.microsoft.com/office/drawing/2014/main" id="{0322ED0E-0A61-3388-6717-F755D46CB76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015" t="9091" r="11887"/>
          <a:stretch>
            <a:fillRect/>
          </a:stretch>
        </p:blipFill>
        <p:spPr>
          <a:xfrm>
            <a:off x="5725886" y="-1"/>
            <a:ext cx="646611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104E838-F25C-5149-246E-8E82E4EE55B2}"/>
              </a:ext>
            </a:extLst>
          </p:cNvPr>
          <p:cNvSpPr>
            <a:spLocks noGrp="1"/>
          </p:cNvSpPr>
          <p:nvPr>
            <p:ph type="ctrTitle"/>
          </p:nvPr>
        </p:nvSpPr>
        <p:spPr>
          <a:xfrm>
            <a:off x="668866" y="1678666"/>
            <a:ext cx="5798436" cy="2499865"/>
          </a:xfrm>
        </p:spPr>
        <p:txBody>
          <a:bodyPr>
            <a:normAutofit/>
          </a:bodyPr>
          <a:lstStyle/>
          <a:p>
            <a:pPr algn="l"/>
            <a:r>
              <a:rPr lang="en-GB" b="1" dirty="0">
                <a:solidFill>
                  <a:schemeClr val="accent2">
                    <a:lumMod val="75000"/>
                  </a:schemeClr>
                </a:solidFill>
              </a:rPr>
              <a:t>The UK Constitution</a:t>
            </a:r>
          </a:p>
        </p:txBody>
      </p:sp>
      <p:pic>
        <p:nvPicPr>
          <p:cNvPr id="3" name="Picture 2">
            <a:extLst>
              <a:ext uri="{FF2B5EF4-FFF2-40B4-BE49-F238E27FC236}">
                <a16:creationId xmlns:a16="http://schemas.microsoft.com/office/drawing/2014/main" id="{5B80E75E-BDCD-FCDD-DC09-7B5773A93149}"/>
              </a:ext>
            </a:extLst>
          </p:cNvPr>
          <p:cNvPicPr>
            <a:picLocks noChangeAspect="1"/>
          </p:cNvPicPr>
          <p:nvPr/>
        </p:nvPicPr>
        <p:blipFill>
          <a:blip r:embed="rId5"/>
          <a:stretch>
            <a:fillRect/>
          </a:stretch>
        </p:blipFill>
        <p:spPr>
          <a:xfrm>
            <a:off x="329184" y="231795"/>
            <a:ext cx="1816604" cy="741175"/>
          </a:xfrm>
          <a:prstGeom prst="rect">
            <a:avLst/>
          </a:prstGeom>
        </p:spPr>
      </p:pic>
    </p:spTree>
    <p:extLst>
      <p:ext uri="{BB962C8B-B14F-4D97-AF65-F5344CB8AC3E}">
        <p14:creationId xmlns:p14="http://schemas.microsoft.com/office/powerpoint/2010/main" val="155582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E0B4-3B7D-1D13-4C03-2F2B348DE387}"/>
              </a:ext>
            </a:extLst>
          </p:cNvPr>
          <p:cNvSpPr>
            <a:spLocks noGrp="1"/>
          </p:cNvSpPr>
          <p:nvPr>
            <p:ph type="title"/>
          </p:nvPr>
        </p:nvSpPr>
        <p:spPr/>
        <p:txBody>
          <a:bodyPr/>
          <a:lstStyle/>
          <a:p>
            <a:r>
              <a:rPr lang="en-GB" dirty="0"/>
              <a:t>The UK</a:t>
            </a:r>
          </a:p>
        </p:txBody>
      </p:sp>
      <p:pic>
        <p:nvPicPr>
          <p:cNvPr id="4" name="Picture 3" descr="A map of different countries/regions with British Isles in the background&#10;&#10;AI-generated content may be incorrect.">
            <a:extLst>
              <a:ext uri="{FF2B5EF4-FFF2-40B4-BE49-F238E27FC236}">
                <a16:creationId xmlns:a16="http://schemas.microsoft.com/office/drawing/2014/main" id="{304B2100-8BE8-15A6-BE2A-F3ECC5CBB90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878282" y="649954"/>
            <a:ext cx="4032870" cy="5629980"/>
          </a:xfrm>
          <a:prstGeom prst="rect">
            <a:avLst/>
          </a:prstGeom>
        </p:spPr>
      </p:pic>
    </p:spTree>
    <p:extLst>
      <p:ext uri="{BB962C8B-B14F-4D97-AF65-F5344CB8AC3E}">
        <p14:creationId xmlns:p14="http://schemas.microsoft.com/office/powerpoint/2010/main" val="335449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56F35-D4B6-427F-75B0-EFB4A90466AF}"/>
              </a:ext>
            </a:extLst>
          </p:cNvPr>
          <p:cNvSpPr>
            <a:spLocks noGrp="1"/>
          </p:cNvSpPr>
          <p:nvPr>
            <p:ph type="title"/>
          </p:nvPr>
        </p:nvSpPr>
        <p:spPr>
          <a:xfrm>
            <a:off x="764418" y="186871"/>
            <a:ext cx="10197494" cy="1099457"/>
          </a:xfrm>
        </p:spPr>
        <p:txBody>
          <a:bodyPr>
            <a:normAutofit/>
          </a:bodyPr>
          <a:lstStyle/>
          <a:p>
            <a:r>
              <a:rPr lang="en-GB" sz="4800" b="1" dirty="0">
                <a:solidFill>
                  <a:schemeClr val="accent2">
                    <a:lumMod val="75000"/>
                  </a:schemeClr>
                </a:solidFill>
              </a:rPr>
              <a:t>What is a Constitution?</a:t>
            </a:r>
          </a:p>
        </p:txBody>
      </p:sp>
      <p:graphicFrame>
        <p:nvGraphicFramePr>
          <p:cNvPr id="26" name="Content Placeholder 2">
            <a:extLst>
              <a:ext uri="{FF2B5EF4-FFF2-40B4-BE49-F238E27FC236}">
                <a16:creationId xmlns:a16="http://schemas.microsoft.com/office/drawing/2014/main" id="{902B773B-2E49-BDC4-6438-C290E145B1D4}"/>
              </a:ext>
            </a:extLst>
          </p:cNvPr>
          <p:cNvGraphicFramePr>
            <a:graphicFrameLocks noGrp="1"/>
          </p:cNvGraphicFramePr>
          <p:nvPr>
            <p:ph idx="1"/>
            <p:extLst>
              <p:ext uri="{D42A27DB-BD31-4B8C-83A1-F6EECF244321}">
                <p14:modId xmlns:p14="http://schemas.microsoft.com/office/powerpoint/2010/main" val="1076908323"/>
              </p:ext>
            </p:extLst>
          </p:nvPr>
        </p:nvGraphicFramePr>
        <p:xfrm>
          <a:off x="606575" y="1034143"/>
          <a:ext cx="10978849" cy="54755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0AFEAF28-CCC1-33ED-DB9D-49B261D6C071}"/>
              </a:ext>
            </a:extLst>
          </p:cNvPr>
          <p:cNvPicPr>
            <a:picLocks noChangeAspect="1"/>
          </p:cNvPicPr>
          <p:nvPr/>
        </p:nvPicPr>
        <p:blipFill>
          <a:blip r:embed="rId8"/>
          <a:stretch>
            <a:fillRect/>
          </a:stretch>
        </p:blipFill>
        <p:spPr>
          <a:xfrm>
            <a:off x="9926663" y="5666154"/>
            <a:ext cx="1816604" cy="741175"/>
          </a:xfrm>
          <a:prstGeom prst="rect">
            <a:avLst/>
          </a:prstGeom>
        </p:spPr>
      </p:pic>
    </p:spTree>
    <p:extLst>
      <p:ext uri="{BB962C8B-B14F-4D97-AF65-F5344CB8AC3E}">
        <p14:creationId xmlns:p14="http://schemas.microsoft.com/office/powerpoint/2010/main" val="416853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2879-2D72-384D-5719-6F2D006B80DD}"/>
              </a:ext>
            </a:extLst>
          </p:cNvPr>
          <p:cNvSpPr>
            <a:spLocks noGrp="1"/>
          </p:cNvSpPr>
          <p:nvPr>
            <p:ph type="title"/>
          </p:nvPr>
        </p:nvSpPr>
        <p:spPr>
          <a:xfrm>
            <a:off x="100227" y="957349"/>
            <a:ext cx="4737780" cy="4093028"/>
          </a:xfrm>
        </p:spPr>
        <p:txBody>
          <a:bodyPr anchor="ctr">
            <a:normAutofit/>
          </a:bodyPr>
          <a:lstStyle/>
          <a:p>
            <a:r>
              <a:rPr lang="en-GB" sz="4400" b="1" dirty="0">
                <a:solidFill>
                  <a:schemeClr val="accent2">
                    <a:lumMod val="75000"/>
                  </a:schemeClr>
                </a:solidFill>
              </a:rPr>
              <a:t>The Uk’s unique constitution</a:t>
            </a:r>
          </a:p>
        </p:txBody>
      </p:sp>
      <p:graphicFrame>
        <p:nvGraphicFramePr>
          <p:cNvPr id="5" name="Content Placeholder 2">
            <a:extLst>
              <a:ext uri="{FF2B5EF4-FFF2-40B4-BE49-F238E27FC236}">
                <a16:creationId xmlns:a16="http://schemas.microsoft.com/office/drawing/2014/main" id="{2594B840-4EA9-DAD6-0B79-CA846C0FC9B6}"/>
              </a:ext>
            </a:extLst>
          </p:cNvPr>
          <p:cNvGraphicFramePr>
            <a:graphicFrameLocks noGrp="1"/>
          </p:cNvGraphicFramePr>
          <p:nvPr>
            <p:ph idx="1"/>
            <p:extLst>
              <p:ext uri="{D42A27DB-BD31-4B8C-83A1-F6EECF244321}">
                <p14:modId xmlns:p14="http://schemas.microsoft.com/office/powerpoint/2010/main" val="3676046227"/>
              </p:ext>
            </p:extLst>
          </p:nvPr>
        </p:nvGraphicFramePr>
        <p:xfrm>
          <a:off x="4838007" y="495300"/>
          <a:ext cx="6707350" cy="5096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C1BA6506-C53A-D1DE-9C96-8A326F4724D4}"/>
              </a:ext>
            </a:extLst>
          </p:cNvPr>
          <p:cNvPicPr>
            <a:picLocks noChangeAspect="1"/>
          </p:cNvPicPr>
          <p:nvPr/>
        </p:nvPicPr>
        <p:blipFill>
          <a:blip r:embed="rId8"/>
          <a:stretch>
            <a:fillRect/>
          </a:stretch>
        </p:blipFill>
        <p:spPr>
          <a:xfrm>
            <a:off x="515271" y="5801612"/>
            <a:ext cx="1816604" cy="741175"/>
          </a:xfrm>
          <a:prstGeom prst="rect">
            <a:avLst/>
          </a:prstGeom>
        </p:spPr>
      </p:pic>
    </p:spTree>
    <p:extLst>
      <p:ext uri="{BB962C8B-B14F-4D97-AF65-F5344CB8AC3E}">
        <p14:creationId xmlns:p14="http://schemas.microsoft.com/office/powerpoint/2010/main" val="674468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D6D3F-F8EA-EC0B-E301-A07F7740D4A4}"/>
              </a:ext>
            </a:extLst>
          </p:cNvPr>
          <p:cNvSpPr>
            <a:spLocks noGrp="1"/>
          </p:cNvSpPr>
          <p:nvPr>
            <p:ph type="title"/>
          </p:nvPr>
        </p:nvSpPr>
        <p:spPr>
          <a:xfrm>
            <a:off x="1036562" y="125185"/>
            <a:ext cx="10197494" cy="1099457"/>
          </a:xfrm>
        </p:spPr>
        <p:txBody>
          <a:bodyPr>
            <a:normAutofit fontScale="90000"/>
          </a:bodyPr>
          <a:lstStyle/>
          <a:p>
            <a:r>
              <a:rPr lang="en-GB" sz="4000" b="1" dirty="0">
                <a:solidFill>
                  <a:schemeClr val="accent2">
                    <a:lumMod val="75000"/>
                  </a:schemeClr>
                </a:solidFill>
              </a:rPr>
              <a:t>Key Features of the UK Constitution</a:t>
            </a:r>
          </a:p>
        </p:txBody>
      </p:sp>
      <p:graphicFrame>
        <p:nvGraphicFramePr>
          <p:cNvPr id="5" name="Content Placeholder 2">
            <a:extLst>
              <a:ext uri="{FF2B5EF4-FFF2-40B4-BE49-F238E27FC236}">
                <a16:creationId xmlns:a16="http://schemas.microsoft.com/office/drawing/2014/main" id="{1B47CABC-4DED-4709-2250-E6FC2B5A304E}"/>
              </a:ext>
            </a:extLst>
          </p:cNvPr>
          <p:cNvGraphicFramePr>
            <a:graphicFrameLocks noGrp="1"/>
          </p:cNvGraphicFramePr>
          <p:nvPr>
            <p:ph idx="1"/>
            <p:extLst>
              <p:ext uri="{D42A27DB-BD31-4B8C-83A1-F6EECF244321}">
                <p14:modId xmlns:p14="http://schemas.microsoft.com/office/powerpoint/2010/main" val="4209207295"/>
              </p:ext>
            </p:extLst>
          </p:nvPr>
        </p:nvGraphicFramePr>
        <p:xfrm>
          <a:off x="576943" y="1039586"/>
          <a:ext cx="11005457" cy="5437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793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965F-EA9D-CDE9-E94B-49C84A1E012A}"/>
              </a:ext>
            </a:extLst>
          </p:cNvPr>
          <p:cNvSpPr>
            <a:spLocks noGrp="1"/>
          </p:cNvSpPr>
          <p:nvPr>
            <p:ph type="title"/>
          </p:nvPr>
        </p:nvSpPr>
        <p:spPr/>
        <p:txBody>
          <a:bodyPr/>
          <a:lstStyle/>
          <a:p>
            <a:r>
              <a:rPr lang="en-GB" dirty="0"/>
              <a:t>TASK: Changing the constitution</a:t>
            </a:r>
          </a:p>
        </p:txBody>
      </p:sp>
      <p:pic>
        <p:nvPicPr>
          <p:cNvPr id="4" name="Picture 3">
            <a:extLst>
              <a:ext uri="{FF2B5EF4-FFF2-40B4-BE49-F238E27FC236}">
                <a16:creationId xmlns:a16="http://schemas.microsoft.com/office/drawing/2014/main" id="{285B7147-4A1F-3731-F392-EB76C54C4EF6}"/>
              </a:ext>
            </a:extLst>
          </p:cNvPr>
          <p:cNvPicPr>
            <a:picLocks noChangeAspect="1"/>
          </p:cNvPicPr>
          <p:nvPr/>
        </p:nvPicPr>
        <p:blipFill>
          <a:blip r:embed="rId3"/>
          <a:stretch>
            <a:fillRect/>
          </a:stretch>
        </p:blipFill>
        <p:spPr>
          <a:xfrm>
            <a:off x="897775" y="1672244"/>
            <a:ext cx="2669598" cy="2669598"/>
          </a:xfrm>
          <a:prstGeom prst="rect">
            <a:avLst/>
          </a:prstGeom>
        </p:spPr>
      </p:pic>
      <p:sp>
        <p:nvSpPr>
          <p:cNvPr id="7" name="TextBox 6">
            <a:extLst>
              <a:ext uri="{FF2B5EF4-FFF2-40B4-BE49-F238E27FC236}">
                <a16:creationId xmlns:a16="http://schemas.microsoft.com/office/drawing/2014/main" id="{33C49097-9F1B-9F2C-1DFB-40092A332EB7}"/>
              </a:ext>
            </a:extLst>
          </p:cNvPr>
          <p:cNvSpPr txBox="1"/>
          <p:nvPr/>
        </p:nvSpPr>
        <p:spPr>
          <a:xfrm>
            <a:off x="476597" y="4354759"/>
            <a:ext cx="4655127" cy="2031325"/>
          </a:xfrm>
          <a:prstGeom prst="rect">
            <a:avLst/>
          </a:prstGeom>
          <a:noFill/>
        </p:spPr>
        <p:txBody>
          <a:bodyPr wrap="square">
            <a:spAutoFit/>
          </a:bodyPr>
          <a:lstStyle/>
          <a:p>
            <a:r>
              <a:rPr lang="en-GB" dirty="0"/>
              <a:t>Read Art V of the United States Constitution at https://constitution.congress.gov/browse/article-5/</a:t>
            </a:r>
          </a:p>
          <a:p>
            <a:endParaRPr lang="en-GB" dirty="0"/>
          </a:p>
          <a:p>
            <a:r>
              <a:rPr lang="en-GB" dirty="0"/>
              <a:t>Who needs to approve an amendment to the United States Constitution?</a:t>
            </a:r>
          </a:p>
        </p:txBody>
      </p:sp>
      <p:sp>
        <p:nvSpPr>
          <p:cNvPr id="9" name="TextBox 8">
            <a:extLst>
              <a:ext uri="{FF2B5EF4-FFF2-40B4-BE49-F238E27FC236}">
                <a16:creationId xmlns:a16="http://schemas.microsoft.com/office/drawing/2014/main" id="{3D3312E9-7026-F7B5-EC22-78DE6A4AEEE7}"/>
              </a:ext>
            </a:extLst>
          </p:cNvPr>
          <p:cNvSpPr txBox="1"/>
          <p:nvPr/>
        </p:nvSpPr>
        <p:spPr>
          <a:xfrm>
            <a:off x="5275811" y="4136507"/>
            <a:ext cx="6096000" cy="2585323"/>
          </a:xfrm>
          <a:prstGeom prst="rect">
            <a:avLst/>
          </a:prstGeom>
          <a:noFill/>
        </p:spPr>
        <p:txBody>
          <a:bodyPr wrap="square">
            <a:spAutoFit/>
          </a:bodyPr>
          <a:lstStyle/>
          <a:p>
            <a:r>
              <a:rPr lang="en-GB" dirty="0">
                <a:solidFill>
                  <a:srgbClr val="E34E4E"/>
                </a:solidFill>
                <a:hlinkClick r:id="rId4">
                  <a:extLst>
                    <a:ext uri="{A12FA001-AC4F-418D-AE19-62706E023703}">
                      <ahyp:hlinkClr xmlns:ahyp="http://schemas.microsoft.com/office/drawing/2018/hyperlinkcolor" val="tx"/>
                    </a:ext>
                  </a:extLst>
                </a:hlinkClick>
              </a:rPr>
              <a:t>Read: Convention on the Rights of Persons with Disabilities | </a:t>
            </a:r>
            <a:r>
              <a:rPr lang="en-GB" dirty="0">
                <a:solidFill>
                  <a:schemeClr val="tx2">
                    <a:lumMod val="40000"/>
                    <a:lumOff val="60000"/>
                  </a:schemeClr>
                </a:solidFill>
                <a:hlinkClick r:id="rId4">
                  <a:extLst>
                    <a:ext uri="{A12FA001-AC4F-418D-AE19-62706E023703}">
                      <ahyp:hlinkClr xmlns:ahyp="http://schemas.microsoft.com/office/drawing/2018/hyperlinkcolor" val="tx"/>
                    </a:ext>
                  </a:extLst>
                </a:hlinkClick>
              </a:rPr>
              <a:t>OHCHR</a:t>
            </a:r>
            <a:endParaRPr lang="en-GB" dirty="0">
              <a:solidFill>
                <a:schemeClr val="tx2">
                  <a:lumMod val="40000"/>
                  <a:lumOff val="60000"/>
                </a:schemeClr>
              </a:solidFill>
            </a:endParaRPr>
          </a:p>
          <a:p>
            <a:endParaRPr lang="en-GB" dirty="0"/>
          </a:p>
          <a:p>
            <a:r>
              <a:rPr lang="en-GB" dirty="0"/>
              <a:t>Who needs to approve an amendment to the Irish Constitution?</a:t>
            </a:r>
          </a:p>
          <a:p>
            <a:endParaRPr lang="en-GB" dirty="0"/>
          </a:p>
          <a:p>
            <a:r>
              <a:rPr lang="en-GB" dirty="0"/>
              <a:t>Which constitution do you think is, in practice, easier to amend?</a:t>
            </a:r>
          </a:p>
          <a:p>
            <a:endParaRPr lang="en-GB" dirty="0"/>
          </a:p>
        </p:txBody>
      </p:sp>
      <p:pic>
        <p:nvPicPr>
          <p:cNvPr id="13" name="Picture 12">
            <a:extLst>
              <a:ext uri="{FF2B5EF4-FFF2-40B4-BE49-F238E27FC236}">
                <a16:creationId xmlns:a16="http://schemas.microsoft.com/office/drawing/2014/main" id="{D03ACE24-CADD-7274-3229-B4DF20CFB86F}"/>
              </a:ext>
            </a:extLst>
          </p:cNvPr>
          <p:cNvPicPr>
            <a:picLocks noChangeAspect="1"/>
          </p:cNvPicPr>
          <p:nvPr/>
        </p:nvPicPr>
        <p:blipFill>
          <a:blip r:embed="rId5"/>
          <a:stretch>
            <a:fillRect/>
          </a:stretch>
        </p:blipFill>
        <p:spPr>
          <a:xfrm>
            <a:off x="6542290" y="1548938"/>
            <a:ext cx="2669598" cy="2669598"/>
          </a:xfrm>
          <a:prstGeom prst="rect">
            <a:avLst/>
          </a:prstGeom>
        </p:spPr>
      </p:pic>
    </p:spTree>
    <p:extLst>
      <p:ext uri="{BB962C8B-B14F-4D97-AF65-F5344CB8AC3E}">
        <p14:creationId xmlns:p14="http://schemas.microsoft.com/office/powerpoint/2010/main" val="2446672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C4BD7-CA7B-AC87-2DC7-B822BF783FFE}"/>
              </a:ext>
            </a:extLst>
          </p:cNvPr>
          <p:cNvSpPr>
            <a:spLocks noGrp="1"/>
          </p:cNvSpPr>
          <p:nvPr>
            <p:ph type="title"/>
          </p:nvPr>
        </p:nvSpPr>
        <p:spPr>
          <a:xfrm>
            <a:off x="3343262" y="223157"/>
            <a:ext cx="6992724" cy="1320800"/>
          </a:xfrm>
        </p:spPr>
        <p:txBody>
          <a:bodyPr>
            <a:noAutofit/>
          </a:bodyPr>
          <a:lstStyle/>
          <a:p>
            <a:r>
              <a:rPr lang="en-GB" sz="4000" b="1" dirty="0">
                <a:solidFill>
                  <a:schemeClr val="accent2">
                    <a:lumMod val="75000"/>
                  </a:schemeClr>
                </a:solidFill>
              </a:rPr>
              <a:t>Sources of the UK Constitution</a:t>
            </a:r>
          </a:p>
        </p:txBody>
      </p:sp>
      <p:sp>
        <p:nvSpPr>
          <p:cNvPr id="3" name="Content Placeholder 2">
            <a:extLst>
              <a:ext uri="{FF2B5EF4-FFF2-40B4-BE49-F238E27FC236}">
                <a16:creationId xmlns:a16="http://schemas.microsoft.com/office/drawing/2014/main" id="{8C2A0C8C-3FDF-5D0B-6271-DC07167B4A44}"/>
              </a:ext>
            </a:extLst>
          </p:cNvPr>
          <p:cNvSpPr>
            <a:spLocks noGrp="1"/>
          </p:cNvSpPr>
          <p:nvPr>
            <p:ph idx="1"/>
          </p:nvPr>
        </p:nvSpPr>
        <p:spPr>
          <a:xfrm>
            <a:off x="3135087" y="1877560"/>
            <a:ext cx="6890656" cy="4550454"/>
          </a:xfrm>
        </p:spPr>
        <p:txBody>
          <a:bodyPr>
            <a:noAutofit/>
          </a:bodyPr>
          <a:lstStyle/>
          <a:p>
            <a:pPr>
              <a:lnSpc>
                <a:spcPct val="90000"/>
              </a:lnSpc>
            </a:pPr>
            <a:r>
              <a:rPr lang="en-GB" sz="2800" b="1" dirty="0"/>
              <a:t>Statute Law </a:t>
            </a:r>
            <a:r>
              <a:rPr lang="en-GB" sz="2800" dirty="0"/>
              <a:t>– Acts of Parliament</a:t>
            </a:r>
            <a:br>
              <a:rPr lang="en-GB" sz="2800" dirty="0"/>
            </a:br>
            <a:endParaRPr lang="en-GB" sz="2800" dirty="0"/>
          </a:p>
          <a:p>
            <a:pPr>
              <a:lnSpc>
                <a:spcPct val="90000"/>
              </a:lnSpc>
            </a:pPr>
            <a:r>
              <a:rPr lang="en-GB" sz="2800" b="1" dirty="0"/>
              <a:t>Common Law </a:t>
            </a:r>
            <a:r>
              <a:rPr lang="en-GB" sz="2800" dirty="0"/>
              <a:t>– Case law established by judicial decisions</a:t>
            </a:r>
            <a:br>
              <a:rPr lang="en-GB" sz="2800" dirty="0"/>
            </a:br>
            <a:endParaRPr lang="en-GB" sz="2800" dirty="0"/>
          </a:p>
          <a:p>
            <a:pPr>
              <a:lnSpc>
                <a:spcPct val="90000"/>
              </a:lnSpc>
            </a:pPr>
            <a:r>
              <a:rPr lang="en-GB" sz="2800" b="1" dirty="0"/>
              <a:t>Royal Prerogative </a:t>
            </a:r>
            <a:r>
              <a:rPr lang="en-GB" sz="2800" dirty="0"/>
              <a:t>– Historic powers of the Monarch</a:t>
            </a:r>
            <a:br>
              <a:rPr lang="en-GB" sz="2800" dirty="0"/>
            </a:br>
            <a:endParaRPr lang="en-GB" sz="2800" dirty="0"/>
          </a:p>
          <a:p>
            <a:pPr>
              <a:lnSpc>
                <a:spcPct val="90000"/>
              </a:lnSpc>
            </a:pPr>
            <a:r>
              <a:rPr lang="en-GB" sz="2800" b="1" dirty="0"/>
              <a:t>Constitutional Conventions </a:t>
            </a:r>
            <a:r>
              <a:rPr lang="en-GB" sz="2800" dirty="0"/>
              <a:t>– </a:t>
            </a:r>
            <a:r>
              <a:rPr lang="en-GB" sz="2800" u="sng" dirty="0"/>
              <a:t>Unwritten </a:t>
            </a:r>
            <a:r>
              <a:rPr lang="en-GB" sz="2800" dirty="0"/>
              <a:t>customs and practices</a:t>
            </a:r>
          </a:p>
          <a:p>
            <a:pPr marL="0" indent="0">
              <a:lnSpc>
                <a:spcPct val="90000"/>
              </a:lnSpc>
              <a:buNone/>
            </a:pPr>
            <a:endParaRPr lang="en-GB" sz="2400" dirty="0"/>
          </a:p>
        </p:txBody>
      </p:sp>
      <p:pic>
        <p:nvPicPr>
          <p:cNvPr id="5" name="Picture 4" descr="Stack of multicolored books">
            <a:extLst>
              <a:ext uri="{FF2B5EF4-FFF2-40B4-BE49-F238E27FC236}">
                <a16:creationId xmlns:a16="http://schemas.microsoft.com/office/drawing/2014/main" id="{DC7E29AE-D490-C24B-12D0-0811708CA58C}"/>
              </a:ext>
            </a:extLst>
          </p:cNvPr>
          <p:cNvPicPr>
            <a:picLocks noChangeAspect="1"/>
          </p:cNvPicPr>
          <p:nvPr/>
        </p:nvPicPr>
        <p:blipFill>
          <a:blip r:embed="rId3"/>
          <a:srcRect l="37568" r="31556" b="1"/>
          <a:stretch>
            <a:fillRect/>
          </a:stretch>
        </p:blipFill>
        <p:spPr>
          <a:xfrm>
            <a:off x="21" y="-1"/>
            <a:ext cx="3135066"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4" name="Picture 3">
            <a:extLst>
              <a:ext uri="{FF2B5EF4-FFF2-40B4-BE49-F238E27FC236}">
                <a16:creationId xmlns:a16="http://schemas.microsoft.com/office/drawing/2014/main" id="{763CC0F0-D243-476F-18E9-01C48EC7DBD2}"/>
              </a:ext>
            </a:extLst>
          </p:cNvPr>
          <p:cNvPicPr>
            <a:picLocks noChangeAspect="1"/>
          </p:cNvPicPr>
          <p:nvPr/>
        </p:nvPicPr>
        <p:blipFill>
          <a:blip r:embed="rId4"/>
          <a:stretch>
            <a:fillRect/>
          </a:stretch>
        </p:blipFill>
        <p:spPr>
          <a:xfrm>
            <a:off x="10104555" y="223157"/>
            <a:ext cx="1816604" cy="741175"/>
          </a:xfrm>
          <a:prstGeom prst="rect">
            <a:avLst/>
          </a:prstGeom>
        </p:spPr>
      </p:pic>
    </p:spTree>
    <p:extLst>
      <p:ext uri="{BB962C8B-B14F-4D97-AF65-F5344CB8AC3E}">
        <p14:creationId xmlns:p14="http://schemas.microsoft.com/office/powerpoint/2010/main" val="1438083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9D429-1DD8-09C9-6D21-C70E7DB99D74}"/>
              </a:ext>
            </a:extLst>
          </p:cNvPr>
          <p:cNvSpPr>
            <a:spLocks noGrp="1"/>
          </p:cNvSpPr>
          <p:nvPr>
            <p:ph type="title"/>
          </p:nvPr>
        </p:nvSpPr>
        <p:spPr>
          <a:xfrm>
            <a:off x="4323606" y="217714"/>
            <a:ext cx="4755080" cy="1320800"/>
          </a:xfrm>
        </p:spPr>
        <p:txBody>
          <a:bodyPr>
            <a:normAutofit/>
          </a:bodyPr>
          <a:lstStyle/>
          <a:p>
            <a:r>
              <a:rPr lang="en-GB" sz="4800" b="1" dirty="0">
                <a:solidFill>
                  <a:schemeClr val="accent2">
                    <a:lumMod val="75000"/>
                  </a:schemeClr>
                </a:solidFill>
              </a:rPr>
              <a:t>Statute Law</a:t>
            </a:r>
          </a:p>
        </p:txBody>
      </p:sp>
      <p:sp>
        <p:nvSpPr>
          <p:cNvPr id="3" name="Content Placeholder 2">
            <a:extLst>
              <a:ext uri="{FF2B5EF4-FFF2-40B4-BE49-F238E27FC236}">
                <a16:creationId xmlns:a16="http://schemas.microsoft.com/office/drawing/2014/main" id="{56534C29-2F91-8C31-124F-21040FCE2C1E}"/>
              </a:ext>
            </a:extLst>
          </p:cNvPr>
          <p:cNvSpPr>
            <a:spLocks noGrp="1"/>
          </p:cNvSpPr>
          <p:nvPr>
            <p:ph idx="1"/>
          </p:nvPr>
        </p:nvSpPr>
        <p:spPr>
          <a:xfrm>
            <a:off x="4169977" y="1251632"/>
            <a:ext cx="6111580" cy="5094739"/>
          </a:xfrm>
        </p:spPr>
        <p:txBody>
          <a:bodyPr>
            <a:normAutofit/>
          </a:bodyPr>
          <a:lstStyle/>
          <a:p>
            <a:pPr>
              <a:lnSpc>
                <a:spcPct val="90000"/>
              </a:lnSpc>
            </a:pPr>
            <a:r>
              <a:rPr lang="en-GB" sz="2000" dirty="0"/>
              <a:t>Legislative Foundation</a:t>
            </a:r>
          </a:p>
          <a:p>
            <a:pPr>
              <a:lnSpc>
                <a:spcPct val="90000"/>
              </a:lnSpc>
            </a:pPr>
            <a:endParaRPr lang="en-GB" sz="2000" dirty="0"/>
          </a:p>
          <a:p>
            <a:pPr>
              <a:lnSpc>
                <a:spcPct val="90000"/>
              </a:lnSpc>
            </a:pPr>
            <a:r>
              <a:rPr lang="en-GB" sz="2000" dirty="0"/>
              <a:t>Statute law comprises Acts of Parliament that have been formally enacted through the legislative process. </a:t>
            </a:r>
          </a:p>
          <a:p>
            <a:pPr>
              <a:lnSpc>
                <a:spcPct val="90000"/>
              </a:lnSpc>
            </a:pPr>
            <a:endParaRPr lang="en-GB" sz="2000" dirty="0"/>
          </a:p>
          <a:p>
            <a:pPr>
              <a:lnSpc>
                <a:spcPct val="90000"/>
              </a:lnSpc>
            </a:pPr>
            <a:r>
              <a:rPr lang="en-GB" sz="2000" dirty="0"/>
              <a:t>Key constitutional statutes include:</a:t>
            </a:r>
          </a:p>
          <a:p>
            <a:pPr lvl="1">
              <a:lnSpc>
                <a:spcPct val="90000"/>
              </a:lnSpc>
            </a:pPr>
            <a:r>
              <a:rPr lang="en-GB" sz="2000" dirty="0"/>
              <a:t>Magna Carta 1215 ( portions still valid)</a:t>
            </a:r>
          </a:p>
          <a:p>
            <a:pPr lvl="1">
              <a:lnSpc>
                <a:spcPct val="90000"/>
              </a:lnSpc>
            </a:pPr>
            <a:r>
              <a:rPr lang="en-GB" sz="2000" dirty="0"/>
              <a:t>Bill of Rights 1689</a:t>
            </a:r>
          </a:p>
          <a:p>
            <a:pPr lvl="1">
              <a:lnSpc>
                <a:spcPct val="90000"/>
              </a:lnSpc>
            </a:pPr>
            <a:r>
              <a:rPr lang="en-GB" sz="2000" dirty="0"/>
              <a:t>Act of Settlement 1701</a:t>
            </a:r>
          </a:p>
          <a:p>
            <a:pPr lvl="1">
              <a:lnSpc>
                <a:spcPct val="90000"/>
              </a:lnSpc>
            </a:pPr>
            <a:r>
              <a:rPr lang="en-GB" sz="2000" dirty="0"/>
              <a:t>Parliament Acts 1911 and 1949</a:t>
            </a:r>
          </a:p>
          <a:p>
            <a:pPr lvl="1">
              <a:lnSpc>
                <a:spcPct val="90000"/>
              </a:lnSpc>
            </a:pPr>
            <a:r>
              <a:rPr lang="en-GB" sz="2000" dirty="0"/>
              <a:t>European Communities Act 1972 ( repealed as a result of Brexit)</a:t>
            </a:r>
          </a:p>
          <a:p>
            <a:pPr lvl="1">
              <a:lnSpc>
                <a:spcPct val="90000"/>
              </a:lnSpc>
            </a:pPr>
            <a:r>
              <a:rPr lang="en-GB" sz="2000" dirty="0"/>
              <a:t>Human Rights Act 1998</a:t>
            </a:r>
          </a:p>
          <a:p>
            <a:pPr lvl="1">
              <a:lnSpc>
                <a:spcPct val="90000"/>
              </a:lnSpc>
            </a:pPr>
            <a:r>
              <a:rPr lang="en-GB" sz="2000" dirty="0"/>
              <a:t>Constitutional Reform Act 2005</a:t>
            </a:r>
          </a:p>
        </p:txBody>
      </p:sp>
      <p:pic>
        <p:nvPicPr>
          <p:cNvPr id="5" name="Picture 4" descr="Stone pillars">
            <a:extLst>
              <a:ext uri="{FF2B5EF4-FFF2-40B4-BE49-F238E27FC236}">
                <a16:creationId xmlns:a16="http://schemas.microsoft.com/office/drawing/2014/main" id="{62A96CA7-4C5C-36C7-1072-6913CC9E3937}"/>
              </a:ext>
            </a:extLst>
          </p:cNvPr>
          <p:cNvPicPr>
            <a:picLocks noChangeAspect="1"/>
          </p:cNvPicPr>
          <p:nvPr/>
        </p:nvPicPr>
        <p:blipFill>
          <a:blip r:embed="rId3"/>
          <a:srcRect l="5599" r="43071" b="1"/>
          <a:stretch>
            <a:fillRect/>
          </a:stretch>
        </p:blipFill>
        <p:spPr>
          <a:xfrm>
            <a:off x="20" y="-1"/>
            <a:ext cx="4103894"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4" name="Picture 3">
            <a:extLst>
              <a:ext uri="{FF2B5EF4-FFF2-40B4-BE49-F238E27FC236}">
                <a16:creationId xmlns:a16="http://schemas.microsoft.com/office/drawing/2014/main" id="{A76974C5-39ED-076A-2C10-6B00D3A8CE3A}"/>
              </a:ext>
            </a:extLst>
          </p:cNvPr>
          <p:cNvPicPr>
            <a:picLocks noChangeAspect="1"/>
          </p:cNvPicPr>
          <p:nvPr/>
        </p:nvPicPr>
        <p:blipFill>
          <a:blip r:embed="rId4"/>
          <a:stretch>
            <a:fillRect/>
          </a:stretch>
        </p:blipFill>
        <p:spPr>
          <a:xfrm>
            <a:off x="10024727" y="217714"/>
            <a:ext cx="1816604" cy="741175"/>
          </a:xfrm>
          <a:prstGeom prst="rect">
            <a:avLst/>
          </a:prstGeom>
        </p:spPr>
      </p:pic>
    </p:spTree>
    <p:extLst>
      <p:ext uri="{BB962C8B-B14F-4D97-AF65-F5344CB8AC3E}">
        <p14:creationId xmlns:p14="http://schemas.microsoft.com/office/powerpoint/2010/main" val="1755166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CDFE2-0358-04C9-6E5A-B371D60EB8FA}"/>
              </a:ext>
            </a:extLst>
          </p:cNvPr>
          <p:cNvSpPr>
            <a:spLocks noGrp="1"/>
          </p:cNvSpPr>
          <p:nvPr>
            <p:ph type="title"/>
          </p:nvPr>
        </p:nvSpPr>
        <p:spPr>
          <a:xfrm>
            <a:off x="2928556" y="179614"/>
            <a:ext cx="6198066" cy="1320800"/>
          </a:xfrm>
        </p:spPr>
        <p:txBody>
          <a:bodyPr>
            <a:normAutofit/>
          </a:bodyPr>
          <a:lstStyle/>
          <a:p>
            <a:r>
              <a:rPr lang="en-GB" sz="4800" b="1" dirty="0">
                <a:solidFill>
                  <a:schemeClr val="accent2">
                    <a:lumMod val="75000"/>
                  </a:schemeClr>
                </a:solidFill>
              </a:rPr>
              <a:t>Common Law</a:t>
            </a:r>
          </a:p>
        </p:txBody>
      </p:sp>
      <p:sp>
        <p:nvSpPr>
          <p:cNvPr id="3" name="Content Placeholder 2">
            <a:extLst>
              <a:ext uri="{FF2B5EF4-FFF2-40B4-BE49-F238E27FC236}">
                <a16:creationId xmlns:a16="http://schemas.microsoft.com/office/drawing/2014/main" id="{C36744B0-C013-628C-023B-86B4F0C22008}"/>
              </a:ext>
            </a:extLst>
          </p:cNvPr>
          <p:cNvSpPr>
            <a:spLocks noGrp="1"/>
          </p:cNvSpPr>
          <p:nvPr>
            <p:ph idx="1"/>
          </p:nvPr>
        </p:nvSpPr>
        <p:spPr>
          <a:xfrm>
            <a:off x="2623457" y="1148218"/>
            <a:ext cx="7162800" cy="5258025"/>
          </a:xfrm>
        </p:spPr>
        <p:txBody>
          <a:bodyPr>
            <a:noAutofit/>
          </a:bodyPr>
          <a:lstStyle/>
          <a:p>
            <a:pPr>
              <a:lnSpc>
                <a:spcPct val="90000"/>
              </a:lnSpc>
            </a:pPr>
            <a:r>
              <a:rPr lang="en-GB" sz="2400" b="1" dirty="0"/>
              <a:t>Judge- made Constitutional Law </a:t>
            </a:r>
            <a:r>
              <a:rPr lang="en-GB" sz="2400" dirty="0"/>
              <a:t>: legal principles developed by judges through decisions in court cases - establish </a:t>
            </a:r>
            <a:r>
              <a:rPr lang="en-GB" sz="2400" b="1" dirty="0"/>
              <a:t>precedents</a:t>
            </a:r>
            <a:r>
              <a:rPr lang="en-GB" sz="2400" dirty="0"/>
              <a:t> that become binding on future cases</a:t>
            </a:r>
          </a:p>
          <a:p>
            <a:pPr>
              <a:lnSpc>
                <a:spcPct val="90000"/>
              </a:lnSpc>
            </a:pPr>
            <a:endParaRPr lang="en-GB" sz="2400" dirty="0"/>
          </a:p>
          <a:p>
            <a:pPr>
              <a:lnSpc>
                <a:spcPct val="90000"/>
              </a:lnSpc>
            </a:pPr>
            <a:r>
              <a:rPr lang="en-GB" sz="2400" b="1" dirty="0"/>
              <a:t>Rights Protection</a:t>
            </a:r>
            <a:r>
              <a:rPr lang="en-GB" sz="2400" dirty="0"/>
              <a:t>: CL historically protected certain fundamental rights such as personal liberty and access to justice even before statutory codification</a:t>
            </a:r>
          </a:p>
          <a:p>
            <a:pPr>
              <a:lnSpc>
                <a:spcPct val="90000"/>
              </a:lnSpc>
            </a:pPr>
            <a:endParaRPr lang="en-GB" sz="2400" dirty="0"/>
          </a:p>
          <a:p>
            <a:pPr>
              <a:lnSpc>
                <a:spcPct val="90000"/>
              </a:lnSpc>
            </a:pPr>
            <a:r>
              <a:rPr lang="en-GB" sz="2400" b="1" dirty="0"/>
              <a:t>Executive Accountability</a:t>
            </a:r>
            <a:r>
              <a:rPr lang="en-GB" sz="2400" dirty="0"/>
              <a:t>: enables courts to scrutinise government actions for legality, ensuring adherence to constitutional principles</a:t>
            </a:r>
          </a:p>
          <a:p>
            <a:pPr>
              <a:lnSpc>
                <a:spcPct val="90000"/>
              </a:lnSpc>
            </a:pPr>
            <a:endParaRPr lang="en-GB" sz="2400" dirty="0"/>
          </a:p>
          <a:p>
            <a:pPr>
              <a:lnSpc>
                <a:spcPct val="90000"/>
              </a:lnSpc>
            </a:pPr>
            <a:r>
              <a:rPr lang="en-GB" sz="2400" b="1" dirty="0"/>
              <a:t>Constitutional Interpretation</a:t>
            </a:r>
            <a:r>
              <a:rPr lang="en-GB" sz="2400" dirty="0"/>
              <a:t>: resolves constitutional ambiguities, clarifies the scope and application of constitutional provisions.</a:t>
            </a:r>
          </a:p>
        </p:txBody>
      </p:sp>
      <p:pic>
        <p:nvPicPr>
          <p:cNvPr id="5" name="Picture 4" descr="A vintage weighing scales">
            <a:extLst>
              <a:ext uri="{FF2B5EF4-FFF2-40B4-BE49-F238E27FC236}">
                <a16:creationId xmlns:a16="http://schemas.microsoft.com/office/drawing/2014/main" id="{B0D1E573-338E-FCF1-FB7E-0A319E4E4F6D}"/>
              </a:ext>
            </a:extLst>
          </p:cNvPr>
          <p:cNvPicPr>
            <a:picLocks noChangeAspect="1"/>
          </p:cNvPicPr>
          <p:nvPr/>
        </p:nvPicPr>
        <p:blipFill>
          <a:blip r:embed="rId3"/>
          <a:srcRect r="-3" b="15252"/>
          <a:stretch>
            <a:fillRect/>
          </a:stretch>
        </p:blipFill>
        <p:spPr>
          <a:xfrm>
            <a:off x="232391" y="0"/>
            <a:ext cx="2391066"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4" name="Picture 3">
            <a:extLst>
              <a:ext uri="{FF2B5EF4-FFF2-40B4-BE49-F238E27FC236}">
                <a16:creationId xmlns:a16="http://schemas.microsoft.com/office/drawing/2014/main" id="{EEA25850-C5FE-87A8-4E12-9C71967AB47A}"/>
              </a:ext>
            </a:extLst>
          </p:cNvPr>
          <p:cNvPicPr>
            <a:picLocks noChangeAspect="1"/>
          </p:cNvPicPr>
          <p:nvPr/>
        </p:nvPicPr>
        <p:blipFill>
          <a:blip r:embed="rId4"/>
          <a:stretch>
            <a:fillRect/>
          </a:stretch>
        </p:blipFill>
        <p:spPr>
          <a:xfrm>
            <a:off x="10024727" y="179614"/>
            <a:ext cx="1816604" cy="741175"/>
          </a:xfrm>
          <a:prstGeom prst="rect">
            <a:avLst/>
          </a:prstGeom>
        </p:spPr>
      </p:pic>
    </p:spTree>
    <p:extLst>
      <p:ext uri="{BB962C8B-B14F-4D97-AF65-F5344CB8AC3E}">
        <p14:creationId xmlns:p14="http://schemas.microsoft.com/office/powerpoint/2010/main" val="2786643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F2268-BB16-E950-B360-EA39CEBBBF5A}"/>
              </a:ext>
            </a:extLst>
          </p:cNvPr>
          <p:cNvSpPr>
            <a:spLocks noGrp="1"/>
          </p:cNvSpPr>
          <p:nvPr>
            <p:ph type="title"/>
          </p:nvPr>
        </p:nvSpPr>
        <p:spPr>
          <a:xfrm>
            <a:off x="3397691" y="283028"/>
            <a:ext cx="6513752" cy="1320800"/>
          </a:xfrm>
        </p:spPr>
        <p:txBody>
          <a:bodyPr>
            <a:normAutofit fontScale="90000"/>
          </a:bodyPr>
          <a:lstStyle/>
          <a:p>
            <a:r>
              <a:rPr lang="en-GB" sz="4800" b="1" dirty="0">
                <a:solidFill>
                  <a:schemeClr val="accent2">
                    <a:lumMod val="75000"/>
                  </a:schemeClr>
                </a:solidFill>
              </a:rPr>
              <a:t>The Royal Prerogative</a:t>
            </a:r>
          </a:p>
        </p:txBody>
      </p:sp>
      <p:sp>
        <p:nvSpPr>
          <p:cNvPr id="3" name="Content Placeholder 2">
            <a:extLst>
              <a:ext uri="{FF2B5EF4-FFF2-40B4-BE49-F238E27FC236}">
                <a16:creationId xmlns:a16="http://schemas.microsoft.com/office/drawing/2014/main" id="{539B43C8-B11C-E75E-E7E5-D7A5BD8362F9}"/>
              </a:ext>
            </a:extLst>
          </p:cNvPr>
          <p:cNvSpPr>
            <a:spLocks noGrp="1"/>
          </p:cNvSpPr>
          <p:nvPr>
            <p:ph idx="1"/>
          </p:nvPr>
        </p:nvSpPr>
        <p:spPr>
          <a:xfrm>
            <a:off x="3151414" y="1854601"/>
            <a:ext cx="8032908" cy="3880773"/>
          </a:xfrm>
        </p:spPr>
        <p:txBody>
          <a:bodyPr>
            <a:noAutofit/>
          </a:bodyPr>
          <a:lstStyle/>
          <a:p>
            <a:r>
              <a:rPr lang="en-GB" sz="2400" dirty="0"/>
              <a:t>Historic Crown Powers</a:t>
            </a:r>
          </a:p>
          <a:p>
            <a:r>
              <a:rPr lang="en-GB" sz="2400" dirty="0"/>
              <a:t>Powers historically exercised by the Monarch as Head of State. These powers derive from common law rather than statute and represent an important constitutional source</a:t>
            </a:r>
          </a:p>
          <a:p>
            <a:r>
              <a:rPr lang="en-GB" sz="2400" dirty="0"/>
              <a:t>While nominally belonging to the Crown , most prerogative powers are now exercised by government ministers on behalf of the Sovereign, subject to increasing parliamentary and judicial oversight</a:t>
            </a:r>
          </a:p>
        </p:txBody>
      </p:sp>
      <p:pic>
        <p:nvPicPr>
          <p:cNvPr id="5" name="Picture 4" descr="Silver diamond-studded crown on a black pillow">
            <a:extLst>
              <a:ext uri="{FF2B5EF4-FFF2-40B4-BE49-F238E27FC236}">
                <a16:creationId xmlns:a16="http://schemas.microsoft.com/office/drawing/2014/main" id="{3D83A959-C105-7ACD-8387-2CE2CC23D9A4}"/>
              </a:ext>
            </a:extLst>
          </p:cNvPr>
          <p:cNvPicPr>
            <a:picLocks noChangeAspect="1"/>
          </p:cNvPicPr>
          <p:nvPr/>
        </p:nvPicPr>
        <p:blipFill>
          <a:blip r:embed="rId3"/>
          <a:srcRect l="44042" r="14265"/>
          <a:stretch>
            <a:fillRect/>
          </a:stretch>
        </p:blipFill>
        <p:spPr>
          <a:xfrm>
            <a:off x="20" y="-1"/>
            <a:ext cx="3151394"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4" name="Picture 3">
            <a:extLst>
              <a:ext uri="{FF2B5EF4-FFF2-40B4-BE49-F238E27FC236}">
                <a16:creationId xmlns:a16="http://schemas.microsoft.com/office/drawing/2014/main" id="{264C651C-088D-A564-0310-271444574883}"/>
              </a:ext>
            </a:extLst>
          </p:cNvPr>
          <p:cNvPicPr>
            <a:picLocks noChangeAspect="1"/>
          </p:cNvPicPr>
          <p:nvPr/>
        </p:nvPicPr>
        <p:blipFill>
          <a:blip r:embed="rId4"/>
          <a:stretch>
            <a:fillRect/>
          </a:stretch>
        </p:blipFill>
        <p:spPr>
          <a:xfrm>
            <a:off x="10118271" y="5850163"/>
            <a:ext cx="1816604" cy="741175"/>
          </a:xfrm>
          <a:prstGeom prst="rect">
            <a:avLst/>
          </a:prstGeom>
        </p:spPr>
      </p:pic>
    </p:spTree>
    <p:extLst>
      <p:ext uri="{BB962C8B-B14F-4D97-AF65-F5344CB8AC3E}">
        <p14:creationId xmlns:p14="http://schemas.microsoft.com/office/powerpoint/2010/main" val="3525892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D40D9-172F-7D64-349F-F6AF9179DAF9}"/>
              </a:ext>
            </a:extLst>
          </p:cNvPr>
          <p:cNvSpPr>
            <a:spLocks noGrp="1"/>
          </p:cNvSpPr>
          <p:nvPr>
            <p:ph type="title"/>
          </p:nvPr>
        </p:nvSpPr>
        <p:spPr>
          <a:xfrm>
            <a:off x="7894207" y="1112431"/>
            <a:ext cx="3230993" cy="1858941"/>
          </a:xfrm>
        </p:spPr>
        <p:txBody>
          <a:bodyPr anchor="t">
            <a:normAutofit/>
          </a:bodyPr>
          <a:lstStyle/>
          <a:p>
            <a:r>
              <a:rPr lang="en-GB" sz="2800"/>
              <a:t>Example of recent royal pardon</a:t>
            </a:r>
            <a:br>
              <a:rPr lang="en-GB" sz="2800"/>
            </a:br>
            <a:endParaRPr lang="en-GB" sz="2800"/>
          </a:p>
        </p:txBody>
      </p:sp>
      <p:pic>
        <p:nvPicPr>
          <p:cNvPr id="4" name="Picture 3">
            <a:hlinkClick r:id="rId3"/>
            <a:extLst>
              <a:ext uri="{FF2B5EF4-FFF2-40B4-BE49-F238E27FC236}">
                <a16:creationId xmlns:a16="http://schemas.microsoft.com/office/drawing/2014/main" id="{24DFC93C-F2E2-7291-CAED-7421218FB405}"/>
              </a:ext>
            </a:extLst>
          </p:cNvPr>
          <p:cNvPicPr>
            <a:picLocks noChangeAspect="1"/>
          </p:cNvPicPr>
          <p:nvPr/>
        </p:nvPicPr>
        <p:blipFill>
          <a:blip r:embed="rId4"/>
          <a:srcRect l="646" r="6895"/>
          <a:stretch>
            <a:fillRect/>
          </a:stretch>
        </p:blipFill>
        <p:spPr>
          <a:xfrm>
            <a:off x="12192" y="10"/>
            <a:ext cx="7481777" cy="685799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noFill/>
        </p:spPr>
      </p:pic>
    </p:spTree>
    <p:extLst>
      <p:ext uri="{BB962C8B-B14F-4D97-AF65-F5344CB8AC3E}">
        <p14:creationId xmlns:p14="http://schemas.microsoft.com/office/powerpoint/2010/main" val="1248274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D0A64-59D1-F995-BA7F-F9652D441858}"/>
              </a:ext>
            </a:extLst>
          </p:cNvPr>
          <p:cNvSpPr>
            <a:spLocks noGrp="1"/>
          </p:cNvSpPr>
          <p:nvPr>
            <p:ph type="title"/>
          </p:nvPr>
        </p:nvSpPr>
        <p:spPr>
          <a:xfrm>
            <a:off x="2503702" y="156238"/>
            <a:ext cx="7467612" cy="1320800"/>
          </a:xfrm>
        </p:spPr>
        <p:txBody>
          <a:bodyPr>
            <a:normAutofit fontScale="90000"/>
          </a:bodyPr>
          <a:lstStyle/>
          <a:p>
            <a:pPr>
              <a:lnSpc>
                <a:spcPct val="90000"/>
              </a:lnSpc>
            </a:pPr>
            <a:r>
              <a:rPr lang="en-GB" sz="3200" b="1" dirty="0">
                <a:solidFill>
                  <a:schemeClr val="accent2">
                    <a:lumMod val="75000"/>
                  </a:schemeClr>
                </a:solidFill>
              </a:rPr>
              <a:t>Constitutional Conventions: </a:t>
            </a:r>
            <a:br>
              <a:rPr lang="en-GB" sz="3200" b="1" dirty="0">
                <a:solidFill>
                  <a:schemeClr val="accent2">
                    <a:lumMod val="75000"/>
                  </a:schemeClr>
                </a:solidFill>
              </a:rPr>
            </a:br>
            <a:r>
              <a:rPr lang="en-GB" sz="3200" b="1" dirty="0">
                <a:solidFill>
                  <a:schemeClr val="accent2">
                    <a:lumMod val="75000"/>
                  </a:schemeClr>
                </a:solidFill>
              </a:rPr>
              <a:t>The unwritten Rules of Politics</a:t>
            </a:r>
          </a:p>
        </p:txBody>
      </p:sp>
      <p:sp>
        <p:nvSpPr>
          <p:cNvPr id="3" name="Content Placeholder 2">
            <a:extLst>
              <a:ext uri="{FF2B5EF4-FFF2-40B4-BE49-F238E27FC236}">
                <a16:creationId xmlns:a16="http://schemas.microsoft.com/office/drawing/2014/main" id="{8C07F068-C05E-0785-36F0-01B158E606F6}"/>
              </a:ext>
            </a:extLst>
          </p:cNvPr>
          <p:cNvSpPr>
            <a:spLocks noGrp="1"/>
          </p:cNvSpPr>
          <p:nvPr>
            <p:ph idx="1"/>
          </p:nvPr>
        </p:nvSpPr>
        <p:spPr>
          <a:xfrm>
            <a:off x="2503702" y="1258661"/>
            <a:ext cx="7794184" cy="4755487"/>
          </a:xfrm>
        </p:spPr>
        <p:txBody>
          <a:bodyPr>
            <a:noAutofit/>
          </a:bodyPr>
          <a:lstStyle/>
          <a:p>
            <a:pPr marL="0" indent="0">
              <a:lnSpc>
                <a:spcPct val="90000"/>
              </a:lnSpc>
              <a:buNone/>
            </a:pPr>
            <a:r>
              <a:rPr lang="en-GB" sz="2000" dirty="0"/>
              <a:t>Not legally enforceable but guide governmental behaviours and are considered binding by those operating within the  constitutional system. </a:t>
            </a:r>
          </a:p>
          <a:p>
            <a:pPr marL="0" indent="0">
              <a:lnSpc>
                <a:spcPct val="90000"/>
              </a:lnSpc>
              <a:buNone/>
            </a:pPr>
            <a:endParaRPr lang="en-GB" sz="2000" dirty="0"/>
          </a:p>
          <a:p>
            <a:pPr marL="0" indent="0">
              <a:lnSpc>
                <a:spcPct val="90000"/>
              </a:lnSpc>
              <a:buNone/>
            </a:pPr>
            <a:r>
              <a:rPr lang="en-GB" sz="2000" dirty="0"/>
              <a:t>For example:</a:t>
            </a:r>
          </a:p>
          <a:p>
            <a:pPr>
              <a:lnSpc>
                <a:spcPct val="90000"/>
              </a:lnSpc>
            </a:pPr>
            <a:r>
              <a:rPr lang="en-GB" sz="2000" b="1" dirty="0"/>
              <a:t>Ministerial Responsibility</a:t>
            </a:r>
          </a:p>
          <a:p>
            <a:pPr lvl="1">
              <a:lnSpc>
                <a:spcPct val="90000"/>
              </a:lnSpc>
            </a:pPr>
            <a:r>
              <a:rPr lang="en-GB" sz="2000" dirty="0"/>
              <a:t>Ministers are collectively responsible for government policy and individually accountable to Parliament for their departments’ actions</a:t>
            </a:r>
          </a:p>
          <a:p>
            <a:pPr marL="274320" lvl="1" indent="0">
              <a:lnSpc>
                <a:spcPct val="90000"/>
              </a:lnSpc>
              <a:buNone/>
            </a:pPr>
            <a:endParaRPr lang="en-GB" sz="2000" dirty="0"/>
          </a:p>
          <a:p>
            <a:pPr>
              <a:lnSpc>
                <a:spcPct val="90000"/>
              </a:lnSpc>
            </a:pPr>
            <a:r>
              <a:rPr lang="en-GB" sz="2000" b="1" dirty="0"/>
              <a:t>Royal Assent</a:t>
            </a:r>
          </a:p>
          <a:p>
            <a:pPr lvl="1">
              <a:lnSpc>
                <a:spcPct val="90000"/>
              </a:lnSpc>
            </a:pPr>
            <a:r>
              <a:rPr lang="en-GB" sz="2000" dirty="0"/>
              <a:t>The Monarch always gives assent to bills passed by Parliament ( last refusal was by Queen Anne in 1708)</a:t>
            </a:r>
          </a:p>
          <a:p>
            <a:pPr marL="274320" lvl="1" indent="0">
              <a:lnSpc>
                <a:spcPct val="90000"/>
              </a:lnSpc>
              <a:buNone/>
            </a:pPr>
            <a:endParaRPr lang="en-GB" sz="2000" dirty="0"/>
          </a:p>
          <a:p>
            <a:pPr>
              <a:lnSpc>
                <a:spcPct val="90000"/>
              </a:lnSpc>
            </a:pPr>
            <a:r>
              <a:rPr lang="en-GB" sz="2000" b="1" dirty="0"/>
              <a:t>Salisbury Convention</a:t>
            </a:r>
          </a:p>
          <a:p>
            <a:pPr lvl="1">
              <a:lnSpc>
                <a:spcPct val="90000"/>
              </a:lnSpc>
            </a:pPr>
            <a:r>
              <a:rPr lang="en-GB" sz="2000" dirty="0"/>
              <a:t>The House of Lords will not oppose legislation implementing manifesto commitments of the elected government.</a:t>
            </a:r>
          </a:p>
        </p:txBody>
      </p:sp>
      <p:pic>
        <p:nvPicPr>
          <p:cNvPr id="5" name="Picture 4" descr="White pillars">
            <a:extLst>
              <a:ext uri="{FF2B5EF4-FFF2-40B4-BE49-F238E27FC236}">
                <a16:creationId xmlns:a16="http://schemas.microsoft.com/office/drawing/2014/main" id="{FE7653FD-EE45-0CD4-F697-EB49175CF252}"/>
              </a:ext>
            </a:extLst>
          </p:cNvPr>
          <p:cNvPicPr>
            <a:picLocks noChangeAspect="1"/>
          </p:cNvPicPr>
          <p:nvPr/>
        </p:nvPicPr>
        <p:blipFill>
          <a:blip r:embed="rId3"/>
          <a:srcRect l="27978" r="19512" b="-2"/>
          <a:stretch>
            <a:fillRect/>
          </a:stretch>
        </p:blipFill>
        <p:spPr>
          <a:xfrm>
            <a:off x="20" y="-1"/>
            <a:ext cx="2394837"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4" name="Picture 3">
            <a:extLst>
              <a:ext uri="{FF2B5EF4-FFF2-40B4-BE49-F238E27FC236}">
                <a16:creationId xmlns:a16="http://schemas.microsoft.com/office/drawing/2014/main" id="{881206CF-CBE4-0065-BE24-1C52DFE83441}"/>
              </a:ext>
            </a:extLst>
          </p:cNvPr>
          <p:cNvPicPr>
            <a:picLocks noChangeAspect="1"/>
          </p:cNvPicPr>
          <p:nvPr/>
        </p:nvPicPr>
        <p:blipFill>
          <a:blip r:embed="rId4"/>
          <a:stretch>
            <a:fillRect/>
          </a:stretch>
        </p:blipFill>
        <p:spPr>
          <a:xfrm>
            <a:off x="10111813" y="5805281"/>
            <a:ext cx="1816604" cy="741175"/>
          </a:xfrm>
          <a:prstGeom prst="rect">
            <a:avLst/>
          </a:prstGeom>
        </p:spPr>
      </p:pic>
    </p:spTree>
    <p:extLst>
      <p:ext uri="{BB962C8B-B14F-4D97-AF65-F5344CB8AC3E}">
        <p14:creationId xmlns:p14="http://schemas.microsoft.com/office/powerpoint/2010/main" val="3401558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34895-0754-4B9E-C7A8-E1640A9C23B9}"/>
              </a:ext>
            </a:extLst>
          </p:cNvPr>
          <p:cNvSpPr>
            <a:spLocks noGrp="1"/>
          </p:cNvSpPr>
          <p:nvPr>
            <p:ph type="title"/>
          </p:nvPr>
        </p:nvSpPr>
        <p:spPr>
          <a:xfrm>
            <a:off x="4581991" y="290523"/>
            <a:ext cx="5547166" cy="1320800"/>
          </a:xfrm>
        </p:spPr>
        <p:txBody>
          <a:bodyPr>
            <a:normAutofit fontScale="90000"/>
          </a:bodyPr>
          <a:lstStyle/>
          <a:p>
            <a:pPr>
              <a:lnSpc>
                <a:spcPct val="90000"/>
              </a:lnSpc>
            </a:pPr>
            <a:r>
              <a:rPr lang="en-GB" sz="3200" b="1" dirty="0">
                <a:solidFill>
                  <a:schemeClr val="accent2">
                    <a:lumMod val="75000"/>
                  </a:schemeClr>
                </a:solidFill>
              </a:rPr>
              <a:t>Parliamentary Sovereignty:</a:t>
            </a:r>
            <a:br>
              <a:rPr lang="en-GB" sz="3200" b="1" dirty="0">
                <a:solidFill>
                  <a:schemeClr val="accent2">
                    <a:lumMod val="75000"/>
                  </a:schemeClr>
                </a:solidFill>
              </a:rPr>
            </a:br>
            <a:r>
              <a:rPr lang="en-GB" sz="3200" b="1" dirty="0">
                <a:solidFill>
                  <a:schemeClr val="accent2">
                    <a:lumMod val="75000"/>
                  </a:schemeClr>
                </a:solidFill>
              </a:rPr>
              <a:t>The Cornerstone Principle</a:t>
            </a:r>
          </a:p>
        </p:txBody>
      </p:sp>
      <p:sp>
        <p:nvSpPr>
          <p:cNvPr id="3" name="Content Placeholder 2">
            <a:extLst>
              <a:ext uri="{FF2B5EF4-FFF2-40B4-BE49-F238E27FC236}">
                <a16:creationId xmlns:a16="http://schemas.microsoft.com/office/drawing/2014/main" id="{A29B8110-0B3B-880C-3281-99B75CA6C8A7}"/>
              </a:ext>
            </a:extLst>
          </p:cNvPr>
          <p:cNvSpPr>
            <a:spLocks noGrp="1"/>
          </p:cNvSpPr>
          <p:nvPr>
            <p:ph idx="1"/>
          </p:nvPr>
        </p:nvSpPr>
        <p:spPr>
          <a:xfrm>
            <a:off x="4581991" y="1985663"/>
            <a:ext cx="6978242" cy="4976840"/>
          </a:xfrm>
        </p:spPr>
        <p:txBody>
          <a:bodyPr>
            <a:normAutofit/>
          </a:bodyPr>
          <a:lstStyle/>
          <a:p>
            <a:pPr>
              <a:lnSpc>
                <a:spcPct val="90000"/>
              </a:lnSpc>
            </a:pPr>
            <a:r>
              <a:rPr lang="en-GB" sz="2000" dirty="0"/>
              <a:t>Parliamentary sovereignty represents the foundational principle of the UK Constitution, establishing Parliament as the supreme legal authority with unlimited legislative power.</a:t>
            </a:r>
          </a:p>
          <a:p>
            <a:pPr>
              <a:lnSpc>
                <a:spcPct val="90000"/>
              </a:lnSpc>
            </a:pPr>
            <a:endParaRPr lang="en-GB" sz="2000" dirty="0"/>
          </a:p>
          <a:p>
            <a:pPr>
              <a:lnSpc>
                <a:spcPct val="90000"/>
              </a:lnSpc>
            </a:pPr>
            <a:r>
              <a:rPr lang="en-GB" sz="2000" b="1" dirty="0"/>
              <a:t>Legislative Supremacy</a:t>
            </a:r>
          </a:p>
          <a:p>
            <a:pPr lvl="1">
              <a:lnSpc>
                <a:spcPct val="90000"/>
              </a:lnSpc>
            </a:pPr>
            <a:r>
              <a:rPr lang="en-GB" sz="2000" dirty="0"/>
              <a:t>Parliament can make or repeal any law on any subject without legal restriction</a:t>
            </a:r>
          </a:p>
          <a:p>
            <a:pPr marL="274320" lvl="1" indent="0">
              <a:lnSpc>
                <a:spcPct val="90000"/>
              </a:lnSpc>
              <a:buNone/>
            </a:pPr>
            <a:endParaRPr lang="en-GB" sz="2000" dirty="0"/>
          </a:p>
          <a:p>
            <a:pPr>
              <a:lnSpc>
                <a:spcPct val="90000"/>
              </a:lnSpc>
            </a:pPr>
            <a:r>
              <a:rPr lang="en-GB" sz="2000" b="1" dirty="0"/>
              <a:t>No Judicial Override</a:t>
            </a:r>
          </a:p>
          <a:p>
            <a:pPr lvl="1">
              <a:lnSpc>
                <a:spcPct val="90000"/>
              </a:lnSpc>
            </a:pPr>
            <a:r>
              <a:rPr lang="en-GB" sz="2000" dirty="0"/>
              <a:t>Courts cannot strike down primary legislation as unconstitutional</a:t>
            </a:r>
          </a:p>
          <a:p>
            <a:pPr lvl="1">
              <a:lnSpc>
                <a:spcPct val="90000"/>
              </a:lnSpc>
            </a:pPr>
            <a:endParaRPr lang="en-GB" sz="2000" dirty="0"/>
          </a:p>
          <a:p>
            <a:pPr>
              <a:lnSpc>
                <a:spcPct val="90000"/>
              </a:lnSpc>
            </a:pPr>
            <a:r>
              <a:rPr lang="en-GB" sz="2000" b="1" dirty="0"/>
              <a:t>No Binding Successors</a:t>
            </a:r>
          </a:p>
          <a:p>
            <a:pPr lvl="1">
              <a:lnSpc>
                <a:spcPct val="90000"/>
              </a:lnSpc>
            </a:pPr>
            <a:r>
              <a:rPr lang="en-GB" sz="2000" dirty="0"/>
              <a:t>No Parliament can create laws that future Parliaments cannot change</a:t>
            </a:r>
          </a:p>
        </p:txBody>
      </p:sp>
      <p:pic>
        <p:nvPicPr>
          <p:cNvPr id="6" name="Picture 5" descr="A large building with lights on it with Palace of Westminster in the background&#10;&#10;AI-generated content may be incorrect.">
            <a:extLst>
              <a:ext uri="{FF2B5EF4-FFF2-40B4-BE49-F238E27FC236}">
                <a16:creationId xmlns:a16="http://schemas.microsoft.com/office/drawing/2014/main" id="{6A114F91-1591-7268-0B22-3B9BA1D6073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9320" y="290523"/>
            <a:ext cx="3943350" cy="4905353"/>
          </a:xfrm>
          <a:prstGeom prst="rect">
            <a:avLst/>
          </a:prstGeom>
        </p:spPr>
      </p:pic>
      <p:pic>
        <p:nvPicPr>
          <p:cNvPr id="4" name="Picture 3">
            <a:extLst>
              <a:ext uri="{FF2B5EF4-FFF2-40B4-BE49-F238E27FC236}">
                <a16:creationId xmlns:a16="http://schemas.microsoft.com/office/drawing/2014/main" id="{28820D72-1CCD-1FED-322F-FC6039925BDA}"/>
              </a:ext>
            </a:extLst>
          </p:cNvPr>
          <p:cNvPicPr>
            <a:picLocks noChangeAspect="1"/>
          </p:cNvPicPr>
          <p:nvPr/>
        </p:nvPicPr>
        <p:blipFill>
          <a:blip r:embed="rId5"/>
          <a:stretch>
            <a:fillRect/>
          </a:stretch>
        </p:blipFill>
        <p:spPr>
          <a:xfrm>
            <a:off x="256613" y="5956677"/>
            <a:ext cx="1816604" cy="741175"/>
          </a:xfrm>
          <a:prstGeom prst="rect">
            <a:avLst/>
          </a:prstGeom>
        </p:spPr>
      </p:pic>
    </p:spTree>
    <p:extLst>
      <p:ext uri="{BB962C8B-B14F-4D97-AF65-F5344CB8AC3E}">
        <p14:creationId xmlns:p14="http://schemas.microsoft.com/office/powerpoint/2010/main" val="4273619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41DC6-92BC-963C-7711-C55A7B475815}"/>
              </a:ext>
            </a:extLst>
          </p:cNvPr>
          <p:cNvSpPr>
            <a:spLocks noGrp="1"/>
          </p:cNvSpPr>
          <p:nvPr>
            <p:ph type="title"/>
          </p:nvPr>
        </p:nvSpPr>
        <p:spPr>
          <a:xfrm>
            <a:off x="3504513" y="244929"/>
            <a:ext cx="6015043" cy="1320800"/>
          </a:xfrm>
        </p:spPr>
        <p:txBody>
          <a:bodyPr>
            <a:noAutofit/>
          </a:bodyPr>
          <a:lstStyle/>
          <a:p>
            <a:pPr>
              <a:lnSpc>
                <a:spcPct val="90000"/>
              </a:lnSpc>
            </a:pPr>
            <a:r>
              <a:rPr lang="en-GB" sz="3200" b="1" dirty="0">
                <a:solidFill>
                  <a:schemeClr val="accent2">
                    <a:lumMod val="75000"/>
                  </a:schemeClr>
                </a:solidFill>
              </a:rPr>
              <a:t>The Rule of Law: </a:t>
            </a:r>
            <a:br>
              <a:rPr lang="en-GB" sz="3200" b="1" dirty="0">
                <a:solidFill>
                  <a:schemeClr val="accent2">
                    <a:lumMod val="75000"/>
                  </a:schemeClr>
                </a:solidFill>
              </a:rPr>
            </a:br>
            <a:r>
              <a:rPr lang="en-GB" sz="3200" b="1" dirty="0">
                <a:solidFill>
                  <a:schemeClr val="accent2">
                    <a:lumMod val="75000"/>
                  </a:schemeClr>
                </a:solidFill>
              </a:rPr>
              <a:t>A Fundamental Constitutional Principle</a:t>
            </a:r>
          </a:p>
        </p:txBody>
      </p:sp>
      <p:sp>
        <p:nvSpPr>
          <p:cNvPr id="3" name="Content Placeholder 2">
            <a:extLst>
              <a:ext uri="{FF2B5EF4-FFF2-40B4-BE49-F238E27FC236}">
                <a16:creationId xmlns:a16="http://schemas.microsoft.com/office/drawing/2014/main" id="{EEA5D03E-6FAD-0074-7CC8-2E83B6CFEE0B}"/>
              </a:ext>
            </a:extLst>
          </p:cNvPr>
          <p:cNvSpPr>
            <a:spLocks noGrp="1"/>
          </p:cNvSpPr>
          <p:nvPr>
            <p:ph idx="1"/>
          </p:nvPr>
        </p:nvSpPr>
        <p:spPr>
          <a:xfrm>
            <a:off x="3653201" y="2351386"/>
            <a:ext cx="6966109" cy="4615769"/>
          </a:xfrm>
        </p:spPr>
        <p:txBody>
          <a:bodyPr>
            <a:noAutofit/>
          </a:bodyPr>
          <a:lstStyle/>
          <a:p>
            <a:pPr>
              <a:lnSpc>
                <a:spcPct val="90000"/>
              </a:lnSpc>
            </a:pPr>
            <a:r>
              <a:rPr lang="en-GB" sz="2000" dirty="0"/>
              <a:t>The rule of law: establishes that all person and authorities are subject to and accountable before the law ( A.V. Dicey)</a:t>
            </a:r>
          </a:p>
          <a:p>
            <a:pPr>
              <a:lnSpc>
                <a:spcPct val="90000"/>
              </a:lnSpc>
            </a:pPr>
            <a:endParaRPr lang="en-GB" sz="2000" dirty="0"/>
          </a:p>
          <a:p>
            <a:pPr>
              <a:lnSpc>
                <a:spcPct val="90000"/>
              </a:lnSpc>
            </a:pPr>
            <a:r>
              <a:rPr lang="en-GB" sz="2000" b="1" dirty="0"/>
              <a:t>Legal Equality</a:t>
            </a:r>
          </a:p>
          <a:p>
            <a:pPr lvl="1">
              <a:lnSpc>
                <a:spcPct val="90000"/>
              </a:lnSpc>
            </a:pPr>
            <a:r>
              <a:rPr lang="en-GB" sz="2000" dirty="0"/>
              <a:t>All persons are equal before the law, with no exemptions for government officials or institutions</a:t>
            </a:r>
          </a:p>
          <a:p>
            <a:pPr marL="274320" lvl="1" indent="0">
              <a:lnSpc>
                <a:spcPct val="90000"/>
              </a:lnSpc>
              <a:buNone/>
            </a:pPr>
            <a:endParaRPr lang="en-GB" sz="2000" dirty="0"/>
          </a:p>
          <a:p>
            <a:pPr>
              <a:lnSpc>
                <a:spcPct val="90000"/>
              </a:lnSpc>
            </a:pPr>
            <a:r>
              <a:rPr lang="en-GB" sz="2000" b="1" dirty="0"/>
              <a:t>Judicial Independence</a:t>
            </a:r>
          </a:p>
          <a:p>
            <a:pPr lvl="1">
              <a:lnSpc>
                <a:spcPct val="90000"/>
              </a:lnSpc>
            </a:pPr>
            <a:r>
              <a:rPr lang="en-GB" sz="2000" dirty="0"/>
              <a:t>Courts apply the law impartially, free from political interference or pressure</a:t>
            </a:r>
          </a:p>
          <a:p>
            <a:pPr marL="274320" lvl="1" indent="0">
              <a:lnSpc>
                <a:spcPct val="90000"/>
              </a:lnSpc>
              <a:buNone/>
            </a:pPr>
            <a:endParaRPr lang="en-GB" sz="2000" dirty="0"/>
          </a:p>
          <a:p>
            <a:pPr>
              <a:lnSpc>
                <a:spcPct val="90000"/>
              </a:lnSpc>
            </a:pPr>
            <a:r>
              <a:rPr lang="en-GB" sz="2000" b="1" dirty="0"/>
              <a:t>Procedural Fairness</a:t>
            </a:r>
          </a:p>
          <a:p>
            <a:pPr lvl="1">
              <a:lnSpc>
                <a:spcPct val="90000"/>
              </a:lnSpc>
            </a:pPr>
            <a:r>
              <a:rPr lang="en-GB" sz="2000" dirty="0"/>
              <a:t>Legal proceedings must follow established rules and provide </a:t>
            </a:r>
            <a:r>
              <a:rPr lang="en-GB" sz="2000" u="sng" dirty="0"/>
              <a:t>equal treatment </a:t>
            </a:r>
            <a:r>
              <a:rPr lang="en-GB" sz="2000" dirty="0"/>
              <a:t>to all parties</a:t>
            </a:r>
          </a:p>
        </p:txBody>
      </p:sp>
      <p:pic>
        <p:nvPicPr>
          <p:cNvPr id="5" name="Picture 4" descr="A vintage weighing scales">
            <a:extLst>
              <a:ext uri="{FF2B5EF4-FFF2-40B4-BE49-F238E27FC236}">
                <a16:creationId xmlns:a16="http://schemas.microsoft.com/office/drawing/2014/main" id="{7B8A28DD-4E54-D312-B00A-A0BBCFDD32B7}"/>
              </a:ext>
            </a:extLst>
          </p:cNvPr>
          <p:cNvPicPr>
            <a:picLocks noChangeAspect="1"/>
          </p:cNvPicPr>
          <p:nvPr/>
        </p:nvPicPr>
        <p:blipFill>
          <a:blip r:embed="rId3"/>
          <a:srcRect r="-3" b="15252"/>
          <a:stretch>
            <a:fillRect/>
          </a:stretch>
        </p:blipFill>
        <p:spPr>
          <a:xfrm>
            <a:off x="20" y="-1"/>
            <a:ext cx="3265694"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4" name="Picture 3">
            <a:extLst>
              <a:ext uri="{FF2B5EF4-FFF2-40B4-BE49-F238E27FC236}">
                <a16:creationId xmlns:a16="http://schemas.microsoft.com/office/drawing/2014/main" id="{E11518DC-A90A-F281-81AC-F19465624B59}"/>
              </a:ext>
            </a:extLst>
          </p:cNvPr>
          <p:cNvPicPr>
            <a:picLocks noChangeAspect="1"/>
          </p:cNvPicPr>
          <p:nvPr/>
        </p:nvPicPr>
        <p:blipFill>
          <a:blip r:embed="rId4"/>
          <a:stretch>
            <a:fillRect/>
          </a:stretch>
        </p:blipFill>
        <p:spPr>
          <a:xfrm>
            <a:off x="10220670" y="146483"/>
            <a:ext cx="1816604" cy="741175"/>
          </a:xfrm>
          <a:prstGeom prst="rect">
            <a:avLst/>
          </a:prstGeom>
        </p:spPr>
      </p:pic>
    </p:spTree>
    <p:extLst>
      <p:ext uri="{BB962C8B-B14F-4D97-AF65-F5344CB8AC3E}">
        <p14:creationId xmlns:p14="http://schemas.microsoft.com/office/powerpoint/2010/main" val="3056996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C200C-3E1C-2571-1FBD-017F8A9E3F6E}"/>
              </a:ext>
            </a:extLst>
          </p:cNvPr>
          <p:cNvSpPr>
            <a:spLocks noGrp="1"/>
          </p:cNvSpPr>
          <p:nvPr>
            <p:ph type="title"/>
          </p:nvPr>
        </p:nvSpPr>
        <p:spPr>
          <a:xfrm>
            <a:off x="454177" y="217714"/>
            <a:ext cx="8596668" cy="1017815"/>
          </a:xfrm>
        </p:spPr>
        <p:txBody>
          <a:bodyPr>
            <a:normAutofit/>
          </a:bodyPr>
          <a:lstStyle/>
          <a:p>
            <a:r>
              <a:rPr lang="en-GB" sz="4000" b="1" dirty="0">
                <a:solidFill>
                  <a:schemeClr val="accent2">
                    <a:lumMod val="75000"/>
                  </a:schemeClr>
                </a:solidFill>
              </a:rPr>
              <a:t>Separation of Powers</a:t>
            </a:r>
          </a:p>
        </p:txBody>
      </p:sp>
      <p:graphicFrame>
        <p:nvGraphicFramePr>
          <p:cNvPr id="5" name="Content Placeholder 2">
            <a:extLst>
              <a:ext uri="{FF2B5EF4-FFF2-40B4-BE49-F238E27FC236}">
                <a16:creationId xmlns:a16="http://schemas.microsoft.com/office/drawing/2014/main" id="{08749DC4-2943-FE54-5B28-6FF8007C3BE3}"/>
              </a:ext>
            </a:extLst>
          </p:cNvPr>
          <p:cNvGraphicFramePr>
            <a:graphicFrameLocks noGrp="1"/>
          </p:cNvGraphicFramePr>
          <p:nvPr>
            <p:ph idx="1"/>
            <p:extLst>
              <p:ext uri="{D42A27DB-BD31-4B8C-83A1-F6EECF244321}">
                <p14:modId xmlns:p14="http://schemas.microsoft.com/office/powerpoint/2010/main" val="2582187581"/>
              </p:ext>
            </p:extLst>
          </p:nvPr>
        </p:nvGraphicFramePr>
        <p:xfrm>
          <a:off x="345319" y="789100"/>
          <a:ext cx="11090124" cy="5497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1543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429BA-9BDF-27B9-12A0-11434C085308}"/>
              </a:ext>
            </a:extLst>
          </p:cNvPr>
          <p:cNvSpPr>
            <a:spLocks noGrp="1"/>
          </p:cNvSpPr>
          <p:nvPr>
            <p:ph type="title"/>
          </p:nvPr>
        </p:nvSpPr>
        <p:spPr>
          <a:xfrm>
            <a:off x="250373" y="816638"/>
            <a:ext cx="4354877" cy="5224724"/>
          </a:xfrm>
        </p:spPr>
        <p:txBody>
          <a:bodyPr anchor="ctr">
            <a:normAutofit/>
          </a:bodyPr>
          <a:lstStyle/>
          <a:p>
            <a:r>
              <a:rPr lang="en-GB" sz="4800" b="1" dirty="0">
                <a:solidFill>
                  <a:schemeClr val="accent2">
                    <a:lumMod val="75000"/>
                  </a:schemeClr>
                </a:solidFill>
              </a:rPr>
              <a:t>Partial Separation in the UK</a:t>
            </a:r>
          </a:p>
        </p:txBody>
      </p:sp>
      <p:sp>
        <p:nvSpPr>
          <p:cNvPr id="3" name="Content Placeholder 2">
            <a:extLst>
              <a:ext uri="{FF2B5EF4-FFF2-40B4-BE49-F238E27FC236}">
                <a16:creationId xmlns:a16="http://schemas.microsoft.com/office/drawing/2014/main" id="{DF0B56EF-5D99-89BD-EF6E-3DB3FE7789D8}"/>
              </a:ext>
            </a:extLst>
          </p:cNvPr>
          <p:cNvSpPr>
            <a:spLocks noGrp="1"/>
          </p:cNvSpPr>
          <p:nvPr>
            <p:ph idx="1"/>
          </p:nvPr>
        </p:nvSpPr>
        <p:spPr>
          <a:xfrm>
            <a:off x="4410697" y="0"/>
            <a:ext cx="7598424" cy="5965371"/>
          </a:xfrm>
        </p:spPr>
        <p:txBody>
          <a:bodyPr anchor="ctr">
            <a:noAutofit/>
          </a:bodyPr>
          <a:lstStyle/>
          <a:p>
            <a:r>
              <a:rPr lang="en-GB" sz="2000" dirty="0"/>
              <a:t>Unlike systems with strict separation ( e.g. the US) the UK features significant overlap between executive and legislative branches</a:t>
            </a:r>
          </a:p>
          <a:p>
            <a:pPr lvl="1"/>
            <a:r>
              <a:rPr lang="en-GB" sz="2000" dirty="0"/>
              <a:t>The Prime Minister and Cabinet members are also members of Parliament</a:t>
            </a:r>
          </a:p>
          <a:p>
            <a:pPr lvl="1"/>
            <a:r>
              <a:rPr lang="en-GB" sz="2000" dirty="0"/>
              <a:t>The government typically controls a majority in the House of Commons</a:t>
            </a:r>
          </a:p>
          <a:p>
            <a:pPr lvl="1"/>
            <a:r>
              <a:rPr lang="en-GB" sz="2000" dirty="0"/>
              <a:t>The Lord Chancellor historically had roles in all three branches ( reformed in 2005)</a:t>
            </a:r>
          </a:p>
          <a:p>
            <a:pPr marL="457200" lvl="1" indent="0">
              <a:buNone/>
            </a:pPr>
            <a:r>
              <a:rPr lang="en-GB" sz="2000" dirty="0"/>
              <a:t>The judiciary maintains greater independence, particularly since the Constitutional Reform Act 2005 established the Supreme Court</a:t>
            </a:r>
          </a:p>
        </p:txBody>
      </p:sp>
      <p:pic>
        <p:nvPicPr>
          <p:cNvPr id="4" name="Picture 3">
            <a:extLst>
              <a:ext uri="{FF2B5EF4-FFF2-40B4-BE49-F238E27FC236}">
                <a16:creationId xmlns:a16="http://schemas.microsoft.com/office/drawing/2014/main" id="{B927BEDF-4FA7-9787-4504-A0461C71B6AA}"/>
              </a:ext>
            </a:extLst>
          </p:cNvPr>
          <p:cNvPicPr>
            <a:picLocks noChangeAspect="1"/>
          </p:cNvPicPr>
          <p:nvPr/>
        </p:nvPicPr>
        <p:blipFill>
          <a:blip r:embed="rId3"/>
          <a:stretch>
            <a:fillRect/>
          </a:stretch>
        </p:blipFill>
        <p:spPr>
          <a:xfrm>
            <a:off x="198556" y="6041362"/>
            <a:ext cx="1816604" cy="741175"/>
          </a:xfrm>
          <a:prstGeom prst="rect">
            <a:avLst/>
          </a:prstGeom>
        </p:spPr>
      </p:pic>
    </p:spTree>
    <p:extLst>
      <p:ext uri="{BB962C8B-B14F-4D97-AF65-F5344CB8AC3E}">
        <p14:creationId xmlns:p14="http://schemas.microsoft.com/office/powerpoint/2010/main" val="3128800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18EB-1700-6CFB-F5E7-A5CEF569A370}"/>
              </a:ext>
            </a:extLst>
          </p:cNvPr>
          <p:cNvSpPr>
            <a:spLocks noGrp="1"/>
          </p:cNvSpPr>
          <p:nvPr>
            <p:ph type="title"/>
          </p:nvPr>
        </p:nvSpPr>
        <p:spPr>
          <a:xfrm>
            <a:off x="149327" y="348343"/>
            <a:ext cx="4592606" cy="5013039"/>
          </a:xfrm>
        </p:spPr>
        <p:txBody>
          <a:bodyPr anchor="ctr">
            <a:normAutofit/>
          </a:bodyPr>
          <a:lstStyle/>
          <a:p>
            <a:r>
              <a:rPr lang="en-GB" b="1" dirty="0">
                <a:solidFill>
                  <a:schemeClr val="accent2">
                    <a:lumMod val="75000"/>
                  </a:schemeClr>
                </a:solidFill>
              </a:rPr>
              <a:t>The Unitary State:</a:t>
            </a:r>
            <a:br>
              <a:rPr lang="en-GB" b="1" dirty="0">
                <a:solidFill>
                  <a:schemeClr val="accent2">
                    <a:lumMod val="75000"/>
                  </a:schemeClr>
                </a:solidFill>
              </a:rPr>
            </a:br>
            <a:r>
              <a:rPr lang="en-GB" b="1" dirty="0">
                <a:solidFill>
                  <a:schemeClr val="accent2">
                    <a:lumMod val="75000"/>
                  </a:schemeClr>
                </a:solidFill>
              </a:rPr>
              <a:t>Centralised Constitutional Authority</a:t>
            </a:r>
          </a:p>
        </p:txBody>
      </p:sp>
      <p:sp>
        <p:nvSpPr>
          <p:cNvPr id="3" name="Content Placeholder 2">
            <a:extLst>
              <a:ext uri="{FF2B5EF4-FFF2-40B4-BE49-F238E27FC236}">
                <a16:creationId xmlns:a16="http://schemas.microsoft.com/office/drawing/2014/main" id="{162E7056-6DC4-F03B-477A-782B7D153A06}"/>
              </a:ext>
            </a:extLst>
          </p:cNvPr>
          <p:cNvSpPr>
            <a:spLocks noGrp="1"/>
          </p:cNvSpPr>
          <p:nvPr>
            <p:ph idx="1"/>
          </p:nvPr>
        </p:nvSpPr>
        <p:spPr>
          <a:xfrm>
            <a:off x="4650615" y="168729"/>
            <a:ext cx="6669319" cy="6340928"/>
          </a:xfrm>
        </p:spPr>
        <p:txBody>
          <a:bodyPr anchor="ctr">
            <a:normAutofit/>
          </a:bodyPr>
          <a:lstStyle/>
          <a:p>
            <a:pPr marL="0" indent="0">
              <a:lnSpc>
                <a:spcPct val="90000"/>
              </a:lnSpc>
              <a:buNone/>
            </a:pPr>
            <a:r>
              <a:rPr lang="en-GB" sz="2000" dirty="0"/>
              <a:t>The UK operates as an unitary state rather than a federal system with ultimate legal authority concentrated in the Westminster Parliament</a:t>
            </a:r>
          </a:p>
          <a:p>
            <a:pPr marL="0" indent="0">
              <a:lnSpc>
                <a:spcPct val="90000"/>
              </a:lnSpc>
              <a:buNone/>
            </a:pPr>
            <a:endParaRPr lang="en-GB" sz="2000" dirty="0"/>
          </a:p>
          <a:p>
            <a:pPr>
              <a:lnSpc>
                <a:spcPct val="90000"/>
              </a:lnSpc>
            </a:pPr>
            <a:r>
              <a:rPr lang="en-GB" sz="2000" b="1" dirty="0"/>
              <a:t>Parliamentary Supremacy</a:t>
            </a:r>
          </a:p>
          <a:p>
            <a:pPr lvl="1">
              <a:lnSpc>
                <a:spcPct val="90000"/>
              </a:lnSpc>
            </a:pPr>
            <a:r>
              <a:rPr lang="en-GB" sz="2000" dirty="0"/>
              <a:t>Westminster Parliament retains legal sovereignty over </a:t>
            </a:r>
            <a:r>
              <a:rPr lang="en-GB" sz="2000" b="1" dirty="0">
                <a:highlight>
                  <a:srgbClr val="FFFF00"/>
                </a:highlight>
              </a:rPr>
              <a:t>ALL </a:t>
            </a:r>
            <a:r>
              <a:rPr lang="en-GB" sz="2000" dirty="0"/>
              <a:t>UK territories with theoretical power to legislate on any matter</a:t>
            </a:r>
          </a:p>
          <a:p>
            <a:pPr>
              <a:lnSpc>
                <a:spcPct val="90000"/>
              </a:lnSpc>
            </a:pPr>
            <a:r>
              <a:rPr lang="en-GB" sz="2000" b="1" dirty="0"/>
              <a:t>Devolved Powers</a:t>
            </a:r>
          </a:p>
          <a:p>
            <a:pPr lvl="1">
              <a:lnSpc>
                <a:spcPct val="90000"/>
              </a:lnSpc>
            </a:pPr>
            <a:r>
              <a:rPr lang="en-GB" sz="2000" dirty="0"/>
              <a:t>Wales, Scotland and Northern </a:t>
            </a:r>
            <a:r>
              <a:rPr lang="en-GB" sz="2000" dirty="0" err="1"/>
              <a:t>Irelenad</a:t>
            </a:r>
            <a:r>
              <a:rPr lang="en-GB" sz="2000" dirty="0"/>
              <a:t> have been granted significant self-governance through devolution but these powers derive from and can be modified by Parliament</a:t>
            </a:r>
          </a:p>
          <a:p>
            <a:pPr>
              <a:lnSpc>
                <a:spcPct val="90000"/>
              </a:lnSpc>
            </a:pPr>
            <a:r>
              <a:rPr lang="en-GB" sz="2000" b="1" dirty="0"/>
              <a:t>Reserved Matters</a:t>
            </a:r>
          </a:p>
          <a:p>
            <a:pPr lvl="1">
              <a:lnSpc>
                <a:spcPct val="90000"/>
              </a:lnSpc>
            </a:pPr>
            <a:r>
              <a:rPr lang="en-GB" sz="2000" dirty="0"/>
              <a:t>Certain policy areas remain explicitly reserved to Westminster, including foreign affairs, defence and constitutional matters.</a:t>
            </a:r>
          </a:p>
        </p:txBody>
      </p:sp>
      <p:pic>
        <p:nvPicPr>
          <p:cNvPr id="4" name="Picture 3">
            <a:extLst>
              <a:ext uri="{FF2B5EF4-FFF2-40B4-BE49-F238E27FC236}">
                <a16:creationId xmlns:a16="http://schemas.microsoft.com/office/drawing/2014/main" id="{0744372A-8F49-FD15-9F49-4CD6E084C299}"/>
              </a:ext>
            </a:extLst>
          </p:cNvPr>
          <p:cNvPicPr>
            <a:picLocks noChangeAspect="1"/>
          </p:cNvPicPr>
          <p:nvPr/>
        </p:nvPicPr>
        <p:blipFill>
          <a:blip r:embed="rId3"/>
          <a:stretch>
            <a:fillRect/>
          </a:stretch>
        </p:blipFill>
        <p:spPr>
          <a:xfrm>
            <a:off x="372727" y="5943167"/>
            <a:ext cx="1816604" cy="741175"/>
          </a:xfrm>
          <a:prstGeom prst="rect">
            <a:avLst/>
          </a:prstGeom>
        </p:spPr>
      </p:pic>
    </p:spTree>
    <p:extLst>
      <p:ext uri="{BB962C8B-B14F-4D97-AF65-F5344CB8AC3E}">
        <p14:creationId xmlns:p14="http://schemas.microsoft.com/office/powerpoint/2010/main" val="3663604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CC2F-D5CC-AB7C-C1B9-F0A804AAE320}"/>
              </a:ext>
            </a:extLst>
          </p:cNvPr>
          <p:cNvSpPr>
            <a:spLocks noGrp="1"/>
          </p:cNvSpPr>
          <p:nvPr>
            <p:ph type="title"/>
          </p:nvPr>
        </p:nvSpPr>
        <p:spPr>
          <a:xfrm>
            <a:off x="4714861" y="223157"/>
            <a:ext cx="5974910" cy="696686"/>
          </a:xfrm>
        </p:spPr>
        <p:txBody>
          <a:bodyPr>
            <a:normAutofit fontScale="90000"/>
          </a:bodyPr>
          <a:lstStyle/>
          <a:p>
            <a:r>
              <a:rPr lang="en-GB" b="1" dirty="0">
                <a:solidFill>
                  <a:schemeClr val="accent2">
                    <a:lumMod val="75000"/>
                  </a:schemeClr>
                </a:solidFill>
              </a:rPr>
              <a:t>The Role of the Monarchy</a:t>
            </a:r>
          </a:p>
        </p:txBody>
      </p:sp>
      <p:sp>
        <p:nvSpPr>
          <p:cNvPr id="3" name="Content Placeholder 2">
            <a:extLst>
              <a:ext uri="{FF2B5EF4-FFF2-40B4-BE49-F238E27FC236}">
                <a16:creationId xmlns:a16="http://schemas.microsoft.com/office/drawing/2014/main" id="{AF065214-76B2-DCA5-474F-FA71B30C7A3A}"/>
              </a:ext>
            </a:extLst>
          </p:cNvPr>
          <p:cNvSpPr>
            <a:spLocks noGrp="1"/>
          </p:cNvSpPr>
          <p:nvPr>
            <p:ph idx="1"/>
          </p:nvPr>
        </p:nvSpPr>
        <p:spPr>
          <a:xfrm>
            <a:off x="4150852" y="1525087"/>
            <a:ext cx="7102928" cy="5617029"/>
          </a:xfrm>
        </p:spPr>
        <p:txBody>
          <a:bodyPr>
            <a:noAutofit/>
          </a:bodyPr>
          <a:lstStyle/>
          <a:p>
            <a:pPr marL="0" indent="0">
              <a:lnSpc>
                <a:spcPct val="90000"/>
              </a:lnSpc>
              <a:buNone/>
            </a:pPr>
            <a:r>
              <a:rPr lang="en-GB" sz="2000" dirty="0"/>
              <a:t>Constitutional monarchy: the Sovereign serves as head of state but exercises power according to constitutional constraints rather than personal prerogative.</a:t>
            </a:r>
          </a:p>
          <a:p>
            <a:pPr marL="0" indent="0">
              <a:lnSpc>
                <a:spcPct val="90000"/>
              </a:lnSpc>
              <a:buNone/>
            </a:pPr>
            <a:endParaRPr lang="en-GB" sz="2000" dirty="0"/>
          </a:p>
          <a:p>
            <a:pPr>
              <a:lnSpc>
                <a:spcPct val="90000"/>
              </a:lnSpc>
            </a:pPr>
            <a:r>
              <a:rPr lang="en-GB" sz="2000" b="1" dirty="0"/>
              <a:t>Ceremonial Functions</a:t>
            </a:r>
          </a:p>
          <a:p>
            <a:pPr lvl="1">
              <a:lnSpc>
                <a:spcPct val="90000"/>
              </a:lnSpc>
            </a:pPr>
            <a:r>
              <a:rPr lang="en-GB" sz="2000" dirty="0"/>
              <a:t>The Monarch performs ceremonial duties including opening Parliament, receiving foreign dignitaries and approving honours</a:t>
            </a:r>
          </a:p>
          <a:p>
            <a:pPr>
              <a:lnSpc>
                <a:spcPct val="90000"/>
              </a:lnSpc>
            </a:pPr>
            <a:r>
              <a:rPr lang="en-GB" sz="2000" b="1" dirty="0"/>
              <a:t>Constitutional Guardian</a:t>
            </a:r>
          </a:p>
          <a:p>
            <a:pPr lvl="1">
              <a:lnSpc>
                <a:spcPct val="90000"/>
              </a:lnSpc>
            </a:pPr>
            <a:r>
              <a:rPr lang="en-GB" sz="2000" dirty="0"/>
              <a:t>The Sovereign maintains political neutrality while service as a symbol of national unity and continuity across changing governments</a:t>
            </a:r>
          </a:p>
          <a:p>
            <a:pPr>
              <a:lnSpc>
                <a:spcPct val="90000"/>
              </a:lnSpc>
            </a:pPr>
            <a:r>
              <a:rPr lang="en-GB" sz="2000" b="1" dirty="0"/>
              <a:t>Reserved Powers</a:t>
            </a:r>
          </a:p>
          <a:p>
            <a:pPr lvl="1">
              <a:lnSpc>
                <a:spcPct val="90000"/>
              </a:lnSpc>
            </a:pPr>
            <a:r>
              <a:rPr lang="en-GB" sz="2000" dirty="0"/>
              <a:t>The Monarch retains certain formal powers ( e.g. appointing the Prime Minister) but exercises these according to constitutional conventions rather than personal preference.</a:t>
            </a:r>
          </a:p>
        </p:txBody>
      </p:sp>
      <p:pic>
        <p:nvPicPr>
          <p:cNvPr id="5" name="Picture 4" descr="A person in a military uniform sitting in a chair&#10;&#10;AI-generated content may be incorrect.">
            <a:extLst>
              <a:ext uri="{FF2B5EF4-FFF2-40B4-BE49-F238E27FC236}">
                <a16:creationId xmlns:a16="http://schemas.microsoft.com/office/drawing/2014/main" id="{FDF4C242-B0C3-3409-6F4D-EEBF54EE00F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6314" r="8817" b="1"/>
          <a:stretch>
            <a:fillRect/>
          </a:stretch>
        </p:blipFill>
        <p:spPr>
          <a:xfrm>
            <a:off x="20" y="-1"/>
            <a:ext cx="4033137"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4" name="Picture 3">
            <a:extLst>
              <a:ext uri="{FF2B5EF4-FFF2-40B4-BE49-F238E27FC236}">
                <a16:creationId xmlns:a16="http://schemas.microsoft.com/office/drawing/2014/main" id="{91C88B0C-3455-BD46-9399-A767B5DE89C3}"/>
              </a:ext>
            </a:extLst>
          </p:cNvPr>
          <p:cNvPicPr>
            <a:picLocks noChangeAspect="1"/>
          </p:cNvPicPr>
          <p:nvPr/>
        </p:nvPicPr>
        <p:blipFill>
          <a:blip r:embed="rId5"/>
          <a:stretch>
            <a:fillRect/>
          </a:stretch>
        </p:blipFill>
        <p:spPr>
          <a:xfrm>
            <a:off x="10176944" y="6003473"/>
            <a:ext cx="1620844" cy="661305"/>
          </a:xfrm>
          <a:prstGeom prst="rect">
            <a:avLst/>
          </a:prstGeom>
        </p:spPr>
      </p:pic>
    </p:spTree>
    <p:extLst>
      <p:ext uri="{BB962C8B-B14F-4D97-AF65-F5344CB8AC3E}">
        <p14:creationId xmlns:p14="http://schemas.microsoft.com/office/powerpoint/2010/main" val="3789606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dragon on a green and white background&#10;&#10;AI-generated content may be incorrect.">
            <a:extLst>
              <a:ext uri="{FF2B5EF4-FFF2-40B4-BE49-F238E27FC236}">
                <a16:creationId xmlns:a16="http://schemas.microsoft.com/office/drawing/2014/main" id="{4DDD5113-FFF6-7EE6-E197-1CCD80B0BB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51604" y="254544"/>
            <a:ext cx="2647950" cy="1588770"/>
          </a:xfrm>
          <a:prstGeom prst="rect">
            <a:avLst/>
          </a:prstGeom>
        </p:spPr>
      </p:pic>
      <p:sp>
        <p:nvSpPr>
          <p:cNvPr id="2" name="Title 1">
            <a:extLst>
              <a:ext uri="{FF2B5EF4-FFF2-40B4-BE49-F238E27FC236}">
                <a16:creationId xmlns:a16="http://schemas.microsoft.com/office/drawing/2014/main" id="{7B2057F7-8FE1-FB39-CB18-47DE813D561F}"/>
              </a:ext>
            </a:extLst>
          </p:cNvPr>
          <p:cNvSpPr>
            <a:spLocks noGrp="1"/>
          </p:cNvSpPr>
          <p:nvPr>
            <p:ph type="title"/>
          </p:nvPr>
        </p:nvSpPr>
        <p:spPr>
          <a:xfrm>
            <a:off x="1182347" y="54523"/>
            <a:ext cx="9922764" cy="935982"/>
          </a:xfrm>
        </p:spPr>
        <p:txBody>
          <a:bodyPr/>
          <a:lstStyle/>
          <a:p>
            <a:r>
              <a:rPr lang="en-GB" b="1" dirty="0">
                <a:solidFill>
                  <a:schemeClr val="tx1"/>
                </a:solidFill>
              </a:rPr>
              <a:t>Devolution and Wales</a:t>
            </a:r>
          </a:p>
        </p:txBody>
      </p:sp>
      <p:sp>
        <p:nvSpPr>
          <p:cNvPr id="3" name="Content Placeholder 2">
            <a:extLst>
              <a:ext uri="{FF2B5EF4-FFF2-40B4-BE49-F238E27FC236}">
                <a16:creationId xmlns:a16="http://schemas.microsoft.com/office/drawing/2014/main" id="{78A4D672-8FF6-913F-FD2D-18D914F44963}"/>
              </a:ext>
            </a:extLst>
          </p:cNvPr>
          <p:cNvSpPr>
            <a:spLocks noGrp="1"/>
          </p:cNvSpPr>
          <p:nvPr>
            <p:ph idx="1"/>
          </p:nvPr>
        </p:nvSpPr>
        <p:spPr>
          <a:xfrm>
            <a:off x="48338" y="1293467"/>
            <a:ext cx="9788390" cy="4939401"/>
          </a:xfrm>
        </p:spPr>
        <p:txBody>
          <a:bodyPr>
            <a:noAutofit/>
          </a:bodyPr>
          <a:lstStyle/>
          <a:p>
            <a:pPr marL="0" indent="0">
              <a:buNone/>
            </a:pPr>
            <a:r>
              <a:rPr lang="en-GB" sz="2400" dirty="0"/>
              <a:t>Wales has experienced a gradual expansion of devolved powers since the Government of Wales Act 1998 evolving from an executive body  a fully fledged legislature with primary law-making authority</a:t>
            </a:r>
          </a:p>
          <a:p>
            <a:pPr lvl="1"/>
            <a:r>
              <a:rPr lang="en-GB" sz="2400" dirty="0"/>
              <a:t>1998: National Assembly for Wales established with secondary legislative powers</a:t>
            </a:r>
          </a:p>
          <a:p>
            <a:pPr lvl="1"/>
            <a:r>
              <a:rPr lang="en-GB" sz="2400" dirty="0"/>
              <a:t>2006: Enhanced powers through Government of Wales Act 2006</a:t>
            </a:r>
          </a:p>
          <a:p>
            <a:pPr lvl="1"/>
            <a:r>
              <a:rPr lang="en-GB" sz="2400" dirty="0"/>
              <a:t>2011: Referendum approved primary law making powers</a:t>
            </a:r>
          </a:p>
          <a:p>
            <a:pPr lvl="1"/>
            <a:r>
              <a:rPr lang="en-GB" sz="2400" dirty="0"/>
              <a:t>2017: Wales Act implemented a reserved powers model</a:t>
            </a:r>
          </a:p>
          <a:p>
            <a:pPr lvl="1"/>
            <a:r>
              <a:rPr lang="en-GB" sz="2400" dirty="0"/>
              <a:t>2020: Senedd renamed as “ Senedd Cymru/Welsh Parliament”</a:t>
            </a:r>
          </a:p>
        </p:txBody>
      </p:sp>
      <p:pic>
        <p:nvPicPr>
          <p:cNvPr id="4" name="Picture 3">
            <a:extLst>
              <a:ext uri="{FF2B5EF4-FFF2-40B4-BE49-F238E27FC236}">
                <a16:creationId xmlns:a16="http://schemas.microsoft.com/office/drawing/2014/main" id="{6B930261-03CB-1555-35DC-A19CF6136270}"/>
              </a:ext>
            </a:extLst>
          </p:cNvPr>
          <p:cNvPicPr>
            <a:picLocks noChangeAspect="1"/>
          </p:cNvPicPr>
          <p:nvPr/>
        </p:nvPicPr>
        <p:blipFill>
          <a:blip r:embed="rId5"/>
          <a:stretch>
            <a:fillRect/>
          </a:stretch>
        </p:blipFill>
        <p:spPr>
          <a:xfrm>
            <a:off x="10155262" y="5862281"/>
            <a:ext cx="1816604" cy="741175"/>
          </a:xfrm>
          <a:prstGeom prst="rect">
            <a:avLst/>
          </a:prstGeom>
        </p:spPr>
      </p:pic>
    </p:spTree>
    <p:extLst>
      <p:ext uri="{BB962C8B-B14F-4D97-AF65-F5344CB8AC3E}">
        <p14:creationId xmlns:p14="http://schemas.microsoft.com/office/powerpoint/2010/main" val="3692959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B2AD5-2FD3-1E77-C37D-7CC21A630D5D}"/>
              </a:ext>
            </a:extLst>
          </p:cNvPr>
          <p:cNvSpPr>
            <a:spLocks noGrp="1"/>
          </p:cNvSpPr>
          <p:nvPr>
            <p:ph type="title"/>
          </p:nvPr>
        </p:nvSpPr>
        <p:spPr>
          <a:xfrm>
            <a:off x="1098396" y="1111101"/>
            <a:ext cx="3813845" cy="1493863"/>
          </a:xfrm>
        </p:spPr>
        <p:txBody>
          <a:bodyPr vert="horz" lIns="91440" tIns="45720" rIns="91440" bIns="45720" rtlCol="0" anchor="t">
            <a:normAutofit/>
          </a:bodyPr>
          <a:lstStyle/>
          <a:p>
            <a:pPr fontAlgn="t"/>
            <a:r>
              <a:rPr lang="en-US" sz="2500" b="1" kern="1200" cap="all" baseline="0">
                <a:latin typeface="+mj-lt"/>
                <a:ea typeface="+mj-ea"/>
                <a:cs typeface="+mj-cs"/>
              </a:rPr>
              <a:t>TASK: Reserved powers research task</a:t>
            </a:r>
            <a:br>
              <a:rPr lang="en-US" sz="2500" b="1" kern="1200" cap="all" baseline="0">
                <a:latin typeface="+mj-lt"/>
                <a:ea typeface="+mj-ea"/>
                <a:cs typeface="+mj-cs"/>
              </a:rPr>
            </a:br>
            <a:endParaRPr lang="en-US" sz="2500" b="1" kern="1200" cap="all" baseline="0">
              <a:latin typeface="+mj-lt"/>
              <a:ea typeface="+mj-ea"/>
              <a:cs typeface="+mj-cs"/>
            </a:endParaRPr>
          </a:p>
        </p:txBody>
      </p:sp>
      <p:sp>
        <p:nvSpPr>
          <p:cNvPr id="4" name="TextBox 3">
            <a:extLst>
              <a:ext uri="{FF2B5EF4-FFF2-40B4-BE49-F238E27FC236}">
                <a16:creationId xmlns:a16="http://schemas.microsoft.com/office/drawing/2014/main" id="{AF2018FA-21B2-3F37-7CAC-06E7CBD4A7F8}"/>
              </a:ext>
            </a:extLst>
          </p:cNvPr>
          <p:cNvSpPr txBox="1"/>
          <p:nvPr/>
        </p:nvSpPr>
        <p:spPr>
          <a:xfrm>
            <a:off x="1098397" y="2700671"/>
            <a:ext cx="3813846" cy="3585830"/>
          </a:xfrm>
          <a:prstGeom prst="rect">
            <a:avLst/>
          </a:prstGeom>
        </p:spPr>
        <p:txBody>
          <a:bodyPr vert="horz" lIns="91440" tIns="45720" rIns="91440" bIns="45720" rtlCol="0">
            <a:normAutofit lnSpcReduction="10000"/>
          </a:bodyPr>
          <a:lstStyle/>
          <a:p>
            <a:pPr algn="ctr">
              <a:spcAft>
                <a:spcPts val="600"/>
              </a:spcAft>
              <a:buFont typeface="Neue Haas Grotesk Text Pro" panose="020B0504020202020204" pitchFamily="34" charset="0"/>
            </a:pPr>
            <a:r>
              <a:rPr lang="en-US" sz="2000" dirty="0"/>
              <a:t>Using schedule 7A of the Government of Wales Act [2006]</a:t>
            </a:r>
          </a:p>
          <a:p>
            <a:pPr algn="ctr">
              <a:spcAft>
                <a:spcPts val="600"/>
              </a:spcAft>
              <a:buFont typeface="Neue Haas Grotesk Text Pro" panose="020B0504020202020204" pitchFamily="34" charset="0"/>
            </a:pPr>
            <a:endParaRPr lang="en-US" sz="2000" dirty="0"/>
          </a:p>
          <a:p>
            <a:pPr algn="ctr">
              <a:spcAft>
                <a:spcPts val="600"/>
              </a:spcAft>
              <a:buFont typeface="Neue Haas Grotesk Text Pro" panose="020B0504020202020204" pitchFamily="34" charset="0"/>
            </a:pPr>
            <a:r>
              <a:rPr lang="en-US" sz="2000" dirty="0"/>
              <a:t>Identify 5 powers that are reserved to Westminster</a:t>
            </a:r>
          </a:p>
          <a:p>
            <a:pPr algn="ctr">
              <a:spcAft>
                <a:spcPts val="600"/>
              </a:spcAft>
              <a:buFont typeface="Neue Haas Grotesk Text Pro" panose="020B0504020202020204" pitchFamily="34" charset="0"/>
            </a:pPr>
            <a:r>
              <a:rPr lang="en-US" sz="2000" dirty="0"/>
              <a:t>For each reserved power; </a:t>
            </a:r>
          </a:p>
          <a:p>
            <a:pPr algn="ctr">
              <a:spcAft>
                <a:spcPts val="600"/>
              </a:spcAft>
              <a:buFont typeface="Neue Haas Grotesk Text Pro" panose="020B0504020202020204" pitchFamily="34" charset="0"/>
            </a:pPr>
            <a:r>
              <a:rPr lang="en-US" sz="2000" dirty="0"/>
              <a:t>explain what the power covers</a:t>
            </a:r>
          </a:p>
          <a:p>
            <a:pPr algn="ctr">
              <a:spcAft>
                <a:spcPts val="600"/>
              </a:spcAft>
              <a:buFont typeface="Neue Haas Grotesk Text Pro" panose="020B0504020202020204" pitchFamily="34" charset="0"/>
            </a:pPr>
            <a:r>
              <a:rPr lang="en-US" sz="2000" dirty="0"/>
              <a:t>Given a recent example of how the UK Parliament has exercised this power</a:t>
            </a:r>
          </a:p>
        </p:txBody>
      </p:sp>
      <p:pic>
        <p:nvPicPr>
          <p:cNvPr id="6" name="Picture 5">
            <a:extLst>
              <a:ext uri="{FF2B5EF4-FFF2-40B4-BE49-F238E27FC236}">
                <a16:creationId xmlns:a16="http://schemas.microsoft.com/office/drawing/2014/main" id="{02DCD2BB-C2EE-9917-5204-288D80BC4DF3}"/>
              </a:ext>
            </a:extLst>
          </p:cNvPr>
          <p:cNvPicPr>
            <a:picLocks noChangeAspect="1"/>
          </p:cNvPicPr>
          <p:nvPr/>
        </p:nvPicPr>
        <p:blipFill>
          <a:blip r:embed="rId3"/>
          <a:stretch>
            <a:fillRect/>
          </a:stretch>
        </p:blipFill>
        <p:spPr>
          <a:xfrm>
            <a:off x="5192232" y="305353"/>
            <a:ext cx="6999768" cy="6247293"/>
          </a:xfrm>
          <a:prstGeom prst="rect">
            <a:avLst/>
          </a:prstGeom>
          <a:noFill/>
        </p:spPr>
      </p:pic>
    </p:spTree>
    <p:extLst>
      <p:ext uri="{BB962C8B-B14F-4D97-AF65-F5344CB8AC3E}">
        <p14:creationId xmlns:p14="http://schemas.microsoft.com/office/powerpoint/2010/main" val="1490593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42EE-E25C-6FEE-0799-6A2EB46227BC}"/>
              </a:ext>
            </a:extLst>
          </p:cNvPr>
          <p:cNvSpPr>
            <a:spLocks noGrp="1"/>
          </p:cNvSpPr>
          <p:nvPr>
            <p:ph type="title"/>
          </p:nvPr>
        </p:nvSpPr>
        <p:spPr>
          <a:xfrm>
            <a:off x="2011362" y="156238"/>
            <a:ext cx="8019824" cy="1320800"/>
          </a:xfrm>
        </p:spPr>
        <p:txBody>
          <a:bodyPr>
            <a:normAutofit/>
          </a:bodyPr>
          <a:lstStyle/>
          <a:p>
            <a:r>
              <a:rPr lang="en-GB" b="1" dirty="0">
                <a:solidFill>
                  <a:schemeClr val="accent2">
                    <a:lumMod val="75000"/>
                  </a:schemeClr>
                </a:solidFill>
              </a:rPr>
              <a:t>Human Rights and the Constitution</a:t>
            </a:r>
          </a:p>
        </p:txBody>
      </p:sp>
      <p:sp>
        <p:nvSpPr>
          <p:cNvPr id="3" name="Content Placeholder 2">
            <a:extLst>
              <a:ext uri="{FF2B5EF4-FFF2-40B4-BE49-F238E27FC236}">
                <a16:creationId xmlns:a16="http://schemas.microsoft.com/office/drawing/2014/main" id="{CA6CE5D8-469C-F6DA-C5DB-BEE38F7FDE23}"/>
              </a:ext>
            </a:extLst>
          </p:cNvPr>
          <p:cNvSpPr>
            <a:spLocks noGrp="1"/>
          </p:cNvSpPr>
          <p:nvPr>
            <p:ph idx="1"/>
          </p:nvPr>
        </p:nvSpPr>
        <p:spPr>
          <a:xfrm>
            <a:off x="2565582" y="1633266"/>
            <a:ext cx="9293909" cy="5453968"/>
          </a:xfrm>
        </p:spPr>
        <p:txBody>
          <a:bodyPr>
            <a:normAutofit/>
          </a:bodyPr>
          <a:lstStyle/>
          <a:p>
            <a:pPr>
              <a:lnSpc>
                <a:spcPct val="90000"/>
              </a:lnSpc>
            </a:pPr>
            <a:r>
              <a:rPr lang="en-GB" sz="2000" dirty="0"/>
              <a:t>The Human Rights Act 1998 represents a significant constitutional development, incorporating the European Conventions on Human Rights (ECHR) into domestic UK law.</a:t>
            </a:r>
          </a:p>
          <a:p>
            <a:pPr>
              <a:lnSpc>
                <a:spcPct val="90000"/>
              </a:lnSpc>
            </a:pPr>
            <a:endParaRPr lang="en-GB" sz="2000" dirty="0"/>
          </a:p>
          <a:p>
            <a:pPr>
              <a:lnSpc>
                <a:spcPct val="90000"/>
              </a:lnSpc>
            </a:pPr>
            <a:r>
              <a:rPr lang="en-GB" sz="2000" b="1" dirty="0"/>
              <a:t>Judicial Interpretation</a:t>
            </a:r>
            <a:r>
              <a:rPr lang="en-GB" sz="2000" dirty="0"/>
              <a:t>:</a:t>
            </a:r>
          </a:p>
          <a:p>
            <a:pPr lvl="1">
              <a:lnSpc>
                <a:spcPct val="90000"/>
              </a:lnSpc>
            </a:pPr>
            <a:r>
              <a:rPr lang="en-GB" sz="2000" dirty="0"/>
              <a:t>Courts must interpret legislation to be compatible with Convention rights where possible, enhancing rights protection while preserving parliamentary sovereignty</a:t>
            </a:r>
          </a:p>
          <a:p>
            <a:pPr marL="274320" lvl="1" indent="0">
              <a:lnSpc>
                <a:spcPct val="90000"/>
              </a:lnSpc>
              <a:buNone/>
            </a:pPr>
            <a:endParaRPr lang="en-GB" sz="2000" dirty="0"/>
          </a:p>
          <a:p>
            <a:pPr>
              <a:lnSpc>
                <a:spcPct val="90000"/>
              </a:lnSpc>
            </a:pPr>
            <a:r>
              <a:rPr lang="en-GB" sz="2000" b="1" dirty="0"/>
              <a:t>Declarations of Incompatibility</a:t>
            </a:r>
            <a:r>
              <a:rPr lang="en-GB" sz="2000" dirty="0"/>
              <a:t>:</a:t>
            </a:r>
          </a:p>
          <a:p>
            <a:pPr lvl="1">
              <a:lnSpc>
                <a:spcPct val="90000"/>
              </a:lnSpc>
            </a:pPr>
            <a:r>
              <a:rPr lang="en-GB" sz="2000" dirty="0"/>
              <a:t>When legislation cannot be interpreted compatibly, higher courts can issue declarations of incompatibility, signalling to Parliament that amendment is needed</a:t>
            </a:r>
          </a:p>
          <a:p>
            <a:pPr marL="274320" lvl="1" indent="0">
              <a:lnSpc>
                <a:spcPct val="90000"/>
              </a:lnSpc>
              <a:buNone/>
            </a:pPr>
            <a:endParaRPr lang="en-GB" sz="2000" dirty="0"/>
          </a:p>
          <a:p>
            <a:pPr>
              <a:lnSpc>
                <a:spcPct val="90000"/>
              </a:lnSpc>
            </a:pPr>
            <a:r>
              <a:rPr lang="en-GB" sz="2000" b="1" dirty="0"/>
              <a:t>Public Authority Compliance:</a:t>
            </a:r>
          </a:p>
          <a:p>
            <a:pPr lvl="1">
              <a:lnSpc>
                <a:spcPct val="90000"/>
              </a:lnSpc>
            </a:pPr>
            <a:r>
              <a:rPr lang="en-GB" sz="2000" dirty="0"/>
              <a:t>The Act requires all public authorities to act compatibly with Convention rights, creating a direct obligation on government bodies</a:t>
            </a:r>
          </a:p>
        </p:txBody>
      </p:sp>
      <p:pic>
        <p:nvPicPr>
          <p:cNvPr id="5" name="Picture 4" descr="Colorful carved figures of humans">
            <a:extLst>
              <a:ext uri="{FF2B5EF4-FFF2-40B4-BE49-F238E27FC236}">
                <a16:creationId xmlns:a16="http://schemas.microsoft.com/office/drawing/2014/main" id="{5E638F18-131F-FB46-D30D-BED6AE64D88E}"/>
              </a:ext>
            </a:extLst>
          </p:cNvPr>
          <p:cNvPicPr>
            <a:picLocks noChangeAspect="1"/>
          </p:cNvPicPr>
          <p:nvPr/>
        </p:nvPicPr>
        <p:blipFill>
          <a:blip r:embed="rId3"/>
          <a:srcRect l="39517" r="32119"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pic>
        <p:nvPicPr>
          <p:cNvPr id="4" name="Picture 3">
            <a:extLst>
              <a:ext uri="{FF2B5EF4-FFF2-40B4-BE49-F238E27FC236}">
                <a16:creationId xmlns:a16="http://schemas.microsoft.com/office/drawing/2014/main" id="{932D2E6B-C015-CF45-F026-A5F36D026501}"/>
              </a:ext>
            </a:extLst>
          </p:cNvPr>
          <p:cNvPicPr>
            <a:picLocks noChangeAspect="1"/>
          </p:cNvPicPr>
          <p:nvPr/>
        </p:nvPicPr>
        <p:blipFill>
          <a:blip r:embed="rId4"/>
          <a:stretch>
            <a:fillRect/>
          </a:stretch>
        </p:blipFill>
        <p:spPr>
          <a:xfrm>
            <a:off x="10042887" y="156238"/>
            <a:ext cx="1816604" cy="741175"/>
          </a:xfrm>
          <a:prstGeom prst="rect">
            <a:avLst/>
          </a:prstGeom>
        </p:spPr>
      </p:pic>
    </p:spTree>
    <p:extLst>
      <p:ext uri="{BB962C8B-B14F-4D97-AF65-F5344CB8AC3E}">
        <p14:creationId xmlns:p14="http://schemas.microsoft.com/office/powerpoint/2010/main" val="2369447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7699-26B4-C0A2-965F-AA15F43C4DD2}"/>
              </a:ext>
            </a:extLst>
          </p:cNvPr>
          <p:cNvSpPr>
            <a:spLocks noGrp="1"/>
          </p:cNvSpPr>
          <p:nvPr>
            <p:ph type="title"/>
          </p:nvPr>
        </p:nvSpPr>
        <p:spPr>
          <a:xfrm>
            <a:off x="2414133" y="212272"/>
            <a:ext cx="6424440" cy="1320800"/>
          </a:xfrm>
        </p:spPr>
        <p:txBody>
          <a:bodyPr>
            <a:normAutofit/>
          </a:bodyPr>
          <a:lstStyle/>
          <a:p>
            <a:r>
              <a:rPr lang="en-GB" sz="4000" b="1" dirty="0">
                <a:solidFill>
                  <a:schemeClr val="accent2">
                    <a:lumMod val="75000"/>
                  </a:schemeClr>
                </a:solidFill>
              </a:rPr>
              <a:t>In Summary…………</a:t>
            </a:r>
          </a:p>
        </p:txBody>
      </p:sp>
      <p:sp>
        <p:nvSpPr>
          <p:cNvPr id="3" name="Content Placeholder 2">
            <a:extLst>
              <a:ext uri="{FF2B5EF4-FFF2-40B4-BE49-F238E27FC236}">
                <a16:creationId xmlns:a16="http://schemas.microsoft.com/office/drawing/2014/main" id="{3F7B32D7-9CEA-49C5-1B5B-F37FDE778ABD}"/>
              </a:ext>
            </a:extLst>
          </p:cNvPr>
          <p:cNvSpPr>
            <a:spLocks noGrp="1"/>
          </p:cNvSpPr>
          <p:nvPr>
            <p:ph idx="1"/>
          </p:nvPr>
        </p:nvSpPr>
        <p:spPr>
          <a:xfrm>
            <a:off x="2574094" y="1300618"/>
            <a:ext cx="9307564" cy="5477987"/>
          </a:xfrm>
        </p:spPr>
        <p:txBody>
          <a:bodyPr>
            <a:normAutofit lnSpcReduction="10000"/>
          </a:bodyPr>
          <a:lstStyle/>
          <a:p>
            <a:pPr marL="342900" indent="-342900">
              <a:buFont typeface="Wingdings" panose="05000000000000000000" pitchFamily="2" charset="2"/>
              <a:buChar char="q"/>
            </a:pPr>
            <a:r>
              <a:rPr lang="en-GB" sz="2400" dirty="0"/>
              <a:t>The UK constitution represents a unique legal and political framework that has evolved organically over centuries rather than being deliberately designed.</a:t>
            </a:r>
          </a:p>
          <a:p>
            <a:endParaRPr lang="en-GB" sz="2400" dirty="0"/>
          </a:p>
          <a:p>
            <a:pPr marL="342900" indent="-342900">
              <a:buFont typeface="Wingdings" panose="05000000000000000000" pitchFamily="2" charset="2"/>
              <a:buChar char="q"/>
            </a:pPr>
            <a:r>
              <a:rPr lang="en-GB" sz="2400" dirty="0"/>
              <a:t>Its uncodified nature creates both distinctive strengths in flexibility and pragmatism, alongside challenges regarding clarity and rights protection.</a:t>
            </a:r>
          </a:p>
          <a:p>
            <a:endParaRPr lang="en-GB" sz="2400" dirty="0"/>
          </a:p>
          <a:p>
            <a:pPr marL="342900" indent="-342900">
              <a:buFont typeface="Wingdings" panose="05000000000000000000" pitchFamily="2" charset="2"/>
              <a:buChar char="q"/>
            </a:pPr>
            <a:r>
              <a:rPr lang="en-GB" sz="2400" dirty="0"/>
              <a:t>Understanding the UK constitution requires examining multiple sources: statutes, common law, conventions, prerogative powers.. and appreciating their complex interactions.</a:t>
            </a:r>
          </a:p>
        </p:txBody>
      </p:sp>
      <p:pic>
        <p:nvPicPr>
          <p:cNvPr id="5" name="Picture 4" descr="Open book">
            <a:extLst>
              <a:ext uri="{FF2B5EF4-FFF2-40B4-BE49-F238E27FC236}">
                <a16:creationId xmlns:a16="http://schemas.microsoft.com/office/drawing/2014/main" id="{5EE6CA13-7FAF-052D-F16E-9214A61488ED}"/>
              </a:ext>
            </a:extLst>
          </p:cNvPr>
          <p:cNvPicPr>
            <a:picLocks noChangeAspect="1"/>
          </p:cNvPicPr>
          <p:nvPr/>
        </p:nvPicPr>
        <p:blipFill>
          <a:blip r:embed="rId3"/>
          <a:srcRect l="39416" r="34011"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pic>
        <p:nvPicPr>
          <p:cNvPr id="4" name="Picture 3">
            <a:extLst>
              <a:ext uri="{FF2B5EF4-FFF2-40B4-BE49-F238E27FC236}">
                <a16:creationId xmlns:a16="http://schemas.microsoft.com/office/drawing/2014/main" id="{ADB323EF-575B-48E9-9724-98A6BB39395D}"/>
              </a:ext>
            </a:extLst>
          </p:cNvPr>
          <p:cNvPicPr>
            <a:picLocks noChangeAspect="1"/>
          </p:cNvPicPr>
          <p:nvPr/>
        </p:nvPicPr>
        <p:blipFill>
          <a:blip r:embed="rId4"/>
          <a:stretch>
            <a:fillRect/>
          </a:stretch>
        </p:blipFill>
        <p:spPr>
          <a:xfrm>
            <a:off x="10256955" y="79395"/>
            <a:ext cx="1816604" cy="741175"/>
          </a:xfrm>
          <a:prstGeom prst="rect">
            <a:avLst/>
          </a:prstGeom>
        </p:spPr>
      </p:pic>
    </p:spTree>
    <p:extLst>
      <p:ext uri="{BB962C8B-B14F-4D97-AF65-F5344CB8AC3E}">
        <p14:creationId xmlns:p14="http://schemas.microsoft.com/office/powerpoint/2010/main" val="469437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A8D8-518A-7D12-2249-2AE7061B9674}"/>
              </a:ext>
            </a:extLst>
          </p:cNvPr>
          <p:cNvSpPr>
            <a:spLocks noGrp="1"/>
          </p:cNvSpPr>
          <p:nvPr>
            <p:ph type="title"/>
          </p:nvPr>
        </p:nvSpPr>
        <p:spPr>
          <a:xfrm>
            <a:off x="1088136" y="1090246"/>
            <a:ext cx="10840626" cy="790510"/>
          </a:xfrm>
        </p:spPr>
        <p:txBody>
          <a:bodyPr anchor="t">
            <a:normAutofit/>
          </a:bodyPr>
          <a:lstStyle/>
          <a:p>
            <a:r>
              <a:rPr lang="en-GB" dirty="0"/>
              <a:t>Research task for next week</a:t>
            </a:r>
          </a:p>
        </p:txBody>
      </p:sp>
      <p:graphicFrame>
        <p:nvGraphicFramePr>
          <p:cNvPr id="5" name="Content Placeholder 2">
            <a:extLst>
              <a:ext uri="{FF2B5EF4-FFF2-40B4-BE49-F238E27FC236}">
                <a16:creationId xmlns:a16="http://schemas.microsoft.com/office/drawing/2014/main" id="{58592320-F964-4501-D518-5FC2202C056E}"/>
              </a:ext>
            </a:extLst>
          </p:cNvPr>
          <p:cNvGraphicFramePr>
            <a:graphicFrameLocks noGrp="1"/>
          </p:cNvGraphicFramePr>
          <p:nvPr>
            <p:ph idx="1"/>
            <p:extLst>
              <p:ext uri="{D42A27DB-BD31-4B8C-83A1-F6EECF244321}">
                <p14:modId xmlns:p14="http://schemas.microsoft.com/office/powerpoint/2010/main" val="1164387276"/>
              </p:ext>
            </p:extLst>
          </p:nvPr>
        </p:nvGraphicFramePr>
        <p:xfrm>
          <a:off x="1088135" y="1880756"/>
          <a:ext cx="10840627" cy="455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3182745"/>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Bjorn</Template>
  <TotalTime>0</TotalTime>
  <Words>2183</Words>
  <Application>Microsoft Office PowerPoint</Application>
  <PresentationFormat>Widescreen</PresentationFormat>
  <Paragraphs>216</Paragraphs>
  <Slides>23</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System Font Regular</vt:lpstr>
      <vt:lpstr>Aptos</vt:lpstr>
      <vt:lpstr>Arial</vt:lpstr>
      <vt:lpstr>Neue Haas Grotesk Text Pro</vt:lpstr>
      <vt:lpstr>Wingdings</vt:lpstr>
      <vt:lpstr>Bjorn</vt:lpstr>
      <vt:lpstr>The UK Constitution</vt:lpstr>
      <vt:lpstr>The UK</vt:lpstr>
      <vt:lpstr>What is a Constitution?</vt:lpstr>
      <vt:lpstr>The Uk’s unique constitution</vt:lpstr>
      <vt:lpstr>Key Features of the UK Constitution</vt:lpstr>
      <vt:lpstr>TASK: Changing the constitution</vt:lpstr>
      <vt:lpstr>Sources of the UK Constitution</vt:lpstr>
      <vt:lpstr>Statute Law</vt:lpstr>
      <vt:lpstr>Common Law</vt:lpstr>
      <vt:lpstr>The Royal Prerogative</vt:lpstr>
      <vt:lpstr>Example of recent royal pardon </vt:lpstr>
      <vt:lpstr>Constitutional Conventions:  The unwritten Rules of Politics</vt:lpstr>
      <vt:lpstr>Parliamentary Sovereignty: The Cornerstone Principle</vt:lpstr>
      <vt:lpstr>The Rule of Law:  A Fundamental Constitutional Principle</vt:lpstr>
      <vt:lpstr>Separation of Powers</vt:lpstr>
      <vt:lpstr>Partial Separation in the UK</vt:lpstr>
      <vt:lpstr>The Unitary State: Centralised Constitutional Authority</vt:lpstr>
      <vt:lpstr>The Role of the Monarchy</vt:lpstr>
      <vt:lpstr>Devolution and Wales</vt:lpstr>
      <vt:lpstr>TASK: Reserved powers research task </vt:lpstr>
      <vt:lpstr>Human Rights and the Constitution</vt:lpstr>
      <vt:lpstr>In Summary…………</vt:lpstr>
      <vt:lpstr>Research task for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Laura Knight</cp:lastModifiedBy>
  <cp:revision>20</cp:revision>
  <cp:lastPrinted>2025-08-04T10:20:03Z</cp:lastPrinted>
  <dcterms:created xsi:type="dcterms:W3CDTF">2025-07-31T12:31:26Z</dcterms:created>
  <dcterms:modified xsi:type="dcterms:W3CDTF">2026-09-09T14:39:35Z</dcterms:modified>
</cp:coreProperties>
</file>