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6" r:id="rId4"/>
    <p:sldId id="260" r:id="rId5"/>
    <p:sldId id="261" r:id="rId6"/>
    <p:sldId id="271" r:id="rId7"/>
    <p:sldId id="272" r:id="rId8"/>
    <p:sldId id="302" r:id="rId9"/>
    <p:sldId id="265" r:id="rId10"/>
    <p:sldId id="280" r:id="rId11"/>
    <p:sldId id="266" r:id="rId12"/>
    <p:sldId id="275" r:id="rId13"/>
    <p:sldId id="267" r:id="rId14"/>
    <p:sldId id="276" r:id="rId15"/>
    <p:sldId id="301" r:id="rId16"/>
    <p:sldId id="299" r:id="rId17"/>
    <p:sldId id="281" r:id="rId18"/>
    <p:sldId id="28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EDF5"/>
    <a:srgbClr val="24B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69" y="1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e Ainsworth" userId="888be70d-2e4c-4f55-baa0-638ca1ed17b4" providerId="ADAL" clId="{FD54395F-A14C-4713-A086-53EAB7F30FD0}"/>
    <pc:docChg chg="custSel addSld delSld modSld">
      <pc:chgData name="Sue Ainsworth" userId="888be70d-2e4c-4f55-baa0-638ca1ed17b4" providerId="ADAL" clId="{FD54395F-A14C-4713-A086-53EAB7F30FD0}" dt="2026-02-08T12:08:21.357" v="65" actId="20577"/>
      <pc:docMkLst>
        <pc:docMk/>
      </pc:docMkLst>
      <pc:sldChg chg="modSp mod">
        <pc:chgData name="Sue Ainsworth" userId="888be70d-2e4c-4f55-baa0-638ca1ed17b4" providerId="ADAL" clId="{FD54395F-A14C-4713-A086-53EAB7F30FD0}" dt="2026-02-08T10:26:06.476" v="0" actId="21"/>
        <pc:sldMkLst>
          <pc:docMk/>
          <pc:sldMk cId="3000628711" sldId="267"/>
        </pc:sldMkLst>
        <pc:spChg chg="mod">
          <ac:chgData name="Sue Ainsworth" userId="888be70d-2e4c-4f55-baa0-638ca1ed17b4" providerId="ADAL" clId="{FD54395F-A14C-4713-A086-53EAB7F30FD0}" dt="2026-02-08T10:26:06.476" v="0" actId="21"/>
          <ac:spMkLst>
            <pc:docMk/>
            <pc:sldMk cId="3000628711" sldId="267"/>
            <ac:spMk id="2" creationId="{00000000-0000-0000-0000-000000000000}"/>
          </ac:spMkLst>
        </pc:spChg>
      </pc:sldChg>
      <pc:sldChg chg="del">
        <pc:chgData name="Sue Ainsworth" userId="888be70d-2e4c-4f55-baa0-638ca1ed17b4" providerId="ADAL" clId="{FD54395F-A14C-4713-A086-53EAB7F30FD0}" dt="2026-02-08T12:07:57.932" v="1" actId="2696"/>
        <pc:sldMkLst>
          <pc:docMk/>
          <pc:sldMk cId="635963367" sldId="273"/>
        </pc:sldMkLst>
      </pc:sldChg>
      <pc:sldChg chg="modSp new mod">
        <pc:chgData name="Sue Ainsworth" userId="888be70d-2e4c-4f55-baa0-638ca1ed17b4" providerId="ADAL" clId="{FD54395F-A14C-4713-A086-53EAB7F30FD0}" dt="2026-02-08T12:08:21.357" v="65" actId="20577"/>
        <pc:sldMkLst>
          <pc:docMk/>
          <pc:sldMk cId="476439244" sldId="302"/>
        </pc:sldMkLst>
        <pc:spChg chg="mod">
          <ac:chgData name="Sue Ainsworth" userId="888be70d-2e4c-4f55-baa0-638ca1ed17b4" providerId="ADAL" clId="{FD54395F-A14C-4713-A086-53EAB7F30FD0}" dt="2026-02-08T12:08:06.312" v="12" actId="20577"/>
          <ac:spMkLst>
            <pc:docMk/>
            <pc:sldMk cId="476439244" sldId="302"/>
            <ac:spMk id="2" creationId="{CB17FF15-1211-BAE2-2959-5F81753D0D56}"/>
          </ac:spMkLst>
        </pc:spChg>
        <pc:spChg chg="mod">
          <ac:chgData name="Sue Ainsworth" userId="888be70d-2e4c-4f55-baa0-638ca1ed17b4" providerId="ADAL" clId="{FD54395F-A14C-4713-A086-53EAB7F30FD0}" dt="2026-02-08T12:08:21.357" v="65" actId="20577"/>
          <ac:spMkLst>
            <pc:docMk/>
            <pc:sldMk cId="476439244" sldId="302"/>
            <ac:spMk id="3" creationId="{6F861C09-2A70-F96F-0298-7B5B4C367C6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25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651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655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258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16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831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79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383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497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516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8996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7976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582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4490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236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128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537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484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3177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24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2695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4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6CC68-CC77-4C1B-A15D-941FBC536D55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48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08/02/2026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506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s.ainsworth@uwtsd.ac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479177"/>
            <a:ext cx="10363200" cy="3583250"/>
          </a:xfrm>
        </p:spPr>
        <p:txBody>
          <a:bodyPr>
            <a:noAutofit/>
          </a:bodyPr>
          <a:lstStyle/>
          <a:p>
            <a:r>
              <a:rPr lang="en-GB" sz="6600" dirty="0">
                <a:solidFill>
                  <a:srgbClr val="0070C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ECIE6001</a:t>
            </a:r>
            <a:r>
              <a:rPr lang="en-GB" sz="6600" dirty="0">
                <a:solidFill>
                  <a:srgbClr val="0070C0"/>
                </a:solidFill>
              </a:rPr>
              <a:t> </a:t>
            </a:r>
            <a:br>
              <a:rPr lang="en-GB" sz="6600" dirty="0">
                <a:solidFill>
                  <a:srgbClr val="0070C0"/>
                </a:solidFill>
              </a:rPr>
            </a:br>
            <a:r>
              <a:rPr lang="en-GB" sz="4800" i="1" dirty="0">
                <a:solidFill>
                  <a:srgbClr val="0070C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Moving away from the traditional classroom: Outdoor Education and Learning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7906" y="5062427"/>
            <a:ext cx="8534400" cy="612232"/>
          </a:xfrm>
        </p:spPr>
        <p:txBody>
          <a:bodyPr>
            <a:normAutofit fontScale="55000" lnSpcReduction="20000"/>
          </a:bodyPr>
          <a:lstStyle/>
          <a:p>
            <a:r>
              <a:rPr lang="en-GB" dirty="0" err="1">
                <a:solidFill>
                  <a:srgbClr val="0070C0"/>
                </a:solidFill>
              </a:rPr>
              <a:t>Darlith</a:t>
            </a:r>
            <a:r>
              <a:rPr lang="en-GB" dirty="0">
                <a:solidFill>
                  <a:srgbClr val="0070C0"/>
                </a:solidFill>
              </a:rPr>
              <a:t> 4 / Lecture 4 – </a:t>
            </a:r>
          </a:p>
          <a:p>
            <a:r>
              <a:rPr lang="en-GB" dirty="0">
                <a:solidFill>
                  <a:srgbClr val="0070C0"/>
                </a:solidFill>
              </a:rPr>
              <a:t>Recap theories, policies, best practices/Assignment guidance</a:t>
            </a:r>
          </a:p>
        </p:txBody>
      </p:sp>
    </p:spTree>
    <p:extLst>
      <p:ext uri="{BB962C8B-B14F-4D97-AF65-F5344CB8AC3E}">
        <p14:creationId xmlns:p14="http://schemas.microsoft.com/office/powerpoint/2010/main" val="1453395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83772" y="1095062"/>
            <a:ext cx="1062445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0070C0"/>
                </a:solidFill>
                <a:effectLst/>
              </a:rPr>
              <a:t>The module aims:  </a:t>
            </a:r>
          </a:p>
          <a:p>
            <a:pPr algn="just"/>
            <a:endParaRPr lang="en-GB" sz="3600" dirty="0">
              <a:solidFill>
                <a:srgbClr val="0070C0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70C0"/>
                </a:solidFill>
                <a:effectLst/>
              </a:rPr>
              <a:t> To appreciate and critically reflect upon the role of outdoor education in Wales and further afield. </a:t>
            </a:r>
          </a:p>
          <a:p>
            <a:pPr algn="just"/>
            <a:r>
              <a:rPr lang="en-GB" sz="3600" dirty="0">
                <a:solidFill>
                  <a:srgbClr val="0070C0"/>
                </a:solidFill>
                <a:effectLst/>
              </a:rPr>
              <a:t> 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70C0"/>
                </a:solidFill>
                <a:effectLst/>
              </a:rPr>
              <a:t> To demonstrate understanding of the debates in outdoor pedagogy. </a:t>
            </a:r>
          </a:p>
          <a:p>
            <a:r>
              <a:rPr lang="en-GB" sz="3600" dirty="0">
                <a:effectLst/>
              </a:rPr>
              <a:t> </a:t>
            </a:r>
          </a:p>
          <a:p>
            <a:br>
              <a:rPr lang="en-GB" sz="3600" dirty="0"/>
            </a:b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55619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7371" y="259087"/>
            <a:ext cx="11379200" cy="63709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solidFill>
                  <a:srgbClr val="0070C0"/>
                </a:solidFill>
                <a:effectLst/>
              </a:rPr>
              <a:t>LEARNING OUTCOMES </a:t>
            </a:r>
          </a:p>
          <a:p>
            <a:pPr algn="ctr"/>
            <a:endParaRPr lang="en-GB" sz="2400" b="1" u="sng" dirty="0">
              <a:solidFill>
                <a:srgbClr val="0070C0"/>
              </a:solidFill>
              <a:effectLst/>
            </a:endParaRPr>
          </a:p>
          <a:p>
            <a:r>
              <a:rPr lang="en-GB" sz="2400" dirty="0">
                <a:solidFill>
                  <a:srgbClr val="0070C0"/>
                </a:solidFill>
                <a:effectLst/>
              </a:rPr>
              <a:t>Upon the successful completion of this module, you should be able to: </a:t>
            </a:r>
          </a:p>
          <a:p>
            <a:endParaRPr lang="en-GB" sz="2400" dirty="0">
              <a:solidFill>
                <a:srgbClr val="0070C0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effectLst/>
              </a:rPr>
              <a:t> Appreciate the importance of outdoor education on protecting our natural resources now and in the future and an understanding of what this means socially, economically and culturally.  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70C0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effectLst/>
              </a:rPr>
              <a:t> Critically reflect upon the approaches to out of classroom learning and real-life experiences in nature, for all ages and abilities.  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70C0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effectLst/>
              </a:rPr>
              <a:t> Critically discuss/evaluate challenges and multiple benefits of bringing the three strands of natural environment, learning and health together. 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70C0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effectLst/>
              </a:rPr>
              <a:t> Organise their knowledge and learning through use of a range of media, and present their work appropriately in a manner that can be understood by specialist and non-specialist audiences.  </a:t>
            </a:r>
          </a:p>
        </p:txBody>
      </p:sp>
    </p:spTree>
    <p:extLst>
      <p:ext uri="{BB962C8B-B14F-4D97-AF65-F5344CB8AC3E}">
        <p14:creationId xmlns:p14="http://schemas.microsoft.com/office/powerpoint/2010/main" val="3260260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50611"/>
            <a:ext cx="10515600" cy="8413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GB" sz="4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598714" y="2156051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4 Elements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4000 gair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Dyddiad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cau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26.04.26, 23.59</a:t>
            </a:r>
          </a:p>
          <a:p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Gweler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Cefnogaeth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dilyn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172200" y="2115910"/>
            <a:ext cx="5181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Elements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4000 words</a:t>
            </a:r>
          </a:p>
          <a:p>
            <a:pPr marL="0" indent="0" algn="ctr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 in date  26.04.26, 23.59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See following Assignment Guidance</a:t>
            </a:r>
          </a:p>
        </p:txBody>
      </p:sp>
    </p:spTree>
    <p:extLst>
      <p:ext uri="{BB962C8B-B14F-4D97-AF65-F5344CB8AC3E}">
        <p14:creationId xmlns:p14="http://schemas.microsoft.com/office/powerpoint/2010/main" val="4195304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50611"/>
            <a:ext cx="10515600" cy="8413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GB" sz="4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00CBA94-888E-219B-4D93-FFF3A4ACF9E0}"/>
              </a:ext>
            </a:extLst>
          </p:cNvPr>
          <p:cNvSpPr txBox="1">
            <a:spLocks/>
          </p:cNvSpPr>
          <p:nvPr/>
        </p:nvSpPr>
        <p:spPr>
          <a:xfrm>
            <a:off x="783772" y="1109707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A4639ABF-EC77-CE49-CFE5-E0B34BA6A1DF}"/>
              </a:ext>
            </a:extLst>
          </p:cNvPr>
          <p:cNvSpPr/>
          <p:nvPr/>
        </p:nvSpPr>
        <p:spPr>
          <a:xfrm>
            <a:off x="9168382" y="2449285"/>
            <a:ext cx="2923060" cy="3510644"/>
          </a:xfrm>
          <a:prstGeom prst="foldedCorne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>
              <a:buFont typeface="Arial" panose="020B0604020202020204" pitchFamily="34" charset="0"/>
              <a:buNone/>
            </a:pPr>
            <a:r>
              <a:rPr lang="en-GB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Literature Review </a:t>
            </a:r>
          </a:p>
          <a:p>
            <a:pPr indent="0" algn="ctr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‘The role of Outdoor Education’</a:t>
            </a:r>
          </a:p>
          <a:p>
            <a:pPr indent="0" algn="ctr">
              <a:buFont typeface="Arial" panose="020B0604020202020204" pitchFamily="34" charset="0"/>
              <a:buNone/>
            </a:pP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(Approx. 1700 words)</a:t>
            </a:r>
          </a:p>
          <a:p>
            <a:pPr indent="0" algn="ctr">
              <a:buFont typeface="Arial" panose="020B0604020202020204" pitchFamily="34" charset="0"/>
              <a:buNone/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: Folded Corner 9">
            <a:extLst>
              <a:ext uri="{FF2B5EF4-FFF2-40B4-BE49-F238E27FC236}">
                <a16:creationId xmlns:a16="http://schemas.microsoft.com/office/drawing/2014/main" id="{B56BBDB8-CB26-BFD6-1CE5-79039C247807}"/>
              </a:ext>
            </a:extLst>
          </p:cNvPr>
          <p:cNvSpPr/>
          <p:nvPr/>
        </p:nvSpPr>
        <p:spPr>
          <a:xfrm>
            <a:off x="122464" y="2449285"/>
            <a:ext cx="2923060" cy="3510644"/>
          </a:xfrm>
          <a:prstGeom prst="foldedCorner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18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8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Essay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18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‘Compare and contrast the scope and approach to outdoor provision in two types of setting e.g. early years, primary, secondary, PRU, ALN units, etc’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(Approx. 1200 words)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: Folded Corner 10">
            <a:extLst>
              <a:ext uri="{FF2B5EF4-FFF2-40B4-BE49-F238E27FC236}">
                <a16:creationId xmlns:a16="http://schemas.microsoft.com/office/drawing/2014/main" id="{0C67A242-17E3-3660-7362-6C11926666B9}"/>
              </a:ext>
            </a:extLst>
          </p:cNvPr>
          <p:cNvSpPr/>
          <p:nvPr/>
        </p:nvSpPr>
        <p:spPr>
          <a:xfrm>
            <a:off x="3135465" y="2449285"/>
            <a:ext cx="2923060" cy="3510644"/>
          </a:xfrm>
          <a:prstGeom prst="foldedCorner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Flyer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(Approx. 500 words)</a:t>
            </a:r>
          </a:p>
          <a:p>
            <a:pPr algn="r"/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: Folded Corner 11">
            <a:extLst>
              <a:ext uri="{FF2B5EF4-FFF2-40B4-BE49-F238E27FC236}">
                <a16:creationId xmlns:a16="http://schemas.microsoft.com/office/drawing/2014/main" id="{219F3BF7-272C-B4E5-644D-7AF5BCC390DD}"/>
              </a:ext>
            </a:extLst>
          </p:cNvPr>
          <p:cNvSpPr/>
          <p:nvPr/>
        </p:nvSpPr>
        <p:spPr>
          <a:xfrm>
            <a:off x="6148465" y="2449285"/>
            <a:ext cx="2923060" cy="3510644"/>
          </a:xfrm>
          <a:prstGeom prst="foldedCorner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Benefit Assessment</a:t>
            </a: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800" b="1" dirty="0"/>
          </a:p>
          <a:p>
            <a:pPr algn="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(Approx. 600 words)</a:t>
            </a:r>
          </a:p>
          <a:p>
            <a:pPr algn="ctr"/>
            <a:endParaRPr lang="en-US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2BAA2F8-C494-4247-20DB-F90F31F77E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75" t="22727" r="12491" b="31111"/>
          <a:stretch/>
        </p:blipFill>
        <p:spPr>
          <a:xfrm>
            <a:off x="6245322" y="3429000"/>
            <a:ext cx="2729346" cy="11453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64D8C27-1AF9-5A3A-6F65-FFA6EAC39C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842" t="13095" r="22016" b="8485"/>
          <a:stretch/>
        </p:blipFill>
        <p:spPr>
          <a:xfrm>
            <a:off x="3778013" y="2914104"/>
            <a:ext cx="1545325" cy="217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947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35430" y="1059543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 1 – Essay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32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Compare and contrast the scope and approach to outdoor provision in two types of setting e.g. early years, primary, secondary, PRU, ALN units, etc. </a:t>
            </a:r>
          </a:p>
          <a:p>
            <a:pPr marL="0" indent="0" algn="r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Approx 1200 words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[Refer to lecture 2]</a:t>
            </a:r>
          </a:p>
          <a:p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80750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7FF15-1211-BAE2-2959-5F81753D0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Essay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861C09-2A70-F96F-0298-7B5B4C367C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See suggested essay plan on Moodle </a:t>
            </a:r>
            <a:r>
              <a:rPr lang="en-GB"/>
              <a:t>and Teams</a:t>
            </a:r>
          </a:p>
        </p:txBody>
      </p:sp>
    </p:spTree>
    <p:extLst>
      <p:ext uri="{BB962C8B-B14F-4D97-AF65-F5344CB8AC3E}">
        <p14:creationId xmlns:p14="http://schemas.microsoft.com/office/powerpoint/2010/main" val="476439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07126" y="851725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 2 – Flyer 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 a leaflet advertising an outdoor learning experience for a group of your choice. </a:t>
            </a:r>
          </a:p>
          <a:p>
            <a:pPr algn="just"/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Include: A brief outline of experience, age group targeted, number of learners that can take part, adult: child ratio, resources (what they’ll use and what they need to bring), activities, type of environment (e.g. woodland, beach, field, local park, outdoor classroom, garden). </a:t>
            </a:r>
          </a:p>
          <a:p>
            <a:pPr algn="just"/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the activities you’re advertising link to a particular theorist or approach, .e.g. Piaget’s ‘little scientists’, Froebel, Vygotsky, ideas from Scandinavia, </a:t>
            </a:r>
            <a:r>
              <a:rPr lang="en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Whariki</a:t>
            </a: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Montessori, Steiner, etc. (Could this be a selling point?)</a:t>
            </a:r>
          </a:p>
          <a:p>
            <a:pPr algn="just"/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Could it link to specific areas of the curriculum? Theme(s)? 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sure that the leaflet is presented in a manner that can be understood by a non-specialist audience.</a:t>
            </a:r>
          </a:p>
          <a:p>
            <a:pPr marL="0" indent="0" algn="r">
              <a:buNone/>
            </a:pPr>
            <a:r>
              <a:rPr lang="en-GB" sz="2400" b="1" dirty="0">
                <a:solidFill>
                  <a:srgbClr val="0070C0"/>
                </a:solidFill>
              </a:rPr>
              <a:t>(Approx. 500 words)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</a:rPr>
              <a:t>[Refer to lecture 3]</a:t>
            </a:r>
            <a:endParaRPr lang="en-GB" sz="2400" dirty="0">
              <a:solidFill>
                <a:srgbClr val="0070C0"/>
              </a:solidFill>
            </a:endParaRPr>
          </a:p>
          <a:p>
            <a:pPr algn="just"/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496A856-15FF-BE55-5360-C6A653645EFE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681053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35430" y="1059543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 3 – Risk Benefit Assessment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 an appropriate risk assessment for an outdoor learning experience. 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will involve you filling in a prepared risk assessment template which will be on Moodle.</a:t>
            </a:r>
          </a:p>
          <a:p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en-GB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(Approx. 600 words)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[Refer to lecture 3]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FB670E4-970D-342D-552C-B338597284ED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3121511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35430" y="1059543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 3 – Risk Benefit Assessment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are risk assessing the environment and the resources in terms of how they will be used.</a:t>
            </a:r>
          </a:p>
          <a:p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example- 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are using wood pieces- assess for risk of scratches or splinters.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using mud in mud kitchen risk assess for infection of cuts.</a:t>
            </a:r>
          </a:p>
          <a:p>
            <a:pPr marL="0" indent="0" algn="r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(Approx. 600 words)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FB670E4-970D-342D-552C-B338597284ED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978811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338448" y="851725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 3 – Risk Benefit Assessment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FB670E4-970D-342D-552C-B338597284ED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A0E423-A550-39C4-A511-97A405BBF6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06" t="23131" r="12760" b="10505"/>
          <a:stretch/>
        </p:blipFill>
        <p:spPr>
          <a:xfrm>
            <a:off x="1856509" y="1537853"/>
            <a:ext cx="8478982" cy="5115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319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07126" y="949325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 4 – Literature review ‘The role of Outdoor Education’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essential that you read critically in preparing your literature review and using it to help develop your understanding of the role of outdoor education. </a:t>
            </a:r>
          </a:p>
          <a:p>
            <a:pPr algn="ctr"/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have others said about the role of outdoor education?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did they go about gathering their evidence? 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are you going to look for what others have said?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[Refer to lecture 1]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68E39DB-6653-856A-9C0B-4978BAD98AAF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3000628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07126" y="962973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 4 – Literature review ‘The role of Outdoor Education’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will need to consider the following issues as part of your literature review: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Introduction: definitions of outdoor education by key people/organisations (e.g. Froebel; Learning Through Landscapes) (Approx. 300 words)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the key themes concerning outdoor education? (e.g. physical and mental health &amp; well-being; sustainability/natural environment; skills’ development; outdoor learning opportunities; links to new Curriculum for Wales)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Critically discuss approx. 3 of these. Make sure you refer to information and research from several different sources and to contrasting opinions. (Approx 300 words for each theme)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your conclusion, draw together the key themes you have </a:t>
            </a:r>
            <a:r>
              <a:rPr lang="en-GB" sz="24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identified and </a:t>
            </a: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 out what you consider to be the role of outdoor education. (Approx 500 words)</a:t>
            </a:r>
          </a:p>
          <a:p>
            <a:pPr marL="0" indent="0" algn="r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(Approx. 1700 words in total)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68E39DB-6653-856A-9C0B-4978BAD98AAF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269351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98474-6BEB-CF3E-2068-D9182024E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</a:rPr>
              <a:t>Some theorists to engage with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9A39C-F994-06B3-5E3E-F1FE80497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Froebel (outdoor play beneficial to learning)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Montessori (emphasises sensory experiences)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Piaget (philosophy of learning through play)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John Dewey (learning by doing)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Maslow (all physical and psychological needs must be met to be ready to learn)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Vygotsky (scaffolding)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Bandura (modelling)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Bronfenbrenner (community around a child supports wider learning opportunities)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Steiner – Waldorf (experiential learning) </a:t>
            </a:r>
          </a:p>
          <a:p>
            <a:r>
              <a:rPr lang="en-GB" sz="3200" dirty="0" err="1">
                <a:solidFill>
                  <a:srgbClr val="0070C0"/>
                </a:solidFill>
              </a:rPr>
              <a:t>Te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Whariki</a:t>
            </a:r>
            <a:endParaRPr lang="en-GB" sz="3200" dirty="0">
              <a:solidFill>
                <a:srgbClr val="0070C0"/>
              </a:solidFill>
            </a:endParaRPr>
          </a:p>
          <a:p>
            <a:r>
              <a:rPr lang="en-GB" sz="3200" dirty="0">
                <a:solidFill>
                  <a:srgbClr val="0070C0"/>
                </a:solidFill>
              </a:rPr>
              <a:t>Others?</a:t>
            </a:r>
          </a:p>
          <a:p>
            <a:pPr marL="0" indent="0">
              <a:buNone/>
            </a:pPr>
            <a:endParaRPr lang="en-GB" sz="3200" dirty="0">
              <a:solidFill>
                <a:srgbClr val="0070C0"/>
              </a:solidFill>
            </a:endParaRPr>
          </a:p>
          <a:p>
            <a:endParaRPr lang="en-GB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0564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36853-E5C8-2D89-C9DA-E5DFB736F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</a:rPr>
              <a:t>Some policies to engage with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09509-49CB-01DB-5474-A21A824EA7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800" dirty="0">
                <a:solidFill>
                  <a:srgbClr val="0070C0"/>
                </a:solidFill>
                <a:latin typeface="Arial"/>
                <a:cs typeface="Arial"/>
              </a:rPr>
              <a:t>Article 31 is part of the UN Convention on the Rights of the Child. It states that all children have a right to have rest and leisure, to engage in play and recreational activities and to participate in cultural life and the arts.</a:t>
            </a:r>
            <a:r>
              <a:rPr lang="en-GB" dirty="0">
                <a:solidFill>
                  <a:srgbClr val="0070C0"/>
                </a:solidFill>
              </a:rPr>
              <a:t>) </a:t>
            </a:r>
            <a:r>
              <a:rPr lang="en-GB" sz="1200" dirty="0">
                <a:solidFill>
                  <a:srgbClr val="0070C0"/>
                </a:solidFill>
              </a:rPr>
              <a:t>UNCRC, 1989</a:t>
            </a:r>
          </a:p>
          <a:p>
            <a:endParaRPr lang="en-GB" sz="1200" dirty="0">
              <a:solidFill>
                <a:srgbClr val="0070C0"/>
              </a:solidFill>
            </a:endParaRPr>
          </a:p>
          <a:p>
            <a:r>
              <a:rPr lang="en-GB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Seven Core Aims (Wales)  Core Aim 4: </a:t>
            </a:r>
            <a:r>
              <a:rPr lang="en-GB" sz="26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Have access to play, leisure, sporting and cultural activities </a:t>
            </a:r>
            <a:r>
              <a:rPr lang="en-GB" sz="130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Wales Government, 2014</a:t>
            </a:r>
            <a:endParaRPr lang="en-GB" sz="13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solidFill>
                <a:srgbClr val="0070C0"/>
              </a:solidFill>
            </a:endParaRPr>
          </a:p>
          <a:p>
            <a:r>
              <a:rPr lang="en-GB" sz="2800" dirty="0">
                <a:solidFill>
                  <a:srgbClr val="0070C0"/>
                </a:solidFill>
                <a:latin typeface="Arial"/>
                <a:cs typeface="Arial"/>
              </a:rPr>
              <a:t>In 2010, Wales became the first country in the world to legislate for play through the Children and Families (Wales) Measure 2010. Section 11 of the Measure places a duty on local authorities to assess and secure sufficient play opportunities for children in their area.                                   </a:t>
            </a:r>
            <a:r>
              <a:rPr lang="en-GB" sz="1200" dirty="0">
                <a:solidFill>
                  <a:srgbClr val="0070C0"/>
                </a:solidFill>
                <a:latin typeface="Arial"/>
                <a:cs typeface="Arial"/>
              </a:rPr>
              <a:t>Play Wales, 2012</a:t>
            </a:r>
            <a:endParaRPr lang="en-GB" sz="2800" dirty="0">
              <a:solidFill>
                <a:srgbClr val="0070C0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own school policies</a:t>
            </a:r>
          </a:p>
        </p:txBody>
      </p:sp>
    </p:spTree>
    <p:extLst>
      <p:ext uri="{BB962C8B-B14F-4D97-AF65-F5344CB8AC3E}">
        <p14:creationId xmlns:p14="http://schemas.microsoft.com/office/powerpoint/2010/main" val="3623638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50611"/>
            <a:ext cx="10515600" cy="8413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GB" sz="4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598714" y="2156051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4 Elements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4000 gair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Dyddiad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cau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26.04.26, 23.59</a:t>
            </a:r>
          </a:p>
          <a:p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Gweler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Cefnogaeth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172200" y="2115910"/>
            <a:ext cx="5181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Elements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4000 words</a:t>
            </a:r>
          </a:p>
          <a:p>
            <a:pPr marL="0" indent="0" algn="ctr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 in date  26.04.26, 23.59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See Assignment Guidance</a:t>
            </a:r>
          </a:p>
        </p:txBody>
      </p:sp>
    </p:spTree>
    <p:extLst>
      <p:ext uri="{BB962C8B-B14F-4D97-AF65-F5344CB8AC3E}">
        <p14:creationId xmlns:p14="http://schemas.microsoft.com/office/powerpoint/2010/main" val="2379066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06F2E-6571-1D55-3369-CB910914B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Contact 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017F9-AEE5-3CE9-8F3C-9A1B69299D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0070C0"/>
                </a:solidFill>
              </a:rPr>
              <a:t>Remember that I am here to support you throughout this module.</a:t>
            </a:r>
          </a:p>
          <a:p>
            <a:r>
              <a:rPr lang="en-GB" sz="3600" dirty="0">
                <a:solidFill>
                  <a:srgbClr val="0070C0"/>
                </a:solidFill>
              </a:rPr>
              <a:t>If you have any questions, please contact me</a:t>
            </a:r>
          </a:p>
          <a:p>
            <a:pPr marL="0" indent="0" algn="ctr">
              <a:buNone/>
            </a:pPr>
            <a:r>
              <a:rPr lang="en-GB" sz="3600" dirty="0">
                <a:solidFill>
                  <a:srgbClr val="0070C0"/>
                </a:solidFill>
                <a:hlinkClick r:id="rId2"/>
              </a:rPr>
              <a:t>s.ainsworth@uwtsd.ac.uk</a:t>
            </a:r>
            <a:endParaRPr lang="en-GB" sz="36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sz="36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sz="3600" dirty="0" err="1">
                <a:solidFill>
                  <a:srgbClr val="0070C0"/>
                </a:solidFill>
              </a:rPr>
              <a:t>Diolch</a:t>
            </a:r>
            <a:r>
              <a:rPr lang="en-GB" sz="3600" dirty="0">
                <a:solidFill>
                  <a:srgbClr val="0070C0"/>
                </a:solidFill>
              </a:rPr>
              <a:t> </a:t>
            </a:r>
            <a:r>
              <a:rPr lang="en-GB" sz="3600" dirty="0" err="1">
                <a:solidFill>
                  <a:srgbClr val="0070C0"/>
                </a:solidFill>
              </a:rPr>
              <a:t>yn</a:t>
            </a:r>
            <a:r>
              <a:rPr lang="en-GB" sz="3600" dirty="0">
                <a:solidFill>
                  <a:srgbClr val="0070C0"/>
                </a:solidFill>
              </a:rPr>
              <a:t> </a:t>
            </a:r>
            <a:r>
              <a:rPr lang="en-GB" sz="3600" dirty="0" err="1">
                <a:solidFill>
                  <a:srgbClr val="0070C0"/>
                </a:solidFill>
              </a:rPr>
              <a:t>fawr</a:t>
            </a:r>
            <a:r>
              <a:rPr lang="en-GB" sz="3600" dirty="0">
                <a:solidFill>
                  <a:srgbClr val="0070C0"/>
                </a:solidFill>
              </a:rPr>
              <a:t> </a:t>
            </a:r>
            <a:r>
              <a:rPr lang="en-GB" sz="3600" dirty="0" err="1">
                <a:solidFill>
                  <a:srgbClr val="0070C0"/>
                </a:solidFill>
              </a:rPr>
              <a:t>iawn</a:t>
            </a:r>
            <a:r>
              <a:rPr lang="en-GB" sz="3600" dirty="0">
                <a:solidFill>
                  <a:srgbClr val="0070C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6981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1182</Words>
  <Application>Microsoft Office PowerPoint</Application>
  <PresentationFormat>Widescreen</PresentationFormat>
  <Paragraphs>173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Myriad Pro</vt:lpstr>
      <vt:lpstr>Arial</vt:lpstr>
      <vt:lpstr>Calibri</vt:lpstr>
      <vt:lpstr>Calibri Light</vt:lpstr>
      <vt:lpstr>Office Theme</vt:lpstr>
      <vt:lpstr>20140311PresentationUWTSDTemplate</vt:lpstr>
      <vt:lpstr>ECIE6001  Moving away from the traditional classroom: Outdoor Education and Learning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Essay plan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Some theorists to engage with</vt:lpstr>
      <vt:lpstr>Some policies to engage with </vt:lpstr>
      <vt:lpstr>PowerPoint Presentation</vt:lpstr>
      <vt:lpstr>Contact 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ECIE6001  Moving away from the traditional classroom: Outdoor Education and Learning</dc:title>
  <dc:creator>Victoria Girton-Smith</dc:creator>
  <cp:lastModifiedBy>Sue Ainsworth</cp:lastModifiedBy>
  <cp:revision>30</cp:revision>
  <dcterms:created xsi:type="dcterms:W3CDTF">2022-03-02T09:43:12Z</dcterms:created>
  <dcterms:modified xsi:type="dcterms:W3CDTF">2026-02-08T12:08:24Z</dcterms:modified>
</cp:coreProperties>
</file>