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256" r:id="rId2"/>
    <p:sldId id="257" r:id="rId3"/>
    <p:sldId id="258" r:id="rId4"/>
    <p:sldId id="276" r:id="rId5"/>
    <p:sldId id="283" r:id="rId6"/>
    <p:sldId id="259" r:id="rId7"/>
    <p:sldId id="260" r:id="rId8"/>
    <p:sldId id="261" r:id="rId9"/>
    <p:sldId id="262" r:id="rId10"/>
    <p:sldId id="263" r:id="rId11"/>
    <p:sldId id="264" r:id="rId12"/>
    <p:sldId id="265" r:id="rId13"/>
    <p:sldId id="266" r:id="rId14"/>
    <p:sldId id="267" r:id="rId15"/>
    <p:sldId id="277" r:id="rId16"/>
    <p:sldId id="268" r:id="rId17"/>
    <p:sldId id="269" r:id="rId18"/>
    <p:sldId id="270" r:id="rId19"/>
    <p:sldId id="271" r:id="rId20"/>
    <p:sldId id="272" r:id="rId21"/>
    <p:sldId id="273" r:id="rId22"/>
    <p:sldId id="274" r:id="rId23"/>
    <p:sldId id="278" r:id="rId24"/>
    <p:sldId id="279" r:id="rId25"/>
    <p:sldId id="280" r:id="rId26"/>
    <p:sldId id="281" r:id="rId27"/>
    <p:sldId id="282" r:id="rId28"/>
    <p:sldId id="275"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9" d="100"/>
          <a:sy n="99" d="100"/>
        </p:scale>
        <p:origin x="555" y="54"/>
      </p:cViewPr>
      <p:guideLst>
        <p:guide orient="horz" pos="2160"/>
        <p:guide pos="2880"/>
      </p:guideLst>
    </p:cSldViewPr>
  </p:slideViewPr>
  <p:notesTextViewPr>
    <p:cViewPr>
      <p:scale>
        <a:sx n="1" d="1"/>
        <a:sy n="1" d="1"/>
      </p:scale>
      <p:origin x="0" y="0"/>
    </p:cViewPr>
  </p:notesTextViewPr>
  <p:notesViewPr>
    <p:cSldViewPr>
      <p:cViewPr varScale="1">
        <p:scale>
          <a:sx n="79" d="100"/>
          <a:sy n="79" d="100"/>
        </p:scale>
        <p:origin x="2355" y="6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EF9496B-B165-4FAD-A2AC-C8A2FC9C56B0}" type="datetimeFigureOut">
              <a:rPr lang="en-GB" smtClean="0"/>
              <a:t>07/11/2018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64BED68-DA4A-43F5-BF0D-9500965431DD}" type="slidenum">
              <a:rPr lang="en-GB" smtClean="0"/>
              <a:t>‹#›</a:t>
            </a:fld>
            <a:endParaRPr lang="en-GB"/>
          </a:p>
        </p:txBody>
      </p:sp>
    </p:spTree>
    <p:extLst>
      <p:ext uri="{BB962C8B-B14F-4D97-AF65-F5344CB8AC3E}">
        <p14:creationId xmlns:p14="http://schemas.microsoft.com/office/powerpoint/2010/main" val="9540225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64BED68-DA4A-43F5-BF0D-9500965431DD}" type="slidenum">
              <a:rPr lang="en-GB" smtClean="0"/>
              <a:t>1</a:t>
            </a:fld>
            <a:endParaRPr lang="en-GB"/>
          </a:p>
        </p:txBody>
      </p:sp>
    </p:spTree>
    <p:extLst>
      <p:ext uri="{BB962C8B-B14F-4D97-AF65-F5344CB8AC3E}">
        <p14:creationId xmlns:p14="http://schemas.microsoft.com/office/powerpoint/2010/main" val="3079430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One definition of inclusion – (in you own words</a:t>
            </a:r>
            <a:r>
              <a:rPr lang="en-GB" baseline="0" dirty="0" smtClean="0"/>
              <a:t> – what do you think this means), a journey, invisible barriers – attitudinal, visible – environmental and institutional.  </a:t>
            </a:r>
          </a:p>
          <a:p>
            <a:endParaRPr lang="en-GB" baseline="0" dirty="0" smtClean="0"/>
          </a:p>
          <a:p>
            <a:r>
              <a:rPr lang="en-GB" baseline="0" dirty="0" smtClean="0"/>
              <a:t>Gradual (change is a process not an event)</a:t>
            </a:r>
            <a:endParaRPr lang="en-GB" dirty="0"/>
          </a:p>
        </p:txBody>
      </p:sp>
      <p:sp>
        <p:nvSpPr>
          <p:cNvPr id="4" name="Slide Number Placeholder 3"/>
          <p:cNvSpPr>
            <a:spLocks noGrp="1"/>
          </p:cNvSpPr>
          <p:nvPr>
            <p:ph type="sldNum" sz="quarter" idx="10"/>
          </p:nvPr>
        </p:nvSpPr>
        <p:spPr/>
        <p:txBody>
          <a:bodyPr/>
          <a:lstStyle/>
          <a:p>
            <a:fld id="{964BED68-DA4A-43F5-BF0D-9500965431DD}" type="slidenum">
              <a:rPr lang="en-GB" smtClean="0"/>
              <a:t>2</a:t>
            </a:fld>
            <a:endParaRPr lang="en-GB"/>
          </a:p>
        </p:txBody>
      </p:sp>
    </p:spTree>
    <p:extLst>
      <p:ext uri="{BB962C8B-B14F-4D97-AF65-F5344CB8AC3E}">
        <p14:creationId xmlns:p14="http://schemas.microsoft.com/office/powerpoint/2010/main" val="24627330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Problem to be fixed – medical model?</a:t>
            </a:r>
          </a:p>
          <a:p>
            <a:r>
              <a:rPr lang="en-GB" dirty="0" smtClean="0"/>
              <a:t>2.</a:t>
            </a:r>
            <a:r>
              <a:rPr lang="en-GB" baseline="0" dirty="0" smtClean="0"/>
              <a:t> Teacher set on his/her preferred learning style and not prepared to change</a:t>
            </a:r>
          </a:p>
          <a:p>
            <a:r>
              <a:rPr lang="en-GB" baseline="0" dirty="0" smtClean="0"/>
              <a:t>3. Stereotype ‘natural’ aspect of human behaviour? </a:t>
            </a:r>
          </a:p>
          <a:p>
            <a:r>
              <a:rPr lang="en-GB" baseline="0" dirty="0" smtClean="0"/>
              <a:t>4. Offensive labels – why?</a:t>
            </a:r>
          </a:p>
          <a:p>
            <a:r>
              <a:rPr lang="en-GB" baseline="0" dirty="0" smtClean="0"/>
              <a:t>5. Pity – ‘trying to help’ </a:t>
            </a:r>
          </a:p>
          <a:p>
            <a:r>
              <a:rPr lang="en-GB" baseline="0" dirty="0" smtClean="0"/>
              <a:t>6. Overprotection e.g. parents, siblings</a:t>
            </a:r>
          </a:p>
          <a:p>
            <a:r>
              <a:rPr lang="en-GB" baseline="0" dirty="0" smtClean="0"/>
              <a:t>7. Separate services – special bus service, separate play times and end of school finish time</a:t>
            </a:r>
          </a:p>
        </p:txBody>
      </p:sp>
      <p:sp>
        <p:nvSpPr>
          <p:cNvPr id="4" name="Slide Number Placeholder 3"/>
          <p:cNvSpPr>
            <a:spLocks noGrp="1"/>
          </p:cNvSpPr>
          <p:nvPr>
            <p:ph type="sldNum" sz="quarter" idx="10"/>
          </p:nvPr>
        </p:nvSpPr>
        <p:spPr/>
        <p:txBody>
          <a:bodyPr/>
          <a:lstStyle/>
          <a:p>
            <a:fld id="{964BED68-DA4A-43F5-BF0D-9500965431DD}" type="slidenum">
              <a:rPr lang="en-GB" smtClean="0"/>
              <a:t>3</a:t>
            </a:fld>
            <a:endParaRPr lang="en-GB"/>
          </a:p>
        </p:txBody>
      </p:sp>
    </p:spTree>
    <p:extLst>
      <p:ext uri="{BB962C8B-B14F-4D97-AF65-F5344CB8AC3E}">
        <p14:creationId xmlns:p14="http://schemas.microsoft.com/office/powerpoint/2010/main" val="4179022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latin typeface="Arial" pitchFamily="34" charset="0"/>
                <a:ea typeface="ＭＳ Ｐゴシック" pitchFamily="34" charset="-128"/>
              </a:rPr>
              <a:t>E.g. being pro-active – installation of technologies and facilities prior to any existing demand.</a:t>
            </a:r>
          </a:p>
          <a:p>
            <a:endParaRPr lang="en-GB" dirty="0" smtClean="0"/>
          </a:p>
          <a:p>
            <a:r>
              <a:rPr lang="en-GB" dirty="0" smtClean="0"/>
              <a:t>Knowledge of loop holes (</a:t>
            </a:r>
            <a:r>
              <a:rPr lang="en-GB" dirty="0" err="1" smtClean="0"/>
              <a:t>e.g</a:t>
            </a:r>
            <a:r>
              <a:rPr lang="en-GB" dirty="0" smtClean="0"/>
              <a:t> reasonable adjustments)</a:t>
            </a:r>
            <a:endParaRPr lang="en-GB" dirty="0"/>
          </a:p>
        </p:txBody>
      </p:sp>
      <p:sp>
        <p:nvSpPr>
          <p:cNvPr id="4" name="Slide Number Placeholder 3"/>
          <p:cNvSpPr>
            <a:spLocks noGrp="1"/>
          </p:cNvSpPr>
          <p:nvPr>
            <p:ph type="sldNum" sz="quarter" idx="10"/>
          </p:nvPr>
        </p:nvSpPr>
        <p:spPr/>
        <p:txBody>
          <a:bodyPr/>
          <a:lstStyle/>
          <a:p>
            <a:fld id="{964BED68-DA4A-43F5-BF0D-9500965431DD}" type="slidenum">
              <a:rPr lang="en-GB" smtClean="0"/>
              <a:t>6</a:t>
            </a:fld>
            <a:endParaRPr lang="en-GB"/>
          </a:p>
        </p:txBody>
      </p:sp>
    </p:spTree>
    <p:extLst>
      <p:ext uri="{BB962C8B-B14F-4D97-AF65-F5344CB8AC3E}">
        <p14:creationId xmlns:p14="http://schemas.microsoft.com/office/powerpoint/2010/main" val="13192515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Four main areas – </a:t>
            </a:r>
          </a:p>
          <a:p>
            <a:endParaRPr lang="en-GB" dirty="0"/>
          </a:p>
          <a:p>
            <a:r>
              <a:rPr lang="en-GB" dirty="0" smtClean="0"/>
              <a:t>-Physical (accessing the building)</a:t>
            </a:r>
          </a:p>
          <a:p>
            <a:r>
              <a:rPr lang="en-GB" dirty="0" smtClean="0"/>
              <a:t>-Communication and language – ability to hear others speak and speak by self = looping systems </a:t>
            </a:r>
          </a:p>
          <a:p>
            <a:pPr marL="171450" indent="-171450">
              <a:buFontTx/>
              <a:buChar char="-"/>
            </a:pPr>
            <a:r>
              <a:rPr lang="en-GB" dirty="0" smtClean="0"/>
              <a:t>Social and emotional (not just physical resources but initiatives like ‘circle of friends’</a:t>
            </a:r>
          </a:p>
          <a:p>
            <a:pPr marL="171450" indent="-171450">
              <a:buFontTx/>
              <a:buChar char="-"/>
            </a:pPr>
            <a:endParaRPr lang="en-GB" dirty="0" smtClean="0"/>
          </a:p>
          <a:p>
            <a:pPr marL="171450" indent="-171450">
              <a:buFontTx/>
              <a:buChar char="-"/>
            </a:pPr>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964BED68-DA4A-43F5-BF0D-9500965431DD}" type="slidenum">
              <a:rPr lang="en-GB" smtClean="0"/>
              <a:t>7</a:t>
            </a:fld>
            <a:endParaRPr lang="en-GB"/>
          </a:p>
        </p:txBody>
      </p:sp>
    </p:spTree>
    <p:extLst>
      <p:ext uri="{BB962C8B-B14F-4D97-AF65-F5344CB8AC3E}">
        <p14:creationId xmlns:p14="http://schemas.microsoft.com/office/powerpoint/2010/main" val="8142618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SEN code of practice (2004) provided practical advice and guidance to identify</a:t>
            </a:r>
            <a:r>
              <a:rPr lang="en-GB" dirty="0"/>
              <a:t>, assess and make provision </a:t>
            </a:r>
            <a:r>
              <a:rPr lang="en-GB" dirty="0" smtClean="0"/>
              <a:t>for children’s </a:t>
            </a:r>
            <a:r>
              <a:rPr lang="en-GB" dirty="0"/>
              <a:t>special educational needs</a:t>
            </a:r>
            <a:r>
              <a:rPr lang="en-GB" dirty="0" smtClean="0"/>
              <a:t>. (quasi </a:t>
            </a:r>
            <a:r>
              <a:rPr lang="en-GB" dirty="0" err="1" smtClean="0"/>
              <a:t>leqal</a:t>
            </a:r>
            <a:r>
              <a:rPr lang="en-GB" dirty="0" smtClean="0"/>
              <a:t>)</a:t>
            </a:r>
          </a:p>
          <a:p>
            <a:endParaRPr lang="en-GB" dirty="0"/>
          </a:p>
          <a:p>
            <a:r>
              <a:rPr lang="en-GB" dirty="0" smtClean="0"/>
              <a:t>Include the child in all decisions (article 12 UNCRC)</a:t>
            </a:r>
          </a:p>
          <a:p>
            <a:endParaRPr lang="en-GB" dirty="0"/>
          </a:p>
          <a:p>
            <a:r>
              <a:rPr lang="en-GB" dirty="0" smtClean="0"/>
              <a:t>Parents have a vital role – ALN reforms </a:t>
            </a:r>
          </a:p>
          <a:p>
            <a:endParaRPr lang="en-GB" dirty="0"/>
          </a:p>
          <a:p>
            <a:endParaRPr lang="en-GB" dirty="0"/>
          </a:p>
        </p:txBody>
      </p:sp>
      <p:sp>
        <p:nvSpPr>
          <p:cNvPr id="4" name="Slide Number Placeholder 3"/>
          <p:cNvSpPr>
            <a:spLocks noGrp="1"/>
          </p:cNvSpPr>
          <p:nvPr>
            <p:ph type="sldNum" sz="quarter" idx="10"/>
          </p:nvPr>
        </p:nvSpPr>
        <p:spPr/>
        <p:txBody>
          <a:bodyPr/>
          <a:lstStyle/>
          <a:p>
            <a:fld id="{964BED68-DA4A-43F5-BF0D-9500965431DD}" type="slidenum">
              <a:rPr lang="en-GB" smtClean="0"/>
              <a:t>8</a:t>
            </a:fld>
            <a:endParaRPr lang="en-GB"/>
          </a:p>
        </p:txBody>
      </p:sp>
    </p:spTree>
    <p:extLst>
      <p:ext uri="{BB962C8B-B14F-4D97-AF65-F5344CB8AC3E}">
        <p14:creationId xmlns:p14="http://schemas.microsoft.com/office/powerpoint/2010/main" val="27951330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Resource rather than a problem  </a:t>
            </a:r>
            <a:r>
              <a:rPr lang="en-GB" dirty="0" err="1" smtClean="0"/>
              <a:t>eg</a:t>
            </a:r>
            <a:r>
              <a:rPr lang="en-GB" dirty="0" smtClean="0"/>
              <a:t>. Larger font, coloured paper.</a:t>
            </a:r>
          </a:p>
          <a:p>
            <a:endParaRPr lang="en-GB" dirty="0"/>
          </a:p>
          <a:p>
            <a:r>
              <a:rPr lang="en-GB" dirty="0" smtClean="0"/>
              <a:t>By all students thinking of others it increases sense of citizenship  (celebrating differences)</a:t>
            </a:r>
            <a:endParaRPr lang="en-GB" dirty="0"/>
          </a:p>
        </p:txBody>
      </p:sp>
      <p:sp>
        <p:nvSpPr>
          <p:cNvPr id="4" name="Slide Number Placeholder 3"/>
          <p:cNvSpPr>
            <a:spLocks noGrp="1"/>
          </p:cNvSpPr>
          <p:nvPr>
            <p:ph type="sldNum" sz="quarter" idx="10"/>
          </p:nvPr>
        </p:nvSpPr>
        <p:spPr/>
        <p:txBody>
          <a:bodyPr/>
          <a:lstStyle/>
          <a:p>
            <a:fld id="{964BED68-DA4A-43F5-BF0D-9500965431DD}" type="slidenum">
              <a:rPr lang="en-GB" smtClean="0"/>
              <a:t>9</a:t>
            </a:fld>
            <a:endParaRPr lang="en-GB"/>
          </a:p>
        </p:txBody>
      </p:sp>
    </p:spTree>
    <p:extLst>
      <p:ext uri="{BB962C8B-B14F-4D97-AF65-F5344CB8AC3E}">
        <p14:creationId xmlns:p14="http://schemas.microsoft.com/office/powerpoint/2010/main" val="35670049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is the benefit of involving al pupils? (consider wider society) – normalisation </a:t>
            </a:r>
          </a:p>
          <a:p>
            <a:r>
              <a:rPr lang="en-GB" dirty="0" smtClean="0"/>
              <a:t>Methods – peer learning, group work etc.  </a:t>
            </a:r>
          </a:p>
          <a:p>
            <a:r>
              <a:rPr lang="en-GB" dirty="0" smtClean="0"/>
              <a:t>Valuing all – whole school approaches </a:t>
            </a:r>
            <a:r>
              <a:rPr lang="en-GB" dirty="0" err="1" smtClean="0"/>
              <a:t>eg</a:t>
            </a:r>
            <a:r>
              <a:rPr lang="en-GB" dirty="0" smtClean="0"/>
              <a:t>. Assemblies. </a:t>
            </a:r>
            <a:endParaRPr lang="en-GB" dirty="0"/>
          </a:p>
        </p:txBody>
      </p:sp>
      <p:sp>
        <p:nvSpPr>
          <p:cNvPr id="4" name="Slide Number Placeholder 3"/>
          <p:cNvSpPr>
            <a:spLocks noGrp="1"/>
          </p:cNvSpPr>
          <p:nvPr>
            <p:ph type="sldNum" sz="quarter" idx="10"/>
          </p:nvPr>
        </p:nvSpPr>
        <p:spPr/>
        <p:txBody>
          <a:bodyPr/>
          <a:lstStyle/>
          <a:p>
            <a:fld id="{964BED68-DA4A-43F5-BF0D-9500965431DD}" type="slidenum">
              <a:rPr lang="en-GB" smtClean="0"/>
              <a:t>10</a:t>
            </a:fld>
            <a:endParaRPr lang="en-GB"/>
          </a:p>
        </p:txBody>
      </p:sp>
    </p:spTree>
    <p:extLst>
      <p:ext uri="{BB962C8B-B14F-4D97-AF65-F5344CB8AC3E}">
        <p14:creationId xmlns:p14="http://schemas.microsoft.com/office/powerpoint/2010/main" val="15356244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latin typeface="Arial" pitchFamily="34" charset="0"/>
                <a:ea typeface="ＭＳ Ｐゴシック" pitchFamily="34" charset="-128"/>
              </a:rPr>
              <a:t>Think about-medical or social model? Or mix of both? Comes from a period  after Warnock but before disability militancy. </a:t>
            </a:r>
          </a:p>
          <a:p>
            <a:r>
              <a:rPr lang="en-GB" dirty="0" smtClean="0">
                <a:latin typeface="Arial" pitchFamily="34" charset="0"/>
                <a:ea typeface="ＭＳ Ｐゴシック" pitchFamily="34" charset="-128"/>
              </a:rPr>
              <a:t>Does medical model have place? Isn’t access to appropriate treatment/therapy a right?. Doesn’t  access to medical/special services enable access to wider society e.g. wheelchair users</a:t>
            </a:r>
          </a:p>
          <a:p>
            <a:endParaRPr lang="en-GB" dirty="0"/>
          </a:p>
          <a:p>
            <a:endParaRPr lang="en-GB" dirty="0" smtClean="0"/>
          </a:p>
          <a:p>
            <a:endParaRPr lang="en-GB" dirty="0"/>
          </a:p>
          <a:p>
            <a:r>
              <a:rPr lang="en-GB" dirty="0" smtClean="0"/>
              <a:t>Regular review and monitoring (why?)</a:t>
            </a:r>
          </a:p>
          <a:p>
            <a:endParaRPr lang="en-GB" dirty="0"/>
          </a:p>
          <a:p>
            <a:r>
              <a:rPr lang="en-GB" dirty="0" smtClean="0"/>
              <a:t>Whole school approach – strategies used by whole school, planning (with guidance from </a:t>
            </a:r>
            <a:r>
              <a:rPr lang="en-GB" dirty="0" err="1" smtClean="0"/>
              <a:t>senco</a:t>
            </a:r>
            <a:r>
              <a:rPr lang="en-GB" dirty="0" smtClean="0"/>
              <a:t>)</a:t>
            </a:r>
          </a:p>
          <a:p>
            <a:endParaRPr lang="en-GB" dirty="0"/>
          </a:p>
          <a:p>
            <a:r>
              <a:rPr lang="en-GB" dirty="0" smtClean="0"/>
              <a:t>Seeing every individual as an individual not as a child who has ASD etc.</a:t>
            </a:r>
          </a:p>
          <a:p>
            <a:endParaRPr lang="en-GB" dirty="0"/>
          </a:p>
        </p:txBody>
      </p:sp>
      <p:sp>
        <p:nvSpPr>
          <p:cNvPr id="4" name="Slide Number Placeholder 3"/>
          <p:cNvSpPr>
            <a:spLocks noGrp="1"/>
          </p:cNvSpPr>
          <p:nvPr>
            <p:ph type="sldNum" sz="quarter" idx="10"/>
          </p:nvPr>
        </p:nvSpPr>
        <p:spPr/>
        <p:txBody>
          <a:bodyPr/>
          <a:lstStyle/>
          <a:p>
            <a:fld id="{964BED68-DA4A-43F5-BF0D-9500965431DD}" type="slidenum">
              <a:rPr lang="en-GB" smtClean="0"/>
              <a:t>11</a:t>
            </a:fld>
            <a:endParaRPr lang="en-GB"/>
          </a:p>
        </p:txBody>
      </p:sp>
    </p:spTree>
    <p:extLst>
      <p:ext uri="{BB962C8B-B14F-4D97-AF65-F5344CB8AC3E}">
        <p14:creationId xmlns:p14="http://schemas.microsoft.com/office/powerpoint/2010/main" val="20262993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School action – by school IEPs, review and monitor </a:t>
            </a:r>
          </a:p>
          <a:p>
            <a:r>
              <a:rPr lang="en-GB" dirty="0" smtClean="0"/>
              <a:t>School action plus (little or no  progress) – involve external agencies</a:t>
            </a:r>
          </a:p>
          <a:p>
            <a:r>
              <a:rPr lang="en-GB" dirty="0" smtClean="0"/>
              <a:t>Stat ass (little or no progress) LEA – outcome may be statement 3%</a:t>
            </a:r>
          </a:p>
          <a:p>
            <a:endParaRPr lang="en-GB" dirty="0"/>
          </a:p>
          <a:p>
            <a:r>
              <a:rPr lang="en-GB" dirty="0" smtClean="0"/>
              <a:t>Pages 47-57 (Primary Schools) in Code of Practice.</a:t>
            </a:r>
            <a:endParaRPr lang="en-US" dirty="0" smtClean="0"/>
          </a:p>
          <a:p>
            <a:endParaRPr lang="en-GB" dirty="0"/>
          </a:p>
        </p:txBody>
      </p:sp>
      <p:sp>
        <p:nvSpPr>
          <p:cNvPr id="4" name="Slide Number Placeholder 3"/>
          <p:cNvSpPr>
            <a:spLocks noGrp="1"/>
          </p:cNvSpPr>
          <p:nvPr>
            <p:ph type="sldNum" sz="quarter" idx="10"/>
          </p:nvPr>
        </p:nvSpPr>
        <p:spPr/>
        <p:txBody>
          <a:bodyPr/>
          <a:lstStyle/>
          <a:p>
            <a:fld id="{964BED68-DA4A-43F5-BF0D-9500965431DD}" type="slidenum">
              <a:rPr lang="en-GB" smtClean="0"/>
              <a:t>12</a:t>
            </a:fld>
            <a:endParaRPr lang="en-GB"/>
          </a:p>
        </p:txBody>
      </p:sp>
    </p:spTree>
    <p:extLst>
      <p:ext uri="{BB962C8B-B14F-4D97-AF65-F5344CB8AC3E}">
        <p14:creationId xmlns:p14="http://schemas.microsoft.com/office/powerpoint/2010/main" val="14574077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SEN policy – </a:t>
            </a:r>
          </a:p>
          <a:p>
            <a:endParaRPr lang="en-GB" dirty="0"/>
          </a:p>
          <a:p>
            <a:r>
              <a:rPr lang="en-GB" dirty="0" smtClean="0"/>
              <a:t>All basic info (see slide)</a:t>
            </a:r>
            <a:br>
              <a:rPr lang="en-GB" dirty="0" smtClean="0"/>
            </a:br>
            <a:endParaRPr lang="en-GB" dirty="0" smtClean="0"/>
          </a:p>
          <a:p>
            <a:r>
              <a:rPr lang="en-GB" dirty="0" smtClean="0"/>
              <a:t>Identifications and assessment – processes and guidelines</a:t>
            </a:r>
          </a:p>
          <a:p>
            <a:endParaRPr lang="en-GB" dirty="0"/>
          </a:p>
          <a:p>
            <a:r>
              <a:rPr lang="en-GB" dirty="0" smtClean="0"/>
              <a:t>Staffing – training </a:t>
            </a:r>
            <a:r>
              <a:rPr lang="en-GB" dirty="0" err="1" smtClean="0"/>
              <a:t>etc</a:t>
            </a:r>
            <a:r>
              <a:rPr lang="en-GB" dirty="0" smtClean="0"/>
              <a:t>, parent partnerships</a:t>
            </a:r>
            <a:endParaRPr lang="en-GB" dirty="0"/>
          </a:p>
        </p:txBody>
      </p:sp>
      <p:sp>
        <p:nvSpPr>
          <p:cNvPr id="4" name="Slide Number Placeholder 3"/>
          <p:cNvSpPr>
            <a:spLocks noGrp="1"/>
          </p:cNvSpPr>
          <p:nvPr>
            <p:ph type="sldNum" sz="quarter" idx="10"/>
          </p:nvPr>
        </p:nvSpPr>
        <p:spPr/>
        <p:txBody>
          <a:bodyPr/>
          <a:lstStyle/>
          <a:p>
            <a:fld id="{964BED68-DA4A-43F5-BF0D-9500965431DD}" type="slidenum">
              <a:rPr lang="en-GB" smtClean="0"/>
              <a:t>13</a:t>
            </a:fld>
            <a:endParaRPr lang="en-GB"/>
          </a:p>
        </p:txBody>
      </p:sp>
    </p:spTree>
    <p:extLst>
      <p:ext uri="{BB962C8B-B14F-4D97-AF65-F5344CB8AC3E}">
        <p14:creationId xmlns:p14="http://schemas.microsoft.com/office/powerpoint/2010/main" val="41150738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Mostly in school, </a:t>
            </a:r>
          </a:p>
          <a:p>
            <a:endParaRPr lang="en-GB" dirty="0"/>
          </a:p>
          <a:p>
            <a:r>
              <a:rPr lang="en-GB" dirty="0" smtClean="0"/>
              <a:t>External services – counsellors and external agencies </a:t>
            </a:r>
            <a:r>
              <a:rPr lang="en-GB" dirty="0" err="1" smtClean="0"/>
              <a:t>eg</a:t>
            </a:r>
            <a:r>
              <a:rPr lang="en-GB" dirty="0" smtClean="0"/>
              <a:t>. Speech and language</a:t>
            </a:r>
          </a:p>
          <a:p>
            <a:endParaRPr lang="en-GB" dirty="0"/>
          </a:p>
          <a:p>
            <a:r>
              <a:rPr lang="en-GB" dirty="0" smtClean="0"/>
              <a:t>Mainly class teacher and </a:t>
            </a:r>
            <a:r>
              <a:rPr lang="en-GB" dirty="0" err="1" smtClean="0"/>
              <a:t>senoc</a:t>
            </a:r>
            <a:r>
              <a:rPr lang="en-GB" dirty="0" smtClean="0"/>
              <a:t> </a:t>
            </a:r>
            <a:endParaRPr lang="en-GB" dirty="0"/>
          </a:p>
        </p:txBody>
      </p:sp>
      <p:sp>
        <p:nvSpPr>
          <p:cNvPr id="4" name="Slide Number Placeholder 3"/>
          <p:cNvSpPr>
            <a:spLocks noGrp="1"/>
          </p:cNvSpPr>
          <p:nvPr>
            <p:ph type="sldNum" sz="quarter" idx="10"/>
          </p:nvPr>
        </p:nvSpPr>
        <p:spPr/>
        <p:txBody>
          <a:bodyPr/>
          <a:lstStyle/>
          <a:p>
            <a:fld id="{964BED68-DA4A-43F5-BF0D-9500965431DD}" type="slidenum">
              <a:rPr lang="en-GB" smtClean="0"/>
              <a:t>14</a:t>
            </a:fld>
            <a:endParaRPr lang="en-GB"/>
          </a:p>
        </p:txBody>
      </p:sp>
    </p:spTree>
    <p:extLst>
      <p:ext uri="{BB962C8B-B14F-4D97-AF65-F5344CB8AC3E}">
        <p14:creationId xmlns:p14="http://schemas.microsoft.com/office/powerpoint/2010/main" val="16219086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Ensuring policy guidance is being followed</a:t>
            </a:r>
          </a:p>
          <a:p>
            <a:endParaRPr lang="en-GB" dirty="0"/>
          </a:p>
          <a:p>
            <a:r>
              <a:rPr lang="en-GB" dirty="0" smtClean="0"/>
              <a:t>2. Advising colleagues (about certain individuals strategies </a:t>
            </a:r>
            <a:r>
              <a:rPr lang="en-GB" dirty="0" err="1" smtClean="0"/>
              <a:t>etc</a:t>
            </a:r>
            <a:r>
              <a:rPr lang="en-GB" dirty="0" smtClean="0"/>
              <a:t>)</a:t>
            </a:r>
            <a:br>
              <a:rPr lang="en-GB" dirty="0" smtClean="0"/>
            </a:br>
            <a:r>
              <a:rPr lang="en-GB" dirty="0" smtClean="0"/>
              <a:t>3.  LSO programmes, specialist training</a:t>
            </a:r>
          </a:p>
          <a:p>
            <a:r>
              <a:rPr lang="en-GB" dirty="0" smtClean="0"/>
              <a:t>4. SEN provision – specialist programmes  </a:t>
            </a:r>
            <a:endParaRPr lang="en-GB" dirty="0"/>
          </a:p>
        </p:txBody>
      </p:sp>
      <p:sp>
        <p:nvSpPr>
          <p:cNvPr id="4" name="Slide Number Placeholder 3"/>
          <p:cNvSpPr>
            <a:spLocks noGrp="1"/>
          </p:cNvSpPr>
          <p:nvPr>
            <p:ph type="sldNum" sz="quarter" idx="10"/>
          </p:nvPr>
        </p:nvSpPr>
        <p:spPr/>
        <p:txBody>
          <a:bodyPr/>
          <a:lstStyle/>
          <a:p>
            <a:fld id="{964BED68-DA4A-43F5-BF0D-9500965431DD}" type="slidenum">
              <a:rPr lang="en-GB" smtClean="0"/>
              <a:t>16</a:t>
            </a:fld>
            <a:endParaRPr lang="en-GB"/>
          </a:p>
        </p:txBody>
      </p:sp>
    </p:spTree>
    <p:extLst>
      <p:ext uri="{BB962C8B-B14F-4D97-AF65-F5344CB8AC3E}">
        <p14:creationId xmlns:p14="http://schemas.microsoft.com/office/powerpoint/2010/main" val="2849659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Meeting with parents</a:t>
            </a:r>
          </a:p>
          <a:p>
            <a:r>
              <a:rPr lang="en-GB" dirty="0" smtClean="0"/>
              <a:t>In-service training of staff</a:t>
            </a:r>
          </a:p>
          <a:p>
            <a:endParaRPr lang="en-GB" dirty="0"/>
          </a:p>
          <a:p>
            <a:r>
              <a:rPr lang="en-GB" dirty="0" smtClean="0"/>
              <a:t>Overseeing the training and development of all staff </a:t>
            </a:r>
            <a:endParaRPr lang="en-GB" dirty="0"/>
          </a:p>
        </p:txBody>
      </p:sp>
      <p:sp>
        <p:nvSpPr>
          <p:cNvPr id="4" name="Slide Number Placeholder 3"/>
          <p:cNvSpPr>
            <a:spLocks noGrp="1"/>
          </p:cNvSpPr>
          <p:nvPr>
            <p:ph type="sldNum" sz="quarter" idx="10"/>
          </p:nvPr>
        </p:nvSpPr>
        <p:spPr/>
        <p:txBody>
          <a:bodyPr/>
          <a:lstStyle/>
          <a:p>
            <a:fld id="{964BED68-DA4A-43F5-BF0D-9500965431DD}" type="slidenum">
              <a:rPr lang="en-GB" smtClean="0"/>
              <a:t>17</a:t>
            </a:fld>
            <a:endParaRPr lang="en-GB"/>
          </a:p>
        </p:txBody>
      </p:sp>
    </p:spTree>
    <p:extLst>
      <p:ext uri="{BB962C8B-B14F-4D97-AF65-F5344CB8AC3E}">
        <p14:creationId xmlns:p14="http://schemas.microsoft.com/office/powerpoint/2010/main" val="12761729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latin typeface="Arial" pitchFamily="34" charset="0"/>
                <a:ea typeface="ＭＳ Ｐゴシック" pitchFamily="34" charset="-128"/>
              </a:rPr>
              <a:t>Laming Report ‘Every Child Matters’ ,2003 followed neglect and death of Victoria </a:t>
            </a:r>
            <a:r>
              <a:rPr lang="en-GB" dirty="0" err="1" smtClean="0">
                <a:latin typeface="Arial" pitchFamily="34" charset="0"/>
                <a:ea typeface="ＭＳ Ｐゴシック" pitchFamily="34" charset="-128"/>
              </a:rPr>
              <a:t>Climbie</a:t>
            </a:r>
            <a:endParaRPr lang="en-GB" dirty="0" smtClean="0">
              <a:latin typeface="Arial" pitchFamily="34" charset="0"/>
              <a:ea typeface="ＭＳ Ｐゴシック" pitchFamily="34" charset="-128"/>
            </a:endParaRPr>
          </a:p>
          <a:p>
            <a:endParaRPr lang="en-GB" dirty="0" smtClean="0">
              <a:latin typeface="Arial" pitchFamily="34" charset="0"/>
              <a:ea typeface="ＭＳ Ｐゴシック" pitchFamily="34" charset="-128"/>
            </a:endParaRPr>
          </a:p>
          <a:p>
            <a:r>
              <a:rPr lang="en-GB" dirty="0" smtClean="0">
                <a:latin typeface="Arial" pitchFamily="34" charset="0"/>
                <a:ea typeface="ＭＳ Ｐゴシック" pitchFamily="34" charset="-128"/>
              </a:rPr>
              <a:t>Examples of each type of service:</a:t>
            </a:r>
          </a:p>
          <a:p>
            <a:r>
              <a:rPr lang="en-GB" dirty="0" smtClean="0">
                <a:latin typeface="Arial" pitchFamily="34" charset="0"/>
                <a:ea typeface="ＭＳ Ｐゴシック" pitchFamily="34" charset="-128"/>
              </a:rPr>
              <a:t>Examples of each type of service:</a:t>
            </a:r>
          </a:p>
          <a:p>
            <a:endParaRPr lang="en-GB" dirty="0" smtClean="0">
              <a:latin typeface="Arial" pitchFamily="34" charset="0"/>
              <a:ea typeface="ＭＳ Ｐゴシック" pitchFamily="34" charset="-128"/>
            </a:endParaRPr>
          </a:p>
          <a:p>
            <a:r>
              <a:rPr lang="en-GB" dirty="0" smtClean="0">
                <a:latin typeface="Arial" pitchFamily="34" charset="0"/>
                <a:ea typeface="ＭＳ Ｐゴシック" pitchFamily="34" charset="-128"/>
              </a:rPr>
              <a:t>LEA- EP, Ed Welfare Officer</a:t>
            </a:r>
          </a:p>
          <a:p>
            <a:r>
              <a:rPr lang="en-GB" dirty="0" smtClean="0">
                <a:latin typeface="Arial" pitchFamily="34" charset="0"/>
                <a:ea typeface="ＭＳ Ｐゴシック" pitchFamily="34" charset="-128"/>
              </a:rPr>
              <a:t>Health- doctor, </a:t>
            </a:r>
            <a:r>
              <a:rPr lang="en-GB" dirty="0" err="1" smtClean="0">
                <a:latin typeface="Arial" pitchFamily="34" charset="0"/>
                <a:ea typeface="ＭＳ Ｐゴシック" pitchFamily="34" charset="-128"/>
              </a:rPr>
              <a:t>clincal</a:t>
            </a:r>
            <a:r>
              <a:rPr lang="en-GB" dirty="0" smtClean="0">
                <a:latin typeface="Arial" pitchFamily="34" charset="0"/>
                <a:ea typeface="ＭＳ Ｐゴシック" pitchFamily="34" charset="-128"/>
              </a:rPr>
              <a:t> psychologist, audiologist, physiotherapist, occupational therapist</a:t>
            </a:r>
          </a:p>
          <a:p>
            <a:r>
              <a:rPr lang="en-GB" dirty="0" smtClean="0">
                <a:latin typeface="Arial" pitchFamily="34" charset="0"/>
                <a:ea typeface="ＭＳ Ｐゴシック" pitchFamily="34" charset="-128"/>
              </a:rPr>
              <a:t>Social Services- social worker</a:t>
            </a:r>
          </a:p>
          <a:p>
            <a:r>
              <a:rPr lang="en-GB" dirty="0" smtClean="0">
                <a:latin typeface="Arial" pitchFamily="34" charset="0"/>
                <a:ea typeface="ＭＳ Ｐゴシック" pitchFamily="34" charset="-128"/>
              </a:rPr>
              <a:t>Voluntary sector-increasingly offer alternative independent services </a:t>
            </a:r>
            <a:endParaRPr lang="en-GB" dirty="0"/>
          </a:p>
        </p:txBody>
      </p:sp>
      <p:sp>
        <p:nvSpPr>
          <p:cNvPr id="4" name="Slide Number Placeholder 3"/>
          <p:cNvSpPr>
            <a:spLocks noGrp="1"/>
          </p:cNvSpPr>
          <p:nvPr>
            <p:ph type="sldNum" sz="quarter" idx="10"/>
          </p:nvPr>
        </p:nvSpPr>
        <p:spPr/>
        <p:txBody>
          <a:bodyPr/>
          <a:lstStyle/>
          <a:p>
            <a:fld id="{964BED68-DA4A-43F5-BF0D-9500965431DD}" type="slidenum">
              <a:rPr lang="en-GB" smtClean="0"/>
              <a:t>18</a:t>
            </a:fld>
            <a:endParaRPr lang="en-GB"/>
          </a:p>
        </p:txBody>
      </p:sp>
    </p:spTree>
    <p:extLst>
      <p:ext uri="{BB962C8B-B14F-4D97-AF65-F5344CB8AC3E}">
        <p14:creationId xmlns:p14="http://schemas.microsoft.com/office/powerpoint/2010/main" val="13185892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u="sng" dirty="0" smtClean="0"/>
              <a:t>IEP (Individual Education Plan</a:t>
            </a:r>
          </a:p>
          <a:p>
            <a:pPr>
              <a:buFontTx/>
              <a:buChar char="-"/>
            </a:pPr>
            <a:r>
              <a:rPr lang="en-GB" dirty="0" smtClean="0"/>
              <a:t>No statutory requirement to produce IEP</a:t>
            </a:r>
          </a:p>
          <a:p>
            <a:pPr>
              <a:buFontTx/>
              <a:buChar char="-"/>
            </a:pPr>
            <a:r>
              <a:rPr lang="en-GB" dirty="0" smtClean="0"/>
              <a:t>Plan should include 3 to 4 individual targets</a:t>
            </a:r>
          </a:p>
          <a:p>
            <a:pPr>
              <a:buFontTx/>
              <a:buChar char="-"/>
            </a:pPr>
            <a:r>
              <a:rPr lang="en-GB" dirty="0" smtClean="0"/>
              <a:t>Targets should relate to key areas </a:t>
            </a:r>
          </a:p>
          <a:p>
            <a:pPr>
              <a:buFontTx/>
              <a:buChar char="-"/>
            </a:pPr>
            <a:r>
              <a:rPr lang="en-GB" dirty="0" smtClean="0"/>
              <a:t>- Plan should highlight pupil’s strengths</a:t>
            </a:r>
          </a:p>
          <a:p>
            <a:pPr>
              <a:buFontTx/>
              <a:buChar char="-"/>
            </a:pPr>
            <a:r>
              <a:rPr lang="en-GB" dirty="0" smtClean="0"/>
              <a:t>- IEPs should include teaching and learning strategies to be used</a:t>
            </a:r>
          </a:p>
          <a:p>
            <a:endParaRPr lang="en-GB" dirty="0"/>
          </a:p>
        </p:txBody>
      </p:sp>
      <p:sp>
        <p:nvSpPr>
          <p:cNvPr id="4" name="Slide Number Placeholder 3"/>
          <p:cNvSpPr>
            <a:spLocks noGrp="1"/>
          </p:cNvSpPr>
          <p:nvPr>
            <p:ph type="sldNum" sz="quarter" idx="10"/>
          </p:nvPr>
        </p:nvSpPr>
        <p:spPr/>
        <p:txBody>
          <a:bodyPr/>
          <a:lstStyle/>
          <a:p>
            <a:fld id="{964BED68-DA4A-43F5-BF0D-9500965431DD}" type="slidenum">
              <a:rPr lang="en-GB" smtClean="0"/>
              <a:t>19</a:t>
            </a:fld>
            <a:endParaRPr lang="en-GB"/>
          </a:p>
        </p:txBody>
      </p:sp>
    </p:spTree>
    <p:extLst>
      <p:ext uri="{BB962C8B-B14F-4D97-AF65-F5344CB8AC3E}">
        <p14:creationId xmlns:p14="http://schemas.microsoft.com/office/powerpoint/2010/main" val="6560356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Child friendly version for participation – always realistic?</a:t>
            </a:r>
            <a:endParaRPr lang="en-GB" dirty="0"/>
          </a:p>
        </p:txBody>
      </p:sp>
      <p:sp>
        <p:nvSpPr>
          <p:cNvPr id="4" name="Slide Number Placeholder 3"/>
          <p:cNvSpPr>
            <a:spLocks noGrp="1"/>
          </p:cNvSpPr>
          <p:nvPr>
            <p:ph type="sldNum" sz="quarter" idx="10"/>
          </p:nvPr>
        </p:nvSpPr>
        <p:spPr/>
        <p:txBody>
          <a:bodyPr/>
          <a:lstStyle/>
          <a:p>
            <a:fld id="{964BED68-DA4A-43F5-BF0D-9500965431DD}" type="slidenum">
              <a:rPr lang="en-GB" smtClean="0"/>
              <a:t>20</a:t>
            </a:fld>
            <a:endParaRPr lang="en-GB"/>
          </a:p>
        </p:txBody>
      </p:sp>
    </p:spTree>
    <p:extLst>
      <p:ext uri="{BB962C8B-B14F-4D97-AF65-F5344CB8AC3E}">
        <p14:creationId xmlns:p14="http://schemas.microsoft.com/office/powerpoint/2010/main" val="7814853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Differentiation  - occurs every session (included in everyday lesson planning) </a:t>
            </a:r>
          </a:p>
          <a:p>
            <a:endParaRPr lang="en-GB" dirty="0"/>
          </a:p>
          <a:p>
            <a:r>
              <a:rPr lang="en-GB" dirty="0" smtClean="0"/>
              <a:t>Activities – </a:t>
            </a:r>
            <a:r>
              <a:rPr lang="en-GB" dirty="0" err="1" smtClean="0"/>
              <a:t>e.g</a:t>
            </a:r>
            <a:r>
              <a:rPr lang="en-GB" dirty="0" smtClean="0"/>
              <a:t> </a:t>
            </a:r>
            <a:r>
              <a:rPr lang="en-GB" dirty="0" err="1" smtClean="0"/>
              <a:t>iep</a:t>
            </a:r>
            <a:r>
              <a:rPr lang="en-GB" dirty="0" smtClean="0"/>
              <a:t> target is socialise in small groups</a:t>
            </a:r>
          </a:p>
          <a:p>
            <a:endParaRPr lang="en-GB" dirty="0"/>
          </a:p>
          <a:p>
            <a:r>
              <a:rPr lang="en-GB" dirty="0" smtClean="0"/>
              <a:t>Specialist equipment – electronic computer aids, </a:t>
            </a:r>
            <a:r>
              <a:rPr lang="en-GB" dirty="0" err="1" smtClean="0"/>
              <a:t>pec</a:t>
            </a:r>
            <a:r>
              <a:rPr lang="en-GB" dirty="0" smtClean="0"/>
              <a:t> cards, fidget tin/bag</a:t>
            </a:r>
            <a:endParaRPr lang="en-GB" dirty="0"/>
          </a:p>
        </p:txBody>
      </p:sp>
      <p:sp>
        <p:nvSpPr>
          <p:cNvPr id="4" name="Slide Number Placeholder 3"/>
          <p:cNvSpPr>
            <a:spLocks noGrp="1"/>
          </p:cNvSpPr>
          <p:nvPr>
            <p:ph type="sldNum" sz="quarter" idx="10"/>
          </p:nvPr>
        </p:nvSpPr>
        <p:spPr/>
        <p:txBody>
          <a:bodyPr/>
          <a:lstStyle/>
          <a:p>
            <a:fld id="{964BED68-DA4A-43F5-BF0D-9500965431DD}" type="slidenum">
              <a:rPr lang="en-GB" smtClean="0"/>
              <a:t>21</a:t>
            </a:fld>
            <a:endParaRPr lang="en-GB"/>
          </a:p>
        </p:txBody>
      </p:sp>
    </p:spTree>
    <p:extLst>
      <p:ext uri="{BB962C8B-B14F-4D97-AF65-F5344CB8AC3E}">
        <p14:creationId xmlns:p14="http://schemas.microsoft.com/office/powerpoint/2010/main" val="29343074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Mainstream – support in class, taken out for few sessions etc.</a:t>
            </a:r>
          </a:p>
          <a:p>
            <a:endParaRPr lang="en-GB" dirty="0"/>
          </a:p>
          <a:p>
            <a:r>
              <a:rPr lang="en-GB" dirty="0" smtClean="0"/>
              <a:t>STF units  (specialist Teaching  faculty) – in mainstream and integrated at times</a:t>
            </a:r>
          </a:p>
          <a:p>
            <a:endParaRPr lang="en-GB" dirty="0"/>
          </a:p>
          <a:p>
            <a:r>
              <a:rPr lang="en-GB" dirty="0" smtClean="0"/>
              <a:t>Special school – 2% pupils with SEN go the special schools</a:t>
            </a:r>
            <a:endParaRPr lang="en-GB" dirty="0"/>
          </a:p>
        </p:txBody>
      </p:sp>
      <p:sp>
        <p:nvSpPr>
          <p:cNvPr id="4" name="Slide Number Placeholder 3"/>
          <p:cNvSpPr>
            <a:spLocks noGrp="1"/>
          </p:cNvSpPr>
          <p:nvPr>
            <p:ph type="sldNum" sz="quarter" idx="10"/>
          </p:nvPr>
        </p:nvSpPr>
        <p:spPr/>
        <p:txBody>
          <a:bodyPr/>
          <a:lstStyle/>
          <a:p>
            <a:fld id="{964BED68-DA4A-43F5-BF0D-9500965431DD}" type="slidenum">
              <a:rPr lang="en-GB" smtClean="0"/>
              <a:t>22</a:t>
            </a:fld>
            <a:endParaRPr lang="en-GB"/>
          </a:p>
        </p:txBody>
      </p:sp>
    </p:spTree>
    <p:extLst>
      <p:ext uri="{BB962C8B-B14F-4D97-AF65-F5344CB8AC3E}">
        <p14:creationId xmlns:p14="http://schemas.microsoft.com/office/powerpoint/2010/main" val="416775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64BED68-DA4A-43F5-BF0D-9500965431DD}" type="slidenum">
              <a:rPr lang="en-GB" smtClean="0"/>
              <a:t>28</a:t>
            </a:fld>
            <a:endParaRPr lang="en-GB"/>
          </a:p>
        </p:txBody>
      </p:sp>
    </p:spTree>
    <p:extLst>
      <p:ext uri="{BB962C8B-B14F-4D97-AF65-F5344CB8AC3E}">
        <p14:creationId xmlns:p14="http://schemas.microsoft.com/office/powerpoint/2010/main" val="10993874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211AEEF-CC08-42E8-8841-E3AB0E89DF15}" type="datetimeFigureOut">
              <a:rPr lang="en-GB" smtClean="0"/>
              <a:t>07/11/2018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3BE048-7591-4E84-8056-41E1841F82EC}"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211AEEF-CC08-42E8-8841-E3AB0E89DF15}" type="datetimeFigureOut">
              <a:rPr lang="en-GB" smtClean="0"/>
              <a:t>07/11/2018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3BE048-7591-4E84-8056-41E1841F82EC}"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211AEEF-CC08-42E8-8841-E3AB0E89DF15}" type="datetimeFigureOut">
              <a:rPr lang="en-GB" smtClean="0"/>
              <a:t>07/11/2018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3BE048-7591-4E84-8056-41E1841F82EC}"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4211AEEF-CC08-42E8-8841-E3AB0E89DF15}" type="datetimeFigureOut">
              <a:rPr lang="en-GB" smtClean="0"/>
              <a:t>07/11/2018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3BE048-7591-4E84-8056-41E1841F82EC}"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211AEEF-CC08-42E8-8841-E3AB0E89DF15}" type="datetimeFigureOut">
              <a:rPr lang="en-GB" smtClean="0"/>
              <a:t>07/11/2018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3BE048-7591-4E84-8056-41E1841F82EC}"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211AEEF-CC08-42E8-8841-E3AB0E89DF15}" type="datetimeFigureOut">
              <a:rPr lang="en-GB" smtClean="0"/>
              <a:t>07/11/2018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73BE048-7591-4E84-8056-41E1841F82EC}"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4211AEEF-CC08-42E8-8841-E3AB0E89DF15}" type="datetimeFigureOut">
              <a:rPr lang="en-GB" smtClean="0"/>
              <a:t>07/11/2018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73BE048-7591-4E84-8056-41E1841F82EC}"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4211AEEF-CC08-42E8-8841-E3AB0E89DF15}" type="datetimeFigureOut">
              <a:rPr lang="en-GB" smtClean="0"/>
              <a:t>07/11/2018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3BE048-7591-4E84-8056-41E1841F82EC}"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11AEEF-CC08-42E8-8841-E3AB0E89DF15}" type="datetimeFigureOut">
              <a:rPr lang="en-GB" smtClean="0"/>
              <a:t>07/11/2018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3BE048-7591-4E84-8056-41E1841F82EC}"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211AEEF-CC08-42E8-8841-E3AB0E89DF15}" type="datetimeFigureOut">
              <a:rPr lang="en-GB" smtClean="0"/>
              <a:t>07/11/2018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3BE048-7591-4E84-8056-41E1841F82E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4211AEEF-CC08-42E8-8841-E3AB0E89DF15}" type="datetimeFigureOut">
              <a:rPr lang="en-GB" smtClean="0"/>
              <a:t>07/11/2018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3BE048-7591-4E84-8056-41E1841F82EC}"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4211AEEF-CC08-42E8-8841-E3AB0E89DF15}" type="datetimeFigureOut">
              <a:rPr lang="en-GB" smtClean="0"/>
              <a:t>07/11/2018</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F73BE048-7591-4E84-8056-41E1841F82EC}"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independent.co.uk/life-style/fashion/river-island-campaign-children-disabilities-diversity-labels-are-for-clothes-a8218016.html"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Principles of Inclusive Practice</a:t>
            </a:r>
            <a:endParaRPr lang="en-GB" dirty="0"/>
          </a:p>
        </p:txBody>
      </p:sp>
      <p:sp>
        <p:nvSpPr>
          <p:cNvPr id="3" name="Subtitle 2"/>
          <p:cNvSpPr>
            <a:spLocks noGrp="1"/>
          </p:cNvSpPr>
          <p:nvPr>
            <p:ph type="subTitle" idx="1"/>
          </p:nvPr>
        </p:nvSpPr>
        <p:spPr/>
        <p:txBody>
          <a:bodyPr/>
          <a:lstStyle/>
          <a:p>
            <a:r>
              <a:rPr lang="en-GB" dirty="0" smtClean="0"/>
              <a:t>Inclusive Studies (SEN): Week 2</a:t>
            </a:r>
            <a:endParaRPr lang="en-GB" dirty="0"/>
          </a:p>
        </p:txBody>
      </p:sp>
    </p:spTree>
    <p:extLst>
      <p:ext uri="{BB962C8B-B14F-4D97-AF65-F5344CB8AC3E}">
        <p14:creationId xmlns:p14="http://schemas.microsoft.com/office/powerpoint/2010/main" val="9438263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spcBef>
                <a:spcPct val="50000"/>
              </a:spcBef>
              <a:buNone/>
            </a:pPr>
            <a:r>
              <a:rPr lang="en-GB" dirty="0" smtClean="0"/>
              <a:t>‘</a:t>
            </a:r>
            <a:r>
              <a:rPr lang="en-GB" sz="2800" dirty="0" smtClean="0"/>
              <a:t>Inclusion </a:t>
            </a:r>
            <a:r>
              <a:rPr lang="en-GB" sz="2800" dirty="0"/>
              <a:t>is a vision, a road to be travelled, but a road without ending and a road with all kinds of barriers and obstacles, some of them invisible and some of them in our own hearts and minds.’</a:t>
            </a:r>
          </a:p>
          <a:p>
            <a:pPr marL="0" indent="0">
              <a:spcBef>
                <a:spcPct val="50000"/>
              </a:spcBef>
              <a:buNone/>
            </a:pPr>
            <a:r>
              <a:rPr lang="en-GB" sz="2800" dirty="0"/>
              <a:t>( Mittler,2000, </a:t>
            </a:r>
            <a:r>
              <a:rPr lang="en-GB" sz="2800" dirty="0" err="1"/>
              <a:t>pp.xi</a:t>
            </a:r>
            <a:r>
              <a:rPr lang="en-GB" sz="2800" dirty="0"/>
              <a:t>)</a:t>
            </a:r>
          </a:p>
          <a:p>
            <a:endParaRPr lang="en-GB" dirty="0"/>
          </a:p>
        </p:txBody>
      </p:sp>
      <p:sp>
        <p:nvSpPr>
          <p:cNvPr id="3" name="Title 2"/>
          <p:cNvSpPr>
            <a:spLocks noGrp="1"/>
          </p:cNvSpPr>
          <p:nvPr>
            <p:ph type="title"/>
          </p:nvPr>
        </p:nvSpPr>
        <p:spPr/>
        <p:txBody>
          <a:bodyPr/>
          <a:lstStyle/>
          <a:p>
            <a:r>
              <a:rPr lang="en-GB" dirty="0" smtClean="0"/>
              <a:t>Inclusion</a:t>
            </a:r>
            <a:endParaRPr lang="en-GB" dirty="0"/>
          </a:p>
        </p:txBody>
      </p:sp>
      <p:pic>
        <p:nvPicPr>
          <p:cNvPr id="4" name="Picture 3" descr="Inclusi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4208" y="4437112"/>
            <a:ext cx="2371725" cy="234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88587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2564904"/>
            <a:ext cx="4708045" cy="4182534"/>
          </a:xfrm>
        </p:spPr>
        <p:txBody>
          <a:bodyPr>
            <a:normAutofit fontScale="85000" lnSpcReduction="20000"/>
          </a:bodyPr>
          <a:lstStyle/>
          <a:p>
            <a:pPr>
              <a:lnSpc>
                <a:spcPct val="90000"/>
              </a:lnSpc>
              <a:buFont typeface="Arial" pitchFamily="34" charset="0"/>
              <a:buChar char="•"/>
            </a:pPr>
            <a:r>
              <a:rPr lang="en-GB" dirty="0">
                <a:ea typeface="ＭＳ Ｐゴシック" pitchFamily="34" charset="-128"/>
              </a:rPr>
              <a:t>View child as a problem to be ‘fixed</a:t>
            </a:r>
            <a:r>
              <a:rPr lang="en-GB" dirty="0" smtClean="0">
                <a:ea typeface="ＭＳ Ｐゴシック" pitchFamily="34" charset="-128"/>
              </a:rPr>
              <a:t>’.</a:t>
            </a:r>
          </a:p>
          <a:p>
            <a:pPr marL="0" indent="0">
              <a:lnSpc>
                <a:spcPct val="90000"/>
              </a:lnSpc>
              <a:buNone/>
            </a:pPr>
            <a:endParaRPr lang="en-GB" dirty="0">
              <a:ea typeface="ＭＳ Ｐゴシック" pitchFamily="34" charset="-128"/>
            </a:endParaRPr>
          </a:p>
          <a:p>
            <a:pPr>
              <a:lnSpc>
                <a:spcPct val="90000"/>
              </a:lnSpc>
              <a:buFont typeface="Arial" pitchFamily="34" charset="0"/>
              <a:buChar char="•"/>
            </a:pPr>
            <a:r>
              <a:rPr lang="en-GB" dirty="0">
                <a:ea typeface="ＭＳ Ｐゴシック" pitchFamily="34" charset="-128"/>
              </a:rPr>
              <a:t>Teachers do not recognise diversity of learning style</a:t>
            </a:r>
            <a:r>
              <a:rPr lang="en-GB" dirty="0" smtClean="0">
                <a:ea typeface="ＭＳ Ｐゴシック" pitchFamily="34" charset="-128"/>
              </a:rPr>
              <a:t>.</a:t>
            </a:r>
          </a:p>
          <a:p>
            <a:pPr marL="0" indent="0">
              <a:lnSpc>
                <a:spcPct val="90000"/>
              </a:lnSpc>
              <a:buNone/>
            </a:pPr>
            <a:endParaRPr lang="en-GB" dirty="0">
              <a:ea typeface="ＭＳ Ｐゴシック" pitchFamily="34" charset="-128"/>
            </a:endParaRPr>
          </a:p>
          <a:p>
            <a:pPr>
              <a:lnSpc>
                <a:spcPct val="90000"/>
              </a:lnSpc>
              <a:buFont typeface="Arial" pitchFamily="34" charset="0"/>
              <a:buChar char="•"/>
            </a:pPr>
            <a:r>
              <a:rPr lang="en-GB" dirty="0" smtClean="0">
                <a:ea typeface="ＭＳ Ｐゴシック" pitchFamily="34" charset="-128"/>
              </a:rPr>
              <a:t>Stereotyping</a:t>
            </a:r>
          </a:p>
          <a:p>
            <a:pPr marL="0" indent="0">
              <a:lnSpc>
                <a:spcPct val="90000"/>
              </a:lnSpc>
              <a:buNone/>
            </a:pPr>
            <a:endParaRPr lang="en-GB" dirty="0">
              <a:ea typeface="ＭＳ Ｐゴシック" pitchFamily="34" charset="-128"/>
            </a:endParaRPr>
          </a:p>
          <a:p>
            <a:pPr>
              <a:lnSpc>
                <a:spcPct val="90000"/>
              </a:lnSpc>
              <a:buFont typeface="Arial" pitchFamily="34" charset="0"/>
              <a:buChar char="•"/>
            </a:pPr>
            <a:r>
              <a:rPr lang="en-GB" dirty="0">
                <a:ea typeface="ＭＳ Ｐゴシック" pitchFamily="34" charset="-128"/>
              </a:rPr>
              <a:t>Offensive </a:t>
            </a:r>
            <a:r>
              <a:rPr lang="en-GB" dirty="0" smtClean="0">
                <a:ea typeface="ＭＳ Ｐゴシック" pitchFamily="34" charset="-128"/>
              </a:rPr>
              <a:t>labels</a:t>
            </a:r>
          </a:p>
          <a:p>
            <a:pPr marL="0" indent="0">
              <a:lnSpc>
                <a:spcPct val="90000"/>
              </a:lnSpc>
              <a:buNone/>
            </a:pPr>
            <a:endParaRPr lang="en-GB" dirty="0">
              <a:ea typeface="ＭＳ Ｐゴシック" pitchFamily="34" charset="-128"/>
            </a:endParaRPr>
          </a:p>
          <a:p>
            <a:pPr>
              <a:lnSpc>
                <a:spcPct val="90000"/>
              </a:lnSpc>
              <a:buFont typeface="Arial" pitchFamily="34" charset="0"/>
              <a:buChar char="•"/>
            </a:pPr>
            <a:r>
              <a:rPr lang="en-GB" dirty="0" smtClean="0">
                <a:ea typeface="ＭＳ Ｐゴシック" pitchFamily="34" charset="-128"/>
              </a:rPr>
              <a:t>Pity</a:t>
            </a:r>
          </a:p>
          <a:p>
            <a:pPr marL="0" indent="0">
              <a:lnSpc>
                <a:spcPct val="90000"/>
              </a:lnSpc>
              <a:buNone/>
            </a:pPr>
            <a:endParaRPr lang="en-GB" dirty="0">
              <a:ea typeface="ＭＳ Ｐゴシック" pitchFamily="34" charset="-128"/>
            </a:endParaRPr>
          </a:p>
          <a:p>
            <a:pPr>
              <a:lnSpc>
                <a:spcPct val="90000"/>
              </a:lnSpc>
              <a:buFont typeface="Arial" pitchFamily="34" charset="0"/>
              <a:buChar char="•"/>
            </a:pPr>
            <a:r>
              <a:rPr lang="en-GB" dirty="0" smtClean="0">
                <a:ea typeface="ＭＳ Ｐゴシック" pitchFamily="34" charset="-128"/>
              </a:rPr>
              <a:t>Overprotection</a:t>
            </a:r>
          </a:p>
          <a:p>
            <a:pPr marL="0" indent="0">
              <a:lnSpc>
                <a:spcPct val="90000"/>
              </a:lnSpc>
              <a:buNone/>
            </a:pPr>
            <a:endParaRPr lang="en-GB" dirty="0">
              <a:ea typeface="ＭＳ Ｐゴシック" pitchFamily="34" charset="-128"/>
            </a:endParaRPr>
          </a:p>
          <a:p>
            <a:pPr>
              <a:lnSpc>
                <a:spcPct val="90000"/>
              </a:lnSpc>
              <a:buFont typeface="Arial" pitchFamily="34" charset="0"/>
              <a:buChar char="•"/>
            </a:pPr>
            <a:r>
              <a:rPr lang="en-GB" dirty="0">
                <a:ea typeface="ＭＳ Ｐゴシック" pitchFamily="34" charset="-128"/>
              </a:rPr>
              <a:t>Separate services-transport, class, playtime arrangements.</a:t>
            </a:r>
          </a:p>
          <a:p>
            <a:endParaRPr lang="en-GB" dirty="0"/>
          </a:p>
        </p:txBody>
      </p:sp>
      <p:sp>
        <p:nvSpPr>
          <p:cNvPr id="3" name="Title 2"/>
          <p:cNvSpPr>
            <a:spLocks noGrp="1"/>
          </p:cNvSpPr>
          <p:nvPr>
            <p:ph type="title"/>
          </p:nvPr>
        </p:nvSpPr>
        <p:spPr/>
        <p:txBody>
          <a:bodyPr/>
          <a:lstStyle/>
          <a:p>
            <a:r>
              <a:rPr lang="en-GB" dirty="0" smtClean="0"/>
              <a:t>Barriers to inclusion</a:t>
            </a:r>
            <a:endParaRPr lang="en-GB" dirty="0"/>
          </a:p>
        </p:txBody>
      </p:sp>
      <p:pic>
        <p:nvPicPr>
          <p:cNvPr id="4" name="Picture 3" descr="1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92080" y="2564904"/>
            <a:ext cx="3487738" cy="40324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83515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What do we mean by inclusion? </a:t>
            </a:r>
          </a:p>
          <a:p>
            <a:endParaRPr lang="en-GB" dirty="0"/>
          </a:p>
          <a:p>
            <a:r>
              <a:rPr lang="en-GB" dirty="0">
                <a:hlinkClick r:id="rId2"/>
              </a:rPr>
              <a:t>https://</a:t>
            </a:r>
            <a:r>
              <a:rPr lang="en-GB" dirty="0" smtClean="0">
                <a:hlinkClick r:id="rId2"/>
              </a:rPr>
              <a:t>www.independent.co.uk/life-style/fashion/river-island-campaign-children-disabilities-diversity-labels-are-for-clothes-a8218016.html</a:t>
            </a:r>
            <a:endParaRPr lang="en-GB" dirty="0" smtClean="0"/>
          </a:p>
          <a:p>
            <a:endParaRPr lang="en-GB" dirty="0"/>
          </a:p>
          <a:p>
            <a:r>
              <a:rPr lang="en-GB" dirty="0" smtClean="0"/>
              <a:t>Thoughts?</a:t>
            </a:r>
            <a:endParaRPr lang="en-GB" dirty="0"/>
          </a:p>
        </p:txBody>
      </p:sp>
      <p:sp>
        <p:nvSpPr>
          <p:cNvPr id="3" name="Title 2"/>
          <p:cNvSpPr>
            <a:spLocks noGrp="1"/>
          </p:cNvSpPr>
          <p:nvPr>
            <p:ph type="title"/>
          </p:nvPr>
        </p:nvSpPr>
        <p:spPr/>
        <p:txBody>
          <a:bodyPr>
            <a:normAutofit fontScale="90000"/>
          </a:bodyPr>
          <a:lstStyle/>
          <a:p>
            <a:r>
              <a:rPr lang="en-GB" dirty="0" smtClean="0"/>
              <a:t>Recap: What can you remember about discrimination?</a:t>
            </a:r>
            <a:endParaRPr lang="en-GB" dirty="0"/>
          </a:p>
        </p:txBody>
      </p:sp>
    </p:spTree>
    <p:extLst>
      <p:ext uri="{BB962C8B-B14F-4D97-AF65-F5344CB8AC3E}">
        <p14:creationId xmlns:p14="http://schemas.microsoft.com/office/powerpoint/2010/main" val="424662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dirty="0" smtClean="0"/>
              <a:t>A policy or practice that favours an individual because they are disabled.</a:t>
            </a:r>
          </a:p>
          <a:p>
            <a:pPr marL="0" indent="0">
              <a:buNone/>
            </a:pPr>
            <a:endParaRPr lang="en-GB" dirty="0"/>
          </a:p>
          <a:p>
            <a:pPr marL="0" indent="0">
              <a:buNone/>
            </a:pPr>
            <a:r>
              <a:rPr lang="en-GB" dirty="0" smtClean="0"/>
              <a:t>Find a real life example of this on the internet.</a:t>
            </a:r>
          </a:p>
          <a:p>
            <a:pPr marL="0" indent="0">
              <a:buNone/>
            </a:pPr>
            <a:endParaRPr lang="en-GB" dirty="0"/>
          </a:p>
          <a:p>
            <a:pPr marL="0" indent="0">
              <a:buNone/>
            </a:pPr>
            <a:r>
              <a:rPr lang="en-GB" dirty="0" smtClean="0"/>
              <a:t>Share your examples with the rest of the class</a:t>
            </a:r>
            <a:endParaRPr lang="en-GB" dirty="0"/>
          </a:p>
        </p:txBody>
      </p:sp>
      <p:sp>
        <p:nvSpPr>
          <p:cNvPr id="3" name="Title 2"/>
          <p:cNvSpPr>
            <a:spLocks noGrp="1"/>
          </p:cNvSpPr>
          <p:nvPr>
            <p:ph type="title"/>
          </p:nvPr>
        </p:nvSpPr>
        <p:spPr/>
        <p:txBody>
          <a:bodyPr/>
          <a:lstStyle/>
          <a:p>
            <a:r>
              <a:rPr lang="en-GB" dirty="0" smtClean="0"/>
              <a:t>Positive Discrimination</a:t>
            </a:r>
            <a:endParaRPr lang="en-GB" dirty="0"/>
          </a:p>
        </p:txBody>
      </p:sp>
    </p:spTree>
    <p:extLst>
      <p:ext uri="{BB962C8B-B14F-4D97-AF65-F5344CB8AC3E}">
        <p14:creationId xmlns:p14="http://schemas.microsoft.com/office/powerpoint/2010/main" val="29019805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Being non-discriminatory</a:t>
            </a:r>
          </a:p>
        </p:txBody>
      </p:sp>
      <p:pic>
        <p:nvPicPr>
          <p:cNvPr id="4" name="Content Placeholder 3" descr=" social inclusion ld logo"/>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tretch>
            <a:fillRect/>
          </a:stretch>
        </p:blipFill>
        <p:spPr>
          <a:xfrm>
            <a:off x="6012160" y="3356992"/>
            <a:ext cx="2667000" cy="26670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395536" y="2551837"/>
            <a:ext cx="4572000" cy="4154984"/>
          </a:xfrm>
          <a:prstGeom prst="rect">
            <a:avLst/>
          </a:prstGeom>
        </p:spPr>
        <p:txBody>
          <a:bodyPr>
            <a:spAutoFit/>
          </a:bodyPr>
          <a:lstStyle/>
          <a:p>
            <a:pPr marL="457200" indent="-457200">
              <a:buFont typeface="Arial" pitchFamily="34" charset="0"/>
              <a:buChar char="•"/>
            </a:pPr>
            <a:r>
              <a:rPr lang="en-GB" sz="2400" dirty="0">
                <a:ea typeface="ＭＳ Ｐゴシック" pitchFamily="34" charset="-128"/>
              </a:rPr>
              <a:t>Sound knowledge of anti-discrimination </a:t>
            </a:r>
            <a:r>
              <a:rPr lang="en-GB" sz="2400" dirty="0" smtClean="0">
                <a:ea typeface="ＭＳ Ｐゴシック" pitchFamily="34" charset="-128"/>
              </a:rPr>
              <a:t>legislation</a:t>
            </a:r>
          </a:p>
          <a:p>
            <a:pPr marL="457200" indent="-457200">
              <a:buFont typeface="Arial" pitchFamily="34" charset="0"/>
              <a:buChar char="•"/>
            </a:pPr>
            <a:endParaRPr lang="en-GB" sz="2400" dirty="0">
              <a:ea typeface="ＭＳ Ｐゴシック" pitchFamily="34" charset="-128"/>
            </a:endParaRPr>
          </a:p>
          <a:p>
            <a:endParaRPr lang="en-GB" sz="2400" dirty="0">
              <a:ea typeface="ＭＳ Ｐゴシック" pitchFamily="34" charset="-128"/>
            </a:endParaRPr>
          </a:p>
          <a:p>
            <a:pPr marL="457200" indent="-457200">
              <a:buFont typeface="Arial" pitchFamily="34" charset="0"/>
              <a:buChar char="•"/>
            </a:pPr>
            <a:r>
              <a:rPr lang="en-GB" sz="2400" dirty="0">
                <a:ea typeface="ＭＳ Ｐゴシック" pitchFamily="34" charset="-128"/>
              </a:rPr>
              <a:t>Being pro-active, not just re-active in its implementation </a:t>
            </a:r>
            <a:endParaRPr lang="en-GB" sz="2400" dirty="0" smtClean="0">
              <a:ea typeface="ＭＳ Ｐゴシック" pitchFamily="34" charset="-128"/>
            </a:endParaRPr>
          </a:p>
          <a:p>
            <a:pPr marL="457200" indent="-457200">
              <a:buFont typeface="Arial" pitchFamily="34" charset="0"/>
              <a:buChar char="•"/>
            </a:pPr>
            <a:endParaRPr lang="en-GB" sz="2400" dirty="0">
              <a:ea typeface="ＭＳ Ｐゴシック" pitchFamily="34" charset="-128"/>
            </a:endParaRPr>
          </a:p>
          <a:p>
            <a:endParaRPr lang="en-GB" sz="2400" dirty="0">
              <a:ea typeface="ＭＳ Ｐゴシック" pitchFamily="34" charset="-128"/>
            </a:endParaRPr>
          </a:p>
          <a:p>
            <a:pPr marL="457200" indent="-457200">
              <a:buFont typeface="Arial" pitchFamily="34" charset="0"/>
              <a:buChar char="•"/>
            </a:pPr>
            <a:r>
              <a:rPr lang="en-GB" sz="2400" dirty="0">
                <a:ea typeface="ＭＳ Ｐゴシック" pitchFamily="34" charset="-128"/>
              </a:rPr>
              <a:t>An up to date knowledge of loopholes and enforcement issues</a:t>
            </a:r>
          </a:p>
        </p:txBody>
      </p:sp>
    </p:spTree>
    <p:extLst>
      <p:ext uri="{BB962C8B-B14F-4D97-AF65-F5344CB8AC3E}">
        <p14:creationId xmlns:p14="http://schemas.microsoft.com/office/powerpoint/2010/main" val="22435413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a:buFont typeface="Wingdings" charset="2"/>
              <a:buChar char="n"/>
              <a:defRPr/>
            </a:pPr>
            <a:r>
              <a:rPr lang="en-GB" dirty="0"/>
              <a:t>Physical </a:t>
            </a:r>
            <a:r>
              <a:rPr lang="en-GB" dirty="0" smtClean="0"/>
              <a:t>access</a:t>
            </a:r>
          </a:p>
          <a:p>
            <a:pPr marL="0" indent="0">
              <a:buNone/>
              <a:defRPr/>
            </a:pPr>
            <a:endParaRPr lang="en-GB" dirty="0"/>
          </a:p>
          <a:p>
            <a:pPr>
              <a:buFont typeface="Wingdings" charset="2"/>
              <a:buChar char="n"/>
              <a:defRPr/>
            </a:pPr>
            <a:r>
              <a:rPr lang="en-GB" dirty="0"/>
              <a:t>Communication and </a:t>
            </a:r>
            <a:r>
              <a:rPr lang="en-GB" dirty="0" smtClean="0"/>
              <a:t>language</a:t>
            </a:r>
          </a:p>
          <a:p>
            <a:pPr marL="0" indent="0">
              <a:buNone/>
              <a:defRPr/>
            </a:pPr>
            <a:endParaRPr lang="en-GB" dirty="0"/>
          </a:p>
          <a:p>
            <a:pPr>
              <a:buFont typeface="Wingdings" charset="2"/>
              <a:buChar char="n"/>
              <a:defRPr/>
            </a:pPr>
            <a:r>
              <a:rPr lang="en-GB" dirty="0"/>
              <a:t>Social and emotional </a:t>
            </a:r>
            <a:r>
              <a:rPr lang="en-GB" dirty="0" smtClean="0"/>
              <a:t>engagement</a:t>
            </a:r>
          </a:p>
          <a:p>
            <a:pPr marL="0" indent="0">
              <a:buNone/>
              <a:defRPr/>
            </a:pPr>
            <a:endParaRPr lang="en-GB" dirty="0"/>
          </a:p>
          <a:p>
            <a:pPr>
              <a:buFont typeface="Wingdings" charset="2"/>
              <a:buChar char="n"/>
              <a:defRPr/>
            </a:pPr>
            <a:r>
              <a:rPr lang="en-GB" dirty="0"/>
              <a:t>Access to resources-financial, material, knowledge, encouragement</a:t>
            </a:r>
          </a:p>
          <a:p>
            <a:endParaRPr lang="en-GB" dirty="0"/>
          </a:p>
        </p:txBody>
      </p:sp>
      <p:sp>
        <p:nvSpPr>
          <p:cNvPr id="3" name="Title 2"/>
          <p:cNvSpPr>
            <a:spLocks noGrp="1"/>
          </p:cNvSpPr>
          <p:nvPr>
            <p:ph type="title"/>
          </p:nvPr>
        </p:nvSpPr>
        <p:spPr/>
        <p:txBody>
          <a:bodyPr>
            <a:normAutofit fontScale="90000"/>
          </a:bodyPr>
          <a:lstStyle/>
          <a:p>
            <a:r>
              <a:rPr lang="en-GB" dirty="0"/>
              <a:t>Equality of access to opportunities for learning and participation</a:t>
            </a:r>
          </a:p>
        </p:txBody>
      </p:sp>
    </p:spTree>
    <p:extLst>
      <p:ext uri="{BB962C8B-B14F-4D97-AF65-F5344CB8AC3E}">
        <p14:creationId xmlns:p14="http://schemas.microsoft.com/office/powerpoint/2010/main" val="3102993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a:lnSpc>
                <a:spcPct val="90000"/>
              </a:lnSpc>
              <a:buFont typeface="Wingdings" charset="2"/>
              <a:buChar char="n"/>
              <a:defRPr/>
            </a:pPr>
            <a:r>
              <a:rPr lang="en-GB" dirty="0"/>
              <a:t>A child with SEN should have their needs met</a:t>
            </a:r>
            <a:r>
              <a:rPr lang="en-GB" dirty="0" smtClean="0"/>
              <a:t>.</a:t>
            </a:r>
          </a:p>
          <a:p>
            <a:pPr marL="0" indent="0">
              <a:lnSpc>
                <a:spcPct val="90000"/>
              </a:lnSpc>
              <a:buNone/>
              <a:defRPr/>
            </a:pPr>
            <a:endParaRPr lang="en-GB" dirty="0"/>
          </a:p>
          <a:p>
            <a:pPr>
              <a:lnSpc>
                <a:spcPct val="90000"/>
              </a:lnSpc>
              <a:buFont typeface="Wingdings" charset="2"/>
              <a:buChar char="n"/>
              <a:defRPr/>
            </a:pPr>
            <a:r>
              <a:rPr lang="en-GB" dirty="0"/>
              <a:t>These will normally be met in a mainstream setting</a:t>
            </a:r>
            <a:r>
              <a:rPr lang="en-GB" dirty="0" smtClean="0"/>
              <a:t>.</a:t>
            </a:r>
          </a:p>
          <a:p>
            <a:pPr marL="0" indent="0">
              <a:lnSpc>
                <a:spcPct val="90000"/>
              </a:lnSpc>
              <a:buNone/>
              <a:defRPr/>
            </a:pPr>
            <a:endParaRPr lang="en-GB" dirty="0"/>
          </a:p>
          <a:p>
            <a:pPr>
              <a:lnSpc>
                <a:spcPct val="90000"/>
              </a:lnSpc>
              <a:buFont typeface="Wingdings" charset="2"/>
              <a:buChar char="n"/>
              <a:defRPr/>
            </a:pPr>
            <a:r>
              <a:rPr lang="en-GB" dirty="0"/>
              <a:t>The views of the child must be taken into account</a:t>
            </a:r>
            <a:r>
              <a:rPr lang="en-GB" dirty="0" smtClean="0"/>
              <a:t>.</a:t>
            </a:r>
          </a:p>
          <a:p>
            <a:pPr marL="0" indent="0">
              <a:lnSpc>
                <a:spcPct val="90000"/>
              </a:lnSpc>
              <a:buNone/>
              <a:defRPr/>
            </a:pPr>
            <a:endParaRPr lang="en-GB" dirty="0"/>
          </a:p>
          <a:p>
            <a:pPr>
              <a:lnSpc>
                <a:spcPct val="90000"/>
              </a:lnSpc>
              <a:buFont typeface="Wingdings" charset="2"/>
              <a:buChar char="n"/>
              <a:defRPr/>
            </a:pPr>
            <a:r>
              <a:rPr lang="en-GB" dirty="0"/>
              <a:t>Parents have a vital role to play</a:t>
            </a:r>
            <a:r>
              <a:rPr lang="en-GB" dirty="0" smtClean="0"/>
              <a:t>.</a:t>
            </a:r>
          </a:p>
          <a:p>
            <a:pPr marL="0" indent="0">
              <a:lnSpc>
                <a:spcPct val="90000"/>
              </a:lnSpc>
              <a:buNone/>
              <a:defRPr/>
            </a:pPr>
            <a:endParaRPr lang="en-GB" dirty="0"/>
          </a:p>
          <a:p>
            <a:pPr>
              <a:lnSpc>
                <a:spcPct val="90000"/>
              </a:lnSpc>
              <a:buFont typeface="Wingdings" charset="2"/>
              <a:buChar char="n"/>
              <a:defRPr/>
            </a:pPr>
            <a:r>
              <a:rPr lang="en-GB" dirty="0"/>
              <a:t>Child should have full access to a broad, balanced and relevant education.</a:t>
            </a:r>
          </a:p>
          <a:p>
            <a:endParaRPr lang="en-GB" dirty="0"/>
          </a:p>
        </p:txBody>
      </p:sp>
      <p:sp>
        <p:nvSpPr>
          <p:cNvPr id="3" name="Title 2"/>
          <p:cNvSpPr>
            <a:spLocks noGrp="1"/>
          </p:cNvSpPr>
          <p:nvPr>
            <p:ph type="title"/>
          </p:nvPr>
        </p:nvSpPr>
        <p:spPr/>
        <p:txBody>
          <a:bodyPr/>
          <a:lstStyle/>
          <a:p>
            <a:r>
              <a:rPr lang="en-GB" dirty="0" smtClean="0"/>
              <a:t>SEN Code of Practice</a:t>
            </a:r>
            <a:endParaRPr lang="en-GB" dirty="0"/>
          </a:p>
        </p:txBody>
      </p:sp>
    </p:spTree>
    <p:extLst>
      <p:ext uri="{BB962C8B-B14F-4D97-AF65-F5344CB8AC3E}">
        <p14:creationId xmlns:p14="http://schemas.microsoft.com/office/powerpoint/2010/main" val="28299424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571500" indent="-571500">
              <a:buFont typeface="Arial" pitchFamily="34" charset="0"/>
              <a:buChar char="•"/>
            </a:pPr>
            <a:r>
              <a:rPr lang="en-GB" dirty="0"/>
              <a:t>The difference between students is a resource rather than a problem</a:t>
            </a:r>
            <a:r>
              <a:rPr lang="en-GB" dirty="0" smtClean="0"/>
              <a:t>.</a:t>
            </a:r>
          </a:p>
          <a:p>
            <a:pPr marL="571500" indent="-571500">
              <a:buFont typeface="Arial" pitchFamily="34" charset="0"/>
              <a:buChar char="•"/>
            </a:pPr>
            <a:endParaRPr lang="en-GB" dirty="0"/>
          </a:p>
          <a:p>
            <a:pPr marL="571500" indent="-571500">
              <a:buFont typeface="Arial" pitchFamily="34" charset="0"/>
              <a:buChar char="•"/>
            </a:pPr>
            <a:r>
              <a:rPr lang="en-GB" dirty="0">
                <a:ea typeface="ＭＳ Ｐゴシック" pitchFamily="34" charset="-128"/>
              </a:rPr>
              <a:t>Thinking about each individual student’s needs is good practice for all pupils.</a:t>
            </a:r>
          </a:p>
        </p:txBody>
      </p:sp>
      <p:sp>
        <p:nvSpPr>
          <p:cNvPr id="3" name="Title 2"/>
          <p:cNvSpPr>
            <a:spLocks noGrp="1"/>
          </p:cNvSpPr>
          <p:nvPr>
            <p:ph type="title"/>
          </p:nvPr>
        </p:nvSpPr>
        <p:spPr/>
        <p:txBody>
          <a:bodyPr/>
          <a:lstStyle/>
          <a:p>
            <a:r>
              <a:rPr lang="en-GB" dirty="0" smtClean="0"/>
              <a:t>Remember</a:t>
            </a:r>
            <a:endParaRPr lang="en-GB" dirty="0"/>
          </a:p>
        </p:txBody>
      </p:sp>
    </p:spTree>
    <p:extLst>
      <p:ext uri="{BB962C8B-B14F-4D97-AF65-F5344CB8AC3E}">
        <p14:creationId xmlns:p14="http://schemas.microsoft.com/office/powerpoint/2010/main" val="29447440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marL="457200" indent="-457200">
              <a:lnSpc>
                <a:spcPct val="90000"/>
              </a:lnSpc>
              <a:buFont typeface="Arial" pitchFamily="34" charset="0"/>
              <a:buChar char="•"/>
            </a:pPr>
            <a:r>
              <a:rPr lang="en-GB" dirty="0">
                <a:ea typeface="ＭＳ Ｐゴシック" pitchFamily="34" charset="-128"/>
              </a:rPr>
              <a:t>Making it explicit that every pupil is valued</a:t>
            </a:r>
            <a:r>
              <a:rPr lang="en-GB" dirty="0" smtClean="0">
                <a:ea typeface="ＭＳ Ｐゴシック" pitchFamily="34" charset="-128"/>
              </a:rPr>
              <a:t>;</a:t>
            </a:r>
          </a:p>
          <a:p>
            <a:pPr marL="0" indent="0">
              <a:lnSpc>
                <a:spcPct val="90000"/>
              </a:lnSpc>
              <a:buNone/>
            </a:pPr>
            <a:endParaRPr lang="en-GB" dirty="0">
              <a:ea typeface="ＭＳ Ｐゴシック" pitchFamily="34" charset="-128"/>
            </a:endParaRPr>
          </a:p>
          <a:p>
            <a:pPr marL="457200" indent="-457200">
              <a:lnSpc>
                <a:spcPct val="90000"/>
              </a:lnSpc>
              <a:buFont typeface="Arial" pitchFamily="34" charset="0"/>
              <a:buChar char="•"/>
            </a:pPr>
            <a:r>
              <a:rPr lang="en-GB" dirty="0">
                <a:ea typeface="ＭＳ Ｐゴシック" pitchFamily="34" charset="-128"/>
              </a:rPr>
              <a:t>Enabling pupil participation e.g. self monitoring/target setting; </a:t>
            </a:r>
            <a:endParaRPr lang="en-GB" dirty="0" smtClean="0">
              <a:ea typeface="ＭＳ Ｐゴシック" pitchFamily="34" charset="-128"/>
            </a:endParaRPr>
          </a:p>
          <a:p>
            <a:pPr marL="0" indent="0">
              <a:lnSpc>
                <a:spcPct val="90000"/>
              </a:lnSpc>
              <a:buNone/>
            </a:pPr>
            <a:endParaRPr lang="en-GB" dirty="0">
              <a:ea typeface="ＭＳ Ｐゴシック" pitchFamily="34" charset="-128"/>
            </a:endParaRPr>
          </a:p>
          <a:p>
            <a:pPr marL="457200" indent="-457200">
              <a:lnSpc>
                <a:spcPct val="90000"/>
              </a:lnSpc>
              <a:buFont typeface="Arial" pitchFamily="34" charset="0"/>
              <a:buChar char="•"/>
            </a:pPr>
            <a:r>
              <a:rPr lang="en-GB" dirty="0">
                <a:ea typeface="ＭＳ Ｐゴシック" pitchFamily="34" charset="-128"/>
              </a:rPr>
              <a:t>Using methods to encourage active pupil learning e.g. group work</a:t>
            </a:r>
            <a:r>
              <a:rPr lang="en-GB" dirty="0" smtClean="0">
                <a:ea typeface="ＭＳ Ｐゴシック" pitchFamily="34" charset="-128"/>
              </a:rPr>
              <a:t>;</a:t>
            </a:r>
          </a:p>
          <a:p>
            <a:pPr marL="0" indent="0">
              <a:lnSpc>
                <a:spcPct val="90000"/>
              </a:lnSpc>
              <a:buNone/>
            </a:pPr>
            <a:endParaRPr lang="en-GB" dirty="0">
              <a:ea typeface="ＭＳ Ｐゴシック" pitchFamily="34" charset="-128"/>
            </a:endParaRPr>
          </a:p>
          <a:p>
            <a:pPr marL="457200" indent="-457200">
              <a:lnSpc>
                <a:spcPct val="90000"/>
              </a:lnSpc>
              <a:buFont typeface="Arial" pitchFamily="34" charset="0"/>
              <a:buChar char="•"/>
            </a:pPr>
            <a:r>
              <a:rPr lang="en-GB" dirty="0">
                <a:ea typeface="ＭＳ Ｐゴシック" pitchFamily="34" charset="-128"/>
              </a:rPr>
              <a:t>Creating opportunities for pupils to use different learning styles. </a:t>
            </a:r>
            <a:endParaRPr lang="en-GB" dirty="0" smtClean="0">
              <a:ea typeface="ＭＳ Ｐゴシック" pitchFamily="34" charset="-128"/>
            </a:endParaRPr>
          </a:p>
          <a:p>
            <a:pPr marL="457200" indent="-457200">
              <a:lnSpc>
                <a:spcPct val="90000"/>
              </a:lnSpc>
              <a:buFont typeface="Arial" pitchFamily="34" charset="0"/>
              <a:buChar char="•"/>
            </a:pPr>
            <a:endParaRPr lang="en-GB" dirty="0">
              <a:ea typeface="ＭＳ Ｐゴシック" pitchFamily="34" charset="-128"/>
            </a:endParaRPr>
          </a:p>
          <a:p>
            <a:pPr marL="457200" indent="-457200">
              <a:lnSpc>
                <a:spcPct val="90000"/>
              </a:lnSpc>
              <a:buFont typeface="Arial" pitchFamily="34" charset="0"/>
              <a:buChar char="•"/>
            </a:pPr>
            <a:r>
              <a:rPr lang="en-GB" dirty="0" smtClean="0">
                <a:ea typeface="ＭＳ Ｐゴシック" pitchFamily="34" charset="-128"/>
              </a:rPr>
              <a:t>Reality??</a:t>
            </a:r>
            <a:endParaRPr lang="en-GB" dirty="0">
              <a:ea typeface="ＭＳ Ｐゴシック" pitchFamily="34" charset="-128"/>
            </a:endParaRPr>
          </a:p>
          <a:p>
            <a:endParaRPr lang="en-GB" dirty="0"/>
          </a:p>
        </p:txBody>
      </p:sp>
      <p:sp>
        <p:nvSpPr>
          <p:cNvPr id="3" name="Title 2"/>
          <p:cNvSpPr>
            <a:spLocks noGrp="1"/>
          </p:cNvSpPr>
          <p:nvPr>
            <p:ph type="title"/>
          </p:nvPr>
        </p:nvSpPr>
        <p:spPr/>
        <p:txBody>
          <a:bodyPr>
            <a:normAutofit fontScale="90000"/>
          </a:bodyPr>
          <a:lstStyle/>
          <a:p>
            <a:r>
              <a:rPr lang="en-GB" dirty="0">
                <a:ea typeface="ＭＳ Ｐゴシック" pitchFamily="34" charset="-128"/>
              </a:rPr>
              <a:t>These are some of the practices that include all pupils:</a:t>
            </a:r>
            <a:endParaRPr lang="en-GB" dirty="0"/>
          </a:p>
        </p:txBody>
      </p:sp>
    </p:spTree>
    <p:extLst>
      <p:ext uri="{BB962C8B-B14F-4D97-AF65-F5344CB8AC3E}">
        <p14:creationId xmlns:p14="http://schemas.microsoft.com/office/powerpoint/2010/main" val="8249730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Font typeface="Wingdings" charset="2"/>
              <a:buChar char="n"/>
              <a:defRPr/>
            </a:pPr>
            <a:r>
              <a:rPr lang="en-GB" dirty="0"/>
              <a:t>Whole school planning and action</a:t>
            </a:r>
          </a:p>
          <a:p>
            <a:pPr>
              <a:buFont typeface="Wingdings" charset="2"/>
              <a:buChar char="n"/>
              <a:defRPr/>
            </a:pPr>
            <a:r>
              <a:rPr lang="en-GB" dirty="0"/>
              <a:t>Sensitivity to individual need</a:t>
            </a:r>
          </a:p>
          <a:p>
            <a:pPr>
              <a:buFont typeface="Wingdings" charset="2"/>
              <a:buChar char="n"/>
              <a:defRPr/>
            </a:pPr>
            <a:r>
              <a:rPr lang="en-GB" dirty="0"/>
              <a:t>Graduated response</a:t>
            </a:r>
          </a:p>
          <a:p>
            <a:pPr>
              <a:buFont typeface="Wingdings" charset="2"/>
              <a:buChar char="n"/>
              <a:defRPr/>
            </a:pPr>
            <a:r>
              <a:rPr lang="en-GB" dirty="0"/>
              <a:t>Evaluation and review</a:t>
            </a:r>
          </a:p>
          <a:p>
            <a:pPr marL="0" indent="0">
              <a:buNone/>
            </a:pPr>
            <a:endParaRPr lang="en-GB" dirty="0"/>
          </a:p>
        </p:txBody>
      </p:sp>
      <p:sp>
        <p:nvSpPr>
          <p:cNvPr id="3" name="Title 2"/>
          <p:cNvSpPr>
            <a:spLocks noGrp="1"/>
          </p:cNvSpPr>
          <p:nvPr>
            <p:ph type="title"/>
          </p:nvPr>
        </p:nvSpPr>
        <p:spPr/>
        <p:txBody>
          <a:bodyPr/>
          <a:lstStyle/>
          <a:p>
            <a:r>
              <a:rPr lang="en-GB" dirty="0"/>
              <a:t>School Organisation for SEN/ALN</a:t>
            </a:r>
          </a:p>
        </p:txBody>
      </p:sp>
      <p:pic>
        <p:nvPicPr>
          <p:cNvPr id="4" name="Picture 3" descr="Girls with arms round each othe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51720" y="4581128"/>
            <a:ext cx="4321175" cy="198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75503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Font typeface="Arial" pitchFamily="34" charset="0"/>
              <a:buChar char="•"/>
            </a:pPr>
            <a:r>
              <a:rPr lang="en-GB" dirty="0"/>
              <a:t>School Action</a:t>
            </a:r>
          </a:p>
          <a:p>
            <a:pPr>
              <a:buFont typeface="Arial" pitchFamily="34" charset="0"/>
              <a:buChar char="•"/>
            </a:pPr>
            <a:r>
              <a:rPr lang="en-GB" dirty="0"/>
              <a:t>School Action Plus</a:t>
            </a:r>
          </a:p>
          <a:p>
            <a:pPr>
              <a:buFont typeface="Arial" pitchFamily="34" charset="0"/>
              <a:buChar char="•"/>
            </a:pPr>
            <a:r>
              <a:rPr lang="en-GB" dirty="0"/>
              <a:t>Statutory Assessment</a:t>
            </a:r>
          </a:p>
          <a:p>
            <a:pPr>
              <a:buFont typeface="Arial" pitchFamily="34" charset="0"/>
              <a:buChar char="•"/>
            </a:pPr>
            <a:r>
              <a:rPr lang="en-GB" dirty="0"/>
              <a:t>Statement of Special Educational </a:t>
            </a:r>
            <a:r>
              <a:rPr lang="en-GB" dirty="0" smtClean="0"/>
              <a:t>Needs</a:t>
            </a:r>
          </a:p>
          <a:p>
            <a:pPr>
              <a:buFont typeface="Arial" pitchFamily="34" charset="0"/>
              <a:buChar char="•"/>
            </a:pPr>
            <a:endParaRPr lang="en-GB" dirty="0"/>
          </a:p>
          <a:p>
            <a:pPr>
              <a:buFont typeface="Arial" pitchFamily="34" charset="0"/>
              <a:buChar char="•"/>
            </a:pPr>
            <a:endParaRPr lang="en-GB" dirty="0" smtClean="0"/>
          </a:p>
          <a:p>
            <a:pPr marL="0" indent="0">
              <a:buNone/>
            </a:pPr>
            <a:r>
              <a:rPr lang="en-GB" dirty="0" smtClean="0"/>
              <a:t>Task: find out what each of these mean</a:t>
            </a:r>
            <a:endParaRPr lang="en-US" dirty="0"/>
          </a:p>
          <a:p>
            <a:endParaRPr lang="en-GB" dirty="0"/>
          </a:p>
        </p:txBody>
      </p:sp>
      <p:sp>
        <p:nvSpPr>
          <p:cNvPr id="3" name="Title 2"/>
          <p:cNvSpPr>
            <a:spLocks noGrp="1"/>
          </p:cNvSpPr>
          <p:nvPr>
            <p:ph type="title"/>
          </p:nvPr>
        </p:nvSpPr>
        <p:spPr/>
        <p:txBody>
          <a:bodyPr/>
          <a:lstStyle/>
          <a:p>
            <a:r>
              <a:rPr lang="en-GB" dirty="0"/>
              <a:t>The graduated response</a:t>
            </a:r>
          </a:p>
        </p:txBody>
      </p:sp>
    </p:spTree>
    <p:extLst>
      <p:ext uri="{BB962C8B-B14F-4D97-AF65-F5344CB8AC3E}">
        <p14:creationId xmlns:p14="http://schemas.microsoft.com/office/powerpoint/2010/main" val="16873205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marL="457200" indent="-457200">
              <a:buFont typeface="Arial" pitchFamily="34" charset="0"/>
              <a:buChar char="•"/>
            </a:pPr>
            <a:r>
              <a:rPr lang="en-GB" dirty="0">
                <a:ea typeface="ＭＳ Ｐゴシック" pitchFamily="34" charset="-128"/>
              </a:rPr>
              <a:t>Basic information about the school’s SEN provision </a:t>
            </a:r>
            <a:r>
              <a:rPr lang="en-GB" dirty="0" err="1">
                <a:ea typeface="ＭＳ Ｐゴシック" pitchFamily="34" charset="-128"/>
              </a:rPr>
              <a:t>eg</a:t>
            </a:r>
            <a:r>
              <a:rPr lang="en-GB" dirty="0">
                <a:ea typeface="ＭＳ Ｐゴシック" pitchFamily="34" charset="-128"/>
              </a:rPr>
              <a:t>. objectives, SENCO name, arrangements for inclusion and SEN facilities.</a:t>
            </a:r>
          </a:p>
          <a:p>
            <a:pPr marL="457200" indent="-457200">
              <a:buFont typeface="Arial" pitchFamily="34" charset="0"/>
              <a:buChar char="•"/>
            </a:pPr>
            <a:endParaRPr lang="en-GB" dirty="0">
              <a:ea typeface="ＭＳ Ｐゴシック" pitchFamily="34" charset="-128"/>
            </a:endParaRPr>
          </a:p>
          <a:p>
            <a:pPr marL="457200" indent="-457200">
              <a:buFont typeface="Arial" pitchFamily="34" charset="0"/>
              <a:buChar char="•"/>
            </a:pPr>
            <a:r>
              <a:rPr lang="en-GB" dirty="0">
                <a:ea typeface="ＭＳ Ｐゴシック" pitchFamily="34" charset="-128"/>
              </a:rPr>
              <a:t>Policies for identification and assessment </a:t>
            </a:r>
            <a:r>
              <a:rPr lang="en-GB" dirty="0" err="1">
                <a:ea typeface="ＭＳ Ｐゴシック" pitchFamily="34" charset="-128"/>
              </a:rPr>
              <a:t>eg</a:t>
            </a:r>
            <a:r>
              <a:rPr lang="en-GB" dirty="0">
                <a:ea typeface="ＭＳ Ｐゴシック" pitchFamily="34" charset="-128"/>
              </a:rPr>
              <a:t>. assessment regimes, review arrangements.</a:t>
            </a:r>
          </a:p>
          <a:p>
            <a:pPr marL="457200" indent="-457200">
              <a:buFont typeface="Arial" pitchFamily="34" charset="0"/>
              <a:buChar char="•"/>
            </a:pPr>
            <a:endParaRPr lang="en-GB" dirty="0">
              <a:ea typeface="ＭＳ Ｐゴシック" pitchFamily="34" charset="-128"/>
            </a:endParaRPr>
          </a:p>
          <a:p>
            <a:pPr marL="457200" indent="-457200">
              <a:buFont typeface="Arial" pitchFamily="34" charset="0"/>
              <a:buChar char="•"/>
            </a:pPr>
            <a:r>
              <a:rPr lang="en-GB" dirty="0">
                <a:ea typeface="ＭＳ Ｐゴシック" pitchFamily="34" charset="-128"/>
              </a:rPr>
              <a:t>Staffing policies and partnership arrangements </a:t>
            </a:r>
            <a:r>
              <a:rPr lang="en-GB" dirty="0" err="1">
                <a:ea typeface="ＭＳ Ｐゴシック" pitchFamily="34" charset="-128"/>
              </a:rPr>
              <a:t>eg</a:t>
            </a:r>
            <a:r>
              <a:rPr lang="en-GB" dirty="0">
                <a:ea typeface="ＭＳ Ｐゴシック" pitchFamily="34" charset="-128"/>
              </a:rPr>
              <a:t>. SEN in-service training, arrangements for parent/carer partnerships </a:t>
            </a:r>
          </a:p>
          <a:p>
            <a:endParaRPr lang="en-GB" dirty="0"/>
          </a:p>
        </p:txBody>
      </p:sp>
      <p:sp>
        <p:nvSpPr>
          <p:cNvPr id="3" name="Title 2"/>
          <p:cNvSpPr>
            <a:spLocks noGrp="1"/>
          </p:cNvSpPr>
          <p:nvPr>
            <p:ph type="title"/>
          </p:nvPr>
        </p:nvSpPr>
        <p:spPr/>
        <p:txBody>
          <a:bodyPr>
            <a:normAutofit fontScale="90000"/>
          </a:bodyPr>
          <a:lstStyle/>
          <a:p>
            <a:r>
              <a:rPr lang="en-GB" dirty="0"/>
              <a:t>All schools and early years settings must have an SEN policy</a:t>
            </a:r>
            <a:r>
              <a:rPr lang="en-GB" sz="5400" dirty="0"/>
              <a:t> </a:t>
            </a:r>
            <a:endParaRPr lang="en-GB" dirty="0"/>
          </a:p>
        </p:txBody>
      </p:sp>
    </p:spTree>
    <p:extLst>
      <p:ext uri="{BB962C8B-B14F-4D97-AF65-F5344CB8AC3E}">
        <p14:creationId xmlns:p14="http://schemas.microsoft.com/office/powerpoint/2010/main" val="33659412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0" indent="-457200">
              <a:buFont typeface="Arial" pitchFamily="34" charset="0"/>
              <a:buChar char="•"/>
            </a:pPr>
            <a:r>
              <a:rPr lang="en-GB" dirty="0">
                <a:ea typeface="ＭＳ Ｐゴシック" pitchFamily="34" charset="-128"/>
              </a:rPr>
              <a:t>Class teacher with SENCO support.  </a:t>
            </a:r>
          </a:p>
          <a:p>
            <a:pPr marL="457200" indent="-457200">
              <a:buFont typeface="Arial" pitchFamily="34" charset="0"/>
              <a:buChar char="•"/>
            </a:pPr>
            <a:r>
              <a:rPr lang="en-GB" dirty="0">
                <a:ea typeface="ＭＳ Ｐゴシック" pitchFamily="34" charset="-128"/>
              </a:rPr>
              <a:t>SENCO/ALNCO</a:t>
            </a:r>
          </a:p>
          <a:p>
            <a:pPr marL="457200" indent="-457200">
              <a:buFont typeface="Arial" pitchFamily="34" charset="0"/>
              <a:buChar char="•"/>
            </a:pPr>
            <a:r>
              <a:rPr lang="en-GB" dirty="0">
                <a:ea typeface="ＭＳ Ｐゴシック" pitchFamily="34" charset="-128"/>
              </a:rPr>
              <a:t>Classroom assistants </a:t>
            </a:r>
          </a:p>
          <a:p>
            <a:pPr marL="457200" indent="-457200">
              <a:buFont typeface="Arial" pitchFamily="34" charset="0"/>
              <a:buChar char="•"/>
            </a:pPr>
            <a:r>
              <a:rPr lang="en-GB" dirty="0">
                <a:ea typeface="ＭＳ Ｐゴシック" pitchFamily="34" charset="-128"/>
              </a:rPr>
              <a:t>School counsellors</a:t>
            </a:r>
          </a:p>
          <a:p>
            <a:pPr marL="457200" indent="-457200">
              <a:buFont typeface="Arial" pitchFamily="34" charset="0"/>
              <a:buChar char="•"/>
            </a:pPr>
            <a:r>
              <a:rPr lang="en-GB" dirty="0">
                <a:ea typeface="ＭＳ Ｐゴシック" pitchFamily="34" charset="-128"/>
              </a:rPr>
              <a:t>Specialist teachers</a:t>
            </a:r>
          </a:p>
          <a:p>
            <a:pPr marL="457200" indent="-457200">
              <a:buFont typeface="Arial" pitchFamily="34" charset="0"/>
              <a:buChar char="•"/>
            </a:pPr>
            <a:r>
              <a:rPr lang="en-GB" dirty="0">
                <a:ea typeface="ＭＳ Ｐゴシック" pitchFamily="34" charset="-128"/>
              </a:rPr>
              <a:t>External agencies</a:t>
            </a:r>
          </a:p>
          <a:p>
            <a:pPr marL="0" indent="0">
              <a:buNone/>
            </a:pPr>
            <a:endParaRPr lang="en-GB" dirty="0"/>
          </a:p>
        </p:txBody>
      </p:sp>
      <p:sp>
        <p:nvSpPr>
          <p:cNvPr id="3" name="Title 2"/>
          <p:cNvSpPr>
            <a:spLocks noGrp="1"/>
          </p:cNvSpPr>
          <p:nvPr>
            <p:ph type="title"/>
          </p:nvPr>
        </p:nvSpPr>
        <p:spPr/>
        <p:txBody>
          <a:bodyPr/>
          <a:lstStyle/>
          <a:p>
            <a:r>
              <a:rPr lang="en-GB" dirty="0"/>
              <a:t>Professionals who input into SEN</a:t>
            </a:r>
          </a:p>
        </p:txBody>
      </p:sp>
    </p:spTree>
    <p:extLst>
      <p:ext uri="{BB962C8B-B14F-4D97-AF65-F5344CB8AC3E}">
        <p14:creationId xmlns:p14="http://schemas.microsoft.com/office/powerpoint/2010/main" val="2974076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In groups research the role of the </a:t>
            </a:r>
            <a:r>
              <a:rPr lang="en-GB" dirty="0" err="1" smtClean="0"/>
              <a:t>ALNco</a:t>
            </a:r>
            <a:r>
              <a:rPr lang="en-GB" dirty="0" smtClean="0"/>
              <a:t> </a:t>
            </a:r>
          </a:p>
          <a:p>
            <a:endParaRPr lang="en-GB" dirty="0"/>
          </a:p>
          <a:p>
            <a:r>
              <a:rPr lang="en-GB" dirty="0" smtClean="0"/>
              <a:t>Present your findings to the rest of the </a:t>
            </a:r>
            <a:endParaRPr lang="en-GB" dirty="0"/>
          </a:p>
        </p:txBody>
      </p:sp>
      <p:sp>
        <p:nvSpPr>
          <p:cNvPr id="3" name="Title 2"/>
          <p:cNvSpPr>
            <a:spLocks noGrp="1"/>
          </p:cNvSpPr>
          <p:nvPr>
            <p:ph type="title"/>
          </p:nvPr>
        </p:nvSpPr>
        <p:spPr/>
        <p:txBody>
          <a:bodyPr/>
          <a:lstStyle/>
          <a:p>
            <a:r>
              <a:rPr lang="en-GB" dirty="0" smtClean="0"/>
              <a:t>Task</a:t>
            </a:r>
            <a:endParaRPr lang="en-GB" dirty="0"/>
          </a:p>
        </p:txBody>
      </p:sp>
    </p:spTree>
    <p:extLst>
      <p:ext uri="{BB962C8B-B14F-4D97-AF65-F5344CB8AC3E}">
        <p14:creationId xmlns:p14="http://schemas.microsoft.com/office/powerpoint/2010/main" val="23953287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0" indent="-457200">
              <a:buFont typeface="Arial" pitchFamily="34" charset="0"/>
              <a:buChar char="•"/>
            </a:pPr>
            <a:r>
              <a:rPr lang="en-GB" dirty="0">
                <a:ea typeface="ＭＳ Ｐゴシック" pitchFamily="34" charset="-128"/>
              </a:rPr>
              <a:t>Day to day management of SEN policy.</a:t>
            </a:r>
          </a:p>
          <a:p>
            <a:pPr marL="457200" indent="-457200">
              <a:buFont typeface="Arial" pitchFamily="34" charset="0"/>
              <a:buChar char="•"/>
            </a:pPr>
            <a:r>
              <a:rPr lang="en-GB" dirty="0">
                <a:ea typeface="ＭＳ Ｐゴシック" pitchFamily="34" charset="-128"/>
              </a:rPr>
              <a:t>Liaising with and advising colleagues.</a:t>
            </a:r>
          </a:p>
          <a:p>
            <a:pPr marL="457200" indent="-457200">
              <a:buFont typeface="Arial" pitchFamily="34" charset="0"/>
              <a:buChar char="•"/>
            </a:pPr>
            <a:r>
              <a:rPr lang="en-GB" dirty="0">
                <a:ea typeface="ＭＳ Ｐゴシック" pitchFamily="34" charset="-128"/>
              </a:rPr>
              <a:t>Managing learning support assistants.</a:t>
            </a:r>
          </a:p>
          <a:p>
            <a:pPr marL="457200" indent="-457200">
              <a:buFont typeface="Arial" pitchFamily="34" charset="0"/>
              <a:buChar char="•"/>
            </a:pPr>
            <a:r>
              <a:rPr lang="en-GB" dirty="0">
                <a:ea typeface="ＭＳ Ｐゴシック" pitchFamily="34" charset="-128"/>
              </a:rPr>
              <a:t>Coordinating SEN provision.</a:t>
            </a:r>
          </a:p>
          <a:p>
            <a:endParaRPr lang="en-GB" dirty="0"/>
          </a:p>
        </p:txBody>
      </p:sp>
      <p:sp>
        <p:nvSpPr>
          <p:cNvPr id="3" name="Title 2"/>
          <p:cNvSpPr>
            <a:spLocks noGrp="1"/>
          </p:cNvSpPr>
          <p:nvPr>
            <p:ph type="title"/>
          </p:nvPr>
        </p:nvSpPr>
        <p:spPr/>
        <p:txBody>
          <a:bodyPr/>
          <a:lstStyle/>
          <a:p>
            <a:r>
              <a:rPr lang="en-GB" dirty="0"/>
              <a:t>SENCO/ALNCO role</a:t>
            </a:r>
          </a:p>
        </p:txBody>
      </p:sp>
      <p:pic>
        <p:nvPicPr>
          <p:cNvPr id="4" name="Picture 3" descr="p000000272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84168" y="4869160"/>
            <a:ext cx="2438400" cy="161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435032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457200" indent="-457200">
              <a:buFont typeface="Arial" pitchFamily="34" charset="0"/>
              <a:buChar char="•"/>
            </a:pPr>
            <a:r>
              <a:rPr lang="en-GB" dirty="0">
                <a:ea typeface="ＭＳ Ｐゴシック" pitchFamily="34" charset="-128"/>
              </a:rPr>
              <a:t>Record keeping for SEN.</a:t>
            </a:r>
          </a:p>
          <a:p>
            <a:pPr marL="457200" indent="-457200">
              <a:buFont typeface="Arial" pitchFamily="34" charset="0"/>
              <a:buChar char="•"/>
            </a:pPr>
            <a:r>
              <a:rPr lang="en-GB" dirty="0">
                <a:ea typeface="ＭＳ Ｐゴシック" pitchFamily="34" charset="-128"/>
              </a:rPr>
              <a:t>Liaising with parents.</a:t>
            </a:r>
          </a:p>
          <a:p>
            <a:pPr marL="457200" indent="-457200">
              <a:buFont typeface="Arial" pitchFamily="34" charset="0"/>
              <a:buChar char="•"/>
            </a:pPr>
            <a:r>
              <a:rPr lang="en-GB" dirty="0">
                <a:ea typeface="ＭＳ Ｐゴシック" pitchFamily="34" charset="-128"/>
              </a:rPr>
              <a:t>Contributing to in-service training.</a:t>
            </a:r>
          </a:p>
          <a:p>
            <a:pPr marL="457200" indent="-457200">
              <a:buFont typeface="Arial" pitchFamily="34" charset="0"/>
              <a:buChar char="•"/>
            </a:pPr>
            <a:r>
              <a:rPr lang="en-GB" dirty="0">
                <a:ea typeface="ＭＳ Ｐゴシック" pitchFamily="34" charset="-128"/>
              </a:rPr>
              <a:t>Liaising with external agencies</a:t>
            </a:r>
          </a:p>
          <a:p>
            <a:pPr marL="457200" indent="-457200">
              <a:buFont typeface="Arial" pitchFamily="34" charset="0"/>
              <a:buChar char="•"/>
            </a:pPr>
            <a:r>
              <a:rPr lang="en-GB" sz="1200" dirty="0">
                <a:ea typeface="ＭＳ Ｐゴシック" pitchFamily="34" charset="-128"/>
              </a:rPr>
              <a:t>(SEN Code of Practice for Wales, 5.32)</a:t>
            </a:r>
          </a:p>
          <a:p>
            <a:pPr marL="457200" indent="-457200"/>
            <a:r>
              <a:rPr lang="en-GB" dirty="0">
                <a:ea typeface="ＭＳ Ｐゴシック" pitchFamily="34" charset="-128"/>
              </a:rPr>
              <a:t>Supporting /developing skills of mainstream teachers </a:t>
            </a:r>
            <a:r>
              <a:rPr lang="en-GB" sz="1200" dirty="0">
                <a:ea typeface="ＭＳ Ｐゴシック" pitchFamily="34" charset="-128"/>
              </a:rPr>
              <a:t>(Garner,2001)</a:t>
            </a:r>
          </a:p>
          <a:p>
            <a:pPr marL="0" indent="0">
              <a:buNone/>
            </a:pPr>
            <a:endParaRPr lang="en-GB" dirty="0"/>
          </a:p>
        </p:txBody>
      </p:sp>
      <p:sp>
        <p:nvSpPr>
          <p:cNvPr id="3" name="Title 2"/>
          <p:cNvSpPr>
            <a:spLocks noGrp="1"/>
          </p:cNvSpPr>
          <p:nvPr>
            <p:ph type="title"/>
          </p:nvPr>
        </p:nvSpPr>
        <p:spPr/>
        <p:txBody>
          <a:bodyPr/>
          <a:lstStyle/>
          <a:p>
            <a:r>
              <a:rPr lang="en-GB" dirty="0" smtClean="0"/>
              <a:t>SENCO Role</a:t>
            </a:r>
            <a:endParaRPr lang="en-GB" dirty="0"/>
          </a:p>
        </p:txBody>
      </p:sp>
      <p:pic>
        <p:nvPicPr>
          <p:cNvPr id="4" name="Picture 3" descr="Specialist support "/>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6372200" y="5112058"/>
            <a:ext cx="2519363" cy="1744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0472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457200" indent="-457200">
              <a:buFont typeface="Arial" pitchFamily="34" charset="0"/>
              <a:buChar char="•"/>
            </a:pPr>
            <a:r>
              <a:rPr lang="en-GB" dirty="0">
                <a:ea typeface="ＭＳ Ｐゴシック" pitchFamily="34" charset="-128"/>
              </a:rPr>
              <a:t>Multi-disciplinary working between school and:</a:t>
            </a:r>
          </a:p>
          <a:p>
            <a:pPr marL="457200" indent="-457200">
              <a:buFont typeface="Arial" pitchFamily="34" charset="0"/>
              <a:buChar char="•"/>
            </a:pPr>
            <a:r>
              <a:rPr lang="en-GB" dirty="0">
                <a:ea typeface="ＭＳ Ｐゴシック" pitchFamily="34" charset="-128"/>
              </a:rPr>
              <a:t>LEA Support Services</a:t>
            </a:r>
          </a:p>
          <a:p>
            <a:pPr marL="457200" indent="-457200">
              <a:buFont typeface="Arial" pitchFamily="34" charset="0"/>
              <a:buChar char="•"/>
            </a:pPr>
            <a:r>
              <a:rPr lang="en-GB" dirty="0">
                <a:ea typeface="ＭＳ Ｐゴシック" pitchFamily="34" charset="-128"/>
              </a:rPr>
              <a:t>Health Services</a:t>
            </a:r>
          </a:p>
          <a:p>
            <a:pPr marL="457200" indent="-457200">
              <a:buFont typeface="Arial" pitchFamily="34" charset="0"/>
              <a:buChar char="•"/>
            </a:pPr>
            <a:r>
              <a:rPr lang="en-GB" dirty="0">
                <a:ea typeface="ＭＳ Ｐゴシック" pitchFamily="34" charset="-128"/>
              </a:rPr>
              <a:t>Social Services</a:t>
            </a:r>
          </a:p>
          <a:p>
            <a:pPr marL="457200" indent="-457200">
              <a:buFont typeface="Arial" pitchFamily="34" charset="0"/>
              <a:buChar char="•"/>
            </a:pPr>
            <a:r>
              <a:rPr lang="en-GB" dirty="0">
                <a:ea typeface="ＭＳ Ｐゴシック" pitchFamily="34" charset="-128"/>
              </a:rPr>
              <a:t>The Voluntary Sector</a:t>
            </a:r>
          </a:p>
          <a:p>
            <a:pPr marL="457200" indent="-457200">
              <a:buFont typeface="Arial" pitchFamily="34" charset="0"/>
              <a:buChar char="•"/>
            </a:pPr>
            <a:r>
              <a:rPr lang="en-GB" dirty="0">
                <a:ea typeface="ＭＳ Ｐゴシック" pitchFamily="34" charset="-128"/>
              </a:rPr>
              <a:t>…must include parents and children</a:t>
            </a:r>
          </a:p>
          <a:p>
            <a:pPr marL="457200" indent="-457200">
              <a:buFont typeface="Arial" pitchFamily="34" charset="0"/>
              <a:buChar char="•"/>
            </a:pPr>
            <a:r>
              <a:rPr lang="en-GB" dirty="0">
                <a:ea typeface="ＭＳ Ｐゴシック" pitchFamily="34" charset="-128"/>
              </a:rPr>
              <a:t>Essential feature of good practice</a:t>
            </a:r>
          </a:p>
          <a:p>
            <a:pPr marL="0" indent="0">
              <a:buNone/>
            </a:pPr>
            <a:r>
              <a:rPr lang="en-GB" dirty="0">
                <a:ea typeface="ＭＳ Ｐゴシック" pitchFamily="34" charset="-128"/>
              </a:rPr>
              <a:t>      described by </a:t>
            </a:r>
            <a:r>
              <a:rPr lang="en-GB" dirty="0" smtClean="0">
                <a:ea typeface="ＭＳ Ｐゴシック" pitchFamily="34" charset="-128"/>
              </a:rPr>
              <a:t>Every </a:t>
            </a:r>
            <a:r>
              <a:rPr lang="en-GB" dirty="0">
                <a:ea typeface="ＭＳ Ｐゴシック" pitchFamily="34" charset="-128"/>
              </a:rPr>
              <a:t>Child   Matters (2003)</a:t>
            </a:r>
          </a:p>
          <a:p>
            <a:endParaRPr lang="en-GB" dirty="0"/>
          </a:p>
        </p:txBody>
      </p:sp>
      <p:sp>
        <p:nvSpPr>
          <p:cNvPr id="3" name="Title 2"/>
          <p:cNvSpPr>
            <a:spLocks noGrp="1"/>
          </p:cNvSpPr>
          <p:nvPr>
            <p:ph type="title"/>
          </p:nvPr>
        </p:nvSpPr>
        <p:spPr/>
        <p:txBody>
          <a:bodyPr/>
          <a:lstStyle/>
          <a:p>
            <a:r>
              <a:rPr lang="en-GB" dirty="0"/>
              <a:t>External Agencies </a:t>
            </a:r>
          </a:p>
        </p:txBody>
      </p:sp>
    </p:spTree>
    <p:extLst>
      <p:ext uri="{BB962C8B-B14F-4D97-AF65-F5344CB8AC3E}">
        <p14:creationId xmlns:p14="http://schemas.microsoft.com/office/powerpoint/2010/main" val="2182106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pPr>
              <a:buFont typeface="Wingdings" charset="2"/>
              <a:buChar char="n"/>
              <a:defRPr/>
            </a:pPr>
            <a:r>
              <a:rPr lang="en-GB" dirty="0"/>
              <a:t>Records only that which is </a:t>
            </a:r>
            <a:r>
              <a:rPr lang="en-GB" b="1" dirty="0"/>
              <a:t>additional to</a:t>
            </a:r>
            <a:r>
              <a:rPr lang="en-GB" dirty="0"/>
              <a:t> or </a:t>
            </a:r>
            <a:r>
              <a:rPr lang="en-GB" b="1" dirty="0"/>
              <a:t>different from</a:t>
            </a:r>
            <a:r>
              <a:rPr lang="en-GB" dirty="0"/>
              <a:t> the differentiated curriculum plan, which is in place as part of provision for all children</a:t>
            </a:r>
            <a:r>
              <a:rPr lang="en-GB" dirty="0" smtClean="0"/>
              <a:t>.</a:t>
            </a:r>
          </a:p>
          <a:p>
            <a:pPr marL="0" indent="0">
              <a:buNone/>
              <a:defRPr/>
            </a:pPr>
            <a:endParaRPr lang="en-GB" dirty="0"/>
          </a:p>
          <a:p>
            <a:pPr>
              <a:buFont typeface="Wingdings" charset="2"/>
              <a:buChar char="n"/>
              <a:defRPr/>
            </a:pPr>
            <a:r>
              <a:rPr lang="en-GB" dirty="0"/>
              <a:t>Crisply </a:t>
            </a:r>
            <a:r>
              <a:rPr lang="en-GB" dirty="0" smtClean="0"/>
              <a:t>written</a:t>
            </a:r>
          </a:p>
          <a:p>
            <a:pPr marL="0" indent="0">
              <a:buNone/>
              <a:defRPr/>
            </a:pPr>
            <a:endParaRPr lang="en-GB" dirty="0"/>
          </a:p>
          <a:p>
            <a:pPr>
              <a:buFont typeface="Wingdings" charset="2"/>
              <a:buChar char="n"/>
              <a:defRPr/>
            </a:pPr>
            <a:r>
              <a:rPr lang="en-GB" dirty="0"/>
              <a:t>Focus on three or four individual targets</a:t>
            </a:r>
            <a:r>
              <a:rPr lang="en-GB" dirty="0" smtClean="0"/>
              <a:t>.</a:t>
            </a:r>
          </a:p>
          <a:p>
            <a:pPr marL="0" indent="0">
              <a:buNone/>
              <a:defRPr/>
            </a:pPr>
            <a:endParaRPr lang="en-GB" dirty="0"/>
          </a:p>
          <a:p>
            <a:pPr>
              <a:buFont typeface="Wingdings" charset="2"/>
              <a:buChar char="n"/>
              <a:defRPr/>
            </a:pPr>
            <a:r>
              <a:rPr lang="en-GB" dirty="0"/>
              <a:t>Discussed with child and parents.</a:t>
            </a:r>
            <a:r>
              <a:rPr lang="en-GB" sz="1600" dirty="0"/>
              <a:t>(SEN Code of Practice for Wales,5.51</a:t>
            </a:r>
            <a:r>
              <a:rPr lang="en-GB" sz="1600" dirty="0" smtClean="0"/>
              <a:t>)</a:t>
            </a:r>
          </a:p>
          <a:p>
            <a:pPr marL="0" indent="0">
              <a:buNone/>
              <a:defRPr/>
            </a:pPr>
            <a:endParaRPr lang="en-GB" sz="1600" dirty="0"/>
          </a:p>
          <a:p>
            <a:pPr>
              <a:buFont typeface="Wingdings" charset="2"/>
              <a:buChar char="n"/>
              <a:defRPr/>
            </a:pPr>
            <a:r>
              <a:rPr lang="en-GB" dirty="0"/>
              <a:t>Parents/carers should be fully involved in the process of reviewing and planning; no just reacting to plans laid out by others</a:t>
            </a:r>
            <a:r>
              <a:rPr lang="en-GB" sz="1800" dirty="0"/>
              <a:t>(Swain &amp; Cook,2005</a:t>
            </a:r>
            <a:r>
              <a:rPr lang="en-GB" sz="1800" dirty="0" smtClean="0"/>
              <a:t>)</a:t>
            </a:r>
          </a:p>
          <a:p>
            <a:pPr>
              <a:buFont typeface="Wingdings" charset="2"/>
              <a:buChar char="n"/>
              <a:defRPr/>
            </a:pPr>
            <a:endParaRPr lang="en-GB" sz="1800" dirty="0"/>
          </a:p>
          <a:p>
            <a:pPr>
              <a:buFont typeface="Wingdings" charset="2"/>
              <a:buChar char="n"/>
              <a:defRPr/>
            </a:pPr>
            <a:r>
              <a:rPr lang="en-GB" sz="1800" dirty="0" smtClean="0"/>
              <a:t>Replaced by IDP – you will cover this later!!</a:t>
            </a:r>
            <a:endParaRPr lang="en-GB" sz="1800" dirty="0"/>
          </a:p>
          <a:p>
            <a:pPr marL="0" indent="0">
              <a:buNone/>
            </a:pPr>
            <a:endParaRPr lang="en-GB" dirty="0"/>
          </a:p>
        </p:txBody>
      </p:sp>
      <p:sp>
        <p:nvSpPr>
          <p:cNvPr id="3" name="Title 2"/>
          <p:cNvSpPr>
            <a:spLocks noGrp="1"/>
          </p:cNvSpPr>
          <p:nvPr>
            <p:ph type="title"/>
          </p:nvPr>
        </p:nvSpPr>
        <p:spPr/>
        <p:txBody>
          <a:bodyPr/>
          <a:lstStyle/>
          <a:p>
            <a:r>
              <a:rPr lang="en-GB" dirty="0"/>
              <a:t>Individual Education Plans(IEP)</a:t>
            </a:r>
          </a:p>
        </p:txBody>
      </p:sp>
    </p:spTree>
    <p:extLst>
      <p:ext uri="{BB962C8B-B14F-4D97-AF65-F5344CB8AC3E}">
        <p14:creationId xmlns:p14="http://schemas.microsoft.com/office/powerpoint/2010/main" val="5738701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12" y="116632"/>
            <a:ext cx="8964488" cy="7147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15232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pPr>
              <a:lnSpc>
                <a:spcPct val="90000"/>
              </a:lnSpc>
              <a:buFont typeface="Wingdings" charset="2"/>
              <a:buChar char="n"/>
              <a:defRPr/>
            </a:pPr>
            <a:r>
              <a:rPr lang="en-GB" dirty="0"/>
              <a:t>Differentiation-can range from, variation in teaching approach to accommodate diversity, to specific materials to enable an individual to access the curriculum </a:t>
            </a:r>
            <a:r>
              <a:rPr lang="en-GB" dirty="0" smtClean="0"/>
              <a:t>.</a:t>
            </a:r>
          </a:p>
          <a:p>
            <a:pPr marL="0" indent="0">
              <a:lnSpc>
                <a:spcPct val="90000"/>
              </a:lnSpc>
              <a:buNone/>
              <a:defRPr/>
            </a:pPr>
            <a:endParaRPr lang="en-GB" dirty="0"/>
          </a:p>
          <a:p>
            <a:pPr>
              <a:lnSpc>
                <a:spcPct val="90000"/>
              </a:lnSpc>
              <a:buFont typeface="Wingdings" charset="2"/>
              <a:buChar char="n"/>
              <a:defRPr/>
            </a:pPr>
            <a:r>
              <a:rPr lang="en-GB" dirty="0"/>
              <a:t>Specific activities to achieve IEP targets</a:t>
            </a:r>
            <a:r>
              <a:rPr lang="en-GB" dirty="0" smtClean="0"/>
              <a:t>.</a:t>
            </a:r>
          </a:p>
          <a:p>
            <a:pPr marL="0" indent="0">
              <a:lnSpc>
                <a:spcPct val="90000"/>
              </a:lnSpc>
              <a:buNone/>
              <a:defRPr/>
            </a:pPr>
            <a:endParaRPr lang="en-GB" dirty="0"/>
          </a:p>
          <a:p>
            <a:pPr>
              <a:lnSpc>
                <a:spcPct val="90000"/>
              </a:lnSpc>
              <a:buFont typeface="Wingdings" charset="2"/>
              <a:buChar char="n"/>
              <a:defRPr/>
            </a:pPr>
            <a:r>
              <a:rPr lang="en-GB" dirty="0"/>
              <a:t>Access to specialist equipment</a:t>
            </a:r>
            <a:r>
              <a:rPr lang="en-GB" dirty="0" smtClean="0"/>
              <a:t>.</a:t>
            </a:r>
          </a:p>
          <a:p>
            <a:pPr marL="0" indent="0">
              <a:lnSpc>
                <a:spcPct val="90000"/>
              </a:lnSpc>
              <a:buNone/>
              <a:defRPr/>
            </a:pPr>
            <a:endParaRPr lang="en-GB" dirty="0"/>
          </a:p>
          <a:p>
            <a:pPr>
              <a:lnSpc>
                <a:spcPct val="90000"/>
              </a:lnSpc>
              <a:buFont typeface="Wingdings" charset="2"/>
              <a:buChar char="n"/>
              <a:defRPr/>
            </a:pPr>
            <a:r>
              <a:rPr lang="en-GB" dirty="0"/>
              <a:t>Specialist teaching.</a:t>
            </a:r>
          </a:p>
          <a:p>
            <a:endParaRPr lang="en-GB" dirty="0"/>
          </a:p>
        </p:txBody>
      </p:sp>
      <p:sp>
        <p:nvSpPr>
          <p:cNvPr id="3" name="Title 2"/>
          <p:cNvSpPr>
            <a:spLocks noGrp="1"/>
          </p:cNvSpPr>
          <p:nvPr>
            <p:ph type="title"/>
          </p:nvPr>
        </p:nvSpPr>
        <p:spPr/>
        <p:txBody>
          <a:bodyPr>
            <a:normAutofit fontScale="90000"/>
          </a:bodyPr>
          <a:lstStyle/>
          <a:p>
            <a:r>
              <a:rPr lang="en-GB" dirty="0"/>
              <a:t>Within school methods of support:</a:t>
            </a:r>
          </a:p>
        </p:txBody>
      </p:sp>
    </p:spTree>
    <p:extLst>
      <p:ext uri="{BB962C8B-B14F-4D97-AF65-F5344CB8AC3E}">
        <p14:creationId xmlns:p14="http://schemas.microsoft.com/office/powerpoint/2010/main" val="14549448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Font typeface="Arial" pitchFamily="34" charset="0"/>
              <a:buChar char="•"/>
            </a:pPr>
            <a:r>
              <a:rPr lang="en-GB" dirty="0"/>
              <a:t>Mainstream classroom</a:t>
            </a:r>
          </a:p>
          <a:p>
            <a:pPr>
              <a:buFont typeface="Arial" pitchFamily="34" charset="0"/>
              <a:buChar char="•"/>
            </a:pPr>
            <a:r>
              <a:rPr lang="en-GB" dirty="0"/>
              <a:t>Specialist Facility that is part of a mainstream school</a:t>
            </a:r>
          </a:p>
          <a:p>
            <a:pPr>
              <a:buFont typeface="Arial" pitchFamily="34" charset="0"/>
              <a:buChar char="•"/>
            </a:pPr>
            <a:r>
              <a:rPr lang="en-GB" dirty="0"/>
              <a:t>Special School</a:t>
            </a:r>
            <a:endParaRPr lang="en-US" dirty="0"/>
          </a:p>
          <a:p>
            <a:pPr marL="0" indent="0">
              <a:buNone/>
            </a:pPr>
            <a:endParaRPr lang="en-GB" dirty="0"/>
          </a:p>
        </p:txBody>
      </p:sp>
      <p:sp>
        <p:nvSpPr>
          <p:cNvPr id="3" name="Title 2"/>
          <p:cNvSpPr>
            <a:spLocks noGrp="1"/>
          </p:cNvSpPr>
          <p:nvPr>
            <p:ph type="title"/>
          </p:nvPr>
        </p:nvSpPr>
        <p:spPr/>
        <p:txBody>
          <a:bodyPr/>
          <a:lstStyle/>
          <a:p>
            <a:r>
              <a:rPr lang="en-GB" dirty="0"/>
              <a:t>Range of SEN Provision</a:t>
            </a:r>
          </a:p>
        </p:txBody>
      </p:sp>
    </p:spTree>
    <p:extLst>
      <p:ext uri="{BB962C8B-B14F-4D97-AF65-F5344CB8AC3E}">
        <p14:creationId xmlns:p14="http://schemas.microsoft.com/office/powerpoint/2010/main" val="32941908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You are the ALNCO for the school. </a:t>
            </a:r>
          </a:p>
          <a:p>
            <a:r>
              <a:rPr lang="en-GB" dirty="0" smtClean="0"/>
              <a:t>On the next slide are case study of children with ALN.  </a:t>
            </a:r>
          </a:p>
          <a:p>
            <a:r>
              <a:rPr lang="en-GB" dirty="0" smtClean="0"/>
              <a:t>What support would you put in place for them?</a:t>
            </a:r>
            <a:endParaRPr lang="en-GB" dirty="0"/>
          </a:p>
        </p:txBody>
      </p:sp>
      <p:sp>
        <p:nvSpPr>
          <p:cNvPr id="3" name="Title 2"/>
          <p:cNvSpPr>
            <a:spLocks noGrp="1"/>
          </p:cNvSpPr>
          <p:nvPr>
            <p:ph type="title"/>
          </p:nvPr>
        </p:nvSpPr>
        <p:spPr/>
        <p:txBody>
          <a:bodyPr/>
          <a:lstStyle/>
          <a:p>
            <a:r>
              <a:rPr lang="en-GB" dirty="0" smtClean="0"/>
              <a:t>Case Study</a:t>
            </a:r>
            <a:endParaRPr lang="en-GB" dirty="0"/>
          </a:p>
        </p:txBody>
      </p:sp>
    </p:spTree>
    <p:extLst>
      <p:ext uri="{BB962C8B-B14F-4D97-AF65-F5344CB8AC3E}">
        <p14:creationId xmlns:p14="http://schemas.microsoft.com/office/powerpoint/2010/main" val="19920491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pPr marL="0" indent="0">
              <a:buNone/>
            </a:pPr>
            <a:r>
              <a:rPr lang="en-GB" dirty="0" smtClean="0"/>
              <a:t>Jack </a:t>
            </a:r>
            <a:r>
              <a:rPr lang="en-GB" dirty="0"/>
              <a:t>is 7 years old and in mainstream school. </a:t>
            </a:r>
          </a:p>
          <a:p>
            <a:r>
              <a:rPr lang="en-GB" dirty="0"/>
              <a:t>He has difficulties understanding language, </a:t>
            </a:r>
            <a:r>
              <a:rPr lang="en-GB" dirty="0" smtClean="0"/>
              <a:t>particularly: Long </a:t>
            </a:r>
            <a:r>
              <a:rPr lang="en-GB" dirty="0"/>
              <a:t>and complex sentences</a:t>
            </a:r>
          </a:p>
          <a:p>
            <a:r>
              <a:rPr lang="en-GB" dirty="0"/>
              <a:t>Certain words, particularly relating to the language of time and position words such as in front, behind, next to</a:t>
            </a:r>
          </a:p>
          <a:p>
            <a:r>
              <a:rPr lang="en-GB" dirty="0"/>
              <a:t>Difficulty understanding the meaning of new words and making links between words, for example knowing that ‘short’ and ‘tall’ are opposites</a:t>
            </a:r>
          </a:p>
          <a:p>
            <a:r>
              <a:rPr lang="en-GB" dirty="0"/>
              <a:t>Poor listening skills and a tendency to become distracted</a:t>
            </a:r>
          </a:p>
          <a:p>
            <a:r>
              <a:rPr lang="en-GB" dirty="0"/>
              <a:t>He has difficulties using language and </a:t>
            </a:r>
            <a:r>
              <a:rPr lang="en-GB" dirty="0" smtClean="0"/>
              <a:t>so: He </a:t>
            </a:r>
            <a:r>
              <a:rPr lang="en-GB" dirty="0"/>
              <a:t>struggles to find the right words to say what he wants</a:t>
            </a:r>
          </a:p>
          <a:p>
            <a:r>
              <a:rPr lang="en-GB" dirty="0"/>
              <a:t>He uses shorter sentences than other children of his age, and cannot always make himself understood</a:t>
            </a:r>
          </a:p>
          <a:p>
            <a:r>
              <a:rPr lang="en-GB" dirty="0"/>
              <a:t>He enjoys socialising at playtime but does not always understand the rules of games therefore does not always join in in the right way</a:t>
            </a:r>
          </a:p>
          <a:p>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3309704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When Jack is in the classroom, he sits near to the front of the class, facing the teacher. This helps him to focus his attention on the teacher, and it helps her to see when he does not understand the task.  The teacher uses frequent gesture when teaching to help keep Jack focussed and to give him extra clues about what he is learning.  If she wants him to respond to a question or instruction, the teacher always says his name first so that he knows to listen</a:t>
            </a:r>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28942693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62500" lnSpcReduction="20000"/>
          </a:bodyPr>
          <a:lstStyle/>
          <a:p>
            <a:r>
              <a:rPr lang="en-GB" dirty="0"/>
              <a:t>Jack is able to understand the routines of the day by following the visual timetable that is up in the classroom.  The visual timetable is a timetable of pictures and words that clearly shows the events of the day in the order that they will happen.  Each part can be moved so that any changes in the day can be pointed out. </a:t>
            </a:r>
            <a:endParaRPr lang="en-GB" dirty="0" smtClean="0"/>
          </a:p>
          <a:p>
            <a:pPr marL="0" indent="0">
              <a:buNone/>
            </a:pPr>
            <a:endParaRPr lang="en-GB" dirty="0"/>
          </a:p>
          <a:p>
            <a:r>
              <a:rPr lang="en-GB" dirty="0"/>
              <a:t>Jack knows what the targets for learning are as they are clearly shown on the whiteboard.  The teaching assistant (TA) in the classroom checks with Jack that he has understood the task before he begins, and if new vocabulary is introduced the TA will reinforce the learning by showing Jack with pictures or drawings if needed.  Sometimes the TA will teach Jack the new topic words before the lesson to help him understand.  It is also sometimes necessary for her to give Jack instructions again when he has not understood, using different words or simpler sentences. She is encouraging him to be more independent by telling the teacher when he doesn’t understand. All the children in the class have a ‘learning buddy’, someone that they talk with during certain tasks. Staff have given careful consideration about who to pair Jack with, and closely monitor how they get on.</a:t>
            </a:r>
          </a:p>
          <a:p>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6641542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dirty="0"/>
              <a:t>Jack is given some time to plan his work, for example during a literacy task when the children are asked to create a story.  He uses a story planning sheet to help him make sure that he includes all the important parts (one of a range of resources that he uses to support his learning).  The TA understands the aspects of the task that will be difficult for Jack and is aware of the different ways that she can help Jack when needed. These are shared with others that might support him at other times.</a:t>
            </a:r>
            <a:r>
              <a:rPr lang="en-GB" dirty="0"/>
              <a:t/>
            </a:r>
            <a:br>
              <a:rPr lang="en-GB" dirty="0"/>
            </a:br>
            <a:r>
              <a:rPr lang="en-GB" dirty="0"/>
              <a:t/>
            </a:r>
            <a:br>
              <a:rPr lang="en-GB" dirty="0"/>
            </a:br>
            <a:r>
              <a:rPr lang="en-GB" dirty="0"/>
              <a:t>Staff on duty at playtime are aware that Jack and his friends sometimes need help to resolve difficulties.  They have knowledge about the amount of information that Jack can understand and they help him to take part in the game by supporting him to join in in the right way by, for example, pointing out that he needs to wait before he can have his turn. There are games available that do not rely on communication to be successful.  The school operates a buddy system, and older children are encouraged to help the younger pupils like Jack during playtime if they see them having difficulties.</a:t>
            </a:r>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5446326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pPr marL="457200" indent="-457200">
              <a:buFont typeface="Arial" pitchFamily="34" charset="0"/>
              <a:buChar char="•"/>
            </a:pPr>
            <a:r>
              <a:rPr lang="en-GB" dirty="0">
                <a:ea typeface="ＭＳ Ｐゴシック" pitchFamily="34" charset="-128"/>
              </a:rPr>
              <a:t>Booth A. and </a:t>
            </a:r>
            <a:r>
              <a:rPr lang="en-GB" dirty="0" err="1">
                <a:ea typeface="ＭＳ Ｐゴシック" pitchFamily="34" charset="-128"/>
              </a:rPr>
              <a:t>Ainscow</a:t>
            </a:r>
            <a:r>
              <a:rPr lang="en-GB" dirty="0">
                <a:ea typeface="ＭＳ Ｐゴシック" pitchFamily="34" charset="-128"/>
              </a:rPr>
              <a:t>, M. (2002) </a:t>
            </a:r>
            <a:r>
              <a:rPr lang="en-GB" i="1" dirty="0">
                <a:ea typeface="ＭＳ Ｐゴシック" pitchFamily="34" charset="-128"/>
              </a:rPr>
              <a:t>Index for Inclusion</a:t>
            </a:r>
            <a:r>
              <a:rPr lang="en-GB" dirty="0">
                <a:ea typeface="ＭＳ Ｐゴシック" pitchFamily="34" charset="-128"/>
              </a:rPr>
              <a:t>, Bristol: CSIE.</a:t>
            </a:r>
          </a:p>
          <a:p>
            <a:pPr marL="457200" indent="-457200">
              <a:buFont typeface="Arial" pitchFamily="34" charset="0"/>
              <a:buChar char="•"/>
            </a:pPr>
            <a:r>
              <a:rPr lang="en-GB" dirty="0" err="1">
                <a:ea typeface="ＭＳ Ｐゴシック" pitchFamily="34" charset="-128"/>
              </a:rPr>
              <a:t>Dalrymple,J</a:t>
            </a:r>
            <a:r>
              <a:rPr lang="en-GB" dirty="0">
                <a:ea typeface="ＭＳ Ｐゴシック" pitchFamily="34" charset="-128"/>
              </a:rPr>
              <a:t>. &amp; </a:t>
            </a:r>
            <a:r>
              <a:rPr lang="en-GB" dirty="0" err="1">
                <a:ea typeface="ＭＳ Ｐゴシック" pitchFamily="34" charset="-128"/>
              </a:rPr>
              <a:t>Burke,B</a:t>
            </a:r>
            <a:r>
              <a:rPr lang="en-GB" dirty="0">
                <a:ea typeface="ＭＳ Ｐゴシック" pitchFamily="34" charset="-128"/>
              </a:rPr>
              <a:t>.(2006) </a:t>
            </a:r>
            <a:r>
              <a:rPr lang="en-GB" i="1" dirty="0">
                <a:ea typeface="ＭＳ Ｐゴシック" pitchFamily="34" charset="-128"/>
              </a:rPr>
              <a:t>Anti-Oppressive Practice: Social Care and the Law</a:t>
            </a:r>
            <a:r>
              <a:rPr lang="en-GB" dirty="0">
                <a:ea typeface="ＭＳ Ｐゴシック" pitchFamily="34" charset="-128"/>
              </a:rPr>
              <a:t>, Maidenhead: Open University.</a:t>
            </a:r>
          </a:p>
          <a:p>
            <a:pPr marL="457200" indent="-457200">
              <a:buFont typeface="Arial" pitchFamily="34" charset="0"/>
              <a:buChar char="•"/>
            </a:pPr>
            <a:r>
              <a:rPr lang="en-GB" dirty="0">
                <a:ea typeface="ＭＳ Ｐゴシック" pitchFamily="34" charset="-128"/>
              </a:rPr>
              <a:t>DfES(2003) Every Child Matters, Green Paper, HMSO.</a:t>
            </a:r>
          </a:p>
          <a:p>
            <a:pPr marL="457200" indent="-457200"/>
            <a:r>
              <a:rPr lang="en-GB" dirty="0" err="1">
                <a:ea typeface="ＭＳ Ｐゴシック" pitchFamily="34" charset="-128"/>
              </a:rPr>
              <a:t>Garner,P</a:t>
            </a:r>
            <a:r>
              <a:rPr lang="en-GB" dirty="0">
                <a:ea typeface="ＭＳ Ｐゴシック" pitchFamily="34" charset="-128"/>
              </a:rPr>
              <a:t>. (2001)What is the weight of the </a:t>
            </a:r>
            <a:r>
              <a:rPr lang="en-GB" dirty="0" err="1">
                <a:ea typeface="ＭＳ Ｐゴシック" pitchFamily="34" charset="-128"/>
              </a:rPr>
              <a:t>badger?Teachers</a:t>
            </a:r>
            <a:r>
              <a:rPr lang="en-GB" dirty="0">
                <a:ea typeface="ＭＳ Ｐゴシック" pitchFamily="34" charset="-128"/>
              </a:rPr>
              <a:t> experiences of working with children with learning difficulties, in </a:t>
            </a:r>
            <a:r>
              <a:rPr lang="en-GB" dirty="0" err="1">
                <a:ea typeface="ＭＳ Ｐゴシック" pitchFamily="34" charset="-128"/>
              </a:rPr>
              <a:t>Wearmouth</a:t>
            </a:r>
            <a:r>
              <a:rPr lang="en-GB" dirty="0">
                <a:ea typeface="ＭＳ Ｐゴシック" pitchFamily="34" charset="-128"/>
              </a:rPr>
              <a:t>, J. (ed.) (2001) </a:t>
            </a:r>
            <a:r>
              <a:rPr lang="en-GB" i="1" dirty="0">
                <a:ea typeface="ＭＳ Ｐゴシック" pitchFamily="34" charset="-128"/>
              </a:rPr>
              <a:t>Special Educational Provision in the Context of Inclusion</a:t>
            </a:r>
            <a:r>
              <a:rPr lang="en-GB" dirty="0">
                <a:ea typeface="ＭＳ Ｐゴシック" pitchFamily="34" charset="-128"/>
              </a:rPr>
              <a:t>, London: Fulton and Open University.</a:t>
            </a:r>
          </a:p>
          <a:p>
            <a:pPr marL="457200" indent="-457200">
              <a:buFont typeface="Arial" pitchFamily="34" charset="0"/>
              <a:buChar char="•"/>
            </a:pPr>
            <a:r>
              <a:rPr lang="en-GB" dirty="0">
                <a:ea typeface="ＭＳ Ｐゴシック" pitchFamily="34" charset="-128"/>
              </a:rPr>
              <a:t> </a:t>
            </a:r>
            <a:r>
              <a:rPr lang="en-GB" dirty="0" err="1">
                <a:ea typeface="ＭＳ Ｐゴシック" pitchFamily="34" charset="-128"/>
              </a:rPr>
              <a:t>Mittler</a:t>
            </a:r>
            <a:r>
              <a:rPr lang="en-GB" dirty="0">
                <a:ea typeface="ＭＳ Ｐゴシック" pitchFamily="34" charset="-128"/>
              </a:rPr>
              <a:t> ,P . (2000) </a:t>
            </a:r>
            <a:r>
              <a:rPr lang="en-GB" i="1" dirty="0">
                <a:ea typeface="ＭＳ Ｐゴシック" pitchFamily="34" charset="-128"/>
              </a:rPr>
              <a:t>Working towards Inclusive Education: Social Contexts</a:t>
            </a:r>
            <a:r>
              <a:rPr lang="en-GB" dirty="0">
                <a:ea typeface="ＭＳ Ｐゴシック" pitchFamily="34" charset="-128"/>
              </a:rPr>
              <a:t>, London: David Fulton. </a:t>
            </a:r>
          </a:p>
          <a:p>
            <a:pPr marL="457200" indent="-457200">
              <a:buFont typeface="Arial" pitchFamily="34" charset="0"/>
              <a:buChar char="•"/>
            </a:pPr>
            <a:r>
              <a:rPr lang="en-GB" dirty="0">
                <a:ea typeface="ＭＳ Ｐゴシック" pitchFamily="34" charset="-128"/>
              </a:rPr>
              <a:t>National Assembly for Wales (2002) </a:t>
            </a:r>
            <a:r>
              <a:rPr lang="en-GB" i="1" dirty="0">
                <a:ea typeface="ＭＳ Ｐゴシック" pitchFamily="34" charset="-128"/>
              </a:rPr>
              <a:t>Special Educational Needs Code of Practice for Wales</a:t>
            </a:r>
            <a:r>
              <a:rPr lang="en-GB" dirty="0">
                <a:ea typeface="ＭＳ Ｐゴシック" pitchFamily="34" charset="-128"/>
              </a:rPr>
              <a:t>, Cardiff: WAG.</a:t>
            </a:r>
          </a:p>
          <a:p>
            <a:pPr marL="457200" indent="-457200">
              <a:buFont typeface="Arial" pitchFamily="34" charset="0"/>
              <a:buChar char="•"/>
            </a:pPr>
            <a:r>
              <a:rPr lang="en-GB" dirty="0">
                <a:ea typeface="ＭＳ Ｐゴシック" pitchFamily="34" charset="-128"/>
              </a:rPr>
              <a:t>Swain, J. &amp; </a:t>
            </a:r>
            <a:r>
              <a:rPr lang="en-GB" dirty="0" err="1">
                <a:ea typeface="ＭＳ Ｐゴシック" pitchFamily="34" charset="-128"/>
              </a:rPr>
              <a:t>Cook,T</a:t>
            </a:r>
            <a:r>
              <a:rPr lang="en-GB" dirty="0">
                <a:ea typeface="ＭＳ Ｐゴシック" pitchFamily="34" charset="-128"/>
              </a:rPr>
              <a:t>. (2005)In the name of inclusion, in Rix et al. (2005) </a:t>
            </a:r>
            <a:r>
              <a:rPr lang="en-GB" i="1" dirty="0">
                <a:ea typeface="ＭＳ Ｐゴシック" pitchFamily="34" charset="-128"/>
              </a:rPr>
              <a:t>Inclusive Education : Values into practice</a:t>
            </a:r>
            <a:r>
              <a:rPr lang="en-GB" dirty="0">
                <a:ea typeface="ＭＳ Ｐゴシック" pitchFamily="34" charset="-128"/>
              </a:rPr>
              <a:t>, Abingdon: Routledge.</a:t>
            </a:r>
          </a:p>
          <a:p>
            <a:endParaRPr lang="en-GB" dirty="0"/>
          </a:p>
        </p:txBody>
      </p:sp>
      <p:sp>
        <p:nvSpPr>
          <p:cNvPr id="3" name="Title 2"/>
          <p:cNvSpPr>
            <a:spLocks noGrp="1"/>
          </p:cNvSpPr>
          <p:nvPr>
            <p:ph type="title"/>
          </p:nvPr>
        </p:nvSpPr>
        <p:spPr/>
        <p:txBody>
          <a:bodyPr/>
          <a:lstStyle/>
          <a:p>
            <a:r>
              <a:rPr lang="en-GB" dirty="0"/>
              <a:t>References</a:t>
            </a:r>
          </a:p>
        </p:txBody>
      </p:sp>
    </p:spTree>
    <p:extLst>
      <p:ext uri="{BB962C8B-B14F-4D97-AF65-F5344CB8AC3E}">
        <p14:creationId xmlns:p14="http://schemas.microsoft.com/office/powerpoint/2010/main" val="38255530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217</TotalTime>
  <Words>1742</Words>
  <Application>Microsoft Office PowerPoint</Application>
  <PresentationFormat>On-screen Show (4:3)</PresentationFormat>
  <Paragraphs>283</Paragraphs>
  <Slides>28</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ＭＳ Ｐゴシック</vt:lpstr>
      <vt:lpstr>Arial</vt:lpstr>
      <vt:lpstr>Calibri</vt:lpstr>
      <vt:lpstr>Candara</vt:lpstr>
      <vt:lpstr>Symbol</vt:lpstr>
      <vt:lpstr>Wingdings</vt:lpstr>
      <vt:lpstr>Waveform</vt:lpstr>
      <vt:lpstr>Principles of Inclusive Practice</vt:lpstr>
      <vt:lpstr>Inclusion</vt:lpstr>
      <vt:lpstr>Barriers to inclusion</vt:lpstr>
      <vt:lpstr>Recap: What can you remember about discrimination?</vt:lpstr>
      <vt:lpstr>Positive Discrimination</vt:lpstr>
      <vt:lpstr>Being non-discriminatory</vt:lpstr>
      <vt:lpstr>Equality of access to opportunities for learning and participation</vt:lpstr>
      <vt:lpstr>SEN Code of Practice</vt:lpstr>
      <vt:lpstr>Remember</vt:lpstr>
      <vt:lpstr>These are some of the practices that include all pupils:</vt:lpstr>
      <vt:lpstr>School Organisation for SEN/ALN</vt:lpstr>
      <vt:lpstr>The graduated response</vt:lpstr>
      <vt:lpstr>All schools and early years settings must have an SEN policy </vt:lpstr>
      <vt:lpstr>Professionals who input into SEN</vt:lpstr>
      <vt:lpstr>Task</vt:lpstr>
      <vt:lpstr>SENCO/ALNCO role</vt:lpstr>
      <vt:lpstr>SENCO Role</vt:lpstr>
      <vt:lpstr>External Agencies </vt:lpstr>
      <vt:lpstr>Individual Education Plans(IEP)</vt:lpstr>
      <vt:lpstr>PowerPoint Presentation</vt:lpstr>
      <vt:lpstr>Within school methods of support:</vt:lpstr>
      <vt:lpstr>Range of SEN Provision</vt:lpstr>
      <vt:lpstr>Case Study</vt:lpstr>
      <vt:lpstr>PowerPoint Presentation</vt:lpstr>
      <vt:lpstr>PowerPoint Presentation</vt:lpstr>
      <vt:lpstr>PowerPoint Presentation</vt:lpstr>
      <vt:lpstr>PowerPoint Presentation</vt:lpstr>
      <vt:lpstr>References</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Inclusive Practice</dc:title>
  <dc:creator>Phillips, Laura</dc:creator>
  <cp:lastModifiedBy>Laura Hutchings</cp:lastModifiedBy>
  <cp:revision>15</cp:revision>
  <dcterms:created xsi:type="dcterms:W3CDTF">2015-01-12T12:18:11Z</dcterms:created>
  <dcterms:modified xsi:type="dcterms:W3CDTF">2018-11-07T10:28:44Z</dcterms:modified>
</cp:coreProperties>
</file>