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2.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3.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6"/>
  </p:notesMasterIdLst>
  <p:sldIdLst>
    <p:sldId id="256" r:id="rId2"/>
    <p:sldId id="257" r:id="rId3"/>
    <p:sldId id="258" r:id="rId4"/>
    <p:sldId id="279" r:id="rId5"/>
    <p:sldId id="259" r:id="rId6"/>
    <p:sldId id="267" r:id="rId7"/>
    <p:sldId id="260" r:id="rId8"/>
    <p:sldId id="261" r:id="rId9"/>
    <p:sldId id="270" r:id="rId10"/>
    <p:sldId id="262" r:id="rId11"/>
    <p:sldId id="268" r:id="rId12"/>
    <p:sldId id="269" r:id="rId13"/>
    <p:sldId id="263" r:id="rId14"/>
    <p:sldId id="271" r:id="rId15"/>
    <p:sldId id="272" r:id="rId16"/>
    <p:sldId id="280" r:id="rId17"/>
    <p:sldId id="264" r:id="rId18"/>
    <p:sldId id="273" r:id="rId19"/>
    <p:sldId id="275" r:id="rId20"/>
    <p:sldId id="283" r:id="rId21"/>
    <p:sldId id="284" r:id="rId22"/>
    <p:sldId id="285" r:id="rId23"/>
    <p:sldId id="276" r:id="rId24"/>
    <p:sldId id="277" r:id="rId25"/>
    <p:sldId id="278" r:id="rId26"/>
    <p:sldId id="309" r:id="rId27"/>
    <p:sldId id="265" r:id="rId28"/>
    <p:sldId id="299" r:id="rId29"/>
    <p:sldId id="300" r:id="rId30"/>
    <p:sldId id="301" r:id="rId31"/>
    <p:sldId id="302" r:id="rId32"/>
    <p:sldId id="303" r:id="rId33"/>
    <p:sldId id="304" r:id="rId34"/>
    <p:sldId id="305" r:id="rId35"/>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2FDFE"/>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F6D7CC-A9FC-4E6D-85EF-4E356A9DB187}" v="11" dt="2022-03-11T11:43:37.5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65120" autoAdjust="0"/>
  </p:normalViewPr>
  <p:slideViewPr>
    <p:cSldViewPr snapToGrid="0">
      <p:cViewPr varScale="1">
        <p:scale>
          <a:sx n="60" d="100"/>
          <a:sy n="60" d="100"/>
        </p:scale>
        <p:origin x="405"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CCF6D7CC-A9FC-4E6D-85EF-4E356A9DB187}"/>
    <pc:docChg chg="undo custSel addSld delSld modSld sldOrd">
      <pc:chgData name="Laura Knight" userId="fcc6b1b8-7f69-4c06-9fd3-1a1553b3cd99" providerId="ADAL" clId="{CCF6D7CC-A9FC-4E6D-85EF-4E356A9DB187}" dt="2022-03-11T11:59:11.548" v="315" actId="207"/>
      <pc:docMkLst>
        <pc:docMk/>
      </pc:docMkLst>
      <pc:sldChg chg="addSp delSp modSp mod delAnim">
        <pc:chgData name="Laura Knight" userId="fcc6b1b8-7f69-4c06-9fd3-1a1553b3cd99" providerId="ADAL" clId="{CCF6D7CC-A9FC-4E6D-85EF-4E356A9DB187}" dt="2022-03-11T09:35:35.306" v="25" actId="478"/>
        <pc:sldMkLst>
          <pc:docMk/>
          <pc:sldMk cId="3990058175" sldId="256"/>
        </pc:sldMkLst>
        <pc:spChg chg="mod">
          <ac:chgData name="Laura Knight" userId="fcc6b1b8-7f69-4c06-9fd3-1a1553b3cd99" providerId="ADAL" clId="{CCF6D7CC-A9FC-4E6D-85EF-4E356A9DB187}" dt="2022-03-11T09:34:00.454" v="22" actId="20577"/>
          <ac:spMkLst>
            <pc:docMk/>
            <pc:sldMk cId="3990058175" sldId="256"/>
            <ac:spMk id="3" creationId="{00000000-0000-0000-0000-000000000000}"/>
          </ac:spMkLst>
        </pc:spChg>
        <pc:picChg chg="del">
          <ac:chgData name="Laura Knight" userId="fcc6b1b8-7f69-4c06-9fd3-1a1553b3cd99" providerId="ADAL" clId="{CCF6D7CC-A9FC-4E6D-85EF-4E356A9DB187}" dt="2022-03-11T09:35:35.306" v="25" actId="478"/>
          <ac:picMkLst>
            <pc:docMk/>
            <pc:sldMk cId="3990058175" sldId="256"/>
            <ac:picMk id="4" creationId="{1C34B044-7160-4D46-A6B5-E8710B84641B}"/>
          </ac:picMkLst>
        </pc:picChg>
        <pc:picChg chg="add del mod">
          <ac:chgData name="Laura Knight" userId="fcc6b1b8-7f69-4c06-9fd3-1a1553b3cd99" providerId="ADAL" clId="{CCF6D7CC-A9FC-4E6D-85EF-4E356A9DB187}" dt="2022-03-11T09:35:05.614" v="24"/>
          <ac:picMkLst>
            <pc:docMk/>
            <pc:sldMk cId="3990058175" sldId="256"/>
            <ac:picMk id="5" creationId="{642D32E7-66B3-4A22-ABF9-DF66037320DD}"/>
          </ac:picMkLst>
        </pc:picChg>
        <pc:picChg chg="add mod">
          <ac:chgData name="Laura Knight" userId="fcc6b1b8-7f69-4c06-9fd3-1a1553b3cd99" providerId="ADAL" clId="{CCF6D7CC-A9FC-4E6D-85EF-4E356A9DB187}" dt="2022-03-11T09:35:05.614" v="24"/>
          <ac:picMkLst>
            <pc:docMk/>
            <pc:sldMk cId="3990058175" sldId="256"/>
            <ac:picMk id="6" creationId="{4B317F4B-4FBC-4231-B381-B8BA0C633D3D}"/>
          </ac:picMkLst>
        </pc:picChg>
      </pc:sldChg>
      <pc:sldChg chg="addSp delSp modSp mod delAnim">
        <pc:chgData name="Laura Knight" userId="fcc6b1b8-7f69-4c06-9fd3-1a1553b3cd99" providerId="ADAL" clId="{CCF6D7CC-A9FC-4E6D-85EF-4E356A9DB187}" dt="2022-03-11T09:44:52.483" v="107"/>
        <pc:sldMkLst>
          <pc:docMk/>
          <pc:sldMk cId="8275875" sldId="257"/>
        </pc:sldMkLst>
        <pc:picChg chg="del">
          <ac:chgData name="Laura Knight" userId="fcc6b1b8-7f69-4c06-9fd3-1a1553b3cd99" providerId="ADAL" clId="{CCF6D7CC-A9FC-4E6D-85EF-4E356A9DB187}" dt="2022-03-11T09:35:40.316" v="26" actId="478"/>
          <ac:picMkLst>
            <pc:docMk/>
            <pc:sldMk cId="8275875" sldId="257"/>
            <ac:picMk id="5" creationId="{CA82A371-6151-4309-88C5-70856716AB5A}"/>
          </ac:picMkLst>
        </pc:picChg>
        <pc:picChg chg="add mod">
          <ac:chgData name="Laura Knight" userId="fcc6b1b8-7f69-4c06-9fd3-1a1553b3cd99" providerId="ADAL" clId="{CCF6D7CC-A9FC-4E6D-85EF-4E356A9DB187}" dt="2022-03-11T09:44:52.483" v="107"/>
          <ac:picMkLst>
            <pc:docMk/>
            <pc:sldMk cId="8275875" sldId="257"/>
            <ac:picMk id="6" creationId="{E43B3573-B3B6-4705-B020-E90CB7DD387C}"/>
          </ac:picMkLst>
        </pc:picChg>
      </pc:sldChg>
      <pc:sldChg chg="addSp delSp modSp mod delAnim">
        <pc:chgData name="Laura Knight" userId="fcc6b1b8-7f69-4c06-9fd3-1a1553b3cd99" providerId="ADAL" clId="{CCF6D7CC-A9FC-4E6D-85EF-4E356A9DB187}" dt="2022-03-11T11:47:00.906" v="303" actId="20577"/>
        <pc:sldMkLst>
          <pc:docMk/>
          <pc:sldMk cId="383941225" sldId="258"/>
        </pc:sldMkLst>
        <pc:spChg chg="mod">
          <ac:chgData name="Laura Knight" userId="fcc6b1b8-7f69-4c06-9fd3-1a1553b3cd99" providerId="ADAL" clId="{CCF6D7CC-A9FC-4E6D-85EF-4E356A9DB187}" dt="2022-03-11T11:47:00.906" v="303" actId="20577"/>
          <ac:spMkLst>
            <pc:docMk/>
            <pc:sldMk cId="383941225" sldId="258"/>
            <ac:spMk id="3" creationId="{00000000-0000-0000-0000-000000000000}"/>
          </ac:spMkLst>
        </pc:spChg>
        <pc:picChg chg="del">
          <ac:chgData name="Laura Knight" userId="fcc6b1b8-7f69-4c06-9fd3-1a1553b3cd99" providerId="ADAL" clId="{CCF6D7CC-A9FC-4E6D-85EF-4E356A9DB187}" dt="2022-03-11T09:35:43.997" v="27" actId="478"/>
          <ac:picMkLst>
            <pc:docMk/>
            <pc:sldMk cId="383941225" sldId="258"/>
            <ac:picMk id="5" creationId="{90710841-4084-4306-A619-5EFBB6E41C3F}"/>
          </ac:picMkLst>
        </pc:picChg>
        <pc:picChg chg="add del mod">
          <ac:chgData name="Laura Knight" userId="fcc6b1b8-7f69-4c06-9fd3-1a1553b3cd99" providerId="ADAL" clId="{CCF6D7CC-A9FC-4E6D-85EF-4E356A9DB187}" dt="2022-03-11T09:57:54.726" v="108"/>
          <ac:picMkLst>
            <pc:docMk/>
            <pc:sldMk cId="383941225" sldId="258"/>
            <ac:picMk id="6" creationId="{1386B21F-6AAA-4CC5-BE98-48F029E2836C}"/>
          </ac:picMkLst>
        </pc:picChg>
        <pc:picChg chg="add mod">
          <ac:chgData name="Laura Knight" userId="fcc6b1b8-7f69-4c06-9fd3-1a1553b3cd99" providerId="ADAL" clId="{CCF6D7CC-A9FC-4E6D-85EF-4E356A9DB187}" dt="2022-03-11T09:57:54.726" v="108"/>
          <ac:picMkLst>
            <pc:docMk/>
            <pc:sldMk cId="383941225" sldId="258"/>
            <ac:picMk id="7" creationId="{6EDFDD06-09A2-42C6-BCC0-F71EE0B9ED04}"/>
          </ac:picMkLst>
        </pc:picChg>
      </pc:sldChg>
      <pc:sldChg chg="addSp delSp modSp mod delAnim">
        <pc:chgData name="Laura Knight" userId="fcc6b1b8-7f69-4c06-9fd3-1a1553b3cd99" providerId="ADAL" clId="{CCF6D7CC-A9FC-4E6D-85EF-4E356A9DB187}" dt="2022-03-11T09:57:54.726" v="108"/>
        <pc:sldMkLst>
          <pc:docMk/>
          <pc:sldMk cId="3287034433" sldId="259"/>
        </pc:sldMkLst>
        <pc:picChg chg="del">
          <ac:chgData name="Laura Knight" userId="fcc6b1b8-7f69-4c06-9fd3-1a1553b3cd99" providerId="ADAL" clId="{CCF6D7CC-A9FC-4E6D-85EF-4E356A9DB187}" dt="2022-03-11T09:35:51.728" v="29" actId="478"/>
          <ac:picMkLst>
            <pc:docMk/>
            <pc:sldMk cId="3287034433" sldId="259"/>
            <ac:picMk id="4" creationId="{D2A17035-F202-4667-B3E1-1231C8E51A9E}"/>
          </ac:picMkLst>
        </pc:picChg>
        <pc:picChg chg="add mod">
          <ac:chgData name="Laura Knight" userId="fcc6b1b8-7f69-4c06-9fd3-1a1553b3cd99" providerId="ADAL" clId="{CCF6D7CC-A9FC-4E6D-85EF-4E356A9DB187}" dt="2022-03-11T09:57:54.726" v="108"/>
          <ac:picMkLst>
            <pc:docMk/>
            <pc:sldMk cId="3287034433" sldId="259"/>
            <ac:picMk id="5" creationId="{E270A9AD-7EFF-4C3E-A7AE-E174C382A58E}"/>
          </ac:picMkLst>
        </pc:picChg>
      </pc:sldChg>
      <pc:sldChg chg="addSp delSp modSp mod delAnim">
        <pc:chgData name="Laura Knight" userId="fcc6b1b8-7f69-4c06-9fd3-1a1553b3cd99" providerId="ADAL" clId="{CCF6D7CC-A9FC-4E6D-85EF-4E356A9DB187}" dt="2022-03-11T09:57:54.726" v="108"/>
        <pc:sldMkLst>
          <pc:docMk/>
          <pc:sldMk cId="3427448741" sldId="260"/>
        </pc:sldMkLst>
        <pc:picChg chg="del">
          <ac:chgData name="Laura Knight" userId="fcc6b1b8-7f69-4c06-9fd3-1a1553b3cd99" providerId="ADAL" clId="{CCF6D7CC-A9FC-4E6D-85EF-4E356A9DB187}" dt="2022-03-11T09:36:00.220" v="31" actId="478"/>
          <ac:picMkLst>
            <pc:docMk/>
            <pc:sldMk cId="3427448741" sldId="260"/>
            <ac:picMk id="3" creationId="{E852E28F-088D-4B36-A2A5-FB279E5559C0}"/>
          </ac:picMkLst>
        </pc:picChg>
        <pc:picChg chg="add mod">
          <ac:chgData name="Laura Knight" userId="fcc6b1b8-7f69-4c06-9fd3-1a1553b3cd99" providerId="ADAL" clId="{CCF6D7CC-A9FC-4E6D-85EF-4E356A9DB187}" dt="2022-03-11T09:57:54.726" v="108"/>
          <ac:picMkLst>
            <pc:docMk/>
            <pc:sldMk cId="3427448741" sldId="260"/>
            <ac:picMk id="5" creationId="{6110753A-9232-4DD6-98BB-2A7C94CC47E5}"/>
          </ac:picMkLst>
        </pc:picChg>
      </pc:sldChg>
      <pc:sldChg chg="addSp delSp modSp mod delAnim">
        <pc:chgData name="Laura Knight" userId="fcc6b1b8-7f69-4c06-9fd3-1a1553b3cd99" providerId="ADAL" clId="{CCF6D7CC-A9FC-4E6D-85EF-4E356A9DB187}" dt="2022-03-11T10:52:29.980" v="109"/>
        <pc:sldMkLst>
          <pc:docMk/>
          <pc:sldMk cId="2920597439" sldId="261"/>
        </pc:sldMkLst>
        <pc:picChg chg="del">
          <ac:chgData name="Laura Knight" userId="fcc6b1b8-7f69-4c06-9fd3-1a1553b3cd99" providerId="ADAL" clId="{CCF6D7CC-A9FC-4E6D-85EF-4E356A9DB187}" dt="2022-03-11T09:36:03.597" v="32" actId="478"/>
          <ac:picMkLst>
            <pc:docMk/>
            <pc:sldMk cId="2920597439" sldId="261"/>
            <ac:picMk id="6" creationId="{61EE9773-9915-4790-B2F9-58A1A15B2293}"/>
          </ac:picMkLst>
        </pc:picChg>
        <pc:picChg chg="add del mod">
          <ac:chgData name="Laura Knight" userId="fcc6b1b8-7f69-4c06-9fd3-1a1553b3cd99" providerId="ADAL" clId="{CCF6D7CC-A9FC-4E6D-85EF-4E356A9DB187}" dt="2022-03-11T10:52:29.980" v="109"/>
          <ac:picMkLst>
            <pc:docMk/>
            <pc:sldMk cId="2920597439" sldId="261"/>
            <ac:picMk id="7" creationId="{F06DDAEA-B7B1-42C3-964A-4A7D7AE0E035}"/>
          </ac:picMkLst>
        </pc:picChg>
        <pc:picChg chg="add mod">
          <ac:chgData name="Laura Knight" userId="fcc6b1b8-7f69-4c06-9fd3-1a1553b3cd99" providerId="ADAL" clId="{CCF6D7CC-A9FC-4E6D-85EF-4E356A9DB187}" dt="2022-03-11T10:52:29.980" v="109"/>
          <ac:picMkLst>
            <pc:docMk/>
            <pc:sldMk cId="2920597439" sldId="261"/>
            <ac:picMk id="8" creationId="{70F2CEFA-8887-4EB8-AF71-72B7C3BCC86B}"/>
          </ac:picMkLst>
        </pc:picChg>
      </pc:sldChg>
      <pc:sldChg chg="addSp delSp modSp mod delAnim">
        <pc:chgData name="Laura Knight" userId="fcc6b1b8-7f69-4c06-9fd3-1a1553b3cd99" providerId="ADAL" clId="{CCF6D7CC-A9FC-4E6D-85EF-4E356A9DB187}" dt="2022-03-11T10:58:25.362" v="110"/>
        <pc:sldMkLst>
          <pc:docMk/>
          <pc:sldMk cId="814322282" sldId="262"/>
        </pc:sldMkLst>
        <pc:picChg chg="add mod">
          <ac:chgData name="Laura Knight" userId="fcc6b1b8-7f69-4c06-9fd3-1a1553b3cd99" providerId="ADAL" clId="{CCF6D7CC-A9FC-4E6D-85EF-4E356A9DB187}" dt="2022-03-11T10:58:25.362" v="110"/>
          <ac:picMkLst>
            <pc:docMk/>
            <pc:sldMk cId="814322282" sldId="262"/>
            <ac:picMk id="3" creationId="{DF37123F-C199-4921-A80A-BD04D06C3865}"/>
          </ac:picMkLst>
        </pc:picChg>
        <pc:picChg chg="del">
          <ac:chgData name="Laura Knight" userId="fcc6b1b8-7f69-4c06-9fd3-1a1553b3cd99" providerId="ADAL" clId="{CCF6D7CC-A9FC-4E6D-85EF-4E356A9DB187}" dt="2022-03-11T09:36:12.077" v="34" actId="478"/>
          <ac:picMkLst>
            <pc:docMk/>
            <pc:sldMk cId="814322282" sldId="262"/>
            <ac:picMk id="4" creationId="{8D3531F8-8EF2-4822-8C01-B1245AA7C4C1}"/>
          </ac:picMkLst>
        </pc:picChg>
      </pc:sldChg>
      <pc:sldChg chg="addSp delSp modSp mod delAnim">
        <pc:chgData name="Laura Knight" userId="fcc6b1b8-7f69-4c06-9fd3-1a1553b3cd99" providerId="ADAL" clId="{CCF6D7CC-A9FC-4E6D-85EF-4E356A9DB187}" dt="2022-03-11T11:08:33.030" v="111"/>
        <pc:sldMkLst>
          <pc:docMk/>
          <pc:sldMk cId="1907885444" sldId="263"/>
        </pc:sldMkLst>
        <pc:picChg chg="del">
          <ac:chgData name="Laura Knight" userId="fcc6b1b8-7f69-4c06-9fd3-1a1553b3cd99" providerId="ADAL" clId="{CCF6D7CC-A9FC-4E6D-85EF-4E356A9DB187}" dt="2022-03-11T09:36:23.639" v="37" actId="478"/>
          <ac:picMkLst>
            <pc:docMk/>
            <pc:sldMk cId="1907885444" sldId="263"/>
            <ac:picMk id="3" creationId="{AE4C126D-72CB-408D-AC0B-54291AC4652B}"/>
          </ac:picMkLst>
        </pc:picChg>
        <pc:picChg chg="add del mod">
          <ac:chgData name="Laura Knight" userId="fcc6b1b8-7f69-4c06-9fd3-1a1553b3cd99" providerId="ADAL" clId="{CCF6D7CC-A9FC-4E6D-85EF-4E356A9DB187}" dt="2022-03-11T11:08:33.030" v="111"/>
          <ac:picMkLst>
            <pc:docMk/>
            <pc:sldMk cId="1907885444" sldId="263"/>
            <ac:picMk id="6" creationId="{B2300B32-355E-4E15-85C8-476401119933}"/>
          </ac:picMkLst>
        </pc:picChg>
        <pc:picChg chg="add mod">
          <ac:chgData name="Laura Knight" userId="fcc6b1b8-7f69-4c06-9fd3-1a1553b3cd99" providerId="ADAL" clId="{CCF6D7CC-A9FC-4E6D-85EF-4E356A9DB187}" dt="2022-03-11T11:08:33.030" v="111"/>
          <ac:picMkLst>
            <pc:docMk/>
            <pc:sldMk cId="1907885444" sldId="263"/>
            <ac:picMk id="7" creationId="{4D7CACF1-6AC1-4675-9EE1-C75748F5290C}"/>
          </ac:picMkLst>
        </pc:picChg>
      </pc:sldChg>
      <pc:sldChg chg="addSp delSp modSp mod delAnim">
        <pc:chgData name="Laura Knight" userId="fcc6b1b8-7f69-4c06-9fd3-1a1553b3cd99" providerId="ADAL" clId="{CCF6D7CC-A9FC-4E6D-85EF-4E356A9DB187}" dt="2022-03-11T11:12:52.120" v="112"/>
        <pc:sldMkLst>
          <pc:docMk/>
          <pc:sldMk cId="3156655437" sldId="264"/>
        </pc:sldMkLst>
        <pc:picChg chg="del">
          <ac:chgData name="Laura Knight" userId="fcc6b1b8-7f69-4c06-9fd3-1a1553b3cd99" providerId="ADAL" clId="{CCF6D7CC-A9FC-4E6D-85EF-4E356A9DB187}" dt="2022-03-11T09:36:41.349" v="41" actId="478"/>
          <ac:picMkLst>
            <pc:docMk/>
            <pc:sldMk cId="3156655437" sldId="264"/>
            <ac:picMk id="4" creationId="{F62F7258-41C3-400D-9BC3-DFF6564D26DC}"/>
          </ac:picMkLst>
        </pc:picChg>
        <pc:picChg chg="add del mod">
          <ac:chgData name="Laura Knight" userId="fcc6b1b8-7f69-4c06-9fd3-1a1553b3cd99" providerId="ADAL" clId="{CCF6D7CC-A9FC-4E6D-85EF-4E356A9DB187}" dt="2022-03-11T11:12:52.120" v="112"/>
          <ac:picMkLst>
            <pc:docMk/>
            <pc:sldMk cId="3156655437" sldId="264"/>
            <ac:picMk id="5" creationId="{AB76417A-B514-4975-8660-FACD9DB4187B}"/>
          </ac:picMkLst>
        </pc:picChg>
        <pc:picChg chg="add mod">
          <ac:chgData name="Laura Knight" userId="fcc6b1b8-7f69-4c06-9fd3-1a1553b3cd99" providerId="ADAL" clId="{CCF6D7CC-A9FC-4E6D-85EF-4E356A9DB187}" dt="2022-03-11T11:12:52.120" v="112"/>
          <ac:picMkLst>
            <pc:docMk/>
            <pc:sldMk cId="3156655437" sldId="264"/>
            <ac:picMk id="6" creationId="{47B99025-CC28-478B-A273-5AAB5ED42082}"/>
          </ac:picMkLst>
        </pc:picChg>
      </pc:sldChg>
      <pc:sldChg chg="addSp delSp modSp mod delAnim modNotesTx">
        <pc:chgData name="Laura Knight" userId="fcc6b1b8-7f69-4c06-9fd3-1a1553b3cd99" providerId="ADAL" clId="{CCF6D7CC-A9FC-4E6D-85EF-4E356A9DB187}" dt="2022-03-11T11:43:37.564" v="296"/>
        <pc:sldMkLst>
          <pc:docMk/>
          <pc:sldMk cId="707468649" sldId="265"/>
        </pc:sldMkLst>
        <pc:picChg chg="del">
          <ac:chgData name="Laura Knight" userId="fcc6b1b8-7f69-4c06-9fd3-1a1553b3cd99" providerId="ADAL" clId="{CCF6D7CC-A9FC-4E6D-85EF-4E356A9DB187}" dt="2022-03-11T09:39:17.172" v="62" actId="478"/>
          <ac:picMkLst>
            <pc:docMk/>
            <pc:sldMk cId="707468649" sldId="265"/>
            <ac:picMk id="7" creationId="{AA96FE57-4214-4A85-AD83-ABB6AE1EC391}"/>
          </ac:picMkLst>
        </pc:picChg>
        <pc:picChg chg="add mod">
          <ac:chgData name="Laura Knight" userId="fcc6b1b8-7f69-4c06-9fd3-1a1553b3cd99" providerId="ADAL" clId="{CCF6D7CC-A9FC-4E6D-85EF-4E356A9DB187}" dt="2022-03-11T11:43:37.564" v="296"/>
          <ac:picMkLst>
            <pc:docMk/>
            <pc:sldMk cId="707468649" sldId="265"/>
            <ac:picMk id="8" creationId="{F33FAF36-6D7C-4B0E-8F78-CA6B90FF1E36}"/>
          </ac:picMkLst>
        </pc:picChg>
      </pc:sldChg>
      <pc:sldChg chg="addSp delSp modSp mod delAnim">
        <pc:chgData name="Laura Knight" userId="fcc6b1b8-7f69-4c06-9fd3-1a1553b3cd99" providerId="ADAL" clId="{CCF6D7CC-A9FC-4E6D-85EF-4E356A9DB187}" dt="2022-03-11T09:57:54.726" v="108"/>
        <pc:sldMkLst>
          <pc:docMk/>
          <pc:sldMk cId="2788086503" sldId="267"/>
        </pc:sldMkLst>
        <pc:picChg chg="del">
          <ac:chgData name="Laura Knight" userId="fcc6b1b8-7f69-4c06-9fd3-1a1553b3cd99" providerId="ADAL" clId="{CCF6D7CC-A9FC-4E6D-85EF-4E356A9DB187}" dt="2022-03-11T09:35:55.684" v="30" actId="478"/>
          <ac:picMkLst>
            <pc:docMk/>
            <pc:sldMk cId="2788086503" sldId="267"/>
            <ac:picMk id="4" creationId="{D68B5C05-ABA1-49F0-BEE8-4B4AC6E41864}"/>
          </ac:picMkLst>
        </pc:picChg>
        <pc:picChg chg="add mod">
          <ac:chgData name="Laura Knight" userId="fcc6b1b8-7f69-4c06-9fd3-1a1553b3cd99" providerId="ADAL" clId="{CCF6D7CC-A9FC-4E6D-85EF-4E356A9DB187}" dt="2022-03-11T09:57:54.726" v="108"/>
          <ac:picMkLst>
            <pc:docMk/>
            <pc:sldMk cId="2788086503" sldId="267"/>
            <ac:picMk id="5" creationId="{890FF789-8035-4565-B2C4-899DD05416D3}"/>
          </ac:picMkLst>
        </pc:picChg>
      </pc:sldChg>
      <pc:sldChg chg="addSp delSp modSp mod delAnim">
        <pc:chgData name="Laura Knight" userId="fcc6b1b8-7f69-4c06-9fd3-1a1553b3cd99" providerId="ADAL" clId="{CCF6D7CC-A9FC-4E6D-85EF-4E356A9DB187}" dt="2022-03-11T10:58:25.362" v="110"/>
        <pc:sldMkLst>
          <pc:docMk/>
          <pc:sldMk cId="2495822971" sldId="268"/>
        </pc:sldMkLst>
        <pc:picChg chg="del">
          <ac:chgData name="Laura Knight" userId="fcc6b1b8-7f69-4c06-9fd3-1a1553b3cd99" providerId="ADAL" clId="{CCF6D7CC-A9FC-4E6D-85EF-4E356A9DB187}" dt="2022-03-11T09:36:15.237" v="35" actId="478"/>
          <ac:picMkLst>
            <pc:docMk/>
            <pc:sldMk cId="2495822971" sldId="268"/>
            <ac:picMk id="5" creationId="{AA7EA164-14CC-4BEC-BFDE-A89E4978069E}"/>
          </ac:picMkLst>
        </pc:picChg>
        <pc:picChg chg="add mod">
          <ac:chgData name="Laura Knight" userId="fcc6b1b8-7f69-4c06-9fd3-1a1553b3cd99" providerId="ADAL" clId="{CCF6D7CC-A9FC-4E6D-85EF-4E356A9DB187}" dt="2022-03-11T10:58:25.362" v="110"/>
          <ac:picMkLst>
            <pc:docMk/>
            <pc:sldMk cId="2495822971" sldId="268"/>
            <ac:picMk id="6" creationId="{39D31853-E117-45AD-9735-51051C98C5E8}"/>
          </ac:picMkLst>
        </pc:picChg>
      </pc:sldChg>
      <pc:sldChg chg="addSp delSp modSp mod delAnim">
        <pc:chgData name="Laura Knight" userId="fcc6b1b8-7f69-4c06-9fd3-1a1553b3cd99" providerId="ADAL" clId="{CCF6D7CC-A9FC-4E6D-85EF-4E356A9DB187}" dt="2022-03-11T11:08:33.030" v="111"/>
        <pc:sldMkLst>
          <pc:docMk/>
          <pc:sldMk cId="1630877459" sldId="269"/>
        </pc:sldMkLst>
        <pc:picChg chg="del">
          <ac:chgData name="Laura Knight" userId="fcc6b1b8-7f69-4c06-9fd3-1a1553b3cd99" providerId="ADAL" clId="{CCF6D7CC-A9FC-4E6D-85EF-4E356A9DB187}" dt="2022-03-11T09:36:19.536" v="36" actId="478"/>
          <ac:picMkLst>
            <pc:docMk/>
            <pc:sldMk cId="1630877459" sldId="269"/>
            <ac:picMk id="2" creationId="{52C3AC7C-3406-40E3-9A38-29B9F06B2719}"/>
          </ac:picMkLst>
        </pc:picChg>
        <pc:picChg chg="add del mod">
          <ac:chgData name="Laura Knight" userId="fcc6b1b8-7f69-4c06-9fd3-1a1553b3cd99" providerId="ADAL" clId="{CCF6D7CC-A9FC-4E6D-85EF-4E356A9DB187}" dt="2022-03-11T11:08:33.030" v="111"/>
          <ac:picMkLst>
            <pc:docMk/>
            <pc:sldMk cId="1630877459" sldId="269"/>
            <ac:picMk id="3" creationId="{7C7A08A8-8807-4D4A-B493-4FB8D5FCFC84}"/>
          </ac:picMkLst>
        </pc:picChg>
        <pc:picChg chg="add mod">
          <ac:chgData name="Laura Knight" userId="fcc6b1b8-7f69-4c06-9fd3-1a1553b3cd99" providerId="ADAL" clId="{CCF6D7CC-A9FC-4E6D-85EF-4E356A9DB187}" dt="2022-03-11T11:08:33.030" v="111"/>
          <ac:picMkLst>
            <pc:docMk/>
            <pc:sldMk cId="1630877459" sldId="269"/>
            <ac:picMk id="7" creationId="{29FF53D1-83E2-48C2-8793-EAE45C554561}"/>
          </ac:picMkLst>
        </pc:picChg>
      </pc:sldChg>
      <pc:sldChg chg="addSp delSp modSp mod delAnim">
        <pc:chgData name="Laura Knight" userId="fcc6b1b8-7f69-4c06-9fd3-1a1553b3cd99" providerId="ADAL" clId="{CCF6D7CC-A9FC-4E6D-85EF-4E356A9DB187}" dt="2022-03-11T10:52:29.980" v="109"/>
        <pc:sldMkLst>
          <pc:docMk/>
          <pc:sldMk cId="876752796" sldId="270"/>
        </pc:sldMkLst>
        <pc:picChg chg="del">
          <ac:chgData name="Laura Knight" userId="fcc6b1b8-7f69-4c06-9fd3-1a1553b3cd99" providerId="ADAL" clId="{CCF6D7CC-A9FC-4E6D-85EF-4E356A9DB187}" dt="2022-03-11T09:36:08.056" v="33" actId="478"/>
          <ac:picMkLst>
            <pc:docMk/>
            <pc:sldMk cId="876752796" sldId="270"/>
            <ac:picMk id="6" creationId="{E2996BEC-A2B0-48B8-AF85-4E0897CE5EAE}"/>
          </ac:picMkLst>
        </pc:picChg>
        <pc:picChg chg="add mod">
          <ac:chgData name="Laura Knight" userId="fcc6b1b8-7f69-4c06-9fd3-1a1553b3cd99" providerId="ADAL" clId="{CCF6D7CC-A9FC-4E6D-85EF-4E356A9DB187}" dt="2022-03-11T10:52:29.980" v="109"/>
          <ac:picMkLst>
            <pc:docMk/>
            <pc:sldMk cId="876752796" sldId="270"/>
            <ac:picMk id="7" creationId="{DDE29D2D-3749-43E4-9F30-9EED8FC6048E}"/>
          </ac:picMkLst>
        </pc:picChg>
      </pc:sldChg>
      <pc:sldChg chg="addSp delSp modSp mod delAnim">
        <pc:chgData name="Laura Knight" userId="fcc6b1b8-7f69-4c06-9fd3-1a1553b3cd99" providerId="ADAL" clId="{CCF6D7CC-A9FC-4E6D-85EF-4E356A9DB187}" dt="2022-03-11T11:08:33.030" v="111"/>
        <pc:sldMkLst>
          <pc:docMk/>
          <pc:sldMk cId="3696632580" sldId="271"/>
        </pc:sldMkLst>
        <pc:picChg chg="del">
          <ac:chgData name="Laura Knight" userId="fcc6b1b8-7f69-4c06-9fd3-1a1553b3cd99" providerId="ADAL" clId="{CCF6D7CC-A9FC-4E6D-85EF-4E356A9DB187}" dt="2022-03-11T09:36:27.836" v="38" actId="478"/>
          <ac:picMkLst>
            <pc:docMk/>
            <pc:sldMk cId="3696632580" sldId="271"/>
            <ac:picMk id="6" creationId="{CBA1AB74-08F9-49AD-8184-E0FF64B82A0D}"/>
          </ac:picMkLst>
        </pc:picChg>
        <pc:picChg chg="add mod">
          <ac:chgData name="Laura Knight" userId="fcc6b1b8-7f69-4c06-9fd3-1a1553b3cd99" providerId="ADAL" clId="{CCF6D7CC-A9FC-4E6D-85EF-4E356A9DB187}" dt="2022-03-11T11:08:33.030" v="111"/>
          <ac:picMkLst>
            <pc:docMk/>
            <pc:sldMk cId="3696632580" sldId="271"/>
            <ac:picMk id="7" creationId="{D17B513B-96F3-487B-823A-BC84FCA6E017}"/>
          </ac:picMkLst>
        </pc:picChg>
      </pc:sldChg>
      <pc:sldChg chg="addSp delSp modSp mod delAnim">
        <pc:chgData name="Laura Knight" userId="fcc6b1b8-7f69-4c06-9fd3-1a1553b3cd99" providerId="ADAL" clId="{CCF6D7CC-A9FC-4E6D-85EF-4E356A9DB187}" dt="2022-03-11T11:08:33.030" v="111"/>
        <pc:sldMkLst>
          <pc:docMk/>
          <pc:sldMk cId="1990219890" sldId="272"/>
        </pc:sldMkLst>
        <pc:picChg chg="del">
          <ac:chgData name="Laura Knight" userId="fcc6b1b8-7f69-4c06-9fd3-1a1553b3cd99" providerId="ADAL" clId="{CCF6D7CC-A9FC-4E6D-85EF-4E356A9DB187}" dt="2022-03-11T09:36:32.399" v="39" actId="478"/>
          <ac:picMkLst>
            <pc:docMk/>
            <pc:sldMk cId="1990219890" sldId="272"/>
            <ac:picMk id="4" creationId="{5E32FA21-D8C4-4352-AB57-0882E5C0DA1B}"/>
          </ac:picMkLst>
        </pc:picChg>
        <pc:picChg chg="add mod">
          <ac:chgData name="Laura Knight" userId="fcc6b1b8-7f69-4c06-9fd3-1a1553b3cd99" providerId="ADAL" clId="{CCF6D7CC-A9FC-4E6D-85EF-4E356A9DB187}" dt="2022-03-11T11:08:33.030" v="111"/>
          <ac:picMkLst>
            <pc:docMk/>
            <pc:sldMk cId="1990219890" sldId="272"/>
            <ac:picMk id="5" creationId="{B247E3C3-BAA2-466B-94E2-C3F62A2D1CB6}"/>
          </ac:picMkLst>
        </pc:picChg>
      </pc:sldChg>
      <pc:sldChg chg="addSp delSp modSp mod delAnim">
        <pc:chgData name="Laura Knight" userId="fcc6b1b8-7f69-4c06-9fd3-1a1553b3cd99" providerId="ADAL" clId="{CCF6D7CC-A9FC-4E6D-85EF-4E356A9DB187}" dt="2022-03-11T11:12:52.120" v="112"/>
        <pc:sldMkLst>
          <pc:docMk/>
          <pc:sldMk cId="3258645780" sldId="273"/>
        </pc:sldMkLst>
        <pc:picChg chg="del">
          <ac:chgData name="Laura Knight" userId="fcc6b1b8-7f69-4c06-9fd3-1a1553b3cd99" providerId="ADAL" clId="{CCF6D7CC-A9FC-4E6D-85EF-4E356A9DB187}" dt="2022-03-11T09:36:46.149" v="42" actId="478"/>
          <ac:picMkLst>
            <pc:docMk/>
            <pc:sldMk cId="3258645780" sldId="273"/>
            <ac:picMk id="5" creationId="{C0F3BE24-03F2-4C5F-BC4E-405D4948F2FE}"/>
          </ac:picMkLst>
        </pc:picChg>
        <pc:picChg chg="add mod">
          <ac:chgData name="Laura Knight" userId="fcc6b1b8-7f69-4c06-9fd3-1a1553b3cd99" providerId="ADAL" clId="{CCF6D7CC-A9FC-4E6D-85EF-4E356A9DB187}" dt="2022-03-11T11:12:52.120" v="112"/>
          <ac:picMkLst>
            <pc:docMk/>
            <pc:sldMk cId="3258645780" sldId="273"/>
            <ac:picMk id="6" creationId="{CF196132-4765-4DF0-A315-58F5BC5E8D93}"/>
          </ac:picMkLst>
        </pc:picChg>
      </pc:sldChg>
      <pc:sldChg chg="delSp del mod delAnim">
        <pc:chgData name="Laura Knight" userId="fcc6b1b8-7f69-4c06-9fd3-1a1553b3cd99" providerId="ADAL" clId="{CCF6D7CC-A9FC-4E6D-85EF-4E356A9DB187}" dt="2022-03-11T11:37:07.118" v="121" actId="47"/>
        <pc:sldMkLst>
          <pc:docMk/>
          <pc:sldMk cId="1593286916" sldId="274"/>
        </pc:sldMkLst>
        <pc:picChg chg="del">
          <ac:chgData name="Laura Knight" userId="fcc6b1b8-7f69-4c06-9fd3-1a1553b3cd99" providerId="ADAL" clId="{CCF6D7CC-A9FC-4E6D-85EF-4E356A9DB187}" dt="2022-03-11T09:41:34.880" v="101" actId="478"/>
          <ac:picMkLst>
            <pc:docMk/>
            <pc:sldMk cId="1593286916" sldId="274"/>
            <ac:picMk id="4" creationId="{4EB6F62B-653B-4D20-9EAC-EF5B68AD862B}"/>
          </ac:picMkLst>
        </pc:picChg>
      </pc:sldChg>
      <pc:sldChg chg="addSp delSp modSp mod ord delAnim">
        <pc:chgData name="Laura Knight" userId="fcc6b1b8-7f69-4c06-9fd3-1a1553b3cd99" providerId="ADAL" clId="{CCF6D7CC-A9FC-4E6D-85EF-4E356A9DB187}" dt="2022-03-11T11:35:46.779" v="115"/>
        <pc:sldMkLst>
          <pc:docMk/>
          <pc:sldMk cId="703464676" sldId="275"/>
        </pc:sldMkLst>
        <pc:picChg chg="del">
          <ac:chgData name="Laura Knight" userId="fcc6b1b8-7f69-4c06-9fd3-1a1553b3cd99" providerId="ADAL" clId="{CCF6D7CC-A9FC-4E6D-85EF-4E356A9DB187}" dt="2022-03-11T09:37:13.129" v="46" actId="478"/>
          <ac:picMkLst>
            <pc:docMk/>
            <pc:sldMk cId="703464676" sldId="275"/>
            <ac:picMk id="4" creationId="{4665EEF2-02A1-4580-860C-18194202C713}"/>
          </ac:picMkLst>
        </pc:picChg>
        <pc:picChg chg="add del mod">
          <ac:chgData name="Laura Knight" userId="fcc6b1b8-7f69-4c06-9fd3-1a1553b3cd99" providerId="ADAL" clId="{CCF6D7CC-A9FC-4E6D-85EF-4E356A9DB187}" dt="2022-03-11T11:35:46.779" v="115"/>
          <ac:picMkLst>
            <pc:docMk/>
            <pc:sldMk cId="703464676" sldId="275"/>
            <ac:picMk id="6" creationId="{0C85808B-3F05-4A33-B8C9-13D0D0A9D868}"/>
          </ac:picMkLst>
        </pc:picChg>
        <pc:picChg chg="add mod">
          <ac:chgData name="Laura Knight" userId="fcc6b1b8-7f69-4c06-9fd3-1a1553b3cd99" providerId="ADAL" clId="{CCF6D7CC-A9FC-4E6D-85EF-4E356A9DB187}" dt="2022-03-11T11:35:46.779" v="115"/>
          <ac:picMkLst>
            <pc:docMk/>
            <pc:sldMk cId="703464676" sldId="275"/>
            <ac:picMk id="11" creationId="{04EBC508-D16B-416A-AA22-4644586ABEF4}"/>
          </ac:picMkLst>
        </pc:picChg>
      </pc:sldChg>
      <pc:sldChg chg="addSp delSp modSp mod delAnim">
        <pc:chgData name="Laura Knight" userId="fcc6b1b8-7f69-4c06-9fd3-1a1553b3cd99" providerId="ADAL" clId="{CCF6D7CC-A9FC-4E6D-85EF-4E356A9DB187}" dt="2022-03-11T11:35:46.779" v="115"/>
        <pc:sldMkLst>
          <pc:docMk/>
          <pc:sldMk cId="3532261294" sldId="276"/>
        </pc:sldMkLst>
        <pc:picChg chg="del">
          <ac:chgData name="Laura Knight" userId="fcc6b1b8-7f69-4c06-9fd3-1a1553b3cd99" providerId="ADAL" clId="{CCF6D7CC-A9FC-4E6D-85EF-4E356A9DB187}" dt="2022-03-11T09:37:40.359" v="49" actId="478"/>
          <ac:picMkLst>
            <pc:docMk/>
            <pc:sldMk cId="3532261294" sldId="276"/>
            <ac:picMk id="5" creationId="{580018C6-3CF8-49FD-85E0-F3AD678A4AF9}"/>
          </ac:picMkLst>
        </pc:picChg>
        <pc:picChg chg="add mod">
          <ac:chgData name="Laura Knight" userId="fcc6b1b8-7f69-4c06-9fd3-1a1553b3cd99" providerId="ADAL" clId="{CCF6D7CC-A9FC-4E6D-85EF-4E356A9DB187}" dt="2022-03-11T11:35:46.779" v="115"/>
          <ac:picMkLst>
            <pc:docMk/>
            <pc:sldMk cId="3532261294" sldId="276"/>
            <ac:picMk id="6" creationId="{DC223B38-FE36-4940-B6A1-266A25F5ECD8}"/>
          </ac:picMkLst>
        </pc:picChg>
      </pc:sldChg>
      <pc:sldChg chg="addSp delSp modSp mod delAnim">
        <pc:chgData name="Laura Knight" userId="fcc6b1b8-7f69-4c06-9fd3-1a1553b3cd99" providerId="ADAL" clId="{CCF6D7CC-A9FC-4E6D-85EF-4E356A9DB187}" dt="2022-03-11T11:35:46.779" v="115"/>
        <pc:sldMkLst>
          <pc:docMk/>
          <pc:sldMk cId="3424481642" sldId="277"/>
        </pc:sldMkLst>
        <pc:picChg chg="del">
          <ac:chgData name="Laura Knight" userId="fcc6b1b8-7f69-4c06-9fd3-1a1553b3cd99" providerId="ADAL" clId="{CCF6D7CC-A9FC-4E6D-85EF-4E356A9DB187}" dt="2022-03-11T09:37:43.729" v="50" actId="478"/>
          <ac:picMkLst>
            <pc:docMk/>
            <pc:sldMk cId="3424481642" sldId="277"/>
            <ac:picMk id="5" creationId="{5F562C88-10BB-4142-9F3D-F805458A31CB}"/>
          </ac:picMkLst>
        </pc:picChg>
        <pc:picChg chg="add mod">
          <ac:chgData name="Laura Knight" userId="fcc6b1b8-7f69-4c06-9fd3-1a1553b3cd99" providerId="ADAL" clId="{CCF6D7CC-A9FC-4E6D-85EF-4E356A9DB187}" dt="2022-03-11T11:35:46.779" v="115"/>
          <ac:picMkLst>
            <pc:docMk/>
            <pc:sldMk cId="3424481642" sldId="277"/>
            <ac:picMk id="6" creationId="{EED61C5E-23BE-4353-A4BE-6C7E1CBB7716}"/>
          </ac:picMkLst>
        </pc:picChg>
      </pc:sldChg>
      <pc:sldChg chg="addSp delSp modSp mod delAnim">
        <pc:chgData name="Laura Knight" userId="fcc6b1b8-7f69-4c06-9fd3-1a1553b3cd99" providerId="ADAL" clId="{CCF6D7CC-A9FC-4E6D-85EF-4E356A9DB187}" dt="2022-03-11T11:35:46.779" v="115"/>
        <pc:sldMkLst>
          <pc:docMk/>
          <pc:sldMk cId="4151048623" sldId="278"/>
        </pc:sldMkLst>
        <pc:picChg chg="add mod">
          <ac:chgData name="Laura Knight" userId="fcc6b1b8-7f69-4c06-9fd3-1a1553b3cd99" providerId="ADAL" clId="{CCF6D7CC-A9FC-4E6D-85EF-4E356A9DB187}" dt="2022-03-11T11:35:46.779" v="115"/>
          <ac:picMkLst>
            <pc:docMk/>
            <pc:sldMk cId="4151048623" sldId="278"/>
            <ac:picMk id="5" creationId="{C4414D8B-40BF-43A4-A57A-D4EB270891DC}"/>
          </ac:picMkLst>
        </pc:picChg>
        <pc:picChg chg="del">
          <ac:chgData name="Laura Knight" userId="fcc6b1b8-7f69-4c06-9fd3-1a1553b3cd99" providerId="ADAL" clId="{CCF6D7CC-A9FC-4E6D-85EF-4E356A9DB187}" dt="2022-03-11T09:37:48.376" v="51" actId="478"/>
          <ac:picMkLst>
            <pc:docMk/>
            <pc:sldMk cId="4151048623" sldId="278"/>
            <ac:picMk id="6" creationId="{BADEEE3F-EF2E-4AE5-A548-D0ADBE836668}"/>
          </ac:picMkLst>
        </pc:picChg>
      </pc:sldChg>
      <pc:sldChg chg="addSp delSp modSp mod delAnim">
        <pc:chgData name="Laura Knight" userId="fcc6b1b8-7f69-4c06-9fd3-1a1553b3cd99" providerId="ADAL" clId="{CCF6D7CC-A9FC-4E6D-85EF-4E356A9DB187}" dt="2022-03-11T09:57:54.726" v="108"/>
        <pc:sldMkLst>
          <pc:docMk/>
          <pc:sldMk cId="2497633370" sldId="279"/>
        </pc:sldMkLst>
        <pc:picChg chg="del">
          <ac:chgData name="Laura Knight" userId="fcc6b1b8-7f69-4c06-9fd3-1a1553b3cd99" providerId="ADAL" clId="{CCF6D7CC-A9FC-4E6D-85EF-4E356A9DB187}" dt="2022-03-11T09:35:47.514" v="28" actId="478"/>
          <ac:picMkLst>
            <pc:docMk/>
            <pc:sldMk cId="2497633370" sldId="279"/>
            <ac:picMk id="5" creationId="{5B155A3C-A426-4FBB-BAD8-81A1D4B8FD65}"/>
          </ac:picMkLst>
        </pc:picChg>
        <pc:picChg chg="add mod">
          <ac:chgData name="Laura Knight" userId="fcc6b1b8-7f69-4c06-9fd3-1a1553b3cd99" providerId="ADAL" clId="{CCF6D7CC-A9FC-4E6D-85EF-4E356A9DB187}" dt="2022-03-11T09:57:54.726" v="108"/>
          <ac:picMkLst>
            <pc:docMk/>
            <pc:sldMk cId="2497633370" sldId="279"/>
            <ac:picMk id="6" creationId="{0CB87978-6BD9-46A4-AE90-5A32D82E518A}"/>
          </ac:picMkLst>
        </pc:picChg>
      </pc:sldChg>
      <pc:sldChg chg="addSp delSp modSp mod delAnim">
        <pc:chgData name="Laura Knight" userId="fcc6b1b8-7f69-4c06-9fd3-1a1553b3cd99" providerId="ADAL" clId="{CCF6D7CC-A9FC-4E6D-85EF-4E356A9DB187}" dt="2022-03-11T11:58:36.084" v="305" actId="207"/>
        <pc:sldMkLst>
          <pc:docMk/>
          <pc:sldMk cId="450743195" sldId="280"/>
        </pc:sldMkLst>
        <pc:spChg chg="mod">
          <ac:chgData name="Laura Knight" userId="fcc6b1b8-7f69-4c06-9fd3-1a1553b3cd99" providerId="ADAL" clId="{CCF6D7CC-A9FC-4E6D-85EF-4E356A9DB187}" dt="2022-03-11T11:58:36.084" v="305" actId="207"/>
          <ac:spMkLst>
            <pc:docMk/>
            <pc:sldMk cId="450743195" sldId="280"/>
            <ac:spMk id="3" creationId="{A110E8C0-ECED-E244-91DC-28424CDD4ADA}"/>
          </ac:spMkLst>
        </pc:spChg>
        <pc:picChg chg="del">
          <ac:chgData name="Laura Knight" userId="fcc6b1b8-7f69-4c06-9fd3-1a1553b3cd99" providerId="ADAL" clId="{CCF6D7CC-A9FC-4E6D-85EF-4E356A9DB187}" dt="2022-03-11T09:36:36.099" v="40" actId="478"/>
          <ac:picMkLst>
            <pc:docMk/>
            <pc:sldMk cId="450743195" sldId="280"/>
            <ac:picMk id="4" creationId="{EDE6A1FD-0E32-4D40-9938-AC6D70C9B705}"/>
          </ac:picMkLst>
        </pc:picChg>
        <pc:picChg chg="add mod">
          <ac:chgData name="Laura Knight" userId="fcc6b1b8-7f69-4c06-9fd3-1a1553b3cd99" providerId="ADAL" clId="{CCF6D7CC-A9FC-4E6D-85EF-4E356A9DB187}" dt="2022-03-11T11:08:33.030" v="111"/>
          <ac:picMkLst>
            <pc:docMk/>
            <pc:sldMk cId="450743195" sldId="280"/>
            <ac:picMk id="5" creationId="{608F9306-3057-487E-8AAA-E73617286A2F}"/>
          </ac:picMkLst>
        </pc:picChg>
      </pc:sldChg>
      <pc:sldChg chg="delSp del mod delAnim">
        <pc:chgData name="Laura Knight" userId="fcc6b1b8-7f69-4c06-9fd3-1a1553b3cd99" providerId="ADAL" clId="{CCF6D7CC-A9FC-4E6D-85EF-4E356A9DB187}" dt="2022-03-11T11:36:47.414" v="119" actId="47"/>
        <pc:sldMkLst>
          <pc:docMk/>
          <pc:sldMk cId="2289572791" sldId="281"/>
        </pc:sldMkLst>
        <pc:picChg chg="del">
          <ac:chgData name="Laura Knight" userId="fcc6b1b8-7f69-4c06-9fd3-1a1553b3cd99" providerId="ADAL" clId="{CCF6D7CC-A9FC-4E6D-85EF-4E356A9DB187}" dt="2022-03-11T09:41:24.704" v="100" actId="478"/>
          <ac:picMkLst>
            <pc:docMk/>
            <pc:sldMk cId="2289572791" sldId="281"/>
            <ac:picMk id="5" creationId="{031741E0-EE48-44CD-94F0-10DE8CED2627}"/>
          </ac:picMkLst>
        </pc:picChg>
      </pc:sldChg>
      <pc:sldChg chg="delSp del mod setBg delAnim">
        <pc:chgData name="Laura Knight" userId="fcc6b1b8-7f69-4c06-9fd3-1a1553b3cd99" providerId="ADAL" clId="{CCF6D7CC-A9FC-4E6D-85EF-4E356A9DB187}" dt="2022-03-11T11:36:52.172" v="120" actId="47"/>
        <pc:sldMkLst>
          <pc:docMk/>
          <pc:sldMk cId="116565105" sldId="282"/>
        </pc:sldMkLst>
        <pc:picChg chg="del">
          <ac:chgData name="Laura Knight" userId="fcc6b1b8-7f69-4c06-9fd3-1a1553b3cd99" providerId="ADAL" clId="{CCF6D7CC-A9FC-4E6D-85EF-4E356A9DB187}" dt="2022-03-11T09:38:29.711" v="56" actId="478"/>
          <ac:picMkLst>
            <pc:docMk/>
            <pc:sldMk cId="116565105" sldId="282"/>
            <ac:picMk id="4" creationId="{A2C803CB-DD01-4B36-AB29-5559EF57361A}"/>
          </ac:picMkLst>
        </pc:picChg>
      </pc:sldChg>
      <pc:sldChg chg="addSp delSp modSp mod delAnim">
        <pc:chgData name="Laura Knight" userId="fcc6b1b8-7f69-4c06-9fd3-1a1553b3cd99" providerId="ADAL" clId="{CCF6D7CC-A9FC-4E6D-85EF-4E356A9DB187}" dt="2022-03-11T11:58:52.555" v="307" actId="207"/>
        <pc:sldMkLst>
          <pc:docMk/>
          <pc:sldMk cId="671665008" sldId="283"/>
        </pc:sldMkLst>
        <pc:spChg chg="mod">
          <ac:chgData name="Laura Knight" userId="fcc6b1b8-7f69-4c06-9fd3-1a1553b3cd99" providerId="ADAL" clId="{CCF6D7CC-A9FC-4E6D-85EF-4E356A9DB187}" dt="2022-03-11T11:58:52.555" v="307" actId="207"/>
          <ac:spMkLst>
            <pc:docMk/>
            <pc:sldMk cId="671665008" sldId="283"/>
            <ac:spMk id="3" creationId="{7155A8CF-2673-EE4A-8B6D-FE560C15D271}"/>
          </ac:spMkLst>
        </pc:spChg>
        <pc:picChg chg="del">
          <ac:chgData name="Laura Knight" userId="fcc6b1b8-7f69-4c06-9fd3-1a1553b3cd99" providerId="ADAL" clId="{CCF6D7CC-A9FC-4E6D-85EF-4E356A9DB187}" dt="2022-03-11T09:36:50.230" v="43" actId="478"/>
          <ac:picMkLst>
            <pc:docMk/>
            <pc:sldMk cId="671665008" sldId="283"/>
            <ac:picMk id="4" creationId="{4EE3A914-32AF-4E97-8E24-B1354AF7C518}"/>
          </ac:picMkLst>
        </pc:picChg>
        <pc:picChg chg="add del mod">
          <ac:chgData name="Laura Knight" userId="fcc6b1b8-7f69-4c06-9fd3-1a1553b3cd99" providerId="ADAL" clId="{CCF6D7CC-A9FC-4E6D-85EF-4E356A9DB187}" dt="2022-03-11T11:35:46.779" v="115"/>
          <ac:picMkLst>
            <pc:docMk/>
            <pc:sldMk cId="671665008" sldId="283"/>
            <ac:picMk id="5" creationId="{59C16B5D-C555-4AEE-8B46-9A1D84A4E336}"/>
          </ac:picMkLst>
        </pc:picChg>
        <pc:picChg chg="add mod">
          <ac:chgData name="Laura Knight" userId="fcc6b1b8-7f69-4c06-9fd3-1a1553b3cd99" providerId="ADAL" clId="{CCF6D7CC-A9FC-4E6D-85EF-4E356A9DB187}" dt="2022-03-11T11:35:46.779" v="115"/>
          <ac:picMkLst>
            <pc:docMk/>
            <pc:sldMk cId="671665008" sldId="283"/>
            <ac:picMk id="6" creationId="{61A28B6C-3834-4AE6-9E8F-77D19B8A82E3}"/>
          </ac:picMkLst>
        </pc:picChg>
      </pc:sldChg>
      <pc:sldChg chg="addSp delSp modSp mod delAnim">
        <pc:chgData name="Laura Knight" userId="fcc6b1b8-7f69-4c06-9fd3-1a1553b3cd99" providerId="ADAL" clId="{CCF6D7CC-A9FC-4E6D-85EF-4E356A9DB187}" dt="2022-03-11T11:59:02.960" v="311" actId="403"/>
        <pc:sldMkLst>
          <pc:docMk/>
          <pc:sldMk cId="925223369" sldId="284"/>
        </pc:sldMkLst>
        <pc:spChg chg="mod">
          <ac:chgData name="Laura Knight" userId="fcc6b1b8-7f69-4c06-9fd3-1a1553b3cd99" providerId="ADAL" clId="{CCF6D7CC-A9FC-4E6D-85EF-4E356A9DB187}" dt="2022-03-11T11:59:02.960" v="311" actId="403"/>
          <ac:spMkLst>
            <pc:docMk/>
            <pc:sldMk cId="925223369" sldId="284"/>
            <ac:spMk id="3" creationId="{6A56EF73-E966-964E-A5A6-1BF54A5746A9}"/>
          </ac:spMkLst>
        </pc:spChg>
        <pc:picChg chg="del">
          <ac:chgData name="Laura Knight" userId="fcc6b1b8-7f69-4c06-9fd3-1a1553b3cd99" providerId="ADAL" clId="{CCF6D7CC-A9FC-4E6D-85EF-4E356A9DB187}" dt="2022-03-11T09:36:57.245" v="44" actId="478"/>
          <ac:picMkLst>
            <pc:docMk/>
            <pc:sldMk cId="925223369" sldId="284"/>
            <ac:picMk id="4" creationId="{C6DBEC92-3436-4A60-8672-5D7B13F9D8F6}"/>
          </ac:picMkLst>
        </pc:picChg>
        <pc:picChg chg="add del mod">
          <ac:chgData name="Laura Knight" userId="fcc6b1b8-7f69-4c06-9fd3-1a1553b3cd99" providerId="ADAL" clId="{CCF6D7CC-A9FC-4E6D-85EF-4E356A9DB187}" dt="2022-03-11T11:35:46.779" v="115"/>
          <ac:picMkLst>
            <pc:docMk/>
            <pc:sldMk cId="925223369" sldId="284"/>
            <ac:picMk id="5" creationId="{968CB904-9055-4D1B-B6B6-5587F8005931}"/>
          </ac:picMkLst>
        </pc:picChg>
        <pc:picChg chg="add mod">
          <ac:chgData name="Laura Knight" userId="fcc6b1b8-7f69-4c06-9fd3-1a1553b3cd99" providerId="ADAL" clId="{CCF6D7CC-A9FC-4E6D-85EF-4E356A9DB187}" dt="2022-03-11T11:35:46.779" v="115"/>
          <ac:picMkLst>
            <pc:docMk/>
            <pc:sldMk cId="925223369" sldId="284"/>
            <ac:picMk id="6" creationId="{DA2A678A-8105-4D33-B81C-40DD382697CB}"/>
          </ac:picMkLst>
        </pc:picChg>
      </pc:sldChg>
      <pc:sldChg chg="addSp delSp modSp mod delAnim">
        <pc:chgData name="Laura Knight" userId="fcc6b1b8-7f69-4c06-9fd3-1a1553b3cd99" providerId="ADAL" clId="{CCF6D7CC-A9FC-4E6D-85EF-4E356A9DB187}" dt="2022-03-11T11:59:11.548" v="315" actId="207"/>
        <pc:sldMkLst>
          <pc:docMk/>
          <pc:sldMk cId="1639511452" sldId="285"/>
        </pc:sldMkLst>
        <pc:spChg chg="mod">
          <ac:chgData name="Laura Knight" userId="fcc6b1b8-7f69-4c06-9fd3-1a1553b3cd99" providerId="ADAL" clId="{CCF6D7CC-A9FC-4E6D-85EF-4E356A9DB187}" dt="2022-03-11T11:59:11.548" v="315" actId="207"/>
          <ac:spMkLst>
            <pc:docMk/>
            <pc:sldMk cId="1639511452" sldId="285"/>
            <ac:spMk id="3" creationId="{26B7B921-50C7-F948-A489-CEEC1F9E24BC}"/>
          </ac:spMkLst>
        </pc:spChg>
        <pc:picChg chg="del">
          <ac:chgData name="Laura Knight" userId="fcc6b1b8-7f69-4c06-9fd3-1a1553b3cd99" providerId="ADAL" clId="{CCF6D7CC-A9FC-4E6D-85EF-4E356A9DB187}" dt="2022-03-11T09:37:08.990" v="45" actId="478"/>
          <ac:picMkLst>
            <pc:docMk/>
            <pc:sldMk cId="1639511452" sldId="285"/>
            <ac:picMk id="4" creationId="{751D6241-A743-4324-936A-525CD9A3837F}"/>
          </ac:picMkLst>
        </pc:picChg>
        <pc:picChg chg="add del mod">
          <ac:chgData name="Laura Knight" userId="fcc6b1b8-7f69-4c06-9fd3-1a1553b3cd99" providerId="ADAL" clId="{CCF6D7CC-A9FC-4E6D-85EF-4E356A9DB187}" dt="2022-03-11T11:35:46.779" v="115"/>
          <ac:picMkLst>
            <pc:docMk/>
            <pc:sldMk cId="1639511452" sldId="285"/>
            <ac:picMk id="5" creationId="{9CF7B7E9-54C5-4A0E-828C-3982B8CAEF02}"/>
          </ac:picMkLst>
        </pc:picChg>
        <pc:picChg chg="add mod">
          <ac:chgData name="Laura Knight" userId="fcc6b1b8-7f69-4c06-9fd3-1a1553b3cd99" providerId="ADAL" clId="{CCF6D7CC-A9FC-4E6D-85EF-4E356A9DB187}" dt="2022-03-11T11:35:46.779" v="115"/>
          <ac:picMkLst>
            <pc:docMk/>
            <pc:sldMk cId="1639511452" sldId="285"/>
            <ac:picMk id="6" creationId="{60B27A92-5D83-4976-A561-141F4A8FC1E7}"/>
          </ac:picMkLst>
        </pc:picChg>
      </pc:sldChg>
      <pc:sldChg chg="delSp del mod delAnim">
        <pc:chgData name="Laura Knight" userId="fcc6b1b8-7f69-4c06-9fd3-1a1553b3cd99" providerId="ADAL" clId="{CCF6D7CC-A9FC-4E6D-85EF-4E356A9DB187}" dt="2022-03-11T09:37:28.700" v="48" actId="47"/>
        <pc:sldMkLst>
          <pc:docMk/>
          <pc:sldMk cId="3828372184" sldId="286"/>
        </pc:sldMkLst>
        <pc:picChg chg="del">
          <ac:chgData name="Laura Knight" userId="fcc6b1b8-7f69-4c06-9fd3-1a1553b3cd99" providerId="ADAL" clId="{CCF6D7CC-A9FC-4E6D-85EF-4E356A9DB187}" dt="2022-03-11T09:37:20.669" v="47" actId="478"/>
          <ac:picMkLst>
            <pc:docMk/>
            <pc:sldMk cId="3828372184" sldId="286"/>
            <ac:picMk id="4" creationId="{B8030973-BE48-40A5-8321-E8A0662F2294}"/>
          </ac:picMkLst>
        </pc:picChg>
      </pc:sldChg>
      <pc:sldChg chg="addSp delSp modSp del mod delAnim">
        <pc:chgData name="Laura Knight" userId="fcc6b1b8-7f69-4c06-9fd3-1a1553b3cd99" providerId="ADAL" clId="{CCF6D7CC-A9FC-4E6D-85EF-4E356A9DB187}" dt="2022-03-11T11:35:54.470" v="116" actId="47"/>
        <pc:sldMkLst>
          <pc:docMk/>
          <pc:sldMk cId="4108001363" sldId="287"/>
        </pc:sldMkLst>
        <pc:spChg chg="mod">
          <ac:chgData name="Laura Knight" userId="fcc6b1b8-7f69-4c06-9fd3-1a1553b3cd99" providerId="ADAL" clId="{CCF6D7CC-A9FC-4E6D-85EF-4E356A9DB187}" dt="2022-03-11T09:42:10.608" v="106" actId="207"/>
          <ac:spMkLst>
            <pc:docMk/>
            <pc:sldMk cId="4108001363" sldId="287"/>
            <ac:spMk id="3" creationId="{722A3949-F629-BE4C-AD74-8F467B87397A}"/>
          </ac:spMkLst>
        </pc:spChg>
        <pc:picChg chg="del">
          <ac:chgData name="Laura Knight" userId="fcc6b1b8-7f69-4c06-9fd3-1a1553b3cd99" providerId="ADAL" clId="{CCF6D7CC-A9FC-4E6D-85EF-4E356A9DB187}" dt="2022-03-11T09:37:54.669" v="52" actId="478"/>
          <ac:picMkLst>
            <pc:docMk/>
            <pc:sldMk cId="4108001363" sldId="287"/>
            <ac:picMk id="4" creationId="{8F8C1CFF-E177-4817-A3B7-96400508330C}"/>
          </ac:picMkLst>
        </pc:picChg>
        <pc:picChg chg="add mod">
          <ac:chgData name="Laura Knight" userId="fcc6b1b8-7f69-4c06-9fd3-1a1553b3cd99" providerId="ADAL" clId="{CCF6D7CC-A9FC-4E6D-85EF-4E356A9DB187}" dt="2022-03-11T11:35:46.779" v="115"/>
          <ac:picMkLst>
            <pc:docMk/>
            <pc:sldMk cId="4108001363" sldId="287"/>
            <ac:picMk id="5" creationId="{29DA1C22-5456-44FB-8918-7331D4F35974}"/>
          </ac:picMkLst>
        </pc:picChg>
      </pc:sldChg>
      <pc:sldChg chg="delSp modSp del mod delAnim">
        <pc:chgData name="Laura Knight" userId="fcc6b1b8-7f69-4c06-9fd3-1a1553b3cd99" providerId="ADAL" clId="{CCF6D7CC-A9FC-4E6D-85EF-4E356A9DB187}" dt="2022-03-11T11:35:55.352" v="117" actId="47"/>
        <pc:sldMkLst>
          <pc:docMk/>
          <pc:sldMk cId="647246625" sldId="288"/>
        </pc:sldMkLst>
        <pc:spChg chg="mod">
          <ac:chgData name="Laura Knight" userId="fcc6b1b8-7f69-4c06-9fd3-1a1553b3cd99" providerId="ADAL" clId="{CCF6D7CC-A9FC-4E6D-85EF-4E356A9DB187}" dt="2022-03-11T09:41:56.177" v="104" actId="207"/>
          <ac:spMkLst>
            <pc:docMk/>
            <pc:sldMk cId="647246625" sldId="288"/>
            <ac:spMk id="3" creationId="{0A5C5108-F2ED-CC47-BBAD-189CFE61FE79}"/>
          </ac:spMkLst>
        </pc:spChg>
        <pc:picChg chg="del">
          <ac:chgData name="Laura Knight" userId="fcc6b1b8-7f69-4c06-9fd3-1a1553b3cd99" providerId="ADAL" clId="{CCF6D7CC-A9FC-4E6D-85EF-4E356A9DB187}" dt="2022-03-11T09:38:00.560" v="53" actId="478"/>
          <ac:picMkLst>
            <pc:docMk/>
            <pc:sldMk cId="647246625" sldId="288"/>
            <ac:picMk id="4" creationId="{6CF5ABEB-7403-4D63-A2B6-B72AEE8A4212}"/>
          </ac:picMkLst>
        </pc:picChg>
      </pc:sldChg>
      <pc:sldChg chg="delSp modSp del mod delAnim">
        <pc:chgData name="Laura Knight" userId="fcc6b1b8-7f69-4c06-9fd3-1a1553b3cd99" providerId="ADAL" clId="{CCF6D7CC-A9FC-4E6D-85EF-4E356A9DB187}" dt="2022-03-11T11:35:56.946" v="118" actId="47"/>
        <pc:sldMkLst>
          <pc:docMk/>
          <pc:sldMk cId="2409827738" sldId="289"/>
        </pc:sldMkLst>
        <pc:spChg chg="mod">
          <ac:chgData name="Laura Knight" userId="fcc6b1b8-7f69-4c06-9fd3-1a1553b3cd99" providerId="ADAL" clId="{CCF6D7CC-A9FC-4E6D-85EF-4E356A9DB187}" dt="2022-03-11T09:38:22.086" v="55" actId="207"/>
          <ac:spMkLst>
            <pc:docMk/>
            <pc:sldMk cId="2409827738" sldId="289"/>
            <ac:spMk id="3" creationId="{0473D7B3-5715-F04E-A4AB-AACBC103E575}"/>
          </ac:spMkLst>
        </pc:spChg>
        <pc:picChg chg="del">
          <ac:chgData name="Laura Knight" userId="fcc6b1b8-7f69-4c06-9fd3-1a1553b3cd99" providerId="ADAL" clId="{CCF6D7CC-A9FC-4E6D-85EF-4E356A9DB187}" dt="2022-03-11T09:38:06.761" v="54" actId="478"/>
          <ac:picMkLst>
            <pc:docMk/>
            <pc:sldMk cId="2409827738" sldId="289"/>
            <ac:picMk id="4" creationId="{9F5E9FA1-1188-4F30-8195-3FB16014A1E0}"/>
          </ac:picMkLst>
        </pc:picChg>
      </pc:sldChg>
      <pc:sldChg chg="delSp del mod delAnim">
        <pc:chgData name="Laura Knight" userId="fcc6b1b8-7f69-4c06-9fd3-1a1553b3cd99" providerId="ADAL" clId="{CCF6D7CC-A9FC-4E6D-85EF-4E356A9DB187}" dt="2022-03-11T11:37:07.672" v="122" actId="47"/>
        <pc:sldMkLst>
          <pc:docMk/>
          <pc:sldMk cId="867750141" sldId="290"/>
        </pc:sldMkLst>
        <pc:picChg chg="del">
          <ac:chgData name="Laura Knight" userId="fcc6b1b8-7f69-4c06-9fd3-1a1553b3cd99" providerId="ADAL" clId="{CCF6D7CC-A9FC-4E6D-85EF-4E356A9DB187}" dt="2022-03-11T09:38:41.157" v="58" actId="478"/>
          <ac:picMkLst>
            <pc:docMk/>
            <pc:sldMk cId="867750141" sldId="290"/>
            <ac:picMk id="5" creationId="{4A96113D-58BB-41ED-8A0E-03338638709D}"/>
          </ac:picMkLst>
        </pc:picChg>
      </pc:sldChg>
      <pc:sldChg chg="delSp del mod delAnim">
        <pc:chgData name="Laura Knight" userId="fcc6b1b8-7f69-4c06-9fd3-1a1553b3cd99" providerId="ADAL" clId="{CCF6D7CC-A9FC-4E6D-85EF-4E356A9DB187}" dt="2022-03-11T11:37:08.488" v="123" actId="47"/>
        <pc:sldMkLst>
          <pc:docMk/>
          <pc:sldMk cId="358243288" sldId="291"/>
        </pc:sldMkLst>
        <pc:picChg chg="del">
          <ac:chgData name="Laura Knight" userId="fcc6b1b8-7f69-4c06-9fd3-1a1553b3cd99" providerId="ADAL" clId="{CCF6D7CC-A9FC-4E6D-85EF-4E356A9DB187}" dt="2022-03-11T09:38:49.773" v="59" actId="478"/>
          <ac:picMkLst>
            <pc:docMk/>
            <pc:sldMk cId="358243288" sldId="291"/>
            <ac:picMk id="5" creationId="{6414C859-23CA-41ED-A4A8-E1217A0D24F7}"/>
          </ac:picMkLst>
        </pc:picChg>
      </pc:sldChg>
      <pc:sldChg chg="delSp del mod ord delAnim">
        <pc:chgData name="Laura Knight" userId="fcc6b1b8-7f69-4c06-9fd3-1a1553b3cd99" providerId="ADAL" clId="{CCF6D7CC-A9FC-4E6D-85EF-4E356A9DB187}" dt="2022-03-11T11:37:30.671" v="126" actId="47"/>
        <pc:sldMkLst>
          <pc:docMk/>
          <pc:sldMk cId="2312197749" sldId="292"/>
        </pc:sldMkLst>
        <pc:picChg chg="del">
          <ac:chgData name="Laura Knight" userId="fcc6b1b8-7f69-4c06-9fd3-1a1553b3cd99" providerId="ADAL" clId="{CCF6D7CC-A9FC-4E6D-85EF-4E356A9DB187}" dt="2022-03-11T09:39:08.863" v="60" actId="478"/>
          <ac:picMkLst>
            <pc:docMk/>
            <pc:sldMk cId="2312197749" sldId="292"/>
            <ac:picMk id="5" creationId="{5C8C016D-346A-4D4B-99B3-0A41F9A56C7E}"/>
          </ac:picMkLst>
        </pc:picChg>
      </pc:sldChg>
      <pc:sldChg chg="delSp modSp del mod delAnim">
        <pc:chgData name="Laura Knight" userId="fcc6b1b8-7f69-4c06-9fd3-1a1553b3cd99" providerId="ADAL" clId="{CCF6D7CC-A9FC-4E6D-85EF-4E356A9DB187}" dt="2022-03-11T11:38:00.730" v="133" actId="47"/>
        <pc:sldMkLst>
          <pc:docMk/>
          <pc:sldMk cId="1059474907" sldId="293"/>
        </pc:sldMkLst>
        <pc:spChg chg="mod">
          <ac:chgData name="Laura Knight" userId="fcc6b1b8-7f69-4c06-9fd3-1a1553b3cd99" providerId="ADAL" clId="{CCF6D7CC-A9FC-4E6D-85EF-4E356A9DB187}" dt="2022-03-11T11:37:51.171" v="127" actId="21"/>
          <ac:spMkLst>
            <pc:docMk/>
            <pc:sldMk cId="1059474907" sldId="293"/>
            <ac:spMk id="4" creationId="{2ADBD973-4F14-E246-9F35-7FBF351A7927}"/>
          </ac:spMkLst>
        </pc:spChg>
        <pc:picChg chg="del">
          <ac:chgData name="Laura Knight" userId="fcc6b1b8-7f69-4c06-9fd3-1a1553b3cd99" providerId="ADAL" clId="{CCF6D7CC-A9FC-4E6D-85EF-4E356A9DB187}" dt="2022-03-11T09:39:13.031" v="61" actId="478"/>
          <ac:picMkLst>
            <pc:docMk/>
            <pc:sldMk cId="1059474907" sldId="293"/>
            <ac:picMk id="5" creationId="{7C5A6CBC-DEB0-4739-85EB-A91378713B3A}"/>
          </ac:picMkLst>
        </pc:picChg>
      </pc:sldChg>
      <pc:sldChg chg="del">
        <pc:chgData name="Laura Knight" userId="fcc6b1b8-7f69-4c06-9fd3-1a1553b3cd99" providerId="ADAL" clId="{CCF6D7CC-A9FC-4E6D-85EF-4E356A9DB187}" dt="2022-03-11T11:38:07.960" v="134" actId="47"/>
        <pc:sldMkLst>
          <pc:docMk/>
          <pc:sldMk cId="2507258790" sldId="294"/>
        </pc:sldMkLst>
      </pc:sldChg>
      <pc:sldChg chg="del">
        <pc:chgData name="Laura Knight" userId="fcc6b1b8-7f69-4c06-9fd3-1a1553b3cd99" providerId="ADAL" clId="{CCF6D7CC-A9FC-4E6D-85EF-4E356A9DB187}" dt="2022-03-11T11:38:10.269" v="135" actId="47"/>
        <pc:sldMkLst>
          <pc:docMk/>
          <pc:sldMk cId="3313493730" sldId="295"/>
        </pc:sldMkLst>
      </pc:sldChg>
      <pc:sldChg chg="del">
        <pc:chgData name="Laura Knight" userId="fcc6b1b8-7f69-4c06-9fd3-1a1553b3cd99" providerId="ADAL" clId="{CCF6D7CC-A9FC-4E6D-85EF-4E356A9DB187}" dt="2022-03-11T11:38:11.357" v="136" actId="47"/>
        <pc:sldMkLst>
          <pc:docMk/>
          <pc:sldMk cId="2326177738" sldId="296"/>
        </pc:sldMkLst>
      </pc:sldChg>
      <pc:sldChg chg="delSp del mod delAnim">
        <pc:chgData name="Laura Knight" userId="fcc6b1b8-7f69-4c06-9fd3-1a1553b3cd99" providerId="ADAL" clId="{CCF6D7CC-A9FC-4E6D-85EF-4E356A9DB187}" dt="2022-03-11T11:38:12.274" v="137" actId="47"/>
        <pc:sldMkLst>
          <pc:docMk/>
          <pc:sldMk cId="2729228804" sldId="297"/>
        </pc:sldMkLst>
        <pc:picChg chg="del">
          <ac:chgData name="Laura Knight" userId="fcc6b1b8-7f69-4c06-9fd3-1a1553b3cd99" providerId="ADAL" clId="{CCF6D7CC-A9FC-4E6D-85EF-4E356A9DB187}" dt="2022-03-11T09:39:51.252" v="63" actId="478"/>
          <ac:picMkLst>
            <pc:docMk/>
            <pc:sldMk cId="2729228804" sldId="297"/>
            <ac:picMk id="5" creationId="{6A3B553C-3B6B-4FA7-89D6-D0212BF2D516}"/>
          </ac:picMkLst>
        </pc:picChg>
      </pc:sldChg>
      <pc:sldChg chg="delSp del mod delAnim">
        <pc:chgData name="Laura Knight" userId="fcc6b1b8-7f69-4c06-9fd3-1a1553b3cd99" providerId="ADAL" clId="{CCF6D7CC-A9FC-4E6D-85EF-4E356A9DB187}" dt="2022-03-11T11:38:13.058" v="138" actId="47"/>
        <pc:sldMkLst>
          <pc:docMk/>
          <pc:sldMk cId="2565087115" sldId="298"/>
        </pc:sldMkLst>
        <pc:picChg chg="del">
          <ac:chgData name="Laura Knight" userId="fcc6b1b8-7f69-4c06-9fd3-1a1553b3cd99" providerId="ADAL" clId="{CCF6D7CC-A9FC-4E6D-85EF-4E356A9DB187}" dt="2022-03-11T09:39:55.333" v="64" actId="478"/>
          <ac:picMkLst>
            <pc:docMk/>
            <pc:sldMk cId="2565087115" sldId="298"/>
            <ac:picMk id="5" creationId="{75AD5C41-4D9B-4374-8CBD-34BE1FA93155}"/>
          </ac:picMkLst>
        </pc:picChg>
      </pc:sldChg>
      <pc:sldChg chg="delSp add del mod delAnim">
        <pc:chgData name="Laura Knight" userId="fcc6b1b8-7f69-4c06-9fd3-1a1553b3cd99" providerId="ADAL" clId="{CCF6D7CC-A9FC-4E6D-85EF-4E356A9DB187}" dt="2022-03-11T09:40:15.744" v="67" actId="47"/>
        <pc:sldMkLst>
          <pc:docMk/>
          <pc:sldMk cId="1377548894" sldId="299"/>
        </pc:sldMkLst>
        <pc:picChg chg="del">
          <ac:chgData name="Laura Knight" userId="fcc6b1b8-7f69-4c06-9fd3-1a1553b3cd99" providerId="ADAL" clId="{CCF6D7CC-A9FC-4E6D-85EF-4E356A9DB187}" dt="2022-03-11T09:40:00.002" v="65" actId="478"/>
          <ac:picMkLst>
            <pc:docMk/>
            <pc:sldMk cId="1377548894" sldId="299"/>
            <ac:picMk id="5" creationId="{B5BEF70F-BE2C-48E9-BDC3-543B984EFB7B}"/>
          </ac:picMkLst>
        </pc:picChg>
      </pc:sldChg>
      <pc:sldChg chg="delSp modSp mod delAnim">
        <pc:chgData name="Laura Knight" userId="fcc6b1b8-7f69-4c06-9fd3-1a1553b3cd99" providerId="ADAL" clId="{CCF6D7CC-A9FC-4E6D-85EF-4E356A9DB187}" dt="2022-03-11T09:40:35.820" v="75" actId="20577"/>
        <pc:sldMkLst>
          <pc:docMk/>
          <pc:sldMk cId="2399586146" sldId="300"/>
        </pc:sldMkLst>
        <pc:spChg chg="mod">
          <ac:chgData name="Laura Knight" userId="fcc6b1b8-7f69-4c06-9fd3-1a1553b3cd99" providerId="ADAL" clId="{CCF6D7CC-A9FC-4E6D-85EF-4E356A9DB187}" dt="2022-03-11T09:40:35.820" v="75" actId="20577"/>
          <ac:spMkLst>
            <pc:docMk/>
            <pc:sldMk cId="2399586146" sldId="300"/>
            <ac:spMk id="2" creationId="{E8F92F99-5EA9-8740-BE38-6A94FA901BF8}"/>
          </ac:spMkLst>
        </pc:spChg>
        <pc:picChg chg="del">
          <ac:chgData name="Laura Knight" userId="fcc6b1b8-7f69-4c06-9fd3-1a1553b3cd99" providerId="ADAL" clId="{CCF6D7CC-A9FC-4E6D-85EF-4E356A9DB187}" dt="2022-03-11T09:40:29.402" v="68" actId="478"/>
          <ac:picMkLst>
            <pc:docMk/>
            <pc:sldMk cId="2399586146" sldId="300"/>
            <ac:picMk id="5" creationId="{E5B256BF-BB4C-481A-88ED-148BC14E5E20}"/>
          </ac:picMkLst>
        </pc:picChg>
      </pc:sldChg>
      <pc:sldChg chg="delSp modSp mod delAnim">
        <pc:chgData name="Laura Knight" userId="fcc6b1b8-7f69-4c06-9fd3-1a1553b3cd99" providerId="ADAL" clId="{CCF6D7CC-A9FC-4E6D-85EF-4E356A9DB187}" dt="2022-03-11T09:40:43.652" v="83" actId="478"/>
        <pc:sldMkLst>
          <pc:docMk/>
          <pc:sldMk cId="3663607169" sldId="301"/>
        </pc:sldMkLst>
        <pc:spChg chg="mod">
          <ac:chgData name="Laura Knight" userId="fcc6b1b8-7f69-4c06-9fd3-1a1553b3cd99" providerId="ADAL" clId="{CCF6D7CC-A9FC-4E6D-85EF-4E356A9DB187}" dt="2022-03-11T09:40:41.359" v="82" actId="20577"/>
          <ac:spMkLst>
            <pc:docMk/>
            <pc:sldMk cId="3663607169" sldId="301"/>
            <ac:spMk id="2" creationId="{2ACECD06-65B6-3244-905D-0FA33FD21E2D}"/>
          </ac:spMkLst>
        </pc:spChg>
        <pc:picChg chg="del">
          <ac:chgData name="Laura Knight" userId="fcc6b1b8-7f69-4c06-9fd3-1a1553b3cd99" providerId="ADAL" clId="{CCF6D7CC-A9FC-4E6D-85EF-4E356A9DB187}" dt="2022-03-11T09:40:43.652" v="83" actId="478"/>
          <ac:picMkLst>
            <pc:docMk/>
            <pc:sldMk cId="3663607169" sldId="301"/>
            <ac:picMk id="5" creationId="{E8FDC38E-5341-4761-8CDD-F65567BC35DB}"/>
          </ac:picMkLst>
        </pc:picChg>
      </pc:sldChg>
      <pc:sldChg chg="delSp modSp mod delAnim">
        <pc:chgData name="Laura Knight" userId="fcc6b1b8-7f69-4c06-9fd3-1a1553b3cd99" providerId="ADAL" clId="{CCF6D7CC-A9FC-4E6D-85EF-4E356A9DB187}" dt="2022-03-11T09:41:02.050" v="99" actId="20577"/>
        <pc:sldMkLst>
          <pc:docMk/>
          <pc:sldMk cId="1359712012" sldId="302"/>
        </pc:sldMkLst>
        <pc:spChg chg="mod">
          <ac:chgData name="Laura Knight" userId="fcc6b1b8-7f69-4c06-9fd3-1a1553b3cd99" providerId="ADAL" clId="{CCF6D7CC-A9FC-4E6D-85EF-4E356A9DB187}" dt="2022-03-11T09:41:02.050" v="99" actId="20577"/>
          <ac:spMkLst>
            <pc:docMk/>
            <pc:sldMk cId="1359712012" sldId="302"/>
            <ac:spMk id="2" creationId="{4BBB8081-E9F0-8B41-ADB2-F86E970DADAA}"/>
          </ac:spMkLst>
        </pc:spChg>
        <pc:picChg chg="del">
          <ac:chgData name="Laura Knight" userId="fcc6b1b8-7f69-4c06-9fd3-1a1553b3cd99" providerId="ADAL" clId="{CCF6D7CC-A9FC-4E6D-85EF-4E356A9DB187}" dt="2022-03-11T09:40:47.903" v="84" actId="478"/>
          <ac:picMkLst>
            <pc:docMk/>
            <pc:sldMk cId="1359712012" sldId="302"/>
            <ac:picMk id="5" creationId="{BA17EFC1-5022-4388-BED0-1B576629166E}"/>
          </ac:picMkLst>
        </pc:picChg>
      </pc:sldChg>
      <pc:sldChg chg="delSp modSp mod delAnim">
        <pc:chgData name="Laura Knight" userId="fcc6b1b8-7f69-4c06-9fd3-1a1553b3cd99" providerId="ADAL" clId="{CCF6D7CC-A9FC-4E6D-85EF-4E356A9DB187}" dt="2022-03-11T09:40:55.550" v="92" actId="20577"/>
        <pc:sldMkLst>
          <pc:docMk/>
          <pc:sldMk cId="3372691440" sldId="303"/>
        </pc:sldMkLst>
        <pc:spChg chg="mod">
          <ac:chgData name="Laura Knight" userId="fcc6b1b8-7f69-4c06-9fd3-1a1553b3cd99" providerId="ADAL" clId="{CCF6D7CC-A9FC-4E6D-85EF-4E356A9DB187}" dt="2022-03-11T09:40:55.550" v="92" actId="20577"/>
          <ac:spMkLst>
            <pc:docMk/>
            <pc:sldMk cId="3372691440" sldId="303"/>
            <ac:spMk id="2" creationId="{50470C89-C4AB-914C-9293-17FA62C26E46}"/>
          </ac:spMkLst>
        </pc:spChg>
        <pc:picChg chg="del">
          <ac:chgData name="Laura Knight" userId="fcc6b1b8-7f69-4c06-9fd3-1a1553b3cd99" providerId="ADAL" clId="{CCF6D7CC-A9FC-4E6D-85EF-4E356A9DB187}" dt="2022-03-11T09:40:52.173" v="85" actId="478"/>
          <ac:picMkLst>
            <pc:docMk/>
            <pc:sldMk cId="3372691440" sldId="303"/>
            <ac:picMk id="5" creationId="{2AEB01E7-2F90-4610-9EAA-3B70B2C33C57}"/>
          </ac:picMkLst>
        </pc:picChg>
      </pc:sldChg>
      <pc:sldChg chg="delSp mod delAnim">
        <pc:chgData name="Laura Knight" userId="fcc6b1b8-7f69-4c06-9fd3-1a1553b3cd99" providerId="ADAL" clId="{CCF6D7CC-A9FC-4E6D-85EF-4E356A9DB187}" dt="2022-03-11T11:44:13.435" v="301" actId="478"/>
        <pc:sldMkLst>
          <pc:docMk/>
          <pc:sldMk cId="3562889996" sldId="304"/>
        </pc:sldMkLst>
        <pc:picChg chg="del">
          <ac:chgData name="Laura Knight" userId="fcc6b1b8-7f69-4c06-9fd3-1a1553b3cd99" providerId="ADAL" clId="{CCF6D7CC-A9FC-4E6D-85EF-4E356A9DB187}" dt="2022-03-11T11:44:13.435" v="301" actId="478"/>
          <ac:picMkLst>
            <pc:docMk/>
            <pc:sldMk cId="3562889996" sldId="304"/>
            <ac:picMk id="5" creationId="{92B4FDCC-B140-45BB-BBD6-898F9A0487CC}"/>
          </ac:picMkLst>
        </pc:picChg>
      </pc:sldChg>
      <pc:sldChg chg="delSp mod delAnim">
        <pc:chgData name="Laura Knight" userId="fcc6b1b8-7f69-4c06-9fd3-1a1553b3cd99" providerId="ADAL" clId="{CCF6D7CC-A9FC-4E6D-85EF-4E356A9DB187}" dt="2022-03-11T11:44:05.582" v="300" actId="478"/>
        <pc:sldMkLst>
          <pc:docMk/>
          <pc:sldMk cId="877757308" sldId="305"/>
        </pc:sldMkLst>
        <pc:picChg chg="del">
          <ac:chgData name="Laura Knight" userId="fcc6b1b8-7f69-4c06-9fd3-1a1553b3cd99" providerId="ADAL" clId="{CCF6D7CC-A9FC-4E6D-85EF-4E356A9DB187}" dt="2022-03-11T11:44:05.582" v="300" actId="478"/>
          <ac:picMkLst>
            <pc:docMk/>
            <pc:sldMk cId="877757308" sldId="305"/>
            <ac:picMk id="5" creationId="{E8375EEE-0340-4566-AC8E-46EBD9C2950C}"/>
          </ac:picMkLst>
        </pc:picChg>
      </pc:sldChg>
      <pc:sldChg chg="del">
        <pc:chgData name="Laura Knight" userId="fcc6b1b8-7f69-4c06-9fd3-1a1553b3cd99" providerId="ADAL" clId="{CCF6D7CC-A9FC-4E6D-85EF-4E356A9DB187}" dt="2022-03-11T11:44:00.207" v="299" actId="47"/>
        <pc:sldMkLst>
          <pc:docMk/>
          <pc:sldMk cId="3743052639" sldId="306"/>
        </pc:sldMkLst>
      </pc:sldChg>
      <pc:sldChg chg="del">
        <pc:chgData name="Laura Knight" userId="fcc6b1b8-7f69-4c06-9fd3-1a1553b3cd99" providerId="ADAL" clId="{CCF6D7CC-A9FC-4E6D-85EF-4E356A9DB187}" dt="2022-03-11T11:43:56.015" v="297" actId="47"/>
        <pc:sldMkLst>
          <pc:docMk/>
          <pc:sldMk cId="2823808401" sldId="307"/>
        </pc:sldMkLst>
      </pc:sldChg>
      <pc:sldChg chg="del">
        <pc:chgData name="Laura Knight" userId="fcc6b1b8-7f69-4c06-9fd3-1a1553b3cd99" providerId="ADAL" clId="{CCF6D7CC-A9FC-4E6D-85EF-4E356A9DB187}" dt="2022-03-11T11:43:58.953" v="298" actId="47"/>
        <pc:sldMkLst>
          <pc:docMk/>
          <pc:sldMk cId="1395059541" sldId="308"/>
        </pc:sldMkLst>
      </pc:sldChg>
      <pc:sldChg chg="addSp modSp new mod">
        <pc:chgData name="Laura Knight" userId="fcc6b1b8-7f69-4c06-9fd3-1a1553b3cd99" providerId="ADAL" clId="{CCF6D7CC-A9FC-4E6D-85EF-4E356A9DB187}" dt="2022-03-11T11:43:37.564" v="296"/>
        <pc:sldMkLst>
          <pc:docMk/>
          <pc:sldMk cId="120406809" sldId="309"/>
        </pc:sldMkLst>
        <pc:spChg chg="mod">
          <ac:chgData name="Laura Knight" userId="fcc6b1b8-7f69-4c06-9fd3-1a1553b3cd99" providerId="ADAL" clId="{CCF6D7CC-A9FC-4E6D-85EF-4E356A9DB187}" dt="2022-03-11T11:38:26.806" v="154" actId="20577"/>
          <ac:spMkLst>
            <pc:docMk/>
            <pc:sldMk cId="120406809" sldId="309"/>
            <ac:spMk id="2" creationId="{CCCB69DA-A0A6-4A3A-9BCA-5A888313D76C}"/>
          </ac:spMkLst>
        </pc:spChg>
        <pc:spChg chg="mod">
          <ac:chgData name="Laura Knight" userId="fcc6b1b8-7f69-4c06-9fd3-1a1553b3cd99" providerId="ADAL" clId="{CCF6D7CC-A9FC-4E6D-85EF-4E356A9DB187}" dt="2022-03-11T11:39:09.520" v="295" actId="20577"/>
          <ac:spMkLst>
            <pc:docMk/>
            <pc:sldMk cId="120406809" sldId="309"/>
            <ac:spMk id="3" creationId="{5DFB09BA-3A7C-4740-97A4-76B137E57176}"/>
          </ac:spMkLst>
        </pc:spChg>
        <pc:picChg chg="add mod">
          <ac:chgData name="Laura Knight" userId="fcc6b1b8-7f69-4c06-9fd3-1a1553b3cd99" providerId="ADAL" clId="{CCF6D7CC-A9FC-4E6D-85EF-4E356A9DB187}" dt="2022-03-11T11:43:37.564" v="296"/>
          <ac:picMkLst>
            <pc:docMk/>
            <pc:sldMk cId="120406809" sldId="309"/>
            <ac:picMk id="4" creationId="{DE582D5D-6CB1-4B5D-804D-3D1C42734FA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042F6907-B8AF-4979-BD4B-0B13B1518885}" type="datetimeFigureOut">
              <a:rPr lang="en-GB" smtClean="0"/>
              <a:t>11/03/2022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43897669-CCED-4A4F-A64E-9623B363075C}" type="slidenum">
              <a:rPr lang="en-GB" smtClean="0"/>
              <a:t>‹#›</a:t>
            </a:fld>
            <a:endParaRPr lang="en-GB"/>
          </a:p>
        </p:txBody>
      </p:sp>
    </p:spTree>
    <p:extLst>
      <p:ext uri="{BB962C8B-B14F-4D97-AF65-F5344CB8AC3E}">
        <p14:creationId xmlns:p14="http://schemas.microsoft.com/office/powerpoint/2010/main" val="22482722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lawteacher.net/international-conventions/general-principle-of-non-discrimination-article-18-tfeu.php#_ftn2"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lawteacher.net/international-conventions/general-principle-of-non-discrimination-article-18-tfeu.php#_ftn3"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t>1</a:t>
            </a:fld>
            <a:endParaRPr lang="en-GB"/>
          </a:p>
        </p:txBody>
      </p:sp>
    </p:spTree>
    <p:extLst>
      <p:ext uri="{BB962C8B-B14F-4D97-AF65-F5344CB8AC3E}">
        <p14:creationId xmlns:p14="http://schemas.microsoft.com/office/powerpoint/2010/main" val="1145407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897669-CCED-4A4F-A64E-9623B363075C}" type="slidenum">
              <a:rPr lang="en-GB" smtClean="0"/>
              <a:t>2</a:t>
            </a:fld>
            <a:endParaRPr lang="en-GB"/>
          </a:p>
        </p:txBody>
      </p:sp>
    </p:spTree>
    <p:extLst>
      <p:ext uri="{BB962C8B-B14F-4D97-AF65-F5344CB8AC3E}">
        <p14:creationId xmlns:p14="http://schemas.microsoft.com/office/powerpoint/2010/main" val="30519900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Article</a:t>
            </a:r>
            <a:r>
              <a:rPr lang="en-GB" baseline="0" dirty="0"/>
              <a:t> 26 TFEU:</a:t>
            </a:r>
          </a:p>
          <a:p>
            <a:endParaRPr lang="en-GB" baseline="0" dirty="0"/>
          </a:p>
          <a:p>
            <a:pPr marL="228600" indent="-228600">
              <a:buAutoNum type="arabicPeriod"/>
            </a:pPr>
            <a:r>
              <a:rPr lang="en-GB" baseline="0" dirty="0"/>
              <a:t>The Union shall adopt measures with the aim of establishing or ensuring the function of the internal market, in accordance with the relevant provisions of the Treaties.</a:t>
            </a:r>
          </a:p>
          <a:p>
            <a:pPr marL="228600" indent="-228600">
              <a:buAutoNum type="arabicPeriod"/>
            </a:pPr>
            <a:r>
              <a:rPr lang="en-GB" baseline="0" dirty="0"/>
              <a:t>The internal market shall comprise an area without internal frontiers in which the free movement of goods, persons and capital is ensured in accordance with the provisions of the Treaties.</a:t>
            </a:r>
          </a:p>
          <a:p>
            <a:pPr marL="0" indent="0">
              <a:buNone/>
            </a:pPr>
            <a:endParaRPr lang="en-GB" baseline="0" dirty="0"/>
          </a:p>
          <a:p>
            <a:pPr marL="0" indent="0">
              <a:buNone/>
            </a:pPr>
            <a:r>
              <a:rPr lang="en-GB" baseline="0" dirty="0"/>
              <a:t>A PROBLEM ARISES:</a:t>
            </a:r>
          </a:p>
          <a:p>
            <a:pPr marL="0" indent="0">
              <a:buNone/>
            </a:pPr>
            <a:r>
              <a:rPr lang="en-GB" baseline="0" dirty="0"/>
              <a:t>Whilst many trade barriers resulting from regulatory differences between MS have been removed by EU-wide harmonising procedures and trading rules, there remain areas that are still governed by differing national rules. It is the principle of the free movement of goods and the legislation in place to give effect to it that help to ensure that such non-harmonised rules do not amount to trade barriers.</a:t>
            </a:r>
          </a:p>
          <a:p>
            <a:pPr marL="0" indent="0">
              <a:buNone/>
            </a:pPr>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t>3</a:t>
            </a:fld>
            <a:endParaRPr lang="en-GB"/>
          </a:p>
        </p:txBody>
      </p:sp>
    </p:spTree>
    <p:extLst>
      <p:ext uri="{BB962C8B-B14F-4D97-AF65-F5344CB8AC3E}">
        <p14:creationId xmlns:p14="http://schemas.microsoft.com/office/powerpoint/2010/main" val="33706386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good example would be national rules on product characteristics like alcohol content or rules restricting advertising.  This is necessary to protect Market Integration.  </a:t>
            </a:r>
          </a:p>
          <a:p>
            <a:r>
              <a:rPr lang="en-GB" dirty="0"/>
              <a:t>Quantitative restrictions can be worse than fiscal ones because they mean there may be an absolute ban on something whereas fiscal restrictions make them more expensive.</a:t>
            </a:r>
          </a:p>
        </p:txBody>
      </p:sp>
      <p:sp>
        <p:nvSpPr>
          <p:cNvPr id="4" name="Slide Number Placeholder 3"/>
          <p:cNvSpPr>
            <a:spLocks noGrp="1"/>
          </p:cNvSpPr>
          <p:nvPr>
            <p:ph type="sldNum" sz="quarter" idx="5"/>
          </p:nvPr>
        </p:nvSpPr>
        <p:spPr/>
        <p:txBody>
          <a:bodyPr/>
          <a:lstStyle/>
          <a:p>
            <a:fld id="{43897669-CCED-4A4F-A64E-9623B363075C}" type="slidenum">
              <a:rPr lang="en-GB" smtClean="0"/>
              <a:t>4</a:t>
            </a:fld>
            <a:endParaRPr lang="en-GB"/>
          </a:p>
        </p:txBody>
      </p:sp>
    </p:spTree>
    <p:extLst>
      <p:ext uri="{BB962C8B-B14F-4D97-AF65-F5344CB8AC3E}">
        <p14:creationId xmlns:p14="http://schemas.microsoft.com/office/powerpoint/2010/main" val="37727813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concept of a</a:t>
            </a:r>
            <a:r>
              <a:rPr lang="en-GB" baseline="0" dirty="0"/>
              <a:t> ‘common market’ was at the very heart of the Treaty of Rome 1957 establishing the European Economic Community. It has been referred to in many ways since then, for example ‘internal market’ and ‘single market’. All three terms are taken as meaning the same thing in practice.</a:t>
            </a:r>
          </a:p>
          <a:p>
            <a:endParaRPr lang="en-GB" baseline="0" dirty="0"/>
          </a:p>
          <a:p>
            <a:pPr marL="228600" indent="-228600">
              <a:buAutoNum type="alphaLcParenR"/>
            </a:pPr>
            <a:r>
              <a:rPr lang="en-GB" baseline="0" dirty="0"/>
              <a:t>FREE TRADE AREA</a:t>
            </a:r>
          </a:p>
          <a:p>
            <a:pPr marL="0" indent="0">
              <a:buNone/>
            </a:pPr>
            <a:r>
              <a:rPr lang="en-GB" baseline="0" dirty="0"/>
              <a:t>A free trade area involves MS agreeing to remove all customs duties and quotas between themselves. Thus, goods can move freely between the member states without limitations on quantity and without being subject to further pecuniary charges (charges relating to the payment of money) which may make non-national goods uncompetitive.</a:t>
            </a:r>
          </a:p>
          <a:p>
            <a:pPr marL="0" indent="0">
              <a:buNone/>
            </a:pPr>
            <a:endParaRPr lang="en-GB" baseline="0" dirty="0"/>
          </a:p>
          <a:p>
            <a:pPr marL="0" indent="0">
              <a:buNone/>
            </a:pPr>
            <a:r>
              <a:rPr lang="en-GB" baseline="0" dirty="0"/>
              <a:t>However, each MS may impose their own quotas and customs duties in relation to countries outside the free trade area (third countries).  Of course, should a producer in a third country wish to penetrate the market within the free trade area, they will do so by introducing goods through the country with the lowest import duty or tariff.</a:t>
            </a:r>
          </a:p>
          <a:p>
            <a:pPr marL="0" indent="0">
              <a:buNone/>
            </a:pPr>
            <a:endParaRPr lang="en-GB" baseline="0" dirty="0"/>
          </a:p>
          <a:p>
            <a:pPr marL="0" indent="0">
              <a:buNone/>
            </a:pPr>
            <a:r>
              <a:rPr lang="en-GB" baseline="0" dirty="0"/>
              <a:t>b) CUSTOMS UNION</a:t>
            </a:r>
          </a:p>
          <a:p>
            <a:pPr marL="0" indent="0">
              <a:buNone/>
            </a:pPr>
            <a:r>
              <a:rPr lang="en-GB" baseline="0" dirty="0"/>
              <a:t>A customs union develops this further by introducing an agreement between the MS to impose a common level of duty on goods from non-member countries. This common level of duty is known as the Common Customs Tariff.</a:t>
            </a:r>
          </a:p>
          <a:p>
            <a:pPr marL="0" indent="0">
              <a:buNone/>
            </a:pPr>
            <a:endParaRPr lang="en-GB" baseline="0" dirty="0"/>
          </a:p>
          <a:p>
            <a:pPr marL="0" indent="0">
              <a:buNone/>
            </a:pPr>
            <a:r>
              <a:rPr lang="en-GB" baseline="0" dirty="0"/>
              <a:t>Art 28 and Art 31 TFEU apply here.</a:t>
            </a:r>
          </a:p>
          <a:p>
            <a:pPr marL="0" indent="0">
              <a:buNone/>
            </a:pPr>
            <a:endParaRPr lang="en-GB" baseline="0" dirty="0"/>
          </a:p>
          <a:p>
            <a:pPr marL="0" indent="0">
              <a:buNone/>
            </a:pPr>
            <a:r>
              <a:rPr lang="en-GB" baseline="0" dirty="0"/>
              <a:t>c) INTERNAL MARKET</a:t>
            </a:r>
          </a:p>
          <a:p>
            <a:pPr marL="0" indent="0">
              <a:buNone/>
            </a:pPr>
            <a:r>
              <a:rPr lang="en-GB" baseline="0" dirty="0"/>
              <a:t>An internal market introduces a further agreement between the MS to remove restrictions on the factors of production. This is referred to as the free movement of goods, persons, services and capital. </a:t>
            </a:r>
          </a:p>
          <a:p>
            <a:pPr marL="0" indent="0">
              <a:buNone/>
            </a:pPr>
            <a:endParaRPr lang="en-GB" baseline="0" dirty="0"/>
          </a:p>
          <a:p>
            <a:pPr marL="0" indent="0">
              <a:buNone/>
            </a:pPr>
            <a:r>
              <a:rPr lang="en-GB" baseline="0" dirty="0"/>
              <a:t>d) ECONOMIC AND MONETARY UNION</a:t>
            </a:r>
          </a:p>
          <a:p>
            <a:pPr marL="0" indent="0">
              <a:buNone/>
            </a:pPr>
            <a:r>
              <a:rPr lang="en-GB" baseline="0" dirty="0"/>
              <a:t>A single currency and common policies on interest rates.</a:t>
            </a:r>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t>5</a:t>
            </a:fld>
            <a:endParaRPr lang="en-GB"/>
          </a:p>
        </p:txBody>
      </p:sp>
    </p:spTree>
    <p:extLst>
      <p:ext uri="{BB962C8B-B14F-4D97-AF65-F5344CB8AC3E}">
        <p14:creationId xmlns:p14="http://schemas.microsoft.com/office/powerpoint/2010/main" val="2828439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principle in the context</a:t>
            </a:r>
            <a:r>
              <a:rPr lang="en-GB" baseline="0" dirty="0"/>
              <a:t> of free movement of goods seeks to ensure that goods crossing borders are free from discriminatory internal rules.</a:t>
            </a:r>
          </a:p>
          <a:p>
            <a:endParaRPr lang="en-GB" baseline="0" dirty="0"/>
          </a:p>
          <a:p>
            <a:r>
              <a:rPr lang="en-GB" baseline="0" dirty="0"/>
              <a:t>Article 18 also applies to free movement of persons. </a:t>
            </a:r>
            <a:r>
              <a:rPr lang="en-GB" sz="1200" b="0" i="0" kern="1200" dirty="0">
                <a:solidFill>
                  <a:schemeClr val="tx1"/>
                </a:solidFill>
                <a:effectLst/>
                <a:latin typeface="+mn-lt"/>
                <a:ea typeface="+mn-ea"/>
                <a:cs typeface="+mn-cs"/>
              </a:rPr>
              <a:t>For example, vocational training in different Member States falls within the scope of Article 18 so that all individuals have equal access to university education.</a:t>
            </a:r>
            <a:r>
              <a:rPr lang="en-GB" sz="1200" b="0" i="0" u="none" strike="noStrike" kern="1200" baseline="30000" dirty="0">
                <a:solidFill>
                  <a:schemeClr val="tx1"/>
                </a:solidFill>
                <a:effectLst/>
                <a:latin typeface="+mn-lt"/>
                <a:ea typeface="+mn-ea"/>
                <a:cs typeface="+mn-cs"/>
                <a:hlinkClick r:id="rId3"/>
              </a:rPr>
              <a:t>[2]</a:t>
            </a:r>
            <a:r>
              <a:rPr lang="en-GB" sz="1200" b="0" i="0" kern="1200" dirty="0">
                <a:solidFill>
                  <a:schemeClr val="tx1"/>
                </a:solidFill>
                <a:effectLst/>
                <a:latin typeface="+mn-lt"/>
                <a:ea typeface="+mn-ea"/>
                <a:cs typeface="+mn-cs"/>
              </a:rPr>
              <a:t> This can be seen in </a:t>
            </a:r>
            <a:r>
              <a:rPr lang="en-GB" sz="1200" b="1" i="1" kern="1200" dirty="0">
                <a:solidFill>
                  <a:schemeClr val="tx1"/>
                </a:solidFill>
                <a:effectLst/>
                <a:latin typeface="+mn-lt"/>
                <a:ea typeface="+mn-ea"/>
                <a:cs typeface="+mn-cs"/>
              </a:rPr>
              <a:t>Case 293/83,</a:t>
            </a:r>
            <a:r>
              <a:rPr lang="en-GB" sz="1200" b="0" i="0" kern="1200" dirty="0">
                <a:solidFill>
                  <a:schemeClr val="tx1"/>
                </a:solidFill>
                <a:effectLst/>
                <a:latin typeface="+mn-lt"/>
                <a:ea typeface="+mn-ea"/>
                <a:cs typeface="+mn-cs"/>
              </a:rPr>
              <a:t> </a:t>
            </a:r>
            <a:r>
              <a:rPr lang="en-GB" sz="1200" b="1" i="1" kern="1200" dirty="0" err="1">
                <a:solidFill>
                  <a:schemeClr val="tx1"/>
                </a:solidFill>
                <a:effectLst/>
                <a:latin typeface="+mn-lt"/>
                <a:ea typeface="+mn-ea"/>
                <a:cs typeface="+mn-cs"/>
              </a:rPr>
              <a:t>Gravier</a:t>
            </a:r>
            <a:r>
              <a:rPr lang="en-GB" sz="1200" b="1" i="1" u="none" strike="noStrike" kern="1200" baseline="30000" dirty="0">
                <a:solidFill>
                  <a:schemeClr val="tx1"/>
                </a:solidFill>
                <a:effectLst/>
                <a:latin typeface="+mn-lt"/>
                <a:ea typeface="+mn-ea"/>
                <a:cs typeface="+mn-cs"/>
                <a:hlinkClick r:id="rId4"/>
              </a:rPr>
              <a:t>[3]</a:t>
            </a:r>
            <a:r>
              <a:rPr lang="en-GB" sz="1200" b="0" i="0" kern="1200" dirty="0">
                <a:solidFill>
                  <a:schemeClr val="tx1"/>
                </a:solidFill>
                <a:effectLst/>
                <a:latin typeface="+mn-lt"/>
                <a:ea typeface="+mn-ea"/>
                <a:cs typeface="+mn-cs"/>
              </a:rPr>
              <a:t>where additional fees for non-nationals fell within the scope of Article 18 on the basis that secondary law provisions provided support to Member States under Article 166 TFEU which allowed the court to apply Article 18.</a:t>
            </a:r>
            <a:endParaRPr lang="en-GB" baseline="0" dirty="0"/>
          </a:p>
        </p:txBody>
      </p:sp>
      <p:sp>
        <p:nvSpPr>
          <p:cNvPr id="4" name="Slide Number Placeholder 3"/>
          <p:cNvSpPr>
            <a:spLocks noGrp="1"/>
          </p:cNvSpPr>
          <p:nvPr>
            <p:ph type="sldNum" sz="quarter" idx="10"/>
          </p:nvPr>
        </p:nvSpPr>
        <p:spPr/>
        <p:txBody>
          <a:bodyPr/>
          <a:lstStyle/>
          <a:p>
            <a:fld id="{43897669-CCED-4A4F-A64E-9623B363075C}" type="slidenum">
              <a:rPr lang="en-GB" smtClean="0"/>
              <a:t>6</a:t>
            </a:fld>
            <a:endParaRPr lang="en-GB"/>
          </a:p>
        </p:txBody>
      </p:sp>
    </p:spTree>
    <p:extLst>
      <p:ext uri="{BB962C8B-B14F-4D97-AF65-F5344CB8AC3E}">
        <p14:creationId xmlns:p14="http://schemas.microsoft.com/office/powerpoint/2010/main" val="28154780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3 key articles about quantitative restrictions.  The main one is </a:t>
            </a:r>
            <a:r>
              <a:rPr lang="en-GB" b="1" dirty="0"/>
              <a:t>Art 34 TFEU </a:t>
            </a:r>
            <a:r>
              <a:rPr lang="en-GB" b="0" dirty="0"/>
              <a:t>which prohibits quantitative restrictions on </a:t>
            </a:r>
            <a:r>
              <a:rPr lang="en-GB" b="0" i="1" dirty="0"/>
              <a:t>imports and all measures having equivalent effect </a:t>
            </a:r>
            <a:r>
              <a:rPr lang="en-GB" b="0" i="0" dirty="0"/>
              <a:t>between Member States.</a:t>
            </a:r>
          </a:p>
          <a:p>
            <a:r>
              <a:rPr lang="en-GB" b="1" i="0" dirty="0"/>
              <a:t>Art 35 </a:t>
            </a:r>
            <a:r>
              <a:rPr lang="en-GB" b="0" i="0" dirty="0"/>
              <a:t>prohibits the same measures in relation to restrictions on exports. As exports are crucial to a national economy there are not many cases about </a:t>
            </a:r>
            <a:r>
              <a:rPr lang="en-GB" b="1" i="0" dirty="0"/>
              <a:t>Art 35.</a:t>
            </a:r>
          </a:p>
          <a:p>
            <a:r>
              <a:rPr lang="en-GB" b="1" i="0" dirty="0"/>
              <a:t>Art 36 </a:t>
            </a:r>
            <a:r>
              <a:rPr lang="en-GB" b="0" i="0" dirty="0"/>
              <a:t>– which has limited derogations to allow a MS to justify a breach of either </a:t>
            </a:r>
            <a:r>
              <a:rPr lang="en-GB" b="1" i="0" dirty="0"/>
              <a:t>Art 34 </a:t>
            </a:r>
            <a:r>
              <a:rPr lang="en-GB" b="0" i="0" dirty="0"/>
              <a:t>or </a:t>
            </a:r>
            <a:r>
              <a:rPr lang="en-GB" b="1" i="0" dirty="0"/>
              <a:t>Art 35 – </a:t>
            </a:r>
            <a:r>
              <a:rPr lang="en-GB" b="0" i="0" dirty="0" err="1"/>
              <a:t>eg</a:t>
            </a:r>
            <a:r>
              <a:rPr lang="en-GB" b="0" i="0" dirty="0"/>
              <a:t> where there is a ban on certain imports to protect public health.  This would be a breach of </a:t>
            </a:r>
            <a:r>
              <a:rPr lang="en-GB" b="1" i="0" dirty="0"/>
              <a:t>Art 34 </a:t>
            </a:r>
            <a:r>
              <a:rPr lang="en-GB" b="0" i="0" dirty="0"/>
              <a:t>but could be justified under </a:t>
            </a:r>
            <a:r>
              <a:rPr lang="en-GB" b="1" i="0" dirty="0"/>
              <a:t>Art 36 – </a:t>
            </a:r>
            <a:r>
              <a:rPr lang="en-GB" b="0" i="0" dirty="0"/>
              <a:t>note that </a:t>
            </a:r>
            <a:r>
              <a:rPr lang="en-GB" b="1" i="0" dirty="0"/>
              <a:t>Art 36 </a:t>
            </a:r>
            <a:r>
              <a:rPr lang="en-GB" b="0" i="0" dirty="0"/>
              <a:t>covers quantitative restrictions only and cannot be used to justify a fiscal barrier to trade.</a:t>
            </a:r>
            <a:endParaRPr lang="en-GB" b="1" i="0" dirty="0"/>
          </a:p>
        </p:txBody>
      </p:sp>
      <p:sp>
        <p:nvSpPr>
          <p:cNvPr id="4" name="Slide Number Placeholder 3"/>
          <p:cNvSpPr>
            <a:spLocks noGrp="1"/>
          </p:cNvSpPr>
          <p:nvPr>
            <p:ph type="sldNum" sz="quarter" idx="10"/>
          </p:nvPr>
        </p:nvSpPr>
        <p:spPr/>
        <p:txBody>
          <a:bodyPr/>
          <a:lstStyle/>
          <a:p>
            <a:fld id="{43897669-CCED-4A4F-A64E-9623B363075C}" type="slidenum">
              <a:rPr lang="en-GB" smtClean="0"/>
              <a:t>7</a:t>
            </a:fld>
            <a:endParaRPr lang="en-GB"/>
          </a:p>
        </p:txBody>
      </p:sp>
    </p:spTree>
    <p:extLst>
      <p:ext uri="{BB962C8B-B14F-4D97-AF65-F5344CB8AC3E}">
        <p14:creationId xmlns:p14="http://schemas.microsoft.com/office/powerpoint/2010/main" val="39226238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a:t>
            </a:r>
            <a:r>
              <a:rPr lang="en-GB" baseline="0" dirty="0"/>
              <a:t> to understand free movement of goods, firstly we need to understand what is meant by ‘goods’.</a:t>
            </a:r>
          </a:p>
          <a:p>
            <a:endParaRPr lang="en-GB" baseline="0" dirty="0"/>
          </a:p>
          <a:p>
            <a:r>
              <a:rPr lang="en-GB" baseline="0" dirty="0"/>
              <a:t>Commission v Italy [1968], the Italian government subjected exports of articles of an artistic, historical or archaeological nature to tax. The Commission argued that the articles fell under the provisions relating to the Customs Union. The Italian government disputed this and argues that the articles did not constitute ‘goods’  as the articles in question could not be compared to consumer goods or articles of general use.</a:t>
            </a:r>
          </a:p>
          <a:p>
            <a:endParaRPr lang="en-GB" baseline="0" dirty="0"/>
          </a:p>
          <a:p>
            <a:r>
              <a:rPr lang="en-GB" dirty="0">
                <a:solidFill>
                  <a:srgbClr val="FF0000"/>
                </a:solidFill>
              </a:rPr>
              <a:t>Commission v Italy [1968]:</a:t>
            </a:r>
          </a:p>
          <a:p>
            <a:pPr marL="0" indent="0">
              <a:buNone/>
            </a:pPr>
            <a:r>
              <a:rPr lang="en-GB" dirty="0">
                <a:solidFill>
                  <a:schemeClr val="bg1"/>
                </a:solidFill>
              </a:rPr>
              <a:t>‘Goods’:  understood products which can be valued in money and which are capable of forming the subject of commercial transactions. </a:t>
            </a:r>
          </a:p>
          <a:p>
            <a:endParaRPr lang="en-GB" baseline="0" dirty="0"/>
          </a:p>
          <a:p>
            <a:r>
              <a:rPr lang="en-GB" baseline="0" dirty="0"/>
              <a:t>The scope of goods is therefore defined widely</a:t>
            </a:r>
          </a:p>
          <a:p>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t>8</a:t>
            </a:fld>
            <a:endParaRPr lang="en-GB"/>
          </a:p>
        </p:txBody>
      </p:sp>
    </p:spTree>
    <p:extLst>
      <p:ext uri="{BB962C8B-B14F-4D97-AF65-F5344CB8AC3E}">
        <p14:creationId xmlns:p14="http://schemas.microsoft.com/office/powerpoint/2010/main" val="7255433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a:t>
            </a:r>
            <a:r>
              <a:rPr lang="en-GB" baseline="0" dirty="0"/>
              <a:t> the EU, countries could trade but often charges would be put into place.</a:t>
            </a:r>
          </a:p>
          <a:p>
            <a:endParaRPr lang="en-GB" baseline="0" dirty="0"/>
          </a:p>
          <a:p>
            <a:r>
              <a:rPr lang="en-GB" baseline="0" dirty="0"/>
              <a:t>Article 30 stops countries being able to put charges or borders up so that they can trade freely with each other. </a:t>
            </a:r>
          </a:p>
          <a:p>
            <a:endParaRPr lang="en-GB" baseline="0" dirty="0"/>
          </a:p>
          <a:p>
            <a:r>
              <a:rPr lang="en-GB" baseline="0" dirty="0"/>
              <a:t>Article 30 looks at when countries have tried to impose charges and creates borders and says this is not allowed.</a:t>
            </a:r>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t>9</a:t>
            </a:fld>
            <a:endParaRPr lang="en-GB"/>
          </a:p>
        </p:txBody>
      </p:sp>
    </p:spTree>
    <p:extLst>
      <p:ext uri="{BB962C8B-B14F-4D97-AF65-F5344CB8AC3E}">
        <p14:creationId xmlns:p14="http://schemas.microsoft.com/office/powerpoint/2010/main" val="3675979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Q’s that include a value of money will normally</a:t>
            </a:r>
            <a:r>
              <a:rPr lang="en-GB" baseline="0" dirty="0"/>
              <a:t> be Art 30</a:t>
            </a:r>
          </a:p>
          <a:p>
            <a:r>
              <a:rPr lang="en-GB" baseline="0" dirty="0"/>
              <a:t>Q’s on number of goods ‘300 sausages’ Art 34</a:t>
            </a:r>
          </a:p>
          <a:p>
            <a:endParaRPr lang="en-GB" baseline="0" dirty="0"/>
          </a:p>
          <a:p>
            <a:r>
              <a:rPr lang="en-GB" baseline="0" dirty="0"/>
              <a:t>Look at the effect of the border/charge not the purpose of it – it doesn’t matter what reasons the country gives for putting up the border, the fact is that if the border is in place, it is not allowed.</a:t>
            </a:r>
          </a:p>
          <a:p>
            <a:endParaRPr lang="en-GB" baseline="0" dirty="0"/>
          </a:p>
          <a:p>
            <a:r>
              <a:rPr lang="en-GB" baseline="0" dirty="0" err="1"/>
              <a:t>Diamondarbeiders</a:t>
            </a:r>
            <a:r>
              <a:rPr lang="en-GB" baseline="0" dirty="0"/>
              <a:t> (1969)</a:t>
            </a:r>
          </a:p>
          <a:p>
            <a:r>
              <a:rPr lang="en-GB" baseline="0" dirty="0"/>
              <a:t>The reason for setting charges was good, but this did not matter as the rule is no borders/charges.</a:t>
            </a:r>
          </a:p>
        </p:txBody>
      </p:sp>
      <p:sp>
        <p:nvSpPr>
          <p:cNvPr id="4" name="Slide Number Placeholder 3"/>
          <p:cNvSpPr>
            <a:spLocks noGrp="1"/>
          </p:cNvSpPr>
          <p:nvPr>
            <p:ph type="sldNum" sz="quarter" idx="10"/>
          </p:nvPr>
        </p:nvSpPr>
        <p:spPr/>
        <p:txBody>
          <a:bodyPr/>
          <a:lstStyle/>
          <a:p>
            <a:fld id="{43897669-CCED-4A4F-A64E-9623B363075C}" type="slidenum">
              <a:rPr lang="en-GB" smtClean="0"/>
              <a:t>10</a:t>
            </a:fld>
            <a:endParaRPr lang="en-GB"/>
          </a:p>
        </p:txBody>
      </p:sp>
    </p:spTree>
    <p:extLst>
      <p:ext uri="{BB962C8B-B14F-4D97-AF65-F5344CB8AC3E}">
        <p14:creationId xmlns:p14="http://schemas.microsoft.com/office/powerpoint/2010/main" val="1668680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Rather than calling them custom duties,</a:t>
            </a:r>
            <a:r>
              <a:rPr lang="en-GB" baseline="0" dirty="0"/>
              <a:t> countries will try and get around this limitation by calling them something different i.e. custom charges/taxes.</a:t>
            </a:r>
          </a:p>
          <a:p>
            <a:endParaRPr lang="en-GB" baseline="0" dirty="0"/>
          </a:p>
          <a:p>
            <a:r>
              <a:rPr lang="en-GB" baseline="0" dirty="0"/>
              <a:t>In order to avoid this loophole </a:t>
            </a:r>
            <a:r>
              <a:rPr lang="en-GB" baseline="0" dirty="0" err="1"/>
              <a:t>Eu</a:t>
            </a:r>
            <a:r>
              <a:rPr lang="en-GB" baseline="0" dirty="0"/>
              <a:t> says that a charge which has the equivalent effect of customs duty will not be allowed.</a:t>
            </a:r>
          </a:p>
          <a:p>
            <a:endParaRPr lang="en-GB" baseline="0" dirty="0"/>
          </a:p>
          <a:p>
            <a:r>
              <a:rPr lang="en-GB" baseline="0" dirty="0"/>
              <a:t>Commission v Italy (1969)- Any charge imposed when goods cross a frontier will fall under Article 30 and will be banned. Therefore, it doesn’t matter what the country calls the charge. </a:t>
            </a:r>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t>11</a:t>
            </a:fld>
            <a:endParaRPr lang="en-GB"/>
          </a:p>
        </p:txBody>
      </p:sp>
    </p:spTree>
    <p:extLst>
      <p:ext uri="{BB962C8B-B14F-4D97-AF65-F5344CB8AC3E}">
        <p14:creationId xmlns:p14="http://schemas.microsoft.com/office/powerpoint/2010/main" val="6600170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897669-CCED-4A4F-A64E-9623B363075C}" type="slidenum">
              <a:rPr lang="en-GB" smtClean="0"/>
              <a:t>12</a:t>
            </a:fld>
            <a:endParaRPr lang="en-GB"/>
          </a:p>
        </p:txBody>
      </p:sp>
    </p:spTree>
    <p:extLst>
      <p:ext uri="{BB962C8B-B14F-4D97-AF65-F5344CB8AC3E}">
        <p14:creationId xmlns:p14="http://schemas.microsoft.com/office/powerpoint/2010/main" val="31100299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to look at the EFFECT and not the purpose of the charge</a:t>
            </a:r>
          </a:p>
        </p:txBody>
      </p:sp>
      <p:sp>
        <p:nvSpPr>
          <p:cNvPr id="4" name="Slide Number Placeholder 3"/>
          <p:cNvSpPr>
            <a:spLocks noGrp="1"/>
          </p:cNvSpPr>
          <p:nvPr>
            <p:ph type="sldNum" sz="quarter" idx="10"/>
          </p:nvPr>
        </p:nvSpPr>
        <p:spPr/>
        <p:txBody>
          <a:bodyPr/>
          <a:lstStyle/>
          <a:p>
            <a:fld id="{43897669-CCED-4A4F-A64E-9623B363075C}" type="slidenum">
              <a:rPr lang="en-GB" smtClean="0"/>
              <a:t>13</a:t>
            </a:fld>
            <a:endParaRPr lang="en-GB"/>
          </a:p>
        </p:txBody>
      </p:sp>
    </p:spTree>
    <p:extLst>
      <p:ext uri="{BB962C8B-B14F-4D97-AF65-F5344CB8AC3E}">
        <p14:creationId xmlns:p14="http://schemas.microsoft.com/office/powerpoint/2010/main" val="11031579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897669-CCED-4A4F-A64E-9623B363075C}" type="slidenum">
              <a:rPr lang="en-GB" smtClean="0"/>
              <a:t>14</a:t>
            </a:fld>
            <a:endParaRPr lang="en-GB"/>
          </a:p>
        </p:txBody>
      </p:sp>
    </p:spTree>
    <p:extLst>
      <p:ext uri="{BB962C8B-B14F-4D97-AF65-F5344CB8AC3E}">
        <p14:creationId xmlns:p14="http://schemas.microsoft.com/office/powerpoint/2010/main" val="5322137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a:t>
            </a:r>
            <a:r>
              <a:rPr lang="en-GB" baseline="0" dirty="0"/>
              <a:t> this it was decided that beer and wine would compete with one another – i.e. when in a bar someone would choose between a wine or beer. </a:t>
            </a:r>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t>15</a:t>
            </a:fld>
            <a:endParaRPr lang="en-GB"/>
          </a:p>
        </p:txBody>
      </p:sp>
    </p:spTree>
    <p:extLst>
      <p:ext uri="{BB962C8B-B14F-4D97-AF65-F5344CB8AC3E}">
        <p14:creationId xmlns:p14="http://schemas.microsoft.com/office/powerpoint/2010/main" val="2236419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897669-CCED-4A4F-A64E-9623B363075C}" type="slidenum">
              <a:rPr lang="en-GB" smtClean="0"/>
              <a:t>16</a:t>
            </a:fld>
            <a:endParaRPr lang="en-GB"/>
          </a:p>
        </p:txBody>
      </p:sp>
    </p:spTree>
    <p:extLst>
      <p:ext uri="{BB962C8B-B14F-4D97-AF65-F5344CB8AC3E}">
        <p14:creationId xmlns:p14="http://schemas.microsoft.com/office/powerpoint/2010/main" val="26280556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QUOTA – Limiting the number of cars</a:t>
            </a:r>
            <a:r>
              <a:rPr lang="en-GB" baseline="0" dirty="0"/>
              <a:t> that Germany can import</a:t>
            </a:r>
            <a:endParaRPr lang="en-GB" dirty="0"/>
          </a:p>
          <a:p>
            <a:r>
              <a:rPr lang="en-GB" dirty="0"/>
              <a:t>BAN – complete ban on French</a:t>
            </a:r>
            <a:r>
              <a:rPr lang="en-GB" baseline="0" dirty="0"/>
              <a:t> chickens entering the UK would not be allowed under Article 34</a:t>
            </a:r>
          </a:p>
          <a:p>
            <a:endParaRPr lang="en-GB" baseline="0" dirty="0"/>
          </a:p>
          <a:p>
            <a:r>
              <a:rPr lang="en-GB" baseline="0" dirty="0"/>
              <a:t>Loophole: States may try and get around this by not introducing a ‘ban’ or ‘quota’ but by introducing something like a licensing agreement which acts in the same way as a quantitative restriction.</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dirty="0" err="1">
                <a:solidFill>
                  <a:schemeClr val="bg1"/>
                </a:solidFill>
              </a:rPr>
              <a:t>Riseria</a:t>
            </a:r>
            <a:r>
              <a:rPr lang="en-GB" b="1" i="1" dirty="0">
                <a:solidFill>
                  <a:schemeClr val="bg1"/>
                </a:solidFill>
              </a:rPr>
              <a:t> Luigi </a:t>
            </a:r>
            <a:r>
              <a:rPr lang="en-GB" b="1" i="1" dirty="0" err="1">
                <a:solidFill>
                  <a:schemeClr val="bg1"/>
                </a:solidFill>
              </a:rPr>
              <a:t>Geddo</a:t>
            </a:r>
            <a:r>
              <a:rPr lang="en-GB" b="1" i="1" dirty="0">
                <a:solidFill>
                  <a:schemeClr val="bg1"/>
                </a:solidFill>
              </a:rPr>
              <a:t> v </a:t>
            </a:r>
            <a:r>
              <a:rPr lang="en-GB" b="1" i="1" dirty="0" err="1">
                <a:solidFill>
                  <a:schemeClr val="bg1"/>
                </a:solidFill>
              </a:rPr>
              <a:t>Ente</a:t>
            </a:r>
            <a:r>
              <a:rPr lang="en-GB" b="1" i="1" dirty="0">
                <a:solidFill>
                  <a:schemeClr val="bg1"/>
                </a:solidFill>
              </a:rPr>
              <a:t> Nazionale </a:t>
            </a:r>
            <a:r>
              <a:rPr lang="en-GB" b="1" i="1" dirty="0" err="1">
                <a:solidFill>
                  <a:schemeClr val="bg1"/>
                </a:solidFill>
              </a:rPr>
              <a:t>Risi</a:t>
            </a:r>
            <a:r>
              <a:rPr lang="en-GB" b="1" i="1" dirty="0">
                <a:solidFill>
                  <a:schemeClr val="bg1"/>
                </a:solidFill>
              </a:rPr>
              <a:t> [1973] – </a:t>
            </a:r>
            <a:r>
              <a:rPr lang="en-GB" b="0" i="0" dirty="0">
                <a:solidFill>
                  <a:schemeClr val="bg1"/>
                </a:solidFill>
              </a:rPr>
              <a:t>court defined quantitative restrictions as “</a:t>
            </a:r>
            <a:r>
              <a:rPr lang="en-GB" b="0" i="1" dirty="0">
                <a:solidFill>
                  <a:schemeClr val="bg1"/>
                </a:solidFill>
              </a:rPr>
              <a:t>any measures which amount to a total or partial restraint of …imports, exports or goods in transit”.  </a:t>
            </a:r>
            <a:endParaRPr lang="en-GB" b="1" dirty="0">
              <a:solidFill>
                <a:schemeClr val="bg1"/>
              </a:solidFill>
            </a:endParaRPr>
          </a:p>
          <a:p>
            <a:endParaRPr lang="en-GB" baseline="0" dirty="0"/>
          </a:p>
          <a:p>
            <a:endParaRPr lang="en-GB" baseline="0" dirty="0"/>
          </a:p>
          <a:p>
            <a:r>
              <a:rPr lang="en-GB" baseline="0" dirty="0"/>
              <a:t>MEQR – Article 34 does not allow Measures Equivalent to quantitative restrictions</a:t>
            </a:r>
          </a:p>
          <a:p>
            <a:endParaRPr lang="en-GB" baseline="0" dirty="0"/>
          </a:p>
          <a:p>
            <a:r>
              <a:rPr lang="en-GB" b="1" u="sng" baseline="0" dirty="0"/>
              <a:t>Look at the effect not the purpose of the restriction</a:t>
            </a:r>
          </a:p>
          <a:p>
            <a:r>
              <a:rPr lang="en-GB" dirty="0"/>
              <a:t> If effect of the restriction is to hinder</a:t>
            </a:r>
            <a:r>
              <a:rPr lang="en-GB" baseline="0" dirty="0"/>
              <a:t> free movement of goods in the EU then this is why it will be banned under Article 34.</a:t>
            </a:r>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t>17</a:t>
            </a:fld>
            <a:endParaRPr lang="en-GB"/>
          </a:p>
        </p:txBody>
      </p:sp>
    </p:spTree>
    <p:extLst>
      <p:ext uri="{BB962C8B-B14F-4D97-AF65-F5344CB8AC3E}">
        <p14:creationId xmlns:p14="http://schemas.microsoft.com/office/powerpoint/2010/main" val="26962278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 34 gives CJ a great deal of scope that is protective of market integration by preventing measures that have equivalent effect to a quantitative restriction.</a:t>
            </a:r>
          </a:p>
          <a:p>
            <a:endParaRPr lang="en-GB" dirty="0"/>
          </a:p>
          <a:p>
            <a:r>
              <a:rPr lang="en-GB" dirty="0"/>
              <a:t>Directive 70/50</a:t>
            </a:r>
          </a:p>
          <a:p>
            <a:r>
              <a:rPr lang="en-GB" dirty="0"/>
              <a:t>Gave a non exhaustive list of what would constitute an MEQR.</a:t>
            </a:r>
          </a:p>
          <a:p>
            <a:r>
              <a:rPr lang="en-GB" dirty="0"/>
              <a:t>X: Non-exhaustive list-</a:t>
            </a:r>
            <a:r>
              <a:rPr lang="en-GB" baseline="0" dirty="0"/>
              <a:t> they gave a list of the sort of things that may be considered to be MEQR but there also may be other things</a:t>
            </a:r>
          </a:p>
          <a:p>
            <a:endParaRPr lang="en-GB" baseline="0" dirty="0"/>
          </a:p>
          <a:p>
            <a:r>
              <a:rPr lang="en-GB" baseline="0" dirty="0"/>
              <a:t>It was useful as a starting point on what the EU says MEQRs are.</a:t>
            </a:r>
            <a:endParaRPr lang="en-GB" dirty="0"/>
          </a:p>
          <a:p>
            <a:endParaRPr lang="en-GB" dirty="0"/>
          </a:p>
          <a:p>
            <a:endParaRPr lang="en-GB" dirty="0"/>
          </a:p>
          <a:p>
            <a:endParaRPr lang="en-GB" dirty="0"/>
          </a:p>
          <a:p>
            <a:r>
              <a:rPr lang="en-GB" dirty="0"/>
              <a:t>DASSONVILLE (1974) – case viewed as the standard definition of a measure having “equivalent effect”.  Defined as above.  Referred to as the “</a:t>
            </a:r>
            <a:r>
              <a:rPr lang="en-GB" dirty="0" err="1"/>
              <a:t>Dassonville</a:t>
            </a:r>
            <a:r>
              <a:rPr lang="en-GB" dirty="0"/>
              <a:t> formula”.</a:t>
            </a:r>
          </a:p>
          <a:p>
            <a:r>
              <a:rPr lang="en-GB" dirty="0"/>
              <a:t>- ‘Any measure capable of hindering intra-community trade’</a:t>
            </a:r>
          </a:p>
          <a:p>
            <a:r>
              <a:rPr lang="en-GB" dirty="0"/>
              <a:t>- Very broad: It could be argued that any measure is capable of this</a:t>
            </a:r>
          </a:p>
          <a:p>
            <a:pPr marL="171450" indent="-171450">
              <a:buFontTx/>
              <a:buChar char="-"/>
            </a:pPr>
            <a:r>
              <a:rPr lang="en-GB" dirty="0"/>
              <a:t>Too broad to be useful</a:t>
            </a:r>
          </a:p>
          <a:p>
            <a:pPr marL="171450" indent="-171450">
              <a:buFontTx/>
              <a:buChar char="-"/>
            </a:pPr>
            <a:r>
              <a:rPr lang="en-GB" dirty="0"/>
              <a:t>Can only be appreciated fully in the context of the measures it has been applied to in subsequent cases.  The case law also gives guidance on how CJ applies </a:t>
            </a:r>
            <a:r>
              <a:rPr lang="en-GB" b="1" dirty="0"/>
              <a:t>Art 34 </a:t>
            </a:r>
            <a:r>
              <a:rPr lang="en-GB" b="0" dirty="0"/>
              <a:t>to certain restrictive measures.  Key cases are divided into distinctly applicable measures and indistinctly applicable measures</a:t>
            </a:r>
            <a:endParaRPr lang="en-GB" dirty="0"/>
          </a:p>
          <a:p>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t>18</a:t>
            </a:fld>
            <a:endParaRPr lang="en-GB"/>
          </a:p>
        </p:txBody>
      </p:sp>
    </p:spTree>
    <p:extLst>
      <p:ext uri="{BB962C8B-B14F-4D97-AF65-F5344CB8AC3E}">
        <p14:creationId xmlns:p14="http://schemas.microsoft.com/office/powerpoint/2010/main" val="1231089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Cassis distinguished</a:t>
            </a:r>
            <a:r>
              <a:rPr lang="en-GB" baseline="0" dirty="0"/>
              <a:t> between</a:t>
            </a:r>
          </a:p>
          <a:p>
            <a:r>
              <a:rPr lang="en-GB" baseline="0" dirty="0"/>
              <a:t>Distinctly applicable measures and Indistinctly applicable measures</a:t>
            </a:r>
          </a:p>
          <a:p>
            <a:endParaRPr lang="en-GB" baseline="0" dirty="0"/>
          </a:p>
          <a:p>
            <a:r>
              <a:rPr lang="en-GB" baseline="0" dirty="0"/>
              <a:t>DISTINCTLY APPLICABLE MEASURES: Is a measure that only applies to imports and these are not allowed under any circumstances</a:t>
            </a:r>
          </a:p>
          <a:p>
            <a:r>
              <a:rPr lang="en-GB" baseline="0" dirty="0"/>
              <a:t>e.g. UK banned all imports of fish = not allowed</a:t>
            </a:r>
          </a:p>
          <a:p>
            <a:endParaRPr lang="en-GB" baseline="0" dirty="0"/>
          </a:p>
          <a:p>
            <a:r>
              <a:rPr lang="en-GB" baseline="0" dirty="0"/>
              <a:t>INDISTINTLY APPLICABLE MEASURES = Measures that apply to imported and domestic goods</a:t>
            </a:r>
          </a:p>
          <a:p>
            <a:endParaRPr lang="en-GB" baseline="0" dirty="0"/>
          </a:p>
          <a:p>
            <a:r>
              <a:rPr lang="en-GB" baseline="0" dirty="0"/>
              <a:t>e.g. If measure UK passed affected not only imported fish but also fish from the UK= IDM</a:t>
            </a:r>
          </a:p>
          <a:p>
            <a:endParaRPr lang="en-GB" baseline="0" dirty="0"/>
          </a:p>
          <a:p>
            <a:r>
              <a:rPr lang="en-GB" baseline="0" dirty="0"/>
              <a:t>The Cassis case arose because Germany refused to allow the sale in Germany of the French blackcurrant  liqueur, Cassis de Dijon.  This was based on a German rule that all fruit liqueurs had to have a min alcohol content of 25% - Cassis was made to traditional French standard of 15-20%.  The rule applied irrespective of origin and was not discriminatory but its effect was to exclude the weaker French product from the German market.  This was sufficient for a breach under the </a:t>
            </a:r>
            <a:r>
              <a:rPr lang="en-GB" b="1" i="1" baseline="0" dirty="0" err="1"/>
              <a:t>Dassonville</a:t>
            </a:r>
            <a:r>
              <a:rPr lang="en-GB" b="1" i="1" baseline="0" dirty="0"/>
              <a:t> formula.  </a:t>
            </a:r>
            <a:r>
              <a:rPr lang="en-GB" b="0" i="0" baseline="0" dirty="0"/>
              <a:t>Essentially, the CJ said that such a national rule would be a breach unless it was necessary to satisfy a “</a:t>
            </a:r>
            <a:r>
              <a:rPr lang="en-GB" b="0" i="1" baseline="0" dirty="0"/>
              <a:t>mandatory requirement” .  </a:t>
            </a:r>
            <a:r>
              <a:rPr lang="en-GB" b="0" i="0" baseline="0" dirty="0"/>
              <a:t>This requires the MS to do the following:-</a:t>
            </a:r>
          </a:p>
          <a:p>
            <a:pPr marL="228600" indent="-228600">
              <a:buAutoNum type="arabicPeriod"/>
            </a:pPr>
            <a:r>
              <a:rPr lang="en-GB" b="0" i="0" baseline="0" dirty="0"/>
              <a:t>Put forward a public interest objective to justify the measure (the “mandatory requirement”).</a:t>
            </a:r>
          </a:p>
          <a:p>
            <a:pPr marL="228600" indent="-228600">
              <a:buAutoNum type="arabicPeriod"/>
            </a:pPr>
            <a:r>
              <a:rPr lang="en-GB" b="0" i="0" baseline="0" dirty="0"/>
              <a:t>Show that the measure is proportionate to achieving the objective.  To do this, the MS has to show that the objectives could not be achieved by a less restrictive method. Germany had argued that the rule was needed to protect consumers and public health.  The idea was that consumers would be confused and would unknowingly buy the weaker French product.  Without realising it was weaker they would drink more leading to alcohol addiction.  This was dismissed by CJ pointing out there were many other products on the market with less alcohol.  Germany also said the rule was needed to protect fair trading because products with less alcohol would be cheaper to make – this was rejected because it was clear that the measure was not proportionate to its objectives.  The objectives could have been achieved with labelling with the alcohol content.</a:t>
            </a:r>
          </a:p>
        </p:txBody>
      </p:sp>
      <p:sp>
        <p:nvSpPr>
          <p:cNvPr id="4" name="Slide Number Placeholder 3"/>
          <p:cNvSpPr>
            <a:spLocks noGrp="1"/>
          </p:cNvSpPr>
          <p:nvPr>
            <p:ph type="sldNum" sz="quarter" idx="10"/>
          </p:nvPr>
        </p:nvSpPr>
        <p:spPr/>
        <p:txBody>
          <a:bodyPr/>
          <a:lstStyle/>
          <a:p>
            <a:fld id="{43897669-CCED-4A4F-A64E-9623B363075C}" type="slidenum">
              <a:rPr lang="en-GB" smtClean="0"/>
              <a:t>19</a:t>
            </a:fld>
            <a:endParaRPr lang="en-GB"/>
          </a:p>
        </p:txBody>
      </p:sp>
    </p:spTree>
    <p:extLst>
      <p:ext uri="{BB962C8B-B14F-4D97-AF65-F5344CB8AC3E}">
        <p14:creationId xmlns:p14="http://schemas.microsoft.com/office/powerpoint/2010/main" val="6703935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means that distinctly applicable measures have a different impact in law and in fact as between imports and domestic goods.  The different impact in law is from the different legal obligation being imposed on imports or exports.  The different factual impact results from the additional obligation imposed on the imports or exports.  </a:t>
            </a:r>
          </a:p>
          <a:p>
            <a:endParaRPr lang="en-GB" dirty="0"/>
          </a:p>
          <a:p>
            <a:pPr marL="171450" indent="-171450">
              <a:buFont typeface="Arial" panose="020B0604020202020204" pitchFamily="34" charset="0"/>
              <a:buChar char="•"/>
            </a:pPr>
            <a:r>
              <a:rPr lang="en-GB" b="1" i="1" dirty="0" err="1"/>
              <a:t>Dassonville</a:t>
            </a:r>
            <a:r>
              <a:rPr lang="en-GB" b="1" i="1" dirty="0"/>
              <a:t> </a:t>
            </a:r>
            <a:r>
              <a:rPr lang="en-GB" b="0" i="0" dirty="0"/>
              <a:t>– concerned imports of Scotch whisky into Belgium from France.  Belgian law required a cert of origin from the importer.  Such a certificate would only be available from the UK customs authority.  The importer purchased the goods from a seller in France and so a forged cert was used.  During prosecution for using a forged cert, the Belgian requirement of a cert of origin was challenged as incompatible with </a:t>
            </a:r>
            <a:r>
              <a:rPr lang="en-GB" b="1" i="0" dirty="0"/>
              <a:t>Art 34 </a:t>
            </a:r>
            <a:r>
              <a:rPr lang="en-GB" b="0" i="0" dirty="0"/>
              <a:t>so a preliminary ruling on this issue was requested by the Belgian court.  After stating the </a:t>
            </a:r>
            <a:r>
              <a:rPr lang="en-GB" b="0" i="0" dirty="0" err="1"/>
              <a:t>Dassonville</a:t>
            </a:r>
            <a:r>
              <a:rPr lang="en-GB" b="0" i="0" dirty="0"/>
              <a:t> formula the CJ ruled that the Belgian requirement was a breach of </a:t>
            </a:r>
            <a:r>
              <a:rPr lang="en-GB" b="1" i="0" dirty="0"/>
              <a:t>Art 34 </a:t>
            </a:r>
            <a:r>
              <a:rPr lang="en-GB" b="0" i="0" dirty="0"/>
              <a:t>because it favoured direct imports over indirect imports because it is much easier to satisfy the requirement where goods are imported direct from the country of origin.  It meant that the Belgian requirement had the potential to restrict certain imports and that was enough for a breach.</a:t>
            </a:r>
          </a:p>
          <a:p>
            <a:pPr marL="171450" indent="-171450">
              <a:buFont typeface="Arial" panose="020B0604020202020204" pitchFamily="34" charset="0"/>
              <a:buChar char="•"/>
            </a:pPr>
            <a:r>
              <a:rPr lang="en-GB" b="1" i="1" dirty="0"/>
              <a:t>Buy Irish – </a:t>
            </a:r>
            <a:r>
              <a:rPr lang="en-GB" b="0" i="0" dirty="0"/>
              <a:t>about a 3yr programme by the Irish Goods Council to encourage consumers to switch from imports to Irish products.  Management Committee was appointed a government minister and financed by the government.  It had an advertising campaign and labels to indicate Irish origin – it didn’t force people to buy Irish.  It wasn’t successful anyway as over the 3yrs consumer spending on imports increased.  Following an enforcement action by Commission, CJ said it was a breach of </a:t>
            </a:r>
            <a:r>
              <a:rPr lang="en-GB" b="1" i="0" dirty="0"/>
              <a:t>Art 34.  </a:t>
            </a:r>
            <a:r>
              <a:rPr lang="en-GB" b="0" i="0" dirty="0"/>
              <a:t>The measure was enough to influence traders – especially in view of wide </a:t>
            </a:r>
            <a:r>
              <a:rPr lang="en-GB" b="0" i="0" dirty="0" err="1"/>
              <a:t>Dassonville</a:t>
            </a:r>
            <a:r>
              <a:rPr lang="en-GB" b="0" i="0" dirty="0"/>
              <a:t> </a:t>
            </a:r>
            <a:r>
              <a:rPr lang="en-GB" b="0" i="0" dirty="0" err="1"/>
              <a:t>formula.The</a:t>
            </a:r>
            <a:r>
              <a:rPr lang="en-GB" b="0" i="0" dirty="0"/>
              <a:t> scope of </a:t>
            </a:r>
            <a:r>
              <a:rPr lang="en-GB" b="1" i="1" dirty="0"/>
              <a:t>Buy Ireland </a:t>
            </a:r>
            <a:r>
              <a:rPr lang="en-GB" b="0" i="0" dirty="0"/>
              <a:t>was considered by CJ in Case 222/82, </a:t>
            </a:r>
            <a:r>
              <a:rPr lang="en-GB" b="1" i="1" dirty="0"/>
              <a:t>Apple and Pear Development Council v K J Lewis [1983] – </a:t>
            </a:r>
            <a:r>
              <a:rPr lang="en-GB" b="0" i="0" dirty="0"/>
              <a:t>the Apple and Pear Development Council was within </a:t>
            </a:r>
            <a:r>
              <a:rPr lang="en-GB" b="1" i="0" dirty="0"/>
              <a:t>Art 34 </a:t>
            </a:r>
            <a:r>
              <a:rPr lang="en-GB" b="0" i="0" dirty="0"/>
              <a:t>as financed by charges that fruit growers were under a statutory obligation to pay.  The council had an advertising campaign for apples with the slogan “Polish up your English”.  CJ ruled that it would be a breach for a state or state body to promote goods on grounds of their nationality.  In contrast the promotion of goods with reference to their qualities is lawful, even if those qualities are typically national.  Therefore there was no breach of </a:t>
            </a:r>
            <a:r>
              <a:rPr lang="en-GB" b="1" i="0" dirty="0"/>
              <a:t>Art 34 </a:t>
            </a:r>
            <a:r>
              <a:rPr lang="en-GB" b="0" i="0" dirty="0"/>
              <a:t>in this case.  The distinction between origin and qualities is sound but the application of it here is questionable.  What really is the difference between Buy Irish and Polish up Your </a:t>
            </a:r>
            <a:r>
              <a:rPr lang="en-GB" b="0" i="0" dirty="0" err="1"/>
              <a:t>Englsh</a:t>
            </a:r>
            <a:r>
              <a:rPr lang="en-GB" b="0" i="0" dirty="0"/>
              <a:t>?  The later was seen as an indication of certain apples being shiny even though the motivation was probably to invoke a sense of nationalism.</a:t>
            </a:r>
          </a:p>
          <a:p>
            <a:pPr marL="171450" indent="-171450">
              <a:buFont typeface="Arial" panose="020B0604020202020204" pitchFamily="34" charset="0"/>
              <a:buChar char="•"/>
            </a:pPr>
            <a:r>
              <a:rPr lang="en-GB" b="0" i="0" dirty="0"/>
              <a:t>The continued refusal by French authorities to approve postal franking machines from outside of France was a breach of </a:t>
            </a:r>
            <a:r>
              <a:rPr lang="en-GB" b="1" i="0" dirty="0"/>
              <a:t>Art 34</a:t>
            </a:r>
            <a:r>
              <a:rPr lang="en-GB" b="0" i="0" dirty="0"/>
              <a:t>.  The refusal was not a French rule or campaign – it was simply an administrative practice based on the machines meeting prescribed standards.  However, it was argued the administrative practice was applied in a discriminatory way – the complainant UK manufacturer experienced regular delays and reports of faults that were not substantiated.  CJ ruled such practices were capable of amounting to a breach of </a:t>
            </a:r>
            <a:r>
              <a:rPr lang="en-GB" b="1" i="0" dirty="0"/>
              <a:t>Art 34 </a:t>
            </a:r>
            <a:r>
              <a:rPr lang="en-GB" b="0" i="0" dirty="0"/>
              <a:t>where there is a “</a:t>
            </a:r>
            <a:r>
              <a:rPr lang="en-GB" b="0" i="1" dirty="0"/>
              <a:t>certain degree of consistency and generality”.  </a:t>
            </a:r>
            <a:r>
              <a:rPr lang="en-GB" b="0" i="0" dirty="0"/>
              <a:t>The refusal to grant approval to an imported product is simply part of the relevant process but if the unjustified refusal is consistent and regular it appears as if the MS is favouring domestic goods and is therefore a barrier to trade and a breach of </a:t>
            </a:r>
            <a:r>
              <a:rPr lang="en-GB" b="1" i="0" dirty="0"/>
              <a:t>Art 34</a:t>
            </a:r>
            <a:r>
              <a:rPr lang="en-GB" b="0" i="0" dirty="0"/>
              <a:t>.</a:t>
            </a:r>
          </a:p>
          <a:p>
            <a:pPr marL="171450" indent="-171450">
              <a:buFont typeface="Arial" panose="020B0604020202020204" pitchFamily="34" charset="0"/>
              <a:buChar char="•"/>
            </a:pPr>
            <a:r>
              <a:rPr lang="en-GB" b="0" i="0" dirty="0"/>
              <a:t>Case concerned an Irish law that applied to imported jewellery with typically Irish motifs or characteristics.  Such items suggested they were souvenirs of Ireland.  Irish law required them to be labelled or marked with the country of origin or the word “foreign”.  Commission said consumer doesn’t need to know origin unless that origin reflected some sort of quality.  CJ agreed – they were bought as pictorial reminders so origin not needed.  Obvious breach of </a:t>
            </a:r>
            <a:r>
              <a:rPr lang="en-GB" b="1" i="0" dirty="0"/>
              <a:t>Art 34.  Note that there would have been nothing to stop the Irish producers gaining a competitive advantage by indicating that their products were made in Ireland.  </a:t>
            </a:r>
            <a:r>
              <a:rPr lang="en-GB" b="0" i="0" dirty="0"/>
              <a:t>A similar issue to origin marking is where a MS reserves the use of certain product names for domestic goods.  </a:t>
            </a:r>
            <a:r>
              <a:rPr lang="en-GB" b="1" i="1" dirty="0"/>
              <a:t>Commission v Germany (</a:t>
            </a:r>
            <a:r>
              <a:rPr lang="en-GB" b="1" i="1" dirty="0" err="1"/>
              <a:t>Weinbrand</a:t>
            </a:r>
            <a:r>
              <a:rPr lang="en-GB" b="1" i="1" dirty="0"/>
              <a:t>)[1974] </a:t>
            </a:r>
            <a:r>
              <a:rPr lang="en-GB" b="0" i="0" dirty="0"/>
              <a:t>Germany reserved the generic names “</a:t>
            </a:r>
            <a:r>
              <a:rPr lang="en-GB" b="0" i="0" dirty="0" err="1"/>
              <a:t>Sekt</a:t>
            </a:r>
            <a:r>
              <a:rPr lang="en-GB" b="0" i="0" dirty="0"/>
              <a:t>” and “</a:t>
            </a:r>
            <a:r>
              <a:rPr lang="en-GB" b="0" i="0" dirty="0" err="1"/>
              <a:t>Weinbrand</a:t>
            </a:r>
            <a:r>
              <a:rPr lang="en-GB" b="0" i="0" dirty="0"/>
              <a:t>” for drinks made in Germany or a German speaking country – a breach of </a:t>
            </a:r>
            <a:r>
              <a:rPr lang="en-GB" b="1" i="0" dirty="0"/>
              <a:t>Art 34 </a:t>
            </a:r>
            <a:r>
              <a:rPr lang="en-GB" b="0" i="0" dirty="0"/>
              <a:t>because the imported drink would have to bear a name that was “</a:t>
            </a:r>
            <a:r>
              <a:rPr lang="en-GB" b="0" i="1" dirty="0"/>
              <a:t>unknown or less esteemed” </a:t>
            </a:r>
            <a:r>
              <a:rPr lang="en-GB" b="0" i="0" dirty="0"/>
              <a:t>by the consumer.  CJ pointed out that the drink did not have any qualities that made it specific to Germany so no reason why it could not be made in other </a:t>
            </a:r>
            <a:r>
              <a:rPr lang="en-GB" b="0" i="0" dirty="0" err="1"/>
              <a:t>MSs.</a:t>
            </a:r>
            <a:r>
              <a:rPr lang="en-GB" b="0" i="0" dirty="0"/>
              <a:t>  There are now EU regs to protect the designation of origin of products using a registration system.  These regulations require producers to apply to the Commission on the basis that the name reflects qualities or techniques of a certain region.</a:t>
            </a:r>
          </a:p>
          <a:p>
            <a:pPr marL="171450" indent="-171450">
              <a:buFont typeface="Arial" panose="020B0604020202020204" pitchFamily="34" charset="0"/>
              <a:buChar char="•"/>
            </a:pPr>
            <a:endParaRPr lang="en-GB" b="1" i="1" dirty="0"/>
          </a:p>
          <a:p>
            <a:pPr marL="171450" indent="-171450">
              <a:buFont typeface="Arial" panose="020B0604020202020204" pitchFamily="34" charset="0"/>
              <a:buChar char="•"/>
            </a:pPr>
            <a:endParaRPr lang="en-GB" b="1" i="1" dirty="0"/>
          </a:p>
        </p:txBody>
      </p:sp>
      <p:sp>
        <p:nvSpPr>
          <p:cNvPr id="4" name="Slide Number Placeholder 3"/>
          <p:cNvSpPr>
            <a:spLocks noGrp="1"/>
          </p:cNvSpPr>
          <p:nvPr>
            <p:ph type="sldNum" sz="quarter" idx="5"/>
          </p:nvPr>
        </p:nvSpPr>
        <p:spPr/>
        <p:txBody>
          <a:bodyPr/>
          <a:lstStyle/>
          <a:p>
            <a:fld id="{43897669-CCED-4A4F-A64E-9623B363075C}" type="slidenum">
              <a:rPr lang="en-GB" smtClean="0"/>
              <a:t>20</a:t>
            </a:fld>
            <a:endParaRPr lang="en-GB"/>
          </a:p>
        </p:txBody>
      </p:sp>
    </p:spTree>
    <p:extLst>
      <p:ext uri="{BB962C8B-B14F-4D97-AF65-F5344CB8AC3E}">
        <p14:creationId xmlns:p14="http://schemas.microsoft.com/office/powerpoint/2010/main" val="34050404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form these may take may not be obvious such as where a MS imposes a quality or health inspection on imports only.  In the case above a veterinary inspection of imported animal  feed to ensure it did not contain bacteria was, in principle, a breach of </a:t>
            </a:r>
            <a:r>
              <a:rPr lang="en-GB" b="1" dirty="0"/>
              <a:t>Art 34 </a:t>
            </a:r>
            <a:r>
              <a:rPr lang="en-GB" b="0" dirty="0"/>
              <a:t>as they would delay importers and imposes additional costs.  So a requirement of a certificate of quality for imports only will breach </a:t>
            </a:r>
            <a:r>
              <a:rPr lang="en-GB" b="1" dirty="0"/>
              <a:t>Art 34 </a:t>
            </a:r>
            <a:r>
              <a:rPr lang="en-GB" b="0" dirty="0"/>
              <a:t>and the same is true for inspections on exports – </a:t>
            </a:r>
            <a:r>
              <a:rPr lang="en-GB" b="1" i="1" dirty="0"/>
              <a:t>Procureur de la Republique Besancon v </a:t>
            </a:r>
            <a:r>
              <a:rPr lang="en-GB" b="1" i="1" dirty="0" err="1"/>
              <a:t>Bouhelier</a:t>
            </a:r>
            <a:r>
              <a:rPr lang="en-GB" b="1" i="1" dirty="0"/>
              <a:t> [1977] </a:t>
            </a:r>
            <a:r>
              <a:rPr lang="en-GB" b="0" i="0" dirty="0"/>
              <a:t>about a French rule requiring a quality check on watches for export but not those for sale in France.  Even a licence requirement only could be a breach. It may seem startling that a measure that may be designed to protect the public could be a breach of </a:t>
            </a:r>
            <a:r>
              <a:rPr lang="en-GB" b="1" i="0" dirty="0"/>
              <a:t>Art 34 </a:t>
            </a:r>
            <a:r>
              <a:rPr lang="en-GB" b="0" i="0" dirty="0"/>
              <a:t>but remember that it could be justified under the derogations allowed in </a:t>
            </a:r>
            <a:r>
              <a:rPr lang="en-GB" b="1" i="0" dirty="0"/>
              <a:t>Art 36.  </a:t>
            </a:r>
            <a:r>
              <a:rPr lang="en-GB" b="0" i="0" dirty="0"/>
              <a:t>So it could be a breach of </a:t>
            </a:r>
            <a:r>
              <a:rPr lang="en-GB" b="1" i="0" dirty="0"/>
              <a:t>Art 34 </a:t>
            </a:r>
            <a:r>
              <a:rPr lang="en-GB" b="0" i="0" dirty="0"/>
              <a:t>but still lawful.</a:t>
            </a:r>
          </a:p>
          <a:p>
            <a:pPr marL="171450" indent="-171450">
              <a:buFont typeface="Arial" panose="020B0604020202020204" pitchFamily="34" charset="0"/>
              <a:buChar char="•"/>
            </a:pPr>
            <a:r>
              <a:rPr lang="en-GB" b="1" i="1" dirty="0"/>
              <a:t>Criminal Proceedings against Riccardo </a:t>
            </a:r>
            <a:r>
              <a:rPr lang="en-GB" b="1" i="1" dirty="0" err="1"/>
              <a:t>Tasca</a:t>
            </a:r>
            <a:r>
              <a:rPr lang="en-GB" b="1" i="1" dirty="0"/>
              <a:t>[1976] </a:t>
            </a:r>
            <a:r>
              <a:rPr lang="en-GB" b="0" i="0" dirty="0"/>
              <a:t>Case was about an Italian rule that imposed a maximum price on the sale of sugar.  CJ ruled that a max price on imports and domestic goods was not itself a breach of </a:t>
            </a:r>
            <a:r>
              <a:rPr lang="en-GB" b="1" i="0" dirty="0"/>
              <a:t>Art 34 </a:t>
            </a:r>
            <a:r>
              <a:rPr lang="en-GB" b="0" i="0" dirty="0"/>
              <a:t>but would be a breach if the maximum was set so low that it made the sale of imported goods more difficult than domestic products. </a:t>
            </a:r>
            <a:r>
              <a:rPr lang="en-GB" b="1" i="1" dirty="0" err="1"/>
              <a:t>Openbaar</a:t>
            </a:r>
            <a:r>
              <a:rPr lang="en-GB" b="1" i="1" dirty="0"/>
              <a:t> </a:t>
            </a:r>
            <a:r>
              <a:rPr lang="en-GB" b="1" i="1" dirty="0" err="1"/>
              <a:t>Ministerie</a:t>
            </a:r>
            <a:r>
              <a:rPr lang="en-GB" b="1" i="1" dirty="0"/>
              <a:t> v Van </a:t>
            </a:r>
            <a:r>
              <a:rPr lang="en-GB" b="1" i="1" dirty="0" err="1"/>
              <a:t>Tiggele</a:t>
            </a:r>
            <a:r>
              <a:rPr lang="en-GB" b="1" i="1" dirty="0"/>
              <a:t> [1978] </a:t>
            </a:r>
            <a:r>
              <a:rPr lang="en-GB" b="0" i="0" dirty="0"/>
              <a:t>Dutch legislation imposed a min price on the sale of certain spirits like gin.  CJ ruled would be a breach of </a:t>
            </a:r>
            <a:r>
              <a:rPr lang="en-GB" b="1" i="0" dirty="0"/>
              <a:t>Art 34 </a:t>
            </a:r>
            <a:r>
              <a:rPr lang="en-GB" b="0" i="0" dirty="0"/>
              <a:t>where the min price was set too high because it would prevent importers benefiting from their cheaper product and would remove their competitive advantage.  This could be a restriction on trade between </a:t>
            </a:r>
            <a:r>
              <a:rPr lang="en-GB" b="0" i="0" dirty="0" err="1"/>
              <a:t>MSs.</a:t>
            </a:r>
            <a:r>
              <a:rPr lang="en-GB" b="0" i="0" dirty="0"/>
              <a:t>  This is why many MS complained about legislation in Scotland imposing min retail prices on alcohol as it would damage exports to Scotland.  Scotch Whisky Association challenged the legislation in the Court if Session in Edinburgh.  The court requested a preliminary ruling which was delivered in </a:t>
            </a:r>
            <a:r>
              <a:rPr lang="en-GB" b="1" i="1" dirty="0"/>
              <a:t>The Scotch Whisky Association and Others v The Lord Advocate, The Advocate General for Scotland [2015].  </a:t>
            </a:r>
            <a:r>
              <a:rPr lang="en-GB" b="0" i="0" dirty="0"/>
              <a:t>The legislation was </a:t>
            </a:r>
            <a:r>
              <a:rPr lang="en-GB" b="1" i="0" dirty="0"/>
              <a:t>Alcohol (Minimum Pricing Scotland) Act 2012 </a:t>
            </a:r>
            <a:r>
              <a:rPr lang="en-GB" b="0" i="0" dirty="0"/>
              <a:t>and from this Scottish Ministers drafted the </a:t>
            </a:r>
            <a:r>
              <a:rPr lang="en-GB" b="1" i="0" dirty="0"/>
              <a:t>Alcohol (Minimum Price per Unit)(Scotland) Order 2013.  </a:t>
            </a:r>
            <a:r>
              <a:rPr lang="en-GB" b="0" i="0" dirty="0"/>
              <a:t>It was argued that the measure was a breach of </a:t>
            </a:r>
            <a:r>
              <a:rPr lang="en-GB" b="1" i="0" dirty="0"/>
              <a:t>Art 34 </a:t>
            </a:r>
            <a:r>
              <a:rPr lang="en-GB" b="0" i="0" dirty="0"/>
              <a:t>because it would prevent importers taking advantage of their cheaper product.  The </a:t>
            </a:r>
            <a:r>
              <a:rPr lang="en-GB" b="1" i="0" dirty="0" err="1"/>
              <a:t>Dassonville</a:t>
            </a:r>
            <a:r>
              <a:rPr lang="en-GB" b="1" i="0" dirty="0"/>
              <a:t> </a:t>
            </a:r>
            <a:r>
              <a:rPr lang="en-GB" b="0" i="0" dirty="0"/>
              <a:t>test was used and it was acknowledged that market access could be hindered by measures that prevent the low cost imports.  However, the parties did not dispute this and accepted there was a breach of </a:t>
            </a:r>
            <a:r>
              <a:rPr lang="en-GB" b="1" i="0" dirty="0"/>
              <a:t>Art 34 </a:t>
            </a:r>
            <a:r>
              <a:rPr lang="en-GB" b="0" i="0" dirty="0"/>
              <a:t>so the CJ moved to the key point about whether the breach could be justified under </a:t>
            </a:r>
            <a:r>
              <a:rPr lang="en-GB" b="1" i="0" dirty="0"/>
              <a:t>Art 36 TFEU.</a:t>
            </a:r>
            <a:endParaRPr lang="en-GB" b="0" i="0" dirty="0"/>
          </a:p>
        </p:txBody>
      </p:sp>
      <p:sp>
        <p:nvSpPr>
          <p:cNvPr id="4" name="Slide Number Placeholder 3"/>
          <p:cNvSpPr>
            <a:spLocks noGrp="1"/>
          </p:cNvSpPr>
          <p:nvPr>
            <p:ph type="sldNum" sz="quarter" idx="5"/>
          </p:nvPr>
        </p:nvSpPr>
        <p:spPr/>
        <p:txBody>
          <a:bodyPr/>
          <a:lstStyle/>
          <a:p>
            <a:fld id="{43897669-CCED-4A4F-A64E-9623B363075C}" type="slidenum">
              <a:rPr lang="en-GB" smtClean="0"/>
              <a:t>21</a:t>
            </a:fld>
            <a:endParaRPr lang="en-GB"/>
          </a:p>
        </p:txBody>
      </p:sp>
    </p:spTree>
    <p:extLst>
      <p:ext uri="{BB962C8B-B14F-4D97-AF65-F5344CB8AC3E}">
        <p14:creationId xmlns:p14="http://schemas.microsoft.com/office/powerpoint/2010/main" val="4501888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897669-CCED-4A4F-A64E-9623B363075C}" type="slidenum">
              <a:rPr lang="en-GB" smtClean="0"/>
              <a:t>22</a:t>
            </a:fld>
            <a:endParaRPr lang="en-GB"/>
          </a:p>
        </p:txBody>
      </p:sp>
    </p:spTree>
    <p:extLst>
      <p:ext uri="{BB962C8B-B14F-4D97-AF65-F5344CB8AC3E}">
        <p14:creationId xmlns:p14="http://schemas.microsoft.com/office/powerpoint/2010/main" val="11271032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non-exhaustive list</a:t>
            </a:r>
            <a:r>
              <a:rPr lang="en-GB" baseline="0" dirty="0"/>
              <a:t> that can be expanded on by case by case basis</a:t>
            </a:r>
          </a:p>
          <a:p>
            <a:endParaRPr lang="en-GB" baseline="0" dirty="0"/>
          </a:p>
          <a:p>
            <a:r>
              <a:rPr lang="en-GB" baseline="0" dirty="0" err="1"/>
              <a:t>Clinetheque</a:t>
            </a:r>
            <a:r>
              <a:rPr lang="en-GB" baseline="0" dirty="0"/>
              <a:t> (1985)</a:t>
            </a:r>
          </a:p>
          <a:p>
            <a:endParaRPr lang="en-GB" baseline="0" dirty="0"/>
          </a:p>
          <a:p>
            <a:r>
              <a:rPr lang="en-GB" baseline="0" dirty="0"/>
              <a:t>French rule said a film had to have been in cinema for at least a year before it could go on video. This was in order to protect the French film industry. </a:t>
            </a:r>
          </a:p>
          <a:p>
            <a:r>
              <a:rPr lang="en-GB" baseline="0" dirty="0"/>
              <a:t>This rule applied to films across the world (not just to France) therefore it was an IDM.</a:t>
            </a:r>
          </a:p>
          <a:p>
            <a:r>
              <a:rPr lang="en-GB" baseline="0" dirty="0"/>
              <a:t>Because the aim was to protect French films industry this would fall under ‘protecting a states culture’ and the restriction was allowed. </a:t>
            </a:r>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t>23</a:t>
            </a:fld>
            <a:endParaRPr lang="en-GB"/>
          </a:p>
        </p:txBody>
      </p:sp>
    </p:spTree>
    <p:extLst>
      <p:ext uri="{BB962C8B-B14F-4D97-AF65-F5344CB8AC3E}">
        <p14:creationId xmlns:p14="http://schemas.microsoft.com/office/powerpoint/2010/main" val="4609909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bg1"/>
                </a:solidFill>
              </a:rPr>
              <a:t>Not surprisingly, the </a:t>
            </a:r>
            <a:r>
              <a:rPr lang="en-GB" b="1" i="1" dirty="0">
                <a:solidFill>
                  <a:schemeClr val="bg1"/>
                </a:solidFill>
              </a:rPr>
              <a:t>Cassis </a:t>
            </a:r>
            <a:r>
              <a:rPr lang="en-GB" b="0" i="0" dirty="0">
                <a:solidFill>
                  <a:schemeClr val="bg1"/>
                </a:solidFill>
              </a:rPr>
              <a:t>ruling lead to a sig number of challenges to national rules.</a:t>
            </a:r>
            <a:endParaRPr lang="en-GB" dirty="0">
              <a:solidFill>
                <a:schemeClr val="bg1"/>
              </a:solidFill>
            </a:endParaRPr>
          </a:p>
          <a:p>
            <a:r>
              <a:rPr lang="en-GB" dirty="0">
                <a:solidFill>
                  <a:schemeClr val="bg1"/>
                </a:solidFill>
              </a:rPr>
              <a:t>2</a:t>
            </a:r>
            <a:r>
              <a:rPr lang="en-GB" b="1" u="sng" dirty="0">
                <a:solidFill>
                  <a:schemeClr val="bg1"/>
                </a:solidFill>
              </a:rPr>
              <a:t>. MUTUAL RECOGNITION </a:t>
            </a:r>
          </a:p>
          <a:p>
            <a:pPr>
              <a:buFontTx/>
              <a:buChar char="-"/>
            </a:pPr>
            <a:r>
              <a:rPr lang="en-GB" dirty="0">
                <a:solidFill>
                  <a:schemeClr val="bg1"/>
                </a:solidFill>
              </a:rPr>
              <a:t>If something is allowed in one MS it should be allowed in all of them – ‘</a:t>
            </a:r>
            <a:r>
              <a:rPr lang="en-GB" i="1" dirty="0">
                <a:solidFill>
                  <a:schemeClr val="bg1"/>
                </a:solidFill>
              </a:rPr>
              <a:t>There is therefore no valid reason, why provided that they have been lawfully produced and marketed in one of the Member States, alcoholic beverages should not be introduced into any other Member State…’</a:t>
            </a:r>
            <a:endParaRPr lang="en-GB" dirty="0">
              <a:solidFill>
                <a:schemeClr val="bg1"/>
              </a:solidFill>
            </a:endParaRPr>
          </a:p>
          <a:p>
            <a:pPr>
              <a:buFontTx/>
              <a:buChar char="-"/>
            </a:pPr>
            <a:r>
              <a:rPr lang="en-GB" b="1" dirty="0">
                <a:solidFill>
                  <a:srgbClr val="FF0000"/>
                </a:solidFill>
              </a:rPr>
              <a:t>WALTER RAU (1982)- </a:t>
            </a:r>
            <a:r>
              <a:rPr lang="en-GB" dirty="0">
                <a:solidFill>
                  <a:srgbClr val="FF0000"/>
                </a:solidFill>
              </a:rPr>
              <a:t>Belgian government said that all margarine should only be packaged in cube shaped packaging. </a:t>
            </a:r>
          </a:p>
          <a:p>
            <a:r>
              <a:rPr lang="en-GB" dirty="0"/>
              <a:t>European</a:t>
            </a:r>
            <a:r>
              <a:rPr lang="en-GB" baseline="0" dirty="0"/>
              <a:t> Court of Justice said why should margarine be packaged as cubes. If it sold in Italy in spherical packages and it doesn’t affect the quality of goods itself then what’s the problem</a:t>
            </a:r>
          </a:p>
          <a:p>
            <a:endParaRPr lang="en-GB" baseline="0" dirty="0"/>
          </a:p>
          <a:p>
            <a:r>
              <a:rPr lang="en-GB" baseline="0" dirty="0"/>
              <a:t>COM v GERMANY (1987)</a:t>
            </a:r>
          </a:p>
          <a:p>
            <a:r>
              <a:rPr lang="en-GB" baseline="0" dirty="0"/>
              <a:t>Germany developed beer purity laws that applied to German beers and imported beers = IDM.</a:t>
            </a:r>
          </a:p>
          <a:p>
            <a:r>
              <a:rPr lang="en-GB" baseline="0" dirty="0"/>
              <a:t>Not a ban or a quota = MEQR</a:t>
            </a:r>
          </a:p>
          <a:p>
            <a:r>
              <a:rPr lang="en-GB" baseline="0" dirty="0"/>
              <a:t>Germany is basically saying that Beer can only be sold in Germany if it passes certain purity test. i.e. You could drink a beer in France but wouldn’t be able to drink it in Germany.</a:t>
            </a:r>
          </a:p>
          <a:p>
            <a:endParaRPr lang="en-GB" dirty="0"/>
          </a:p>
          <a:p>
            <a:r>
              <a:rPr lang="en-GB" dirty="0"/>
              <a:t>The principle of mutual recognition is seen to reflect the CJ’s presumption of a breach where an indistinctly applicable measure can hinder trade.  The measure must then satisfy the rule of reason.  This is done by a Member State using a proportionality applied public interest reason to justify the measure. </a:t>
            </a:r>
          </a:p>
          <a:p>
            <a:r>
              <a:rPr lang="en-GB" dirty="0"/>
              <a:t>The wider significance of the case should be appreciated.  Since the German rule was a breach that could not be justified by the rule of reason, it meant the French product could be sold in Germany.  Consumers would then have a choice of products.  But the issue in </a:t>
            </a:r>
            <a:r>
              <a:rPr lang="en-GB" b="1" i="1" dirty="0"/>
              <a:t>Cassis </a:t>
            </a:r>
            <a:r>
              <a:rPr lang="en-GB" b="0" i="0" dirty="0"/>
              <a:t>is far from unique.  Within all of the MSs there were national rules to enforce their traditional product standards.  Up until </a:t>
            </a:r>
            <a:r>
              <a:rPr lang="en-GB" b="1" i="1" dirty="0"/>
              <a:t>Cassis</a:t>
            </a:r>
            <a:r>
              <a:rPr lang="en-GB" b="0" i="0" dirty="0"/>
              <a:t>, MSs simply assumed that their non-discriminatory rules were compatible with EU.  </a:t>
            </a:r>
            <a:r>
              <a:rPr lang="en-GB" b="1" i="1" dirty="0"/>
              <a:t>Cassis </a:t>
            </a:r>
            <a:r>
              <a:rPr lang="en-GB" b="0" i="0" dirty="0"/>
              <a:t>says </a:t>
            </a:r>
            <a:r>
              <a:rPr lang="en-GB" b="0" i="0" dirty="0" err="1"/>
              <a:t>otheriwise</a:t>
            </a:r>
            <a:r>
              <a:rPr lang="en-GB" b="0" i="0" dirty="0"/>
              <a:t> and makes such rules </a:t>
            </a:r>
            <a:r>
              <a:rPr lang="en-GB" b="0" i="1" dirty="0"/>
              <a:t>prima facie </a:t>
            </a:r>
            <a:r>
              <a:rPr lang="en-GB" b="0" i="0" dirty="0"/>
              <a:t>unlawful.  The subsequent removal of the national rule opens a MSs market to products from other </a:t>
            </a:r>
            <a:r>
              <a:rPr lang="en-GB" b="0" i="0" dirty="0" err="1"/>
              <a:t>MSs.</a:t>
            </a:r>
            <a:endParaRPr lang="en-GB" b="0" i="0" dirty="0"/>
          </a:p>
          <a:p>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t>24</a:t>
            </a:fld>
            <a:endParaRPr lang="en-GB"/>
          </a:p>
        </p:txBody>
      </p:sp>
    </p:spTree>
    <p:extLst>
      <p:ext uri="{BB962C8B-B14F-4D97-AF65-F5344CB8AC3E}">
        <p14:creationId xmlns:p14="http://schemas.microsoft.com/office/powerpoint/2010/main" val="11071645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kern="1200" dirty="0">
                <a:solidFill>
                  <a:schemeClr val="tx1"/>
                </a:solidFill>
                <a:effectLst/>
                <a:latin typeface="+mn-lt"/>
                <a:ea typeface="+mn-ea"/>
                <a:cs typeface="+mn-cs"/>
              </a:rPr>
              <a:t>Keck case concerned a French rule that prohibited the selling of goods at a loss. When they were prosecuted for selling beer and coffee at a loss they defended their conduct on the basis that the French rule was a breach of </a:t>
            </a:r>
            <a:r>
              <a:rPr lang="en-GB" sz="1200" b="1" kern="1200" dirty="0">
                <a:solidFill>
                  <a:schemeClr val="tx1"/>
                </a:solidFill>
                <a:effectLst/>
                <a:latin typeface="+mn-lt"/>
                <a:ea typeface="+mn-ea"/>
                <a:cs typeface="+mn-cs"/>
              </a:rPr>
              <a:t>Art 34 </a:t>
            </a:r>
            <a:r>
              <a:rPr lang="en-GB" sz="1200" b="0" kern="1200" dirty="0">
                <a:solidFill>
                  <a:schemeClr val="tx1"/>
                </a:solidFill>
                <a:effectLst/>
                <a:latin typeface="+mn-lt"/>
                <a:ea typeface="+mn-ea"/>
                <a:cs typeface="+mn-cs"/>
              </a:rPr>
              <a:t>because it deprived them of adopting certain sales promotions and therefore restricted the volume of imports.  CJ expressed concern over </a:t>
            </a:r>
            <a:r>
              <a:rPr lang="en-GB" sz="1200" b="1" kern="1200" dirty="0">
                <a:solidFill>
                  <a:schemeClr val="tx1"/>
                </a:solidFill>
                <a:effectLst/>
                <a:latin typeface="+mn-lt"/>
                <a:ea typeface="+mn-ea"/>
                <a:cs typeface="+mn-cs"/>
              </a:rPr>
              <a:t>Art 34 </a:t>
            </a:r>
            <a:r>
              <a:rPr lang="en-GB" sz="1200" b="0" kern="1200" dirty="0">
                <a:solidFill>
                  <a:schemeClr val="tx1"/>
                </a:solidFill>
                <a:effectLst/>
                <a:latin typeface="+mn-lt"/>
                <a:ea typeface="+mn-ea"/>
                <a:cs typeface="+mn-cs"/>
              </a:rPr>
              <a:t>being used by traders to challenge national rules that simply limited their commercial freedom to do as they pleased.  CJ said they needed to clarify </a:t>
            </a:r>
            <a:r>
              <a:rPr lang="en-GB" sz="1200" b="1" kern="1200" dirty="0">
                <a:solidFill>
                  <a:schemeClr val="tx1"/>
                </a:solidFill>
                <a:effectLst/>
                <a:latin typeface="+mn-lt"/>
                <a:ea typeface="+mn-ea"/>
                <a:cs typeface="+mn-cs"/>
              </a:rPr>
              <a:t>Cassis </a:t>
            </a:r>
            <a:r>
              <a:rPr lang="en-GB" sz="1200" b="0" kern="1200" dirty="0">
                <a:solidFill>
                  <a:schemeClr val="tx1"/>
                </a:solidFill>
                <a:effectLst/>
                <a:latin typeface="+mn-lt"/>
                <a:ea typeface="+mn-ea"/>
                <a:cs typeface="+mn-cs"/>
              </a:rPr>
              <a:t>and so they made a distinction between national rules on product characteristics and national rules on certain selling arrangements. For product characteristics, such as those relating to designation, form, size, weight, composition, labelling, presentation, packaging </a:t>
            </a:r>
            <a:r>
              <a:rPr lang="en-GB" sz="1200" b="1" kern="1200" dirty="0">
                <a:solidFill>
                  <a:schemeClr val="tx1"/>
                </a:solidFill>
                <a:effectLst/>
                <a:latin typeface="+mn-lt"/>
                <a:ea typeface="+mn-ea"/>
                <a:cs typeface="+mn-cs"/>
              </a:rPr>
              <a:t>Cassis </a:t>
            </a:r>
            <a:r>
              <a:rPr lang="en-GB" sz="1200" b="0" kern="1200" dirty="0">
                <a:solidFill>
                  <a:schemeClr val="tx1"/>
                </a:solidFill>
                <a:effectLst/>
                <a:latin typeface="+mn-lt"/>
                <a:ea typeface="+mn-ea"/>
                <a:cs typeface="+mn-cs"/>
              </a:rPr>
              <a:t>was reaffirmed.  </a:t>
            </a:r>
            <a:r>
              <a:rPr lang="en-GB" sz="1200" kern="1200" dirty="0">
                <a:solidFill>
                  <a:schemeClr val="tx1"/>
                </a:solidFill>
                <a:effectLst/>
                <a:latin typeface="+mn-lt"/>
                <a:ea typeface="+mn-ea"/>
                <a:cs typeface="+mn-cs"/>
              </a:rPr>
              <a:t> </a:t>
            </a:r>
          </a:p>
          <a:p>
            <a:pPr fontAlgn="base"/>
            <a:r>
              <a:rPr lang="en-GB" sz="1200" kern="1200" dirty="0">
                <a:solidFill>
                  <a:schemeClr val="tx1"/>
                </a:solidFill>
                <a:effectLst/>
                <a:latin typeface="+mn-lt"/>
                <a:ea typeface="+mn-ea"/>
                <a:cs typeface="+mn-cs"/>
              </a:rPr>
              <a:t>But on selling arrangements the Court said </a:t>
            </a:r>
            <a:r>
              <a:rPr lang="en-GB" sz="1200" i="1" kern="1200" dirty="0">
                <a:solidFill>
                  <a:schemeClr val="tx1"/>
                </a:solidFill>
                <a:effectLst/>
                <a:latin typeface="+mn-lt"/>
                <a:ea typeface="+mn-ea"/>
                <a:cs typeface="+mn-cs"/>
              </a:rPr>
              <a:t>‘contrary to what has previously been decided, the application to products from different Member States of national provisions restricting or prohibiting certain selling arrangements is not such as to hinder directly or indirectly, actually or potentially, trade between Member States within the meaning of the </a:t>
            </a:r>
            <a:r>
              <a:rPr lang="en-GB" sz="1200" i="1" kern="1200" dirty="0" err="1">
                <a:solidFill>
                  <a:schemeClr val="tx1"/>
                </a:solidFill>
                <a:effectLst/>
                <a:latin typeface="+mn-lt"/>
                <a:ea typeface="+mn-ea"/>
                <a:cs typeface="+mn-cs"/>
              </a:rPr>
              <a:t>Dassonville</a:t>
            </a:r>
            <a:r>
              <a:rPr lang="en-GB" sz="1200" i="1" kern="1200" dirty="0">
                <a:solidFill>
                  <a:schemeClr val="tx1"/>
                </a:solidFill>
                <a:effectLst/>
                <a:latin typeface="+mn-lt"/>
                <a:ea typeface="+mn-ea"/>
                <a:cs typeface="+mn-cs"/>
              </a:rPr>
              <a:t> judgment…provided those provisions apply to all affected traders operating within the national territory and provided that they affect if the same manner, in law and in fact, the marketing of domestic products and those from other Member States’ </a:t>
            </a:r>
            <a:r>
              <a:rPr lang="en-GB" sz="1200" i="0" kern="1200" dirty="0">
                <a:solidFill>
                  <a:schemeClr val="tx1"/>
                </a:solidFill>
                <a:effectLst/>
                <a:latin typeface="+mn-lt"/>
                <a:ea typeface="+mn-ea"/>
                <a:cs typeface="+mn-cs"/>
              </a:rPr>
              <a:t>so </a:t>
            </a:r>
            <a:r>
              <a:rPr lang="en-GB" sz="1200" kern="1200" dirty="0">
                <a:solidFill>
                  <a:schemeClr val="tx1"/>
                </a:solidFill>
                <a:effectLst/>
                <a:latin typeface="+mn-lt"/>
                <a:ea typeface="+mn-ea"/>
                <a:cs typeface="+mn-cs"/>
              </a:rPr>
              <a:t>certain selling arrangements do not fall within the </a:t>
            </a:r>
            <a:r>
              <a:rPr lang="en-GB" sz="1200" i="1" kern="1200" dirty="0" err="1">
                <a:solidFill>
                  <a:schemeClr val="tx1"/>
                </a:solidFill>
                <a:effectLst/>
                <a:latin typeface="+mn-lt"/>
                <a:ea typeface="+mn-ea"/>
                <a:cs typeface="+mn-cs"/>
              </a:rPr>
              <a:t>Dassonville</a:t>
            </a:r>
            <a:r>
              <a:rPr lang="en-GB" sz="1200" kern="1200" dirty="0">
                <a:solidFill>
                  <a:schemeClr val="tx1"/>
                </a:solidFill>
                <a:effectLst/>
                <a:latin typeface="+mn-lt"/>
                <a:ea typeface="+mn-ea"/>
                <a:cs typeface="+mn-cs"/>
              </a:rPr>
              <a:t> formula provided that those provisions apply to all affected traders. </a:t>
            </a:r>
          </a:p>
          <a:p>
            <a:pPr fontAlgn="base"/>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difficulty exposed in subsequent cases has been in identifying what is or is not a selling arrangement, but broadly, they can be defined as rules relating to the market circumstances in which the goods are sold.  However, such </a:t>
            </a:r>
            <a:r>
              <a:rPr lang="en-US" sz="120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selling arrangements</a:t>
            </a:r>
            <a:r>
              <a:rPr lang="en-US" sz="120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cannot be discriminatory in effect (</a:t>
            </a:r>
            <a:r>
              <a:rPr lang="en-GB" sz="1200" i="1" kern="1200" dirty="0">
                <a:solidFill>
                  <a:schemeClr val="tx1"/>
                </a:solidFill>
                <a:effectLst/>
                <a:latin typeface="+mn-lt"/>
                <a:ea typeface="+mn-ea"/>
                <a:cs typeface="+mn-cs"/>
              </a:rPr>
              <a:t>De </a:t>
            </a:r>
            <a:r>
              <a:rPr lang="en-GB" sz="1200" i="1" kern="1200" dirty="0" err="1">
                <a:solidFill>
                  <a:schemeClr val="tx1"/>
                </a:solidFill>
                <a:effectLst/>
                <a:latin typeface="+mn-lt"/>
                <a:ea typeface="+mn-ea"/>
                <a:cs typeface="+mn-cs"/>
              </a:rPr>
              <a:t>Agostini</a:t>
            </a:r>
            <a:r>
              <a:rPr lang="en-GB" sz="1200" kern="1200" dirty="0">
                <a:solidFill>
                  <a:schemeClr val="tx1"/>
                </a:solidFill>
                <a:effectLst/>
                <a:latin typeface="+mn-lt"/>
                <a:ea typeface="+mn-ea"/>
                <a:cs typeface="+mn-cs"/>
              </a:rPr>
              <a:t>).  In </a:t>
            </a:r>
            <a:r>
              <a:rPr lang="en-GB" sz="1200" i="1" kern="1200" dirty="0">
                <a:solidFill>
                  <a:schemeClr val="tx1"/>
                </a:solidFill>
                <a:effectLst/>
                <a:latin typeface="+mn-lt"/>
                <a:ea typeface="+mn-ea"/>
                <a:cs typeface="+mn-cs"/>
              </a:rPr>
              <a:t>De </a:t>
            </a:r>
            <a:r>
              <a:rPr lang="en-GB" sz="1200" i="1" kern="1200" dirty="0" err="1">
                <a:solidFill>
                  <a:schemeClr val="tx1"/>
                </a:solidFill>
                <a:effectLst/>
                <a:latin typeface="+mn-lt"/>
                <a:ea typeface="+mn-ea"/>
                <a:cs typeface="+mn-cs"/>
              </a:rPr>
              <a:t>Agostini</a:t>
            </a:r>
            <a:r>
              <a:rPr lang="en-GB" sz="1200" kern="1200" dirty="0">
                <a:solidFill>
                  <a:schemeClr val="tx1"/>
                </a:solidFill>
                <a:effectLst/>
                <a:latin typeface="+mn-lt"/>
                <a:ea typeface="+mn-ea"/>
                <a:cs typeface="+mn-cs"/>
              </a:rPr>
              <a:t> and </a:t>
            </a:r>
            <a:r>
              <a:rPr lang="en-GB" sz="1200" i="1" kern="1200" dirty="0">
                <a:solidFill>
                  <a:schemeClr val="tx1"/>
                </a:solidFill>
                <a:effectLst/>
                <a:latin typeface="+mn-lt"/>
                <a:ea typeface="+mn-ea"/>
                <a:cs typeface="+mn-cs"/>
              </a:rPr>
              <a:t>Gourmet International</a:t>
            </a:r>
            <a:r>
              <a:rPr lang="en-GB" sz="1200" kern="1200" dirty="0">
                <a:solidFill>
                  <a:schemeClr val="tx1"/>
                </a:solidFill>
                <a:effectLst/>
                <a:latin typeface="+mn-lt"/>
                <a:ea typeface="+mn-ea"/>
                <a:cs typeface="+mn-cs"/>
              </a:rPr>
              <a:t>, the Court of Justice recognised that restrictions upon advertising, despite amounting to selling arrangements, may have less impact on domestic products.  In the instant case, the restriction upon advertising would hinder market access in a way not applicable to domestic products and as such, the restriction would not fall outside of Article 34 TFEU.  </a:t>
            </a:r>
            <a:endParaRPr lang="en-GB" dirty="0"/>
          </a:p>
          <a:p>
            <a:endParaRPr lang="en-GB" dirty="0"/>
          </a:p>
          <a:p>
            <a:r>
              <a:rPr lang="en-GB" dirty="0" err="1"/>
              <a:t>Hunermund</a:t>
            </a:r>
            <a:r>
              <a:rPr lang="en-GB" baseline="0" dirty="0"/>
              <a:t> (1992) – selling arrangement was do to with the way the product was being sold. In this case it was concerning the advertisement of pharmaceutical goods on a notice board</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solidFill>
                  <a:srgbClr val="92D050"/>
                </a:solidFill>
              </a:rPr>
              <a:t>De </a:t>
            </a:r>
            <a:r>
              <a:rPr lang="en-GB" b="1" baseline="0" dirty="0" err="1">
                <a:solidFill>
                  <a:srgbClr val="92D050"/>
                </a:solidFill>
              </a:rPr>
              <a:t>Agostini</a:t>
            </a:r>
            <a:r>
              <a:rPr lang="en-GB" b="1" baseline="0" dirty="0">
                <a:solidFill>
                  <a:srgbClr val="92D050"/>
                </a:solidFill>
              </a:rPr>
              <a:t> - </a:t>
            </a:r>
            <a:r>
              <a:rPr lang="en-GB" sz="1200" b="0" i="0" kern="1200" dirty="0">
                <a:solidFill>
                  <a:schemeClr val="tx1"/>
                </a:solidFill>
                <a:effectLst/>
                <a:latin typeface="+mn-lt"/>
                <a:ea typeface="+mn-ea"/>
                <a:cs typeface="+mn-cs"/>
              </a:rPr>
              <a:t>De </a:t>
            </a:r>
            <a:r>
              <a:rPr lang="en-GB" sz="1200" b="0" i="0" kern="1200" dirty="0" err="1">
                <a:solidFill>
                  <a:schemeClr val="tx1"/>
                </a:solidFill>
                <a:effectLst/>
                <a:latin typeface="+mn-lt"/>
                <a:ea typeface="+mn-ea"/>
                <a:cs typeface="+mn-cs"/>
              </a:rPr>
              <a:t>Agostini</a:t>
            </a:r>
            <a:r>
              <a:rPr lang="en-GB" sz="1200" b="0" i="0" kern="1200" dirty="0">
                <a:solidFill>
                  <a:schemeClr val="tx1"/>
                </a:solidFill>
                <a:effectLst/>
                <a:latin typeface="+mn-lt"/>
                <a:ea typeface="+mn-ea"/>
                <a:cs typeface="+mn-cs"/>
              </a:rPr>
              <a:t> and TV-Shop cases: </a:t>
            </a:r>
          </a:p>
          <a:p>
            <a:r>
              <a:rPr lang="en-GB" sz="1200" b="0" i="0" kern="1200" dirty="0">
                <a:solidFill>
                  <a:schemeClr val="tx1"/>
                </a:solidFill>
                <a:effectLst/>
                <a:latin typeface="+mn-lt"/>
                <a:ea typeface="+mn-ea"/>
                <a:cs typeface="+mn-cs"/>
              </a:rPr>
              <a:t>Broadcasters established in the United Kingdom and in Sweden broadcast programmes via satellite to Denmark, Sweden and Norway. In those programmes they have broadcast various forms of advertising prohibited by the Swedish Marketing Practices Law.</a:t>
            </a:r>
          </a:p>
          <a:p>
            <a:r>
              <a:rPr lang="en-GB" sz="1200" b="0" i="1" kern="1200" dirty="0">
                <a:solidFill>
                  <a:schemeClr val="tx1"/>
                </a:solidFill>
                <a:effectLst/>
                <a:latin typeface="+mn-lt"/>
                <a:ea typeface="+mn-ea"/>
                <a:cs typeface="+mn-cs"/>
              </a:rPr>
              <a:t>Case C-34/95</a:t>
            </a:r>
            <a:r>
              <a:rPr lang="en-GB" sz="1200" b="0" i="0" kern="1200" dirty="0">
                <a:solidFill>
                  <a:schemeClr val="tx1"/>
                </a:solidFill>
                <a:effectLst/>
                <a:latin typeface="+mn-lt"/>
                <a:ea typeface="+mn-ea"/>
                <a:cs typeface="+mn-cs"/>
              </a:rPr>
              <a:t> concerned advertising for a children's magazine on dinosaurs which is published in a series by the company De </a:t>
            </a:r>
            <a:r>
              <a:rPr lang="en-GB" sz="1200" b="0" i="0" kern="1200" dirty="0" err="1">
                <a:solidFill>
                  <a:schemeClr val="tx1"/>
                </a:solidFill>
                <a:effectLst/>
                <a:latin typeface="+mn-lt"/>
                <a:ea typeface="+mn-ea"/>
                <a:cs typeface="+mn-cs"/>
              </a:rPr>
              <a:t>Agostin</a:t>
            </a: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selling arrangement may discriminate against foreign traders / could be a MEQR / if not affect all traders in the same way (access to market impact foreign trader more) / justify: necessary to satisfy overriding requirements of general public importance / or Article 36 TFEU derogations</a:t>
            </a:r>
          </a:p>
          <a:p>
            <a:endParaRPr lang="en-GB" b="1" baseline="0" dirty="0">
              <a:solidFill>
                <a:srgbClr val="92D050"/>
              </a:solidFill>
            </a:endParaRPr>
          </a:p>
          <a:p>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t>25</a:t>
            </a:fld>
            <a:endParaRPr lang="en-GB"/>
          </a:p>
        </p:txBody>
      </p:sp>
    </p:spTree>
    <p:extLst>
      <p:ext uri="{BB962C8B-B14F-4D97-AF65-F5344CB8AC3E}">
        <p14:creationId xmlns:p14="http://schemas.microsoft.com/office/powerpoint/2010/main" val="29096072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b="1" dirty="0"/>
              <a:t>Art 36 </a:t>
            </a:r>
            <a:r>
              <a:rPr lang="en-GB" sz="2000" dirty="0"/>
              <a:t>provides derogations (exceptions) that MSs can use to justify quantitative restrictions and measures having equivalent effect.</a:t>
            </a:r>
          </a:p>
          <a:p>
            <a:r>
              <a:rPr lang="en-GB" sz="2000" dirty="0"/>
              <a:t>A distinctly applicable measure (one based on the origin of the goods) can only be justified by </a:t>
            </a:r>
            <a:r>
              <a:rPr lang="en-GB" sz="2000" b="1" dirty="0"/>
              <a:t>Art 36.  </a:t>
            </a:r>
            <a:r>
              <a:rPr lang="en-GB" sz="2000" dirty="0"/>
              <a:t>Indistinctly applicable measures can benefit from both </a:t>
            </a:r>
            <a:r>
              <a:rPr lang="en-GB" sz="2000" b="1" dirty="0"/>
              <a:t>Art 36 </a:t>
            </a:r>
            <a:r>
              <a:rPr lang="en-GB" sz="2000" dirty="0"/>
              <a:t>and the mandatory requirements.  </a:t>
            </a:r>
            <a:r>
              <a:rPr lang="en-GB" sz="2000" b="1" dirty="0"/>
              <a:t>Art 36 </a:t>
            </a:r>
            <a:r>
              <a:rPr lang="en-GB" sz="2000" dirty="0"/>
              <a:t>states:-</a:t>
            </a:r>
          </a:p>
          <a:p>
            <a:endParaRPr lang="en-GB" sz="2000" dirty="0"/>
          </a:p>
          <a:p>
            <a:r>
              <a:rPr lang="en-GB" sz="2000" i="1" dirty="0"/>
              <a:t>“the provisions of Art 34 and 35 shall not preclude prohibitions or restrictions on imports, exports or goods in transit justified on the grounds of public morality, public policy or public security; the protection of health and life of humans, animals or plants; the protection of national treasures possessing artistic, historic or archaeological value; or the protection of industrial and commercial property.  Such prohibitions or restrictions shall not, however, constitute a means of arbitrary discrimination or a disguised restriction on trade between Member States.”</a:t>
            </a:r>
          </a:p>
          <a:p>
            <a:endParaRPr lang="en-GB" sz="1400" b="1" u="sng" dirty="0">
              <a:solidFill>
                <a:srgbClr val="0070C0"/>
              </a:solidFill>
            </a:endParaRPr>
          </a:p>
          <a:p>
            <a:endParaRPr lang="en-GB" sz="1400" b="1" u="sng" dirty="0">
              <a:solidFill>
                <a:srgbClr val="0070C0"/>
              </a:solidFill>
            </a:endParaRPr>
          </a:p>
          <a:p>
            <a:endParaRPr lang="en-GB" sz="1400" b="1" u="sng" dirty="0">
              <a:solidFill>
                <a:srgbClr val="0070C0"/>
              </a:solidFill>
            </a:endParaRPr>
          </a:p>
          <a:p>
            <a:endParaRPr lang="en-GB" sz="1400" b="1" u="sng" dirty="0">
              <a:solidFill>
                <a:srgbClr val="0070C0"/>
              </a:solidFill>
            </a:endParaRPr>
          </a:p>
          <a:p>
            <a:r>
              <a:rPr lang="en-GB" sz="1400" b="1" u="sng" dirty="0">
                <a:solidFill>
                  <a:srgbClr val="0070C0"/>
                </a:solidFill>
              </a:rPr>
              <a:t>PUBLIC MORALITY</a:t>
            </a:r>
          </a:p>
          <a:p>
            <a:pPr marL="0" indent="0">
              <a:buNone/>
            </a:pPr>
            <a:r>
              <a:rPr lang="en-GB" b="1" dirty="0">
                <a:solidFill>
                  <a:srgbClr val="FF0000"/>
                </a:solidFill>
              </a:rPr>
              <a:t>Henn v Darby (1979)</a:t>
            </a:r>
          </a:p>
          <a:p>
            <a:r>
              <a:rPr lang="en-GB" b="0" u="none" dirty="0">
                <a:solidFill>
                  <a:srgbClr val="0070C0"/>
                </a:solidFill>
              </a:rPr>
              <a:t>UK</a:t>
            </a:r>
            <a:r>
              <a:rPr lang="en-GB" b="0" u="none" baseline="0" dirty="0">
                <a:solidFill>
                  <a:srgbClr val="0070C0"/>
                </a:solidFill>
              </a:rPr>
              <a:t> banned importing of violent/child pornography</a:t>
            </a:r>
          </a:p>
          <a:p>
            <a:r>
              <a:rPr lang="en-GB" b="0" u="none" baseline="0" dirty="0">
                <a:solidFill>
                  <a:srgbClr val="0070C0"/>
                </a:solidFill>
              </a:rPr>
              <a:t>Quantitative restriction was allowed as it was to protect public morality.  It satisfied the </a:t>
            </a:r>
            <a:r>
              <a:rPr lang="en-GB" b="1" u="none" baseline="0" dirty="0">
                <a:solidFill>
                  <a:srgbClr val="0070C0"/>
                </a:solidFill>
              </a:rPr>
              <a:t>Art 36 </a:t>
            </a:r>
            <a:r>
              <a:rPr lang="en-GB" b="0" u="none" baseline="0" dirty="0">
                <a:solidFill>
                  <a:srgbClr val="0070C0"/>
                </a:solidFill>
              </a:rPr>
              <a:t>proviso because trade in such material was also prohibited within the UK.</a:t>
            </a:r>
          </a:p>
          <a:p>
            <a:r>
              <a:rPr lang="en-GB" b="0" u="none" baseline="0" dirty="0">
                <a:solidFill>
                  <a:srgbClr val="0070C0"/>
                </a:solidFill>
              </a:rPr>
              <a:t>Contrast with </a:t>
            </a:r>
            <a:r>
              <a:rPr lang="en-GB" b="1" i="1" u="none" baseline="0" dirty="0" err="1">
                <a:solidFill>
                  <a:srgbClr val="0070C0"/>
                </a:solidFill>
              </a:rPr>
              <a:t>Conegate</a:t>
            </a:r>
            <a:r>
              <a:rPr lang="en-GB" b="1" i="1" u="none" baseline="0" dirty="0">
                <a:solidFill>
                  <a:srgbClr val="0070C0"/>
                </a:solidFill>
              </a:rPr>
              <a:t> v Commissioners of Customs and Excise [1986] – </a:t>
            </a:r>
            <a:r>
              <a:rPr lang="en-GB" b="0" i="0" u="none" baseline="0" dirty="0">
                <a:solidFill>
                  <a:srgbClr val="0070C0"/>
                </a:solidFill>
              </a:rPr>
              <a:t>a UK business imported life-sized inflatable dolls from Germany into UK which were seized on basis they were indecent and obscene.  It was argued that they were intended to be used as mannequins in shop windows.  The court wasn’t convinced.  The items were described as “love love dolls” and “Miss World specials”.  The importers also argued that the ban was a breach of </a:t>
            </a:r>
            <a:r>
              <a:rPr lang="en-GB" b="1" i="0" u="none" baseline="0" dirty="0">
                <a:solidFill>
                  <a:srgbClr val="0070C0"/>
                </a:solidFill>
              </a:rPr>
              <a:t>Art 34 </a:t>
            </a:r>
            <a:r>
              <a:rPr lang="en-GB" b="0" i="0" u="none" baseline="0" dirty="0">
                <a:solidFill>
                  <a:srgbClr val="0070C0"/>
                </a:solidFill>
              </a:rPr>
              <a:t>that could not be justified by </a:t>
            </a:r>
            <a:r>
              <a:rPr lang="en-GB" b="1" i="0" u="none" baseline="0" dirty="0">
                <a:solidFill>
                  <a:srgbClr val="0070C0"/>
                </a:solidFill>
              </a:rPr>
              <a:t>Art 36.  </a:t>
            </a:r>
            <a:r>
              <a:rPr lang="en-GB" b="0" i="0" u="none" baseline="0" dirty="0">
                <a:solidFill>
                  <a:srgbClr val="0070C0"/>
                </a:solidFill>
              </a:rPr>
              <a:t>This was more plausible as UK legislation did ban the import of such goods but there was no legislation banning the domestic production and marketing of such goods; they could be displayed and sold in licensed adult shops.  So domestically the UK just restricted the sale of items so the lack of parallel treatment meant that the import ban was arbitrary discrimination and on that basis </a:t>
            </a:r>
            <a:r>
              <a:rPr lang="en-GB" b="1" i="0" u="none" baseline="0" dirty="0">
                <a:solidFill>
                  <a:srgbClr val="0070C0"/>
                </a:solidFill>
              </a:rPr>
              <a:t>Art 36 </a:t>
            </a:r>
            <a:r>
              <a:rPr lang="en-GB" b="0" i="0" u="none" baseline="0" dirty="0">
                <a:solidFill>
                  <a:srgbClr val="0070C0"/>
                </a:solidFill>
              </a:rPr>
              <a:t>could not be used to justify the breach of </a:t>
            </a:r>
            <a:r>
              <a:rPr lang="en-GB" b="1" i="0" u="none" baseline="0" dirty="0">
                <a:solidFill>
                  <a:srgbClr val="0070C0"/>
                </a:solidFill>
              </a:rPr>
              <a:t>Art 34.</a:t>
            </a:r>
            <a:endParaRPr lang="en-GB" b="0" u="none" baseline="0" dirty="0">
              <a:solidFill>
                <a:srgbClr val="0070C0"/>
              </a:solidFill>
            </a:endParaRPr>
          </a:p>
          <a:p>
            <a:endParaRPr lang="en-GB" b="0" u="none" baseline="0" dirty="0">
              <a:solidFill>
                <a:srgbClr val="0070C0"/>
              </a:solidFill>
            </a:endParaRPr>
          </a:p>
          <a:p>
            <a:r>
              <a:rPr lang="en-GB" b="0" u="none" baseline="0" dirty="0">
                <a:solidFill>
                  <a:srgbClr val="0070C0"/>
                </a:solidFill>
              </a:rPr>
              <a:t>It is for each MS to determine its own standard of pubic morality so certain products will be unlawful is some MSs and not in others.  Such rules will be a breach of </a:t>
            </a:r>
            <a:r>
              <a:rPr lang="en-GB" b="1" u="none" baseline="0" dirty="0">
                <a:solidFill>
                  <a:srgbClr val="0070C0"/>
                </a:solidFill>
              </a:rPr>
              <a:t>Art 34 </a:t>
            </a:r>
            <a:r>
              <a:rPr lang="en-GB" b="0" u="none" baseline="0" dirty="0">
                <a:solidFill>
                  <a:srgbClr val="0070C0"/>
                </a:solidFill>
              </a:rPr>
              <a:t>under the wide </a:t>
            </a:r>
            <a:r>
              <a:rPr lang="en-GB" b="1" u="none" baseline="0" dirty="0" err="1">
                <a:solidFill>
                  <a:srgbClr val="0070C0"/>
                </a:solidFill>
              </a:rPr>
              <a:t>Dassonville</a:t>
            </a:r>
            <a:r>
              <a:rPr lang="en-GB" b="1" u="none" baseline="0" dirty="0">
                <a:solidFill>
                  <a:srgbClr val="0070C0"/>
                </a:solidFill>
              </a:rPr>
              <a:t> </a:t>
            </a:r>
            <a:r>
              <a:rPr lang="en-GB" b="0" u="none" baseline="0" dirty="0">
                <a:solidFill>
                  <a:srgbClr val="0070C0"/>
                </a:solidFill>
              </a:rPr>
              <a:t>formula as clear barriers to trade but they can then be justified by public morality using </a:t>
            </a:r>
            <a:r>
              <a:rPr lang="en-GB" b="1" u="none" baseline="0" dirty="0">
                <a:solidFill>
                  <a:srgbClr val="0070C0"/>
                </a:solidFill>
              </a:rPr>
              <a:t>Art 36.  </a:t>
            </a:r>
            <a:r>
              <a:rPr lang="en-GB" b="0" u="none" baseline="0" dirty="0">
                <a:solidFill>
                  <a:srgbClr val="0070C0"/>
                </a:solidFill>
              </a:rPr>
              <a:t>In order to satisfy the </a:t>
            </a:r>
            <a:r>
              <a:rPr lang="en-GB" b="1" u="none" baseline="0" dirty="0">
                <a:solidFill>
                  <a:srgbClr val="0070C0"/>
                </a:solidFill>
              </a:rPr>
              <a:t>Art 36 </a:t>
            </a:r>
            <a:r>
              <a:rPr lang="en-GB" b="0" u="none" baseline="0" dirty="0">
                <a:solidFill>
                  <a:srgbClr val="0070C0"/>
                </a:solidFill>
              </a:rPr>
              <a:t>proviso, the national rule must treat imports and domestic goods in the same way.</a:t>
            </a:r>
            <a:endParaRPr lang="en-GB" b="0" u="none" dirty="0">
              <a:solidFill>
                <a:srgbClr val="0070C0"/>
              </a:solidFill>
            </a:endParaRPr>
          </a:p>
          <a:p>
            <a:endParaRPr lang="en-GB" b="1" u="sng" dirty="0">
              <a:solidFill>
                <a:srgbClr val="0070C0"/>
              </a:solidFill>
            </a:endParaRPr>
          </a:p>
          <a:p>
            <a:endParaRPr lang="en-GB" b="1" u="sng" dirty="0">
              <a:solidFill>
                <a:srgbClr val="0070C0"/>
              </a:solidFill>
            </a:endParaRPr>
          </a:p>
          <a:p>
            <a:r>
              <a:rPr lang="en-GB" sz="1400" b="1" u="sng" dirty="0">
                <a:solidFill>
                  <a:srgbClr val="0070C0"/>
                </a:solidFill>
              </a:rPr>
              <a:t>PUBLIC POLICY</a:t>
            </a:r>
          </a:p>
          <a:p>
            <a:r>
              <a:rPr lang="en-GB" b="1" dirty="0">
                <a:solidFill>
                  <a:srgbClr val="FF0000"/>
                </a:solidFill>
              </a:rPr>
              <a:t>Thompson (1978)</a:t>
            </a:r>
          </a:p>
          <a:p>
            <a:r>
              <a:rPr lang="en-GB" b="0" dirty="0">
                <a:solidFill>
                  <a:srgbClr val="FF0000"/>
                </a:solidFill>
              </a:rPr>
              <a:t>Thompson</a:t>
            </a:r>
            <a:r>
              <a:rPr lang="en-GB" b="0" baseline="0" dirty="0">
                <a:solidFill>
                  <a:srgbClr val="FF0000"/>
                </a:solidFill>
              </a:rPr>
              <a:t> was trying to export his coin collection.  The UK had banned the export of silver coins.  While they were no longer legal tender, it was a criminal offence to melt them down or destroy them and for this reason the CJ agreed that the ban could be justified on public policy grounds.</a:t>
            </a:r>
          </a:p>
          <a:p>
            <a:r>
              <a:rPr lang="en-GB" b="0" baseline="0" dirty="0">
                <a:solidFill>
                  <a:srgbClr val="FF0000"/>
                </a:solidFill>
              </a:rPr>
              <a:t>They said that the coins were items of interest to the royal mint and therefore the restriction was allowed on public policy grounds</a:t>
            </a:r>
          </a:p>
          <a:p>
            <a:endParaRPr lang="en-GB" b="0" baseline="0" dirty="0">
              <a:solidFill>
                <a:srgbClr val="FF0000"/>
              </a:solidFill>
            </a:endParaRPr>
          </a:p>
          <a:p>
            <a:r>
              <a:rPr lang="en-GB" b="0" baseline="0" dirty="0">
                <a:solidFill>
                  <a:srgbClr val="FF0000"/>
                </a:solidFill>
              </a:rPr>
              <a:t>This derogation could be interpreted widely (it could cover consumer or environmental protection) and so CJ has been strict to stop it being a catch-all.</a:t>
            </a:r>
          </a:p>
          <a:p>
            <a:endParaRPr lang="en-GB" b="0" baseline="0" dirty="0">
              <a:solidFill>
                <a:srgbClr val="FF0000"/>
              </a:solidFill>
            </a:endParaRPr>
          </a:p>
          <a:p>
            <a:r>
              <a:rPr lang="en-GB" b="1" baseline="0" dirty="0">
                <a:solidFill>
                  <a:srgbClr val="FF0000"/>
                </a:solidFill>
              </a:rPr>
              <a:t>Cullet v Centre Leclerc [1985] </a:t>
            </a:r>
            <a:r>
              <a:rPr lang="en-GB" b="0" baseline="0" dirty="0">
                <a:solidFill>
                  <a:srgbClr val="FF0000"/>
                </a:solidFill>
              </a:rPr>
              <a:t>concerned French legislation that imposed a minimum retail price for fuel.  The price was based on French refinery costs and the effect was to ensure that French-produced fuel could not be undercut by a cheaper import.  Clearly a breach of </a:t>
            </a:r>
            <a:r>
              <a:rPr lang="en-GB" b="1" baseline="0" dirty="0">
                <a:solidFill>
                  <a:srgbClr val="FF0000"/>
                </a:solidFill>
              </a:rPr>
              <a:t>Art 34.  </a:t>
            </a:r>
            <a:r>
              <a:rPr lang="en-GB" b="0" baseline="0" dirty="0">
                <a:solidFill>
                  <a:srgbClr val="FF0000"/>
                </a:solidFill>
              </a:rPr>
              <a:t>France tried to justify the breach on public policy and public security saying that without the measure there would be civil disturbances, blockades and violence by retailers and their supporters.  This was rejected with the AG saying there would be drastic consequences if the threat of civil disturbance could be used to justify a breach.  The CJ rejected the defence for different reasons saying that France had not shown that such disturbances would arise beyond the level that could not be dealt with using state resources.</a:t>
            </a:r>
            <a:endParaRPr lang="en-GB" b="1" dirty="0">
              <a:solidFill>
                <a:srgbClr val="FF0000"/>
              </a:solidFill>
            </a:endParaRPr>
          </a:p>
          <a:p>
            <a:endParaRPr lang="en-GB" b="1" u="sng" dirty="0">
              <a:solidFill>
                <a:srgbClr val="0070C0"/>
              </a:solidFill>
            </a:endParaRPr>
          </a:p>
          <a:p>
            <a:r>
              <a:rPr lang="en-GB" sz="1400" b="1" u="sng" dirty="0">
                <a:solidFill>
                  <a:srgbClr val="0070C0"/>
                </a:solidFill>
              </a:rPr>
              <a:t>NATIONAL SECURITY – </a:t>
            </a:r>
            <a:r>
              <a:rPr lang="en-GB" sz="1400" b="0" u="none" dirty="0">
                <a:solidFill>
                  <a:srgbClr val="0070C0"/>
                </a:solidFill>
              </a:rPr>
              <a:t>CJ has been more willing to accept this.  It is something that is more recognisable than public policy.  </a:t>
            </a:r>
            <a:endParaRPr lang="en-GB" sz="1400" b="1" u="sng" dirty="0">
              <a:solidFill>
                <a:srgbClr val="0070C0"/>
              </a:solidFill>
            </a:endParaRPr>
          </a:p>
          <a:p>
            <a:r>
              <a:rPr lang="en-GB" b="1" dirty="0">
                <a:solidFill>
                  <a:srgbClr val="FF0000"/>
                </a:solidFill>
              </a:rPr>
              <a:t>Campus oil (1983) – </a:t>
            </a:r>
            <a:r>
              <a:rPr lang="en-GB" b="0" dirty="0">
                <a:solidFill>
                  <a:srgbClr val="FF0000"/>
                </a:solidFill>
              </a:rPr>
              <a:t>was about an Irish rule that required importers of petrol to buy 35% of their requirements from the state-owned refinery which was the only refinery in Ireland.  The price was fixed by the Irish Govt based on their refinery costs and was clearly a breach of </a:t>
            </a:r>
            <a:r>
              <a:rPr lang="en-GB" b="1" dirty="0">
                <a:solidFill>
                  <a:srgbClr val="FF0000"/>
                </a:solidFill>
              </a:rPr>
              <a:t>Art 34 </a:t>
            </a:r>
            <a:r>
              <a:rPr lang="en-GB" b="0" dirty="0">
                <a:solidFill>
                  <a:srgbClr val="FF0000"/>
                </a:solidFill>
              </a:rPr>
              <a:t>but Ireland relied on public security saying that the measure was necessary to maintain its refinery capacity and keep it </a:t>
            </a:r>
            <a:r>
              <a:rPr lang="en-GB" b="0" dirty="0" err="1">
                <a:solidFill>
                  <a:srgbClr val="FF0000"/>
                </a:solidFill>
              </a:rPr>
              <a:t>gping</a:t>
            </a:r>
            <a:r>
              <a:rPr lang="en-GB" b="0" dirty="0">
                <a:solidFill>
                  <a:srgbClr val="FF0000"/>
                </a:solidFill>
              </a:rPr>
              <a:t>.  CJ acknowledged the importance of petrol to the operation of the economy.  It even mentioned that an interruption to supplies presented a danger for a states existence.</a:t>
            </a:r>
            <a:endParaRPr lang="en-GB" b="0" baseline="0" dirty="0">
              <a:solidFill>
                <a:srgbClr val="FF0000"/>
              </a:solidFill>
            </a:endParaRPr>
          </a:p>
          <a:p>
            <a:r>
              <a:rPr lang="en-GB" b="0" baseline="0" dirty="0">
                <a:solidFill>
                  <a:srgbClr val="FF0000"/>
                </a:solidFill>
              </a:rPr>
              <a:t>The Irish ban was allowed on grounds of national security as if the export was allowed Ireland could have ran out of power/electricity.</a:t>
            </a:r>
            <a:endParaRPr lang="en-GB" b="0" dirty="0">
              <a:solidFill>
                <a:srgbClr val="FF0000"/>
              </a:solidFill>
            </a:endParaRPr>
          </a:p>
          <a:p>
            <a:r>
              <a:rPr lang="en-GB" dirty="0">
                <a:solidFill>
                  <a:srgbClr val="0070C0"/>
                </a:solidFill>
              </a:rPr>
              <a:t>PROTECTION OF LIFE OR HEALTH OF HUMANS, ANIMALS OR PLANTS</a:t>
            </a:r>
          </a:p>
          <a:p>
            <a:r>
              <a:rPr lang="en-GB" dirty="0">
                <a:solidFill>
                  <a:srgbClr val="0070C0"/>
                </a:solidFill>
              </a:rPr>
              <a:t>PROTECTION OF NATIONAL TREASURES – Italian arts case</a:t>
            </a:r>
          </a:p>
          <a:p>
            <a:r>
              <a:rPr lang="en-GB" dirty="0">
                <a:solidFill>
                  <a:srgbClr val="0070C0"/>
                </a:solidFill>
              </a:rPr>
              <a:t>PROTECTION OF INDUSTRIAL/COMMERCIAL PROPERTY</a:t>
            </a:r>
          </a:p>
          <a:p>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t>27</a:t>
            </a:fld>
            <a:endParaRPr lang="en-GB"/>
          </a:p>
        </p:txBody>
      </p:sp>
    </p:spTree>
    <p:extLst>
      <p:ext uri="{BB962C8B-B14F-4D97-AF65-F5344CB8AC3E}">
        <p14:creationId xmlns:p14="http://schemas.microsoft.com/office/powerpoint/2010/main" val="20405073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897669-CCED-4A4F-A64E-9623B363075C}" type="slidenum">
              <a:rPr lang="en-GB" smtClean="0"/>
              <a:t>28</a:t>
            </a:fld>
            <a:endParaRPr lang="en-GB"/>
          </a:p>
        </p:txBody>
      </p:sp>
    </p:spTree>
    <p:extLst>
      <p:ext uri="{BB962C8B-B14F-4D97-AF65-F5344CB8AC3E}">
        <p14:creationId xmlns:p14="http://schemas.microsoft.com/office/powerpoint/2010/main" val="153334864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897669-CCED-4A4F-A64E-9623B363075C}" type="slidenum">
              <a:rPr lang="en-GB" smtClean="0"/>
              <a:t>29</a:t>
            </a:fld>
            <a:endParaRPr lang="en-GB"/>
          </a:p>
        </p:txBody>
      </p:sp>
    </p:spTree>
    <p:extLst>
      <p:ext uri="{BB962C8B-B14F-4D97-AF65-F5344CB8AC3E}">
        <p14:creationId xmlns:p14="http://schemas.microsoft.com/office/powerpoint/2010/main" val="33284676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897669-CCED-4A4F-A64E-9623B363075C}" type="slidenum">
              <a:rPr lang="en-GB" smtClean="0"/>
              <a:t>31</a:t>
            </a:fld>
            <a:endParaRPr lang="en-GB"/>
          </a:p>
        </p:txBody>
      </p:sp>
    </p:spTree>
    <p:extLst>
      <p:ext uri="{BB962C8B-B14F-4D97-AF65-F5344CB8AC3E}">
        <p14:creationId xmlns:p14="http://schemas.microsoft.com/office/powerpoint/2010/main" val="39605948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2000" dirty="0"/>
          </a:p>
        </p:txBody>
      </p:sp>
      <p:sp>
        <p:nvSpPr>
          <p:cNvPr id="4" name="Slide Number Placeholder 3"/>
          <p:cNvSpPr>
            <a:spLocks noGrp="1"/>
          </p:cNvSpPr>
          <p:nvPr>
            <p:ph type="sldNum" sz="quarter" idx="5"/>
          </p:nvPr>
        </p:nvSpPr>
        <p:spPr/>
        <p:txBody>
          <a:bodyPr/>
          <a:lstStyle/>
          <a:p>
            <a:fld id="{43897669-CCED-4A4F-A64E-9623B363075C}" type="slidenum">
              <a:rPr lang="en-GB" smtClean="0"/>
              <a:t>32</a:t>
            </a:fld>
            <a:endParaRPr lang="en-GB"/>
          </a:p>
        </p:txBody>
      </p:sp>
    </p:spTree>
    <p:extLst>
      <p:ext uri="{BB962C8B-B14F-4D97-AF65-F5344CB8AC3E}">
        <p14:creationId xmlns:p14="http://schemas.microsoft.com/office/powerpoint/2010/main" val="42243195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897669-CCED-4A4F-A64E-9623B363075C}" type="slidenum">
              <a:rPr lang="en-GB" smtClean="0"/>
              <a:t>34</a:t>
            </a:fld>
            <a:endParaRPr lang="en-GB"/>
          </a:p>
        </p:txBody>
      </p:sp>
    </p:spTree>
    <p:extLst>
      <p:ext uri="{BB962C8B-B14F-4D97-AF65-F5344CB8AC3E}">
        <p14:creationId xmlns:p14="http://schemas.microsoft.com/office/powerpoint/2010/main" val="14129059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Rectangle 7"/>
          <p:cNvSpPr/>
          <p:nvPr/>
        </p:nvSpPr>
        <p:spPr>
          <a:xfrm>
            <a:off x="-6843" y="3887812"/>
            <a:ext cx="12195668" cy="457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75488" y="2166364"/>
            <a:ext cx="11247120" cy="1739347"/>
          </a:xfrm>
        </p:spPr>
        <p:txBody>
          <a:bodyPr tIns="45720" bIns="45720" anchor="ctr">
            <a:normAutofit/>
          </a:bodyPr>
          <a:lstStyle>
            <a:lvl1pPr algn="ctr">
              <a:lnSpc>
                <a:spcPct val="80000"/>
              </a:lnSpc>
              <a:defRPr sz="6000" spc="150" baseline="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347472" y="3913632"/>
            <a:ext cx="11506200" cy="457200"/>
          </a:xfrm>
        </p:spPr>
        <p:txBody>
          <a:bodyPr>
            <a:normAutofit/>
          </a:bodyPr>
          <a:lstStyle>
            <a:lvl1pPr marL="0" indent="0" algn="ctr">
              <a:spcBef>
                <a:spcPts val="0"/>
              </a:spcBef>
              <a:spcAft>
                <a:spcPts val="0"/>
              </a:spcAft>
              <a:buNone/>
              <a:defRPr sz="2000">
                <a:solidFill>
                  <a:srgbClr val="FFFFFF"/>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43" y="3887812"/>
            <a:ext cx="12195668" cy="457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75488" y="2167128"/>
            <a:ext cx="11247120" cy="173736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347472" y="3913212"/>
            <a:ext cx="11503152" cy="457200"/>
          </a:xfrm>
        </p:spPr>
        <p:txBody>
          <a:bodyPr anchor="t">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96DFF08F-DC6B-4601-B491-B0F83F6DD2DA}" type="datetimeFigureOut">
              <a:rPr lang="en-US" dirty="0"/>
              <a:pPr/>
              <a:t>3/11/2022</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3/11/2022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3/11/2022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3/11/2022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3/11/2022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3/11/2022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3/11/2022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96DFF08F-DC6B-4601-B491-B0F83F6DD2DA}" type="datetimeFigureOut">
              <a:rPr lang="en-US" dirty="0"/>
              <a:t>3/11/2022</a:t>
            </a:fld>
            <a:endParaRPr lang="en-US" dirty="0"/>
          </a:p>
        </p:txBody>
      </p:sp>
      <p:sp>
        <p:nvSpPr>
          <p:cNvPr id="5" name="Footer Placeholder 4"/>
          <p:cNvSpPr>
            <a:spLocks noGrp="1"/>
          </p:cNvSpPr>
          <p:nvPr>
            <p:ph type="ftr" sz="quarter" idx="11"/>
          </p:nvPr>
        </p:nvSpPr>
        <p:spPr>
          <a:xfrm>
            <a:off x="3776135" y="6422854"/>
            <a:ext cx="4279669" cy="365125"/>
          </a:xfrm>
        </p:spPr>
        <p:txBody>
          <a:bodyPr/>
          <a:lstStyle/>
          <a:p>
            <a:endParaRPr lang="en-US" dirty="0"/>
          </a:p>
        </p:txBody>
      </p:sp>
      <p:sp>
        <p:nvSpPr>
          <p:cNvPr id="6" name="Slide Number Placeholder 5"/>
          <p:cNvSpPr>
            <a:spLocks noGrp="1"/>
          </p:cNvSpPr>
          <p:nvPr>
            <p:ph type="sldNum" sz="quarter" idx="12"/>
          </p:nvPr>
        </p:nvSpPr>
        <p:spPr>
          <a:xfrm>
            <a:off x="8073048" y="6422854"/>
            <a:ext cx="879759" cy="365125"/>
          </a:xfrm>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96DFF08F-DC6B-4601-B491-B0F83F6DD2DA}" type="datetimeFigureOut">
              <a:rPr lang="en-US" dirty="0"/>
              <a:pPr/>
              <a:t>3/11/2022</a:t>
            </a:fld>
            <a:endParaRPr lang="en-US" dirty="0"/>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4FAB73BC-B049-4115-A692-8D63A059BFB8}"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7" Type="http://schemas.openxmlformats.org/officeDocument/2006/relationships/image" Target="../media/image3.png"/><Relationship Id="rId2" Type="http://schemas.microsoft.com/office/2007/relationships/media" Target="../media/media9.m4a"/><Relationship Id="rId1" Type="http://schemas.openxmlformats.org/officeDocument/2006/relationships/tags" Target="../tags/tag2.xml"/><Relationship Id="rId6" Type="http://schemas.openxmlformats.org/officeDocument/2006/relationships/image" Target="../media/image5.png"/><Relationship Id="rId5" Type="http://schemas.openxmlformats.org/officeDocument/2006/relationships/notesSlide" Target="../notesSlides/notesSlide9.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3.xml"/><Relationship Id="rId6" Type="http://schemas.openxmlformats.org/officeDocument/2006/relationships/image" Target="../media/image3.png"/><Relationship Id="rId5" Type="http://schemas.openxmlformats.org/officeDocument/2006/relationships/notesSlide" Target="../notesSlides/notesSlide13.xml"/><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3.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3.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3.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3.png"/><Relationship Id="rId5" Type="http://schemas.openxmlformats.org/officeDocument/2006/relationships/image" Target="../media/image13.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3.png"/><Relationship Id="rId5" Type="http://schemas.openxmlformats.org/officeDocument/2006/relationships/image" Target="../media/image15.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18.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2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Free movement of goods</a:t>
            </a:r>
          </a:p>
        </p:txBody>
      </p:sp>
      <p:sp>
        <p:nvSpPr>
          <p:cNvPr id="3" name="Subtitle 2"/>
          <p:cNvSpPr>
            <a:spLocks noGrp="1"/>
          </p:cNvSpPr>
          <p:nvPr>
            <p:ph type="subTitle" idx="1"/>
          </p:nvPr>
        </p:nvSpPr>
        <p:spPr/>
        <p:txBody>
          <a:bodyPr/>
          <a:lstStyle/>
          <a:p>
            <a:r>
              <a:rPr lang="en-GB" dirty="0"/>
              <a:t>Laura Knight</a:t>
            </a:r>
          </a:p>
        </p:txBody>
      </p:sp>
      <p:pic>
        <p:nvPicPr>
          <p:cNvPr id="6" name="Audio 5">
            <a:hlinkClick r:id="" action="ppaction://media"/>
            <a:extLst>
              <a:ext uri="{FF2B5EF4-FFF2-40B4-BE49-F238E27FC236}">
                <a16:creationId xmlns:a16="http://schemas.microsoft.com/office/drawing/2014/main" id="{4B317F4B-4FBC-4231-B381-B8BA0C633D3D}"/>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3990058175"/>
      </p:ext>
    </p:extLst>
  </p:cSld>
  <p:clrMapOvr>
    <a:masterClrMapping/>
  </p:clrMapOvr>
  <mc:AlternateContent xmlns:mc="http://schemas.openxmlformats.org/markup-compatibility/2006" xmlns:p14="http://schemas.microsoft.com/office/powerpoint/2010/main">
    <mc:Choice Requires="p14">
      <p:transition spd="slow" p14:dur="2000" advTm="14704"/>
    </mc:Choice>
    <mc:Fallback xmlns="">
      <p:transition spd="slow" advTm="147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58982" y="1911927"/>
            <a:ext cx="10280073" cy="4137891"/>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normAutofit/>
          </a:bodyPr>
          <a:lstStyle/>
          <a:p>
            <a:r>
              <a:rPr lang="en-GB" sz="3200" b="1" u="sng" dirty="0">
                <a:solidFill>
                  <a:schemeClr val="bg1"/>
                </a:solidFill>
              </a:rPr>
              <a:t>By the end of the session you should be able to:</a:t>
            </a:r>
          </a:p>
          <a:p>
            <a:pPr marL="457200" indent="-457200">
              <a:buAutoNum type="arabicPeriod"/>
            </a:pPr>
            <a:r>
              <a:rPr lang="en-GB" sz="3200" dirty="0">
                <a:solidFill>
                  <a:schemeClr val="bg1"/>
                </a:solidFill>
              </a:rPr>
              <a:t>Understand the concept of free movement of goods in an internal market</a:t>
            </a:r>
          </a:p>
          <a:p>
            <a:pPr marL="457200" indent="-457200">
              <a:buAutoNum type="arabicPeriod"/>
            </a:pPr>
            <a:r>
              <a:rPr lang="en-GB" sz="3200" dirty="0">
                <a:solidFill>
                  <a:schemeClr val="bg1"/>
                </a:solidFill>
              </a:rPr>
              <a:t>Be familiar with the relevant provisions of TFEU and case law</a:t>
            </a:r>
          </a:p>
          <a:p>
            <a:pPr marL="457200" indent="-457200">
              <a:buAutoNum type="arabicPeriod"/>
            </a:pPr>
            <a:r>
              <a:rPr lang="en-GB" sz="3200" dirty="0">
                <a:solidFill>
                  <a:schemeClr val="bg1"/>
                </a:solidFill>
              </a:rPr>
              <a:t>Distinguish between the various barriers to trade with reference to relevant Treaty Provisions.</a:t>
            </a:r>
          </a:p>
        </p:txBody>
      </p:sp>
      <p:pic>
        <p:nvPicPr>
          <p:cNvPr id="6" name="Audio 5">
            <a:hlinkClick r:id="" action="ppaction://media"/>
            <a:extLst>
              <a:ext uri="{FF2B5EF4-FFF2-40B4-BE49-F238E27FC236}">
                <a16:creationId xmlns:a16="http://schemas.microsoft.com/office/drawing/2014/main" id="{E43B3573-B3B6-4705-B020-E90CB7DD38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275875"/>
      </p:ext>
    </p:extLst>
  </p:cSld>
  <p:clrMapOvr>
    <a:masterClrMapping/>
  </p:clrMapOvr>
  <mc:AlternateContent xmlns:mc="http://schemas.openxmlformats.org/markup-compatibility/2006" xmlns:p14="http://schemas.microsoft.com/office/powerpoint/2010/main">
    <mc:Choice Requires="p14">
      <p:transition spd="slow" p14:dur="2000" advTm="24056"/>
    </mc:Choice>
    <mc:Fallback xmlns="">
      <p:transition spd="slow" advTm="24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60279" y="2165567"/>
            <a:ext cx="10357848" cy="438465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1202919" y="2165567"/>
            <a:ext cx="9784080" cy="4206240"/>
          </a:xfrm>
        </p:spPr>
        <p:txBody>
          <a:bodyPr>
            <a:noAutofit/>
          </a:bodyPr>
          <a:lstStyle/>
          <a:p>
            <a:r>
              <a:rPr lang="en-GB" sz="2800" dirty="0">
                <a:solidFill>
                  <a:schemeClr val="bg1"/>
                </a:solidFill>
              </a:rPr>
              <a:t>- FREE MOVEMENT OF GOODS (FMG) – fundamental importance to the establishment and maintenance of the EU internal market.</a:t>
            </a:r>
          </a:p>
          <a:p>
            <a:r>
              <a:rPr lang="en-GB" sz="2800" dirty="0">
                <a:solidFill>
                  <a:schemeClr val="bg1"/>
                </a:solidFill>
              </a:rPr>
              <a:t>- Any unnecessary trade barriers must be removed by the Member States</a:t>
            </a:r>
          </a:p>
          <a:p>
            <a:r>
              <a:rPr lang="en-GB" sz="2800" dirty="0">
                <a:solidFill>
                  <a:schemeClr val="bg1"/>
                </a:solidFill>
              </a:rPr>
              <a:t>- Principle is set out in </a:t>
            </a:r>
            <a:r>
              <a:rPr lang="en-GB" sz="4000" b="1" dirty="0">
                <a:solidFill>
                  <a:srgbClr val="FF0000"/>
                </a:solidFill>
              </a:rPr>
              <a:t>Art 28 TFEU</a:t>
            </a:r>
          </a:p>
          <a:p>
            <a:endParaRPr lang="en-GB" sz="2800" dirty="0">
              <a:solidFill>
                <a:schemeClr val="bg1"/>
              </a:solidFill>
            </a:endParaRPr>
          </a:p>
          <a:p>
            <a:pPr algn="ctr"/>
            <a:r>
              <a:rPr lang="en-GB" sz="2800" b="1" dirty="0">
                <a:solidFill>
                  <a:schemeClr val="bg1"/>
                </a:solidFill>
              </a:rPr>
              <a:t>PROBLEM EXISTS AS SOME AREAS ARE GOVERNED BY DIFFERENT NATIONAL RULES</a:t>
            </a:r>
          </a:p>
        </p:txBody>
      </p:sp>
      <p:pic>
        <p:nvPicPr>
          <p:cNvPr id="7" name="Audio 6">
            <a:hlinkClick r:id="" action="ppaction://media"/>
            <a:extLst>
              <a:ext uri="{FF2B5EF4-FFF2-40B4-BE49-F238E27FC236}">
                <a16:creationId xmlns:a16="http://schemas.microsoft.com/office/drawing/2014/main" id="{6EDFDD06-09A2-42C6-BCC0-F71EE0B9ED0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3941225"/>
      </p:ext>
    </p:extLst>
  </p:cSld>
  <p:clrMapOvr>
    <a:masterClrMapping/>
  </p:clrMapOvr>
  <mc:AlternateContent xmlns:mc="http://schemas.openxmlformats.org/markup-compatibility/2006" xmlns:p14="http://schemas.microsoft.com/office/powerpoint/2010/main">
    <mc:Choice Requires="p14">
      <p:transition spd="slow" p14:dur="2000" advTm="135651"/>
    </mc:Choice>
    <mc:Fallback xmlns="">
      <p:transition spd="slow" advTm="1356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6B0A2-EDE3-AD4A-9B90-C447863313A2}"/>
              </a:ext>
            </a:extLst>
          </p:cNvPr>
          <p:cNvSpPr>
            <a:spLocks noGrp="1"/>
          </p:cNvSpPr>
          <p:nvPr>
            <p:ph type="title"/>
          </p:nvPr>
        </p:nvSpPr>
        <p:spPr/>
        <p:txBody>
          <a:bodyPr/>
          <a:lstStyle/>
          <a:p>
            <a:r>
              <a:rPr lang="en-GB" dirty="0"/>
              <a:t>Quantitative restrictions</a:t>
            </a:r>
          </a:p>
        </p:txBody>
      </p:sp>
      <p:sp>
        <p:nvSpPr>
          <p:cNvPr id="3" name="Content Placeholder 2">
            <a:extLst>
              <a:ext uri="{FF2B5EF4-FFF2-40B4-BE49-F238E27FC236}">
                <a16:creationId xmlns:a16="http://schemas.microsoft.com/office/drawing/2014/main" id="{579B193C-A194-F04D-BDD3-54DEBD7A8BF5}"/>
              </a:ext>
            </a:extLst>
          </p:cNvPr>
          <p:cNvSpPr>
            <a:spLocks noGrp="1"/>
          </p:cNvSpPr>
          <p:nvPr>
            <p:ph idx="1"/>
          </p:nvPr>
        </p:nvSpPr>
        <p:spPr/>
        <p:txBody>
          <a:bodyPr/>
          <a:lstStyle/>
          <a:p>
            <a:pPr marL="0" indent="0">
              <a:buNone/>
            </a:pPr>
            <a:endParaRPr lang="en-GB" dirty="0"/>
          </a:p>
        </p:txBody>
      </p:sp>
      <p:sp>
        <p:nvSpPr>
          <p:cNvPr id="4" name="Rectangle 3">
            <a:extLst>
              <a:ext uri="{FF2B5EF4-FFF2-40B4-BE49-F238E27FC236}">
                <a16:creationId xmlns:a16="http://schemas.microsoft.com/office/drawing/2014/main" id="{38A31C64-EA18-9146-A9C3-3EFD0C43E63F}"/>
              </a:ext>
            </a:extLst>
          </p:cNvPr>
          <p:cNvSpPr/>
          <p:nvPr/>
        </p:nvSpPr>
        <p:spPr>
          <a:xfrm>
            <a:off x="1202919" y="2011680"/>
            <a:ext cx="9784080" cy="42062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This means that quantitative restrictions must be eliminated too.</a:t>
            </a:r>
          </a:p>
          <a:p>
            <a:pPr algn="ctr"/>
            <a:r>
              <a:rPr lang="en-GB" sz="2000" dirty="0"/>
              <a:t>These are non –fiscal barriers to trade such as import quotas and bans imposed  by Member Sates.</a:t>
            </a:r>
          </a:p>
          <a:p>
            <a:pPr algn="ctr"/>
            <a:r>
              <a:rPr lang="en-GB" sz="2000" dirty="0"/>
              <a:t>The </a:t>
            </a:r>
            <a:r>
              <a:rPr lang="en-GB" sz="2000" b="1" dirty="0"/>
              <a:t>TFEU </a:t>
            </a:r>
            <a:r>
              <a:rPr lang="en-GB" sz="2000" dirty="0"/>
              <a:t>prohibits </a:t>
            </a:r>
            <a:r>
              <a:rPr lang="en-GB" sz="2000" b="1" dirty="0"/>
              <a:t>measures that having equivalent effect </a:t>
            </a:r>
            <a:r>
              <a:rPr lang="en-GB" sz="2000" dirty="0"/>
              <a:t>which includes inspections on goods, labelling requirements and campaigns where MSs encourage consumers to buy domestic goods.</a:t>
            </a:r>
          </a:p>
          <a:p>
            <a:pPr algn="ctr"/>
            <a:r>
              <a:rPr lang="en-GB" sz="2000" dirty="0"/>
              <a:t>The CJ adopts a very broad approach so that MSs can be in breach even in the absence of discrimination.</a:t>
            </a:r>
          </a:p>
        </p:txBody>
      </p:sp>
      <p:pic>
        <p:nvPicPr>
          <p:cNvPr id="6" name="Audio 5">
            <a:hlinkClick r:id="" action="ppaction://media"/>
            <a:extLst>
              <a:ext uri="{FF2B5EF4-FFF2-40B4-BE49-F238E27FC236}">
                <a16:creationId xmlns:a16="http://schemas.microsoft.com/office/drawing/2014/main" id="{0CB87978-6BD9-46A4-AE90-5A32D82E51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97633370"/>
      </p:ext>
    </p:extLst>
  </p:cSld>
  <p:clrMapOvr>
    <a:masterClrMapping/>
  </p:clrMapOvr>
  <mc:AlternateContent xmlns:mc="http://schemas.openxmlformats.org/markup-compatibility/2006" xmlns:p14="http://schemas.microsoft.com/office/powerpoint/2010/main">
    <mc:Choice Requires="p14">
      <p:transition spd="slow" p14:dur="2000" advTm="94668"/>
    </mc:Choice>
    <mc:Fallback xmlns="">
      <p:transition spd="slow" advTm="94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DEVELOPMENT</a:t>
            </a:r>
          </a:p>
        </p:txBody>
      </p:sp>
      <p:sp>
        <p:nvSpPr>
          <p:cNvPr id="3" name="Content Placeholder 2"/>
          <p:cNvSpPr>
            <a:spLocks noGrp="1"/>
          </p:cNvSpPr>
          <p:nvPr>
            <p:ph idx="1"/>
          </p:nvPr>
        </p:nvSpPr>
        <p:spPr>
          <a:solidFill>
            <a:schemeClr val="tx1"/>
          </a:solidFill>
        </p:spPr>
        <p:txBody>
          <a:bodyPr/>
          <a:lstStyle/>
          <a:p>
            <a:pPr>
              <a:buFontTx/>
              <a:buChar char="-"/>
            </a:pPr>
            <a:r>
              <a:rPr lang="en-GB" dirty="0">
                <a:solidFill>
                  <a:schemeClr val="bg1"/>
                </a:solidFill>
              </a:rPr>
              <a:t>- </a:t>
            </a:r>
            <a:r>
              <a:rPr lang="en-GB" dirty="0">
                <a:solidFill>
                  <a:srgbClr val="FF0000"/>
                </a:solidFill>
              </a:rPr>
              <a:t>Treaty of Rome (1957): </a:t>
            </a:r>
            <a:r>
              <a:rPr lang="en-GB" dirty="0">
                <a:solidFill>
                  <a:schemeClr val="bg1"/>
                </a:solidFill>
              </a:rPr>
              <a:t>‘common market’</a:t>
            </a:r>
          </a:p>
          <a:p>
            <a:pPr>
              <a:buFontTx/>
              <a:buChar char="-"/>
            </a:pPr>
            <a:r>
              <a:rPr lang="en-GB" dirty="0">
                <a:solidFill>
                  <a:schemeClr val="bg1"/>
                </a:solidFill>
              </a:rPr>
              <a:t>- ‘Single market’ is now the commonly used term</a:t>
            </a:r>
          </a:p>
          <a:p>
            <a:pPr>
              <a:buFontTx/>
              <a:buChar char="-"/>
            </a:pPr>
            <a:r>
              <a:rPr lang="en-GB" dirty="0">
                <a:solidFill>
                  <a:schemeClr val="bg1"/>
                </a:solidFill>
              </a:rPr>
              <a:t>- Economic integration: an arrangement by which countries agree to coordinate their trade and monetary policies.</a:t>
            </a:r>
          </a:p>
          <a:p>
            <a:pPr>
              <a:buFontTx/>
              <a:buChar char="-"/>
            </a:pPr>
            <a:r>
              <a:rPr lang="en-GB" dirty="0">
                <a:solidFill>
                  <a:schemeClr val="bg1"/>
                </a:solidFill>
              </a:rPr>
              <a:t>A) FREE TRADE AREA</a:t>
            </a:r>
          </a:p>
          <a:p>
            <a:pPr>
              <a:buFontTx/>
              <a:buChar char="-"/>
            </a:pPr>
            <a:r>
              <a:rPr lang="en-GB" dirty="0">
                <a:solidFill>
                  <a:schemeClr val="bg1"/>
                </a:solidFill>
              </a:rPr>
              <a:t>B) CUSTOMS UNION</a:t>
            </a:r>
          </a:p>
          <a:p>
            <a:pPr>
              <a:buFontTx/>
              <a:buChar char="-"/>
            </a:pPr>
            <a:r>
              <a:rPr lang="en-GB" dirty="0">
                <a:solidFill>
                  <a:schemeClr val="bg1"/>
                </a:solidFill>
              </a:rPr>
              <a:t>C) INTERNAL MARKET</a:t>
            </a:r>
          </a:p>
          <a:p>
            <a:pPr>
              <a:buFontTx/>
              <a:buChar char="-"/>
            </a:pPr>
            <a:r>
              <a:rPr lang="en-GB" dirty="0">
                <a:solidFill>
                  <a:schemeClr val="bg1"/>
                </a:solidFill>
              </a:rPr>
              <a:t>D) ECONOMIC AND MONETARY UNION</a:t>
            </a:r>
          </a:p>
        </p:txBody>
      </p:sp>
      <p:pic>
        <p:nvPicPr>
          <p:cNvPr id="5" name="Audio 4">
            <a:hlinkClick r:id="" action="ppaction://media"/>
            <a:extLst>
              <a:ext uri="{FF2B5EF4-FFF2-40B4-BE49-F238E27FC236}">
                <a16:creationId xmlns:a16="http://schemas.microsoft.com/office/drawing/2014/main" id="{E270A9AD-7EFF-4C3E-A7AE-E174C382A58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87034433"/>
      </p:ext>
    </p:extLst>
  </p:cSld>
  <p:clrMapOvr>
    <a:masterClrMapping/>
  </p:clrMapOvr>
  <mc:AlternateContent xmlns:mc="http://schemas.openxmlformats.org/markup-compatibility/2006" xmlns:p14="http://schemas.microsoft.com/office/powerpoint/2010/main">
    <mc:Choice Requires="p14">
      <p:transition spd="slow" p14:dur="2000" advTm="204336"/>
    </mc:Choice>
    <mc:Fallback xmlns="">
      <p:transition spd="slow" advTm="2043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Article 18 </a:t>
            </a:r>
            <a:r>
              <a:rPr lang="en-GB" dirty="0" err="1"/>
              <a:t>tfeu</a:t>
            </a:r>
            <a:r>
              <a:rPr lang="en-GB" dirty="0"/>
              <a:t>: PRINCIPLE OF NON-DISCRIMINATION</a:t>
            </a:r>
          </a:p>
        </p:txBody>
      </p:sp>
      <p:sp>
        <p:nvSpPr>
          <p:cNvPr id="3" name="Content Placeholder 2"/>
          <p:cNvSpPr>
            <a:spLocks noGrp="1"/>
          </p:cNvSpPr>
          <p:nvPr>
            <p:ph idx="1"/>
          </p:nvPr>
        </p:nvSpPr>
        <p:spPr>
          <a:xfrm>
            <a:off x="502341" y="2832100"/>
            <a:ext cx="11185236" cy="3390900"/>
          </a:xfrm>
          <a:solidFill>
            <a:schemeClr val="tx1"/>
          </a:solidFill>
        </p:spPr>
        <p:txBody>
          <a:bodyPr>
            <a:normAutofit/>
          </a:bodyPr>
          <a:lstStyle/>
          <a:p>
            <a:pPr marL="0" indent="0">
              <a:buNone/>
            </a:pPr>
            <a:r>
              <a:rPr lang="en-GB" sz="2800" dirty="0">
                <a:solidFill>
                  <a:srgbClr val="FF0000"/>
                </a:solidFill>
              </a:rPr>
              <a:t>Article 18 TFEU</a:t>
            </a:r>
          </a:p>
          <a:p>
            <a:pPr marL="0" indent="0">
              <a:buNone/>
            </a:pPr>
            <a:r>
              <a:rPr lang="en-GB" sz="2800" i="1" dirty="0">
                <a:solidFill>
                  <a:schemeClr val="bg1"/>
                </a:solidFill>
              </a:rPr>
              <a:t>Within the scope of application of the Treaties, and without prejudice to any special provisions contained therein, any discrimination on grounds of nationality shall be prohibited.</a:t>
            </a:r>
          </a:p>
          <a:p>
            <a:pPr marL="0" indent="0">
              <a:buNone/>
            </a:pPr>
            <a:r>
              <a:rPr lang="en-GB" sz="2800" i="1" dirty="0">
                <a:solidFill>
                  <a:schemeClr val="bg1"/>
                </a:solidFill>
              </a:rPr>
              <a:t>The European Parliament and the Council, acting in accordance with the ordinary legislative procedure, may adopt rules designed to prohibit such discrimination.</a:t>
            </a:r>
          </a:p>
        </p:txBody>
      </p:sp>
      <p:pic>
        <p:nvPicPr>
          <p:cNvPr id="5" name="Audio 4">
            <a:hlinkClick r:id="" action="ppaction://media"/>
            <a:extLst>
              <a:ext uri="{FF2B5EF4-FFF2-40B4-BE49-F238E27FC236}">
                <a16:creationId xmlns:a16="http://schemas.microsoft.com/office/drawing/2014/main" id="{890FF789-8035-4565-B2C4-899DD05416D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88086503"/>
      </p:ext>
    </p:extLst>
  </p:cSld>
  <p:clrMapOvr>
    <a:masterClrMapping/>
  </p:clrMapOvr>
  <mc:AlternateContent xmlns:mc="http://schemas.openxmlformats.org/markup-compatibility/2006" xmlns:p14="http://schemas.microsoft.com/office/powerpoint/2010/main">
    <mc:Choice Requires="p14">
      <p:transition spd="slow" p14:dur="2000" advTm="111556"/>
    </mc:Choice>
    <mc:Fallback xmlns="">
      <p:transition spd="slow" advTm="111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LEGISLATIVE PROVISIONS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86556026"/>
              </p:ext>
            </p:extLst>
          </p:nvPr>
        </p:nvGraphicFramePr>
        <p:xfrm>
          <a:off x="1203325" y="2007221"/>
          <a:ext cx="9783764" cy="4683510"/>
        </p:xfrm>
        <a:graphic>
          <a:graphicData uri="http://schemas.openxmlformats.org/drawingml/2006/table">
            <a:tbl>
              <a:tblPr firstRow="1" bandRow="1">
                <a:tableStyleId>{5C22544A-7EE6-4342-B048-85BDC9FD1C3A}</a:tableStyleId>
              </a:tblPr>
              <a:tblGrid>
                <a:gridCol w="2610392">
                  <a:extLst>
                    <a:ext uri="{9D8B030D-6E8A-4147-A177-3AD203B41FA5}">
                      <a16:colId xmlns:a16="http://schemas.microsoft.com/office/drawing/2014/main" val="20000"/>
                    </a:ext>
                  </a:extLst>
                </a:gridCol>
                <a:gridCol w="7173372">
                  <a:extLst>
                    <a:ext uri="{9D8B030D-6E8A-4147-A177-3AD203B41FA5}">
                      <a16:colId xmlns:a16="http://schemas.microsoft.com/office/drawing/2014/main" val="20001"/>
                    </a:ext>
                  </a:extLst>
                </a:gridCol>
              </a:tblGrid>
              <a:tr h="936702">
                <a:tc>
                  <a:txBody>
                    <a:bodyPr/>
                    <a:lstStyle/>
                    <a:p>
                      <a:r>
                        <a:rPr lang="en-GB" dirty="0"/>
                        <a:t>Treaty Article</a:t>
                      </a:r>
                    </a:p>
                  </a:txBody>
                  <a:tcPr/>
                </a:tc>
                <a:tc>
                  <a:txBody>
                    <a:bodyPr/>
                    <a:lstStyle/>
                    <a:p>
                      <a:r>
                        <a:rPr lang="en-GB" dirty="0"/>
                        <a:t>Covers</a:t>
                      </a:r>
                    </a:p>
                  </a:txBody>
                  <a:tcPr/>
                </a:tc>
                <a:extLst>
                  <a:ext uri="{0D108BD9-81ED-4DB2-BD59-A6C34878D82A}">
                    <a16:rowId xmlns:a16="http://schemas.microsoft.com/office/drawing/2014/main" val="10000"/>
                  </a:ext>
                </a:extLst>
              </a:tr>
              <a:tr h="936702">
                <a:tc>
                  <a:txBody>
                    <a:bodyPr/>
                    <a:lstStyle/>
                    <a:p>
                      <a:r>
                        <a:rPr lang="en-GB" dirty="0"/>
                        <a:t>Article</a:t>
                      </a:r>
                      <a:r>
                        <a:rPr lang="en-GB" baseline="0" dirty="0"/>
                        <a:t> 30 TFEU</a:t>
                      </a:r>
                      <a:endParaRPr lang="en-GB" dirty="0"/>
                    </a:p>
                  </a:txBody>
                  <a:tcPr/>
                </a:tc>
                <a:tc>
                  <a:txBody>
                    <a:bodyPr/>
                    <a:lstStyle/>
                    <a:p>
                      <a:r>
                        <a:rPr lang="en-GB" dirty="0"/>
                        <a:t>Tariff barriers to</a:t>
                      </a:r>
                      <a:r>
                        <a:rPr lang="en-GB" baseline="0" dirty="0"/>
                        <a:t> trade prohibiting customs duties and charges having equivalent effect</a:t>
                      </a:r>
                      <a:endParaRPr lang="en-GB" dirty="0"/>
                    </a:p>
                  </a:txBody>
                  <a:tcPr/>
                </a:tc>
                <a:extLst>
                  <a:ext uri="{0D108BD9-81ED-4DB2-BD59-A6C34878D82A}">
                    <a16:rowId xmlns:a16="http://schemas.microsoft.com/office/drawing/2014/main" val="10001"/>
                  </a:ext>
                </a:extLst>
              </a:tr>
              <a:tr h="936702">
                <a:tc>
                  <a:txBody>
                    <a:bodyPr/>
                    <a:lstStyle/>
                    <a:p>
                      <a:r>
                        <a:rPr lang="en-GB" dirty="0"/>
                        <a:t>Articles</a:t>
                      </a:r>
                      <a:r>
                        <a:rPr lang="en-GB" baseline="0" dirty="0"/>
                        <a:t> 34 and 35 TFEU</a:t>
                      </a:r>
                      <a:endParaRPr lang="en-GB" dirty="0"/>
                    </a:p>
                  </a:txBody>
                  <a:tcPr/>
                </a:tc>
                <a:tc>
                  <a:txBody>
                    <a:bodyPr/>
                    <a:lstStyle/>
                    <a:p>
                      <a:r>
                        <a:rPr lang="en-GB" dirty="0"/>
                        <a:t>Non-tariff</a:t>
                      </a:r>
                      <a:r>
                        <a:rPr lang="en-GB" baseline="0" dirty="0"/>
                        <a:t> barriers to trade prohibiting quantitative restrictions and measures having an equivalent effect on imports (34) and exports (35)</a:t>
                      </a:r>
                      <a:endParaRPr lang="en-GB" dirty="0"/>
                    </a:p>
                  </a:txBody>
                  <a:tcPr/>
                </a:tc>
                <a:extLst>
                  <a:ext uri="{0D108BD9-81ED-4DB2-BD59-A6C34878D82A}">
                    <a16:rowId xmlns:a16="http://schemas.microsoft.com/office/drawing/2014/main" val="10002"/>
                  </a:ext>
                </a:extLst>
              </a:tr>
              <a:tr h="936702">
                <a:tc>
                  <a:txBody>
                    <a:bodyPr/>
                    <a:lstStyle/>
                    <a:p>
                      <a:r>
                        <a:rPr lang="en-GB" dirty="0"/>
                        <a:t>Article</a:t>
                      </a:r>
                      <a:r>
                        <a:rPr lang="en-GB" baseline="0" dirty="0"/>
                        <a:t> 36 TFEU</a:t>
                      </a:r>
                      <a:endParaRPr lang="en-GB" dirty="0"/>
                    </a:p>
                  </a:txBody>
                  <a:tcPr/>
                </a:tc>
                <a:tc>
                  <a:txBody>
                    <a:bodyPr/>
                    <a:lstStyle/>
                    <a:p>
                      <a:r>
                        <a:rPr lang="en-GB" dirty="0"/>
                        <a:t>Derogations</a:t>
                      </a:r>
                      <a:r>
                        <a:rPr lang="en-GB" baseline="0" dirty="0"/>
                        <a:t> to Articles 34 and 35 TFEU justified upon certain grounds</a:t>
                      </a:r>
                      <a:endParaRPr lang="en-GB" dirty="0"/>
                    </a:p>
                  </a:txBody>
                  <a:tcPr/>
                </a:tc>
                <a:extLst>
                  <a:ext uri="{0D108BD9-81ED-4DB2-BD59-A6C34878D82A}">
                    <a16:rowId xmlns:a16="http://schemas.microsoft.com/office/drawing/2014/main" val="10003"/>
                  </a:ext>
                </a:extLst>
              </a:tr>
              <a:tr h="936702">
                <a:tc>
                  <a:txBody>
                    <a:bodyPr/>
                    <a:lstStyle/>
                    <a:p>
                      <a:r>
                        <a:rPr lang="en-GB" dirty="0"/>
                        <a:t>Article 110 TFEU</a:t>
                      </a:r>
                    </a:p>
                  </a:txBody>
                  <a:tcPr/>
                </a:tc>
                <a:tc>
                  <a:txBody>
                    <a:bodyPr/>
                    <a:lstStyle/>
                    <a:p>
                      <a:r>
                        <a:rPr lang="en-GB" dirty="0"/>
                        <a:t>Prohibition of</a:t>
                      </a:r>
                      <a:r>
                        <a:rPr lang="en-GB" baseline="0" dirty="0"/>
                        <a:t> discriminatory national taxation</a:t>
                      </a:r>
                      <a:endParaRPr lang="en-GB" dirty="0"/>
                    </a:p>
                  </a:txBody>
                  <a:tcPr/>
                </a:tc>
                <a:extLst>
                  <a:ext uri="{0D108BD9-81ED-4DB2-BD59-A6C34878D82A}">
                    <a16:rowId xmlns:a16="http://schemas.microsoft.com/office/drawing/2014/main" val="10004"/>
                  </a:ext>
                </a:extLst>
              </a:tr>
            </a:tbl>
          </a:graphicData>
        </a:graphic>
      </p:graphicFrame>
      <p:pic>
        <p:nvPicPr>
          <p:cNvPr id="5" name="Audio 4">
            <a:hlinkClick r:id="" action="ppaction://media"/>
            <a:extLst>
              <a:ext uri="{FF2B5EF4-FFF2-40B4-BE49-F238E27FC236}">
                <a16:creationId xmlns:a16="http://schemas.microsoft.com/office/drawing/2014/main" id="{6110753A-9232-4DD6-98BB-2A7C94CC47E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27448741"/>
      </p:ext>
    </p:extLst>
  </p:cSld>
  <p:clrMapOvr>
    <a:masterClrMapping/>
  </p:clrMapOvr>
  <mc:AlternateContent xmlns:mc="http://schemas.openxmlformats.org/markup-compatibility/2006" xmlns:p14="http://schemas.microsoft.com/office/powerpoint/2010/main">
    <mc:Choice Requires="p14">
      <p:transition spd="slow" p14:dur="2000" advTm="99915"/>
    </mc:Choice>
    <mc:Fallback xmlns="">
      <p:transition spd="slow" advTm="99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Meaning of ‘goods’</a:t>
            </a:r>
          </a:p>
        </p:txBody>
      </p:sp>
      <p:sp>
        <p:nvSpPr>
          <p:cNvPr id="3" name="Content Placeholder 2"/>
          <p:cNvSpPr>
            <a:spLocks noGrp="1"/>
          </p:cNvSpPr>
          <p:nvPr>
            <p:ph idx="1"/>
          </p:nvPr>
        </p:nvSpPr>
        <p:spPr>
          <a:solidFill>
            <a:schemeClr val="tx1"/>
          </a:solidFill>
        </p:spPr>
        <p:txBody>
          <a:bodyPr/>
          <a:lstStyle/>
          <a:p>
            <a:r>
              <a:rPr lang="en-GB" dirty="0">
                <a:solidFill>
                  <a:srgbClr val="FF0000"/>
                </a:solidFill>
              </a:rPr>
              <a:t>Commission v Italy [1968]:</a:t>
            </a:r>
          </a:p>
          <a:p>
            <a:pPr marL="0" indent="0">
              <a:buNone/>
            </a:pPr>
            <a:r>
              <a:rPr lang="en-GB" dirty="0">
                <a:solidFill>
                  <a:schemeClr val="bg1"/>
                </a:solidFill>
              </a:rPr>
              <a:t>‘Goods’</a:t>
            </a:r>
          </a:p>
          <a:p>
            <a:pPr marL="0" indent="0">
              <a:buNone/>
            </a:pPr>
            <a:endParaRPr lang="en-GB" dirty="0">
              <a:solidFill>
                <a:schemeClr val="bg1"/>
              </a:solidFill>
            </a:endParaRPr>
          </a:p>
          <a:p>
            <a:pPr>
              <a:buFontTx/>
              <a:buChar char="-"/>
            </a:pPr>
            <a:r>
              <a:rPr lang="en-GB" dirty="0">
                <a:solidFill>
                  <a:schemeClr val="bg1"/>
                </a:solidFill>
              </a:rPr>
              <a:t>- Can be valued in money</a:t>
            </a:r>
          </a:p>
          <a:p>
            <a:pPr>
              <a:buFontTx/>
              <a:buChar char="-"/>
            </a:pPr>
            <a:r>
              <a:rPr lang="en-GB" dirty="0">
                <a:solidFill>
                  <a:schemeClr val="bg1"/>
                </a:solidFill>
              </a:rPr>
              <a:t>- Are subject to commercial transactions i.e. can they be traded?</a:t>
            </a:r>
          </a:p>
          <a:p>
            <a:pPr marL="0" indent="0">
              <a:buNone/>
            </a:pPr>
            <a:endParaRPr lang="en-GB" dirty="0">
              <a:solidFill>
                <a:schemeClr val="bg1"/>
              </a:solidFill>
            </a:endParaRPr>
          </a:p>
        </p:txBody>
      </p:sp>
      <p:sp>
        <p:nvSpPr>
          <p:cNvPr id="4" name="TextBox 3"/>
          <p:cNvSpPr txBox="1"/>
          <p:nvPr/>
        </p:nvSpPr>
        <p:spPr>
          <a:xfrm>
            <a:off x="2832100" y="4940300"/>
            <a:ext cx="5245100" cy="369332"/>
          </a:xfrm>
          <a:prstGeom prst="rect">
            <a:avLst/>
          </a:prstGeom>
          <a:noFill/>
        </p:spPr>
        <p:txBody>
          <a:bodyPr wrap="square" rtlCol="0">
            <a:spAutoFit/>
          </a:bodyPr>
          <a:lstStyle/>
          <a:p>
            <a:r>
              <a:rPr lang="en-GB" dirty="0">
                <a:solidFill>
                  <a:srgbClr val="00B0F0"/>
                </a:solidFill>
              </a:rPr>
              <a:t>This is an old definition but is still relevant today</a:t>
            </a:r>
          </a:p>
        </p:txBody>
      </p:sp>
      <p:pic>
        <p:nvPicPr>
          <p:cNvPr id="5" name="Picture 4"/>
          <p:cNvPicPr>
            <a:picLocks noChangeAspect="1"/>
          </p:cNvPicPr>
          <p:nvPr/>
        </p:nvPicPr>
        <p:blipFill>
          <a:blip r:embed="rId5"/>
          <a:stretch>
            <a:fillRect/>
          </a:stretch>
        </p:blipFill>
        <p:spPr>
          <a:xfrm>
            <a:off x="8077200" y="2112962"/>
            <a:ext cx="2619375" cy="1743075"/>
          </a:xfrm>
          <a:prstGeom prst="rect">
            <a:avLst/>
          </a:prstGeom>
        </p:spPr>
      </p:pic>
      <p:pic>
        <p:nvPicPr>
          <p:cNvPr id="8" name="Audio 7">
            <a:hlinkClick r:id="" action="ppaction://media"/>
            <a:extLst>
              <a:ext uri="{FF2B5EF4-FFF2-40B4-BE49-F238E27FC236}">
                <a16:creationId xmlns:a16="http://schemas.microsoft.com/office/drawing/2014/main" id="{70F2CEFA-8887-4EB8-AF71-72B7C3BCC86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20597439"/>
      </p:ext>
    </p:extLst>
  </p:cSld>
  <p:clrMapOvr>
    <a:masterClrMapping/>
  </p:clrMapOvr>
  <mc:AlternateContent xmlns:mc="http://schemas.openxmlformats.org/markup-compatibility/2006" xmlns:p14="http://schemas.microsoft.com/office/powerpoint/2010/main">
    <mc:Choice Requires="p14">
      <p:transition spd="slow" p14:dur="2000" advTm="67570"/>
    </mc:Choice>
    <mc:Fallback xmlns="">
      <p:transition spd="slow" advTm="675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Article 30 </a:t>
            </a:r>
            <a:r>
              <a:rPr lang="en-GB" dirty="0" err="1"/>
              <a:t>tfeu</a:t>
            </a:r>
            <a:endParaRPr lang="en-GB" dirty="0"/>
          </a:p>
        </p:txBody>
      </p:sp>
      <p:sp>
        <p:nvSpPr>
          <p:cNvPr id="3" name="Content Placeholder 2"/>
          <p:cNvSpPr>
            <a:spLocks noGrp="1"/>
          </p:cNvSpPr>
          <p:nvPr>
            <p:ph idx="1"/>
          </p:nvPr>
        </p:nvSpPr>
        <p:spPr>
          <a:xfrm>
            <a:off x="392951" y="1953022"/>
            <a:ext cx="10567898" cy="4528820"/>
          </a:xfrm>
          <a:solidFill>
            <a:schemeClr val="tx1"/>
          </a:solidFill>
        </p:spPr>
        <p:txBody>
          <a:bodyPr>
            <a:normAutofit/>
          </a:bodyPr>
          <a:lstStyle/>
          <a:p>
            <a:r>
              <a:rPr lang="en-GB" dirty="0">
                <a:solidFill>
                  <a:srgbClr val="FF0000"/>
                </a:solidFill>
              </a:rPr>
              <a:t>Article 30 TFEU</a:t>
            </a:r>
          </a:p>
          <a:p>
            <a:pPr marL="0" indent="0">
              <a:buNone/>
            </a:pPr>
            <a:r>
              <a:rPr lang="en-GB" dirty="0">
                <a:solidFill>
                  <a:schemeClr val="bg1"/>
                </a:solidFill>
              </a:rPr>
              <a:t>Custom duties on imports and exports and charges having equivalent effect shall be prohibited between Member States. This prohibition shall also apply to custom duties of a fiscal nature.</a:t>
            </a:r>
          </a:p>
          <a:p>
            <a:endParaRPr lang="en-GB" dirty="0"/>
          </a:p>
        </p:txBody>
      </p:sp>
      <p:sp>
        <p:nvSpPr>
          <p:cNvPr id="4" name="TextBox 3"/>
          <p:cNvSpPr txBox="1"/>
          <p:nvPr/>
        </p:nvSpPr>
        <p:spPr>
          <a:xfrm>
            <a:off x="2824480" y="4217432"/>
            <a:ext cx="1092200" cy="369332"/>
          </a:xfrm>
          <a:prstGeom prst="rect">
            <a:avLst/>
          </a:prstGeom>
          <a:noFill/>
        </p:spPr>
        <p:txBody>
          <a:bodyPr wrap="square" rtlCol="0">
            <a:spAutoFit/>
          </a:bodyPr>
          <a:lstStyle/>
          <a:p>
            <a:r>
              <a:rPr lang="en-GB" dirty="0">
                <a:solidFill>
                  <a:schemeClr val="bg1"/>
                </a:solidFill>
              </a:rPr>
              <a:t>A</a:t>
            </a:r>
          </a:p>
        </p:txBody>
      </p:sp>
      <p:sp>
        <p:nvSpPr>
          <p:cNvPr id="5" name="TextBox 4"/>
          <p:cNvSpPr txBox="1"/>
          <p:nvPr/>
        </p:nvSpPr>
        <p:spPr>
          <a:xfrm>
            <a:off x="7645400" y="4191000"/>
            <a:ext cx="1130300" cy="369332"/>
          </a:xfrm>
          <a:prstGeom prst="rect">
            <a:avLst/>
          </a:prstGeom>
          <a:noFill/>
        </p:spPr>
        <p:txBody>
          <a:bodyPr wrap="square" rtlCol="0">
            <a:spAutoFit/>
          </a:bodyPr>
          <a:lstStyle/>
          <a:p>
            <a:r>
              <a:rPr lang="en-GB" dirty="0">
                <a:solidFill>
                  <a:schemeClr val="bg1"/>
                </a:solidFill>
              </a:rPr>
              <a:t>B</a:t>
            </a:r>
          </a:p>
        </p:txBody>
      </p:sp>
      <p:cxnSp>
        <p:nvCxnSpPr>
          <p:cNvPr id="11" name="Straight Connector 10"/>
          <p:cNvCxnSpPr/>
          <p:nvPr/>
        </p:nvCxnSpPr>
        <p:spPr>
          <a:xfrm>
            <a:off x="5511800" y="3619500"/>
            <a:ext cx="0" cy="2247900"/>
          </a:xfrm>
          <a:prstGeom prst="line">
            <a:avLst/>
          </a:prstGeom>
        </p:spPr>
        <p:style>
          <a:lnRef idx="3">
            <a:schemeClr val="accent2"/>
          </a:lnRef>
          <a:fillRef idx="0">
            <a:schemeClr val="accent2"/>
          </a:fillRef>
          <a:effectRef idx="2">
            <a:schemeClr val="accent2"/>
          </a:effectRef>
          <a:fontRef idx="minor">
            <a:schemeClr val="tx1"/>
          </a:fontRef>
        </p:style>
      </p:cxnSp>
      <p:sp>
        <p:nvSpPr>
          <p:cNvPr id="14" name="TextBox 13"/>
          <p:cNvSpPr txBox="1"/>
          <p:nvPr/>
        </p:nvSpPr>
        <p:spPr>
          <a:xfrm>
            <a:off x="5271769" y="3708400"/>
            <a:ext cx="464820" cy="646331"/>
          </a:xfrm>
          <a:prstGeom prst="rect">
            <a:avLst/>
          </a:prstGeom>
          <a:noFill/>
        </p:spPr>
        <p:txBody>
          <a:bodyPr wrap="square" rtlCol="0">
            <a:spAutoFit/>
          </a:bodyPr>
          <a:lstStyle/>
          <a:p>
            <a:r>
              <a:rPr lang="en-GB" sz="3600" b="1" dirty="0">
                <a:solidFill>
                  <a:schemeClr val="bg1"/>
                </a:solidFill>
              </a:rPr>
              <a:t>£</a:t>
            </a:r>
          </a:p>
        </p:txBody>
      </p:sp>
      <p:sp>
        <p:nvSpPr>
          <p:cNvPr id="15" name="TextBox 14"/>
          <p:cNvSpPr txBox="1"/>
          <p:nvPr/>
        </p:nvSpPr>
        <p:spPr>
          <a:xfrm>
            <a:off x="5279391" y="4389507"/>
            <a:ext cx="397509" cy="707886"/>
          </a:xfrm>
          <a:prstGeom prst="rect">
            <a:avLst/>
          </a:prstGeom>
          <a:noFill/>
        </p:spPr>
        <p:txBody>
          <a:bodyPr wrap="square" rtlCol="0">
            <a:spAutoFit/>
          </a:bodyPr>
          <a:lstStyle/>
          <a:p>
            <a:r>
              <a:rPr lang="en-GB" sz="4000" b="1" dirty="0">
                <a:solidFill>
                  <a:schemeClr val="bg1"/>
                </a:solidFill>
              </a:rPr>
              <a:t>$</a:t>
            </a:r>
          </a:p>
        </p:txBody>
      </p:sp>
      <p:sp>
        <p:nvSpPr>
          <p:cNvPr id="16" name="TextBox 15"/>
          <p:cNvSpPr txBox="1"/>
          <p:nvPr/>
        </p:nvSpPr>
        <p:spPr>
          <a:xfrm>
            <a:off x="5271769" y="5097393"/>
            <a:ext cx="702309" cy="707886"/>
          </a:xfrm>
          <a:prstGeom prst="rect">
            <a:avLst/>
          </a:prstGeom>
          <a:noFill/>
        </p:spPr>
        <p:txBody>
          <a:bodyPr wrap="square" rtlCol="0">
            <a:spAutoFit/>
          </a:bodyPr>
          <a:lstStyle/>
          <a:p>
            <a:r>
              <a:rPr lang="en-GB" sz="4000" b="1" dirty="0">
                <a:solidFill>
                  <a:schemeClr val="bg1"/>
                </a:solidFill>
              </a:rPr>
              <a:t>€</a:t>
            </a:r>
          </a:p>
        </p:txBody>
      </p:sp>
      <p:pic>
        <p:nvPicPr>
          <p:cNvPr id="17" name="Picture 16"/>
          <p:cNvPicPr>
            <a:picLocks noChangeAspect="1"/>
          </p:cNvPicPr>
          <p:nvPr/>
        </p:nvPicPr>
        <p:blipFill>
          <a:blip r:embed="rId6"/>
          <a:stretch>
            <a:fillRect/>
          </a:stretch>
        </p:blipFill>
        <p:spPr>
          <a:xfrm>
            <a:off x="4941411" y="4310915"/>
            <a:ext cx="1197293" cy="1197293"/>
          </a:xfrm>
          <a:prstGeom prst="rect">
            <a:avLst/>
          </a:prstGeom>
        </p:spPr>
      </p:pic>
      <p:pic>
        <p:nvPicPr>
          <p:cNvPr id="7" name="Audio 6">
            <a:hlinkClick r:id="" action="ppaction://media"/>
            <a:extLst>
              <a:ext uri="{FF2B5EF4-FFF2-40B4-BE49-F238E27FC236}">
                <a16:creationId xmlns:a16="http://schemas.microsoft.com/office/drawing/2014/main" id="{DDE29D2D-3749-43E4-9F30-9EED8FC6048E}"/>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876752796"/>
      </p:ext>
    </p:extLst>
  </p:cSld>
  <p:clrMapOvr>
    <a:masterClrMapping/>
  </p:clrMapOvr>
  <mc:AlternateContent xmlns:mc="http://schemas.openxmlformats.org/markup-compatibility/2006" xmlns:p14="http://schemas.microsoft.com/office/powerpoint/2010/main">
    <mc:Choice Requires="p14">
      <p:transition spd="slow" p14:dur="2000" advTm="104211"/>
    </mc:Choice>
    <mc:Fallback xmlns="">
      <p:transition spd="slow" advTm="1042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animEffect transition="in" filter="circle(in)">
                                      <p:cBhvr>
                                        <p:cTn id="11" dur="2000"/>
                                        <p:tgtEl>
                                          <p:spTgt spid="3">
                                            <p:bg/>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circle(in)">
                                      <p:cBhvr>
                                        <p:cTn id="16" dur="2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circle(in)">
                                      <p:cBhvr>
                                        <p:cTn id="21" dur="20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45" presetClass="entr" presetSubtype="0" fill="hold" nodeType="clickEffect">
                                  <p:stCondLst>
                                    <p:cond delay="0"/>
                                  </p:stCondLst>
                                  <p:childTnLst>
                                    <p:set>
                                      <p:cBhvr>
                                        <p:cTn id="25" dur="1" fill="hold">
                                          <p:stCondLst>
                                            <p:cond delay="0"/>
                                          </p:stCondLst>
                                        </p:cTn>
                                        <p:tgtEl>
                                          <p:spTgt spid="17"/>
                                        </p:tgtEl>
                                        <p:attrNameLst>
                                          <p:attrName>style.visibility</p:attrName>
                                        </p:attrNameLst>
                                      </p:cBhvr>
                                      <p:to>
                                        <p:strVal val="visible"/>
                                      </p:to>
                                    </p:set>
                                    <p:animEffect transition="in" filter="fade">
                                      <p:cBhvr>
                                        <p:cTn id="26" dur="2000"/>
                                        <p:tgtEl>
                                          <p:spTgt spid="17"/>
                                        </p:tgtEl>
                                      </p:cBhvr>
                                    </p:animEffect>
                                    <p:anim calcmode="lin" valueType="num">
                                      <p:cBhvr>
                                        <p:cTn id="27" dur="2000" fill="hold"/>
                                        <p:tgtEl>
                                          <p:spTgt spid="17"/>
                                        </p:tgtEl>
                                        <p:attrNameLst>
                                          <p:attrName>ppt_w</p:attrName>
                                        </p:attrNameLst>
                                      </p:cBhvr>
                                      <p:tavLst>
                                        <p:tav tm="0" fmla="#ppt_w*sin(2.5*pi*$)">
                                          <p:val>
                                            <p:fltVal val="0"/>
                                          </p:val>
                                        </p:tav>
                                        <p:tav tm="100000">
                                          <p:val>
                                            <p:fltVal val="1"/>
                                          </p:val>
                                        </p:tav>
                                      </p:tavLst>
                                    </p:anim>
                                    <p:anim calcmode="lin" valueType="num">
                                      <p:cBhvr>
                                        <p:cTn id="28" dur="2000" fill="hold"/>
                                        <p:tgtEl>
                                          <p:spTgt spid="1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9" fill="hold" display="0">
                  <p:stCondLst>
                    <p:cond delay="indefinite"/>
                  </p:stCondLst>
                  <p:endCondLst>
                    <p:cond evt="onStopAudio" delay="0">
                      <p:tgtEl>
                        <p:sldTgt/>
                      </p:tgtEl>
                    </p:cond>
                  </p:endCondLst>
                </p:cTn>
                <p:tgtEl>
                  <p:spTgt spid="7"/>
                </p:tgtEl>
              </p:cMediaNode>
            </p:audio>
          </p:childTnLst>
        </p:cTn>
      </p:par>
    </p:tnLst>
    <p:bldLst>
      <p:bldP spid="3"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Article 30 </a:t>
            </a:r>
            <a:r>
              <a:rPr lang="en-GB" dirty="0" err="1"/>
              <a:t>tfeu</a:t>
            </a:r>
            <a:r>
              <a:rPr lang="en-GB" dirty="0"/>
              <a:t>: </a:t>
            </a:r>
            <a:r>
              <a:rPr lang="en-GB" sz="2400" dirty="0">
                <a:solidFill>
                  <a:schemeClr val="bg1"/>
                </a:solidFill>
              </a:rPr>
              <a:t>THE PROHIBITON OF CUSTOMS DUTIES AND CHARGES HAVING EQUIVALENT EFFECT</a:t>
            </a:r>
            <a:endParaRPr lang="en-GB" dirty="0">
              <a:solidFill>
                <a:schemeClr val="bg1"/>
              </a:solidFill>
            </a:endParaRPr>
          </a:p>
        </p:txBody>
      </p:sp>
      <p:sp>
        <p:nvSpPr>
          <p:cNvPr id="5" name="TextBox 4"/>
          <p:cNvSpPr txBox="1"/>
          <p:nvPr/>
        </p:nvSpPr>
        <p:spPr>
          <a:xfrm>
            <a:off x="723900" y="2311400"/>
            <a:ext cx="10134600" cy="3911600"/>
          </a:xfrm>
          <a:prstGeom prst="rect">
            <a:avLst/>
          </a:prstGeom>
          <a:solidFill>
            <a:schemeClr val="tx1"/>
          </a:solidFill>
        </p:spPr>
        <p:txBody>
          <a:bodyPr wrap="square" rtlCol="0">
            <a:spAutoFit/>
          </a:bodyPr>
          <a:lstStyle/>
          <a:p>
            <a:endParaRPr lang="en-GB" dirty="0"/>
          </a:p>
        </p:txBody>
      </p:sp>
      <p:sp>
        <p:nvSpPr>
          <p:cNvPr id="6" name="TextBox 5"/>
          <p:cNvSpPr txBox="1"/>
          <p:nvPr/>
        </p:nvSpPr>
        <p:spPr>
          <a:xfrm>
            <a:off x="876299" y="2884584"/>
            <a:ext cx="5588000" cy="3046988"/>
          </a:xfrm>
          <a:prstGeom prst="rect">
            <a:avLst/>
          </a:prstGeom>
          <a:noFill/>
        </p:spPr>
        <p:txBody>
          <a:bodyPr wrap="square" rtlCol="0">
            <a:spAutoFit/>
          </a:bodyPr>
          <a:lstStyle/>
          <a:p>
            <a:r>
              <a:rPr lang="en-GB" sz="2400" i="1" dirty="0" err="1">
                <a:solidFill>
                  <a:srgbClr val="FF0000"/>
                </a:solidFill>
              </a:rPr>
              <a:t>Sociaal</a:t>
            </a:r>
            <a:r>
              <a:rPr lang="en-GB" sz="2400" i="1" dirty="0">
                <a:solidFill>
                  <a:srgbClr val="FF0000"/>
                </a:solidFill>
              </a:rPr>
              <a:t> </a:t>
            </a:r>
            <a:r>
              <a:rPr lang="en-GB" sz="2400" i="1" dirty="0" err="1">
                <a:solidFill>
                  <a:srgbClr val="FF0000"/>
                </a:solidFill>
              </a:rPr>
              <a:t>Fonds</a:t>
            </a:r>
            <a:r>
              <a:rPr lang="en-GB" sz="2400" i="1" dirty="0">
                <a:solidFill>
                  <a:srgbClr val="FF0000"/>
                </a:solidFill>
              </a:rPr>
              <a:t> </a:t>
            </a:r>
            <a:r>
              <a:rPr lang="en-GB" sz="2400" i="1" dirty="0" err="1">
                <a:solidFill>
                  <a:srgbClr val="FF0000"/>
                </a:solidFill>
              </a:rPr>
              <a:t>voor</a:t>
            </a:r>
            <a:r>
              <a:rPr lang="en-GB" sz="2400" i="1" dirty="0">
                <a:solidFill>
                  <a:srgbClr val="FF0000"/>
                </a:solidFill>
              </a:rPr>
              <a:t> de </a:t>
            </a:r>
            <a:r>
              <a:rPr lang="en-GB" sz="2400" i="1" dirty="0" err="1">
                <a:solidFill>
                  <a:srgbClr val="FF0000"/>
                </a:solidFill>
              </a:rPr>
              <a:t>Diamanterbeiders</a:t>
            </a:r>
            <a:r>
              <a:rPr lang="en-GB" sz="2400" i="1" dirty="0">
                <a:solidFill>
                  <a:srgbClr val="FF0000"/>
                </a:solidFill>
              </a:rPr>
              <a:t> v </a:t>
            </a:r>
            <a:r>
              <a:rPr lang="en-GB" sz="2400" i="1" dirty="0" err="1">
                <a:solidFill>
                  <a:srgbClr val="FF0000"/>
                </a:solidFill>
              </a:rPr>
              <a:t>Chougal</a:t>
            </a:r>
            <a:r>
              <a:rPr lang="en-GB" sz="2400" i="1" dirty="0">
                <a:solidFill>
                  <a:srgbClr val="FF0000"/>
                </a:solidFill>
              </a:rPr>
              <a:t> Diamond Co [1969</a:t>
            </a:r>
            <a:r>
              <a:rPr lang="en-GB" sz="2400" dirty="0">
                <a:solidFill>
                  <a:srgbClr val="FF0000"/>
                </a:solidFill>
              </a:rPr>
              <a:t>]- </a:t>
            </a:r>
          </a:p>
          <a:p>
            <a:r>
              <a:rPr lang="en-GB" sz="2400" dirty="0">
                <a:solidFill>
                  <a:schemeClr val="bg1"/>
                </a:solidFill>
              </a:rPr>
              <a:t>The justification for this prohibition is based on the fact that any </a:t>
            </a:r>
            <a:r>
              <a:rPr lang="en-GB" sz="2400" b="1" dirty="0">
                <a:solidFill>
                  <a:schemeClr val="bg1"/>
                </a:solidFill>
              </a:rPr>
              <a:t>pecuniary charge</a:t>
            </a:r>
            <a:r>
              <a:rPr lang="en-GB" sz="2400" dirty="0">
                <a:solidFill>
                  <a:schemeClr val="bg1"/>
                </a:solidFill>
              </a:rPr>
              <a:t> – however small – imposed on goods by reason of the </a:t>
            </a:r>
            <a:r>
              <a:rPr lang="en-GB" sz="2400" b="1" dirty="0">
                <a:solidFill>
                  <a:schemeClr val="bg1"/>
                </a:solidFill>
              </a:rPr>
              <a:t>fact that they cross a frontier </a:t>
            </a:r>
            <a:r>
              <a:rPr lang="en-GB" sz="2400" dirty="0">
                <a:solidFill>
                  <a:schemeClr val="bg1"/>
                </a:solidFill>
              </a:rPr>
              <a:t>constitutes an obstacle to the movement of such goods. </a:t>
            </a:r>
            <a:endParaRPr lang="en-GB" sz="2400" dirty="0">
              <a:solidFill>
                <a:srgbClr val="FF0000"/>
              </a:solidFill>
            </a:endParaRPr>
          </a:p>
        </p:txBody>
      </p:sp>
      <p:sp>
        <p:nvSpPr>
          <p:cNvPr id="7" name="TextBox 6"/>
          <p:cNvSpPr txBox="1"/>
          <p:nvPr/>
        </p:nvSpPr>
        <p:spPr>
          <a:xfrm>
            <a:off x="6464299" y="4191000"/>
            <a:ext cx="4025901" cy="1200329"/>
          </a:xfrm>
          <a:prstGeom prst="rect">
            <a:avLst/>
          </a:prstGeom>
          <a:noFill/>
        </p:spPr>
        <p:txBody>
          <a:bodyPr wrap="square" rtlCol="0">
            <a:spAutoFit/>
          </a:bodyPr>
          <a:lstStyle/>
          <a:p>
            <a:r>
              <a:rPr lang="en-GB" dirty="0">
                <a:solidFill>
                  <a:schemeClr val="bg1"/>
                </a:solidFill>
              </a:rPr>
              <a:t>Pecuniary charge – a monetary charge</a:t>
            </a:r>
          </a:p>
          <a:p>
            <a:endParaRPr lang="en-GB" dirty="0">
              <a:solidFill>
                <a:schemeClr val="bg1"/>
              </a:solidFill>
            </a:endParaRPr>
          </a:p>
          <a:p>
            <a:endParaRPr lang="en-GB" dirty="0">
              <a:solidFill>
                <a:schemeClr val="bg1"/>
              </a:solidFill>
            </a:endParaRPr>
          </a:p>
          <a:p>
            <a:r>
              <a:rPr lang="en-GB" dirty="0">
                <a:solidFill>
                  <a:schemeClr val="bg1"/>
                </a:solidFill>
              </a:rPr>
              <a:t> </a:t>
            </a:r>
          </a:p>
        </p:txBody>
      </p:sp>
      <p:sp>
        <p:nvSpPr>
          <p:cNvPr id="8" name="Rectangle 7"/>
          <p:cNvSpPr/>
          <p:nvPr/>
        </p:nvSpPr>
        <p:spPr>
          <a:xfrm>
            <a:off x="6464299" y="4191000"/>
            <a:ext cx="4025901" cy="5588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876300" y="2438400"/>
            <a:ext cx="7543800" cy="369332"/>
          </a:xfrm>
          <a:prstGeom prst="rect">
            <a:avLst/>
          </a:prstGeom>
          <a:noFill/>
        </p:spPr>
        <p:txBody>
          <a:bodyPr wrap="square" rtlCol="0">
            <a:spAutoFit/>
          </a:bodyPr>
          <a:lstStyle/>
          <a:p>
            <a:r>
              <a:rPr lang="en-GB" u="sng" dirty="0">
                <a:solidFill>
                  <a:srgbClr val="00B0F0"/>
                </a:solidFill>
                <a:latin typeface="Arial Rounded MT Bold" panose="020F0704030504030204" pitchFamily="34" charset="0"/>
              </a:rPr>
              <a:t>LOOK AT THE EFFECT OF THE BORDER/CHARGE NOT PURPOSE</a:t>
            </a:r>
          </a:p>
        </p:txBody>
      </p:sp>
      <p:pic>
        <p:nvPicPr>
          <p:cNvPr id="3" name="Audio 2">
            <a:hlinkClick r:id="" action="ppaction://media"/>
            <a:extLst>
              <a:ext uri="{FF2B5EF4-FFF2-40B4-BE49-F238E27FC236}">
                <a16:creationId xmlns:a16="http://schemas.microsoft.com/office/drawing/2014/main" id="{DF37123F-C199-4921-A80A-BD04D06C386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14322282"/>
      </p:ext>
    </p:extLst>
  </p:cSld>
  <p:clrMapOvr>
    <a:masterClrMapping/>
  </p:clrMapOvr>
  <mc:AlternateContent xmlns:mc="http://schemas.openxmlformats.org/markup-compatibility/2006" xmlns:p14="http://schemas.microsoft.com/office/powerpoint/2010/main">
    <mc:Choice Requires="p14">
      <p:transition spd="slow" p14:dur="2000" advTm="113383"/>
    </mc:Choice>
    <mc:Fallback xmlns="">
      <p:transition spd="slow" advTm="113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Article 30 - </a:t>
            </a:r>
            <a:r>
              <a:rPr lang="en-GB" dirty="0">
                <a:solidFill>
                  <a:schemeClr val="bg1"/>
                </a:solidFill>
              </a:rPr>
              <a:t>‘Charges having an equivalent effect’ [CHEEs]</a:t>
            </a:r>
            <a:br>
              <a:rPr lang="en-GB" dirty="0">
                <a:solidFill>
                  <a:schemeClr val="bg1"/>
                </a:solidFill>
              </a:rPr>
            </a:br>
            <a:endParaRPr lang="en-GB" dirty="0"/>
          </a:p>
        </p:txBody>
      </p:sp>
      <p:sp>
        <p:nvSpPr>
          <p:cNvPr id="3" name="Content Placeholder 2"/>
          <p:cNvSpPr>
            <a:spLocks noGrp="1"/>
          </p:cNvSpPr>
          <p:nvPr>
            <p:ph idx="1"/>
          </p:nvPr>
        </p:nvSpPr>
        <p:spPr>
          <a:xfrm>
            <a:off x="584200" y="2347912"/>
            <a:ext cx="10402799" cy="4206240"/>
          </a:xfrm>
          <a:solidFill>
            <a:schemeClr val="tx1"/>
          </a:solidFill>
        </p:spPr>
        <p:txBody>
          <a:bodyPr>
            <a:normAutofit/>
          </a:bodyPr>
          <a:lstStyle/>
          <a:p>
            <a:pPr marL="0" indent="0">
              <a:buNone/>
            </a:pPr>
            <a:r>
              <a:rPr lang="en-GB" sz="2400" b="1" u="sng" dirty="0">
                <a:solidFill>
                  <a:srgbClr val="00B0F0"/>
                </a:solidFill>
              </a:rPr>
              <a:t>Loophole: </a:t>
            </a:r>
            <a:r>
              <a:rPr lang="en-GB" sz="2400" dirty="0">
                <a:solidFill>
                  <a:schemeClr val="bg1"/>
                </a:solidFill>
              </a:rPr>
              <a:t>Countries will try and get round the limitation by calling a custom duty something different.</a:t>
            </a:r>
          </a:p>
          <a:p>
            <a:pPr marL="0" indent="0">
              <a:buNone/>
            </a:pPr>
            <a:endParaRPr lang="en-GB" sz="2400" dirty="0">
              <a:solidFill>
                <a:schemeClr val="bg1"/>
              </a:solidFill>
            </a:endParaRPr>
          </a:p>
          <a:p>
            <a:pPr marL="0" indent="0">
              <a:buNone/>
            </a:pPr>
            <a:r>
              <a:rPr lang="en-GB" sz="2400" b="1" u="sng" dirty="0">
                <a:solidFill>
                  <a:srgbClr val="00B0F0"/>
                </a:solidFill>
              </a:rPr>
              <a:t>EU says: </a:t>
            </a:r>
            <a:r>
              <a:rPr lang="en-GB" sz="2400" dirty="0">
                <a:solidFill>
                  <a:schemeClr val="bg1"/>
                </a:solidFill>
              </a:rPr>
              <a:t>A charge which has the equivalent effect of a custom duty will not be allowed.</a:t>
            </a:r>
          </a:p>
          <a:p>
            <a:pPr marL="0" indent="0">
              <a:buNone/>
            </a:pPr>
            <a:endParaRPr lang="en-GB" sz="2400" dirty="0">
              <a:solidFill>
                <a:schemeClr val="bg1"/>
              </a:solidFill>
            </a:endParaRPr>
          </a:p>
          <a:p>
            <a:pPr marL="0" indent="0">
              <a:buNone/>
            </a:pPr>
            <a:r>
              <a:rPr lang="en-GB" sz="2400" b="1" i="1" dirty="0">
                <a:solidFill>
                  <a:srgbClr val="FF0000"/>
                </a:solidFill>
              </a:rPr>
              <a:t>Commission v Italy (1969) </a:t>
            </a:r>
            <a:r>
              <a:rPr lang="en-GB" sz="2400" dirty="0">
                <a:solidFill>
                  <a:schemeClr val="bg1"/>
                </a:solidFill>
              </a:rPr>
              <a:t>– Any charge imposed when goods cross a frontier will fall under Article 30 and will be banned.</a:t>
            </a:r>
          </a:p>
        </p:txBody>
      </p:sp>
      <p:pic>
        <p:nvPicPr>
          <p:cNvPr id="4" name="Picture 3"/>
          <p:cNvPicPr>
            <a:picLocks noChangeAspect="1"/>
          </p:cNvPicPr>
          <p:nvPr/>
        </p:nvPicPr>
        <p:blipFill>
          <a:blip r:embed="rId5"/>
          <a:stretch>
            <a:fillRect/>
          </a:stretch>
        </p:blipFill>
        <p:spPr>
          <a:xfrm>
            <a:off x="8769350" y="166688"/>
            <a:ext cx="1949450" cy="2029200"/>
          </a:xfrm>
          <a:prstGeom prst="rect">
            <a:avLst/>
          </a:prstGeom>
        </p:spPr>
      </p:pic>
      <p:pic>
        <p:nvPicPr>
          <p:cNvPr id="6" name="Audio 5">
            <a:hlinkClick r:id="" action="ppaction://media"/>
            <a:extLst>
              <a:ext uri="{FF2B5EF4-FFF2-40B4-BE49-F238E27FC236}">
                <a16:creationId xmlns:a16="http://schemas.microsoft.com/office/drawing/2014/main" id="{39D31853-E117-45AD-9735-51051C98C5E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95822971"/>
      </p:ext>
    </p:extLst>
  </p:cSld>
  <p:clrMapOvr>
    <a:masterClrMapping/>
  </p:clrMapOvr>
  <mc:AlternateContent xmlns:mc="http://schemas.openxmlformats.org/markup-compatibility/2006" xmlns:p14="http://schemas.microsoft.com/office/powerpoint/2010/main">
    <mc:Choice Requires="p14">
      <p:transition spd="slow" p14:dur="2000" advTm="74583"/>
    </mc:Choice>
    <mc:Fallback xmlns="">
      <p:transition spd="slow" advTm="745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93800" y="635000"/>
            <a:ext cx="9563100" cy="5765800"/>
          </a:xfrm>
          <a:prstGeom prst="rect">
            <a:avLst/>
          </a:prstGeom>
          <a:solidFill>
            <a:schemeClr val="tx1"/>
          </a:solidFill>
        </p:spPr>
        <p:txBody>
          <a:bodyPr wrap="square" rtlCol="0">
            <a:spAutoFit/>
          </a:bodyPr>
          <a:lstStyle/>
          <a:p>
            <a:endParaRPr lang="en-GB" dirty="0"/>
          </a:p>
        </p:txBody>
      </p:sp>
      <p:sp>
        <p:nvSpPr>
          <p:cNvPr id="5" name="TextBox 4"/>
          <p:cNvSpPr txBox="1"/>
          <p:nvPr/>
        </p:nvSpPr>
        <p:spPr>
          <a:xfrm>
            <a:off x="1587500" y="1079500"/>
            <a:ext cx="7594600" cy="3508653"/>
          </a:xfrm>
          <a:prstGeom prst="rect">
            <a:avLst/>
          </a:prstGeom>
          <a:noFill/>
        </p:spPr>
        <p:txBody>
          <a:bodyPr wrap="square" rtlCol="0">
            <a:spAutoFit/>
          </a:bodyPr>
          <a:lstStyle/>
          <a:p>
            <a:r>
              <a:rPr lang="en-GB" sz="3600" b="1" dirty="0">
                <a:solidFill>
                  <a:srgbClr val="00B0F0"/>
                </a:solidFill>
              </a:rPr>
              <a:t>Loophole of internal taxation</a:t>
            </a:r>
          </a:p>
          <a:p>
            <a:endParaRPr lang="en-GB" dirty="0">
              <a:solidFill>
                <a:srgbClr val="00B0F0"/>
              </a:solidFill>
            </a:endParaRPr>
          </a:p>
          <a:p>
            <a:pPr marL="285750" indent="-285750">
              <a:buFontTx/>
              <a:buChar char="-"/>
            </a:pPr>
            <a:r>
              <a:rPr lang="en-GB" sz="2400" b="1" dirty="0">
                <a:solidFill>
                  <a:schemeClr val="bg1"/>
                </a:solidFill>
              </a:rPr>
              <a:t>Article 30 is concerned with charges at the frontier.</a:t>
            </a:r>
          </a:p>
          <a:p>
            <a:endParaRPr lang="en-GB" sz="2400" b="1" dirty="0">
              <a:solidFill>
                <a:schemeClr val="bg1"/>
              </a:solidFill>
            </a:endParaRPr>
          </a:p>
          <a:p>
            <a:pPr marL="285750" indent="-285750">
              <a:buFontTx/>
              <a:buChar char="-"/>
            </a:pPr>
            <a:r>
              <a:rPr lang="en-GB" sz="2400" b="1" dirty="0">
                <a:solidFill>
                  <a:schemeClr val="bg1"/>
                </a:solidFill>
              </a:rPr>
              <a:t>Loophole: Putting charges on goods once they have crossed the frontier and entered the country.</a:t>
            </a:r>
          </a:p>
          <a:p>
            <a:pPr marL="285750" indent="-285750">
              <a:buFontTx/>
              <a:buChar char="-"/>
            </a:pPr>
            <a:endParaRPr lang="en-GB" sz="2400" b="1" dirty="0">
              <a:solidFill>
                <a:schemeClr val="bg1"/>
              </a:solidFill>
            </a:endParaRPr>
          </a:p>
          <a:p>
            <a:pPr marL="285750" indent="-285750">
              <a:buFontTx/>
              <a:buChar char="-"/>
            </a:pPr>
            <a:r>
              <a:rPr lang="en-GB" sz="2400" b="1" i="1" dirty="0">
                <a:solidFill>
                  <a:schemeClr val="bg2"/>
                </a:solidFill>
              </a:rPr>
              <a:t>Article 110 TFEU </a:t>
            </a:r>
            <a:r>
              <a:rPr lang="en-GB" sz="2400" b="1" dirty="0">
                <a:solidFill>
                  <a:schemeClr val="bg1"/>
                </a:solidFill>
              </a:rPr>
              <a:t>looks at tax inside the country and says this is not allowed either.</a:t>
            </a:r>
          </a:p>
        </p:txBody>
      </p:sp>
      <p:pic>
        <p:nvPicPr>
          <p:cNvPr id="6" name="Picture 5"/>
          <p:cNvPicPr>
            <a:picLocks noChangeAspect="1"/>
          </p:cNvPicPr>
          <p:nvPr/>
        </p:nvPicPr>
        <p:blipFill>
          <a:blip r:embed="rId5"/>
          <a:stretch>
            <a:fillRect/>
          </a:stretch>
        </p:blipFill>
        <p:spPr>
          <a:xfrm>
            <a:off x="3873500" y="4620547"/>
            <a:ext cx="3289300" cy="1665469"/>
          </a:xfrm>
          <a:prstGeom prst="rect">
            <a:avLst/>
          </a:prstGeom>
        </p:spPr>
      </p:pic>
      <p:pic>
        <p:nvPicPr>
          <p:cNvPr id="7" name="Audio 6">
            <a:hlinkClick r:id="" action="ppaction://media"/>
            <a:extLst>
              <a:ext uri="{FF2B5EF4-FFF2-40B4-BE49-F238E27FC236}">
                <a16:creationId xmlns:a16="http://schemas.microsoft.com/office/drawing/2014/main" id="{29FF53D1-83E2-48C2-8793-EAE45C55456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30877459"/>
      </p:ext>
    </p:extLst>
  </p:cSld>
  <p:clrMapOvr>
    <a:masterClrMapping/>
  </p:clrMapOvr>
  <mc:AlternateContent xmlns:mc="http://schemas.openxmlformats.org/markup-compatibility/2006" xmlns:p14="http://schemas.microsoft.com/office/powerpoint/2010/main">
    <mc:Choice Requires="p14">
      <p:transition spd="slow" p14:dur="2000" advTm="47043"/>
    </mc:Choice>
    <mc:Fallback xmlns="">
      <p:transition spd="slow" advTm="470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Article 110 </a:t>
            </a:r>
            <a:r>
              <a:rPr lang="en-GB" dirty="0" err="1"/>
              <a:t>tfeu</a:t>
            </a:r>
            <a:r>
              <a:rPr lang="en-GB" dirty="0"/>
              <a:t>: </a:t>
            </a:r>
            <a:r>
              <a:rPr lang="en-GB" sz="2000" dirty="0">
                <a:solidFill>
                  <a:schemeClr val="bg1"/>
                </a:solidFill>
              </a:rPr>
              <a:t>the prohibition of discriminatory taxation</a:t>
            </a:r>
          </a:p>
        </p:txBody>
      </p:sp>
      <p:sp>
        <p:nvSpPr>
          <p:cNvPr id="4" name="TextBox 3"/>
          <p:cNvSpPr txBox="1"/>
          <p:nvPr/>
        </p:nvSpPr>
        <p:spPr>
          <a:xfrm>
            <a:off x="1503909" y="2286000"/>
            <a:ext cx="9182100" cy="1200329"/>
          </a:xfrm>
          <a:prstGeom prst="rect">
            <a:avLst/>
          </a:prstGeom>
          <a:solidFill>
            <a:schemeClr val="tx1"/>
          </a:solidFill>
        </p:spPr>
        <p:txBody>
          <a:bodyPr wrap="square" rtlCol="0">
            <a:spAutoFit/>
          </a:bodyPr>
          <a:lstStyle/>
          <a:p>
            <a:r>
              <a:rPr lang="en-GB" sz="2400" b="1" u="sng" dirty="0">
                <a:solidFill>
                  <a:schemeClr val="bg2"/>
                </a:solidFill>
                <a:latin typeface="Arial Black" panose="020B0A04020102020204" pitchFamily="34" charset="0"/>
              </a:rPr>
              <a:t>Article 110 (1) TFEU </a:t>
            </a:r>
            <a:endParaRPr lang="en-GB" sz="2400" b="1" u="sng" dirty="0">
              <a:solidFill>
                <a:schemeClr val="bg1"/>
              </a:solidFill>
              <a:latin typeface="Arial Black" panose="020B0A04020102020204" pitchFamily="34" charset="0"/>
            </a:endParaRPr>
          </a:p>
          <a:p>
            <a:r>
              <a:rPr lang="en-GB" sz="2400" b="1" dirty="0">
                <a:solidFill>
                  <a:schemeClr val="bg1"/>
                </a:solidFill>
                <a:latin typeface="Arial Black" panose="020B0A04020102020204" pitchFamily="34" charset="0"/>
              </a:rPr>
              <a:t>There can be no discrimination between similar domestic goods and imports</a:t>
            </a:r>
          </a:p>
        </p:txBody>
      </p:sp>
      <p:sp>
        <p:nvSpPr>
          <p:cNvPr id="5" name="TextBox 4"/>
          <p:cNvSpPr txBox="1"/>
          <p:nvPr/>
        </p:nvSpPr>
        <p:spPr>
          <a:xfrm>
            <a:off x="1503909" y="4216400"/>
            <a:ext cx="7620000" cy="2246769"/>
          </a:xfrm>
          <a:prstGeom prst="rect">
            <a:avLst/>
          </a:prstGeom>
          <a:solidFill>
            <a:schemeClr val="tx1"/>
          </a:solidFill>
        </p:spPr>
        <p:txBody>
          <a:bodyPr wrap="square" rtlCol="0">
            <a:spAutoFit/>
          </a:bodyPr>
          <a:lstStyle/>
          <a:p>
            <a:r>
              <a:rPr lang="en-GB" sz="2800" b="1" dirty="0">
                <a:solidFill>
                  <a:srgbClr val="FF0000"/>
                </a:solidFill>
              </a:rPr>
              <a:t>John Walker v </a:t>
            </a:r>
            <a:r>
              <a:rPr lang="en-GB" sz="2800" b="1" dirty="0" err="1">
                <a:solidFill>
                  <a:srgbClr val="FF0000"/>
                </a:solidFill>
              </a:rPr>
              <a:t>Ministeriet</a:t>
            </a:r>
            <a:r>
              <a:rPr lang="en-GB" sz="2800" b="1" dirty="0">
                <a:solidFill>
                  <a:srgbClr val="FF0000"/>
                </a:solidFill>
              </a:rPr>
              <a:t> (1986) </a:t>
            </a:r>
            <a:r>
              <a:rPr lang="en-GB" sz="2800" dirty="0">
                <a:solidFill>
                  <a:schemeClr val="bg1"/>
                </a:solidFill>
              </a:rPr>
              <a:t>–</a:t>
            </a:r>
          </a:p>
          <a:p>
            <a:r>
              <a:rPr lang="en-GB" sz="2800" dirty="0">
                <a:solidFill>
                  <a:schemeClr val="bg1"/>
                </a:solidFill>
              </a:rPr>
              <a:t> </a:t>
            </a:r>
            <a:r>
              <a:rPr lang="en-GB" sz="2800" dirty="0">
                <a:solidFill>
                  <a:srgbClr val="7030A0"/>
                </a:solidFill>
              </a:rPr>
              <a:t>Q: Was whiskey similar to fruit liquor?</a:t>
            </a:r>
          </a:p>
          <a:p>
            <a:r>
              <a:rPr lang="en-GB" sz="2800" dirty="0">
                <a:solidFill>
                  <a:schemeClr val="bg1"/>
                </a:solidFill>
              </a:rPr>
              <a:t>Court of Justice said no as they are made in different ways and Whiskey has a different alcohol and volume content</a:t>
            </a:r>
          </a:p>
        </p:txBody>
      </p:sp>
      <p:pic>
        <p:nvPicPr>
          <p:cNvPr id="7" name="Audio 6">
            <a:hlinkClick r:id="" action="ppaction://media"/>
            <a:extLst>
              <a:ext uri="{FF2B5EF4-FFF2-40B4-BE49-F238E27FC236}">
                <a16:creationId xmlns:a16="http://schemas.microsoft.com/office/drawing/2014/main" id="{4D7CACF1-6AC1-4675-9EE1-C75748F5290C}"/>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1907885444"/>
      </p:ext>
    </p:extLst>
  </p:cSld>
  <p:clrMapOvr>
    <a:masterClrMapping/>
  </p:clrMapOvr>
  <mc:AlternateContent xmlns:mc="http://schemas.openxmlformats.org/markup-compatibility/2006" xmlns:p14="http://schemas.microsoft.com/office/powerpoint/2010/main">
    <mc:Choice Requires="p14">
      <p:transition spd="slow" p14:dur="2000" advTm="95063"/>
    </mc:Choice>
    <mc:Fallback xmlns="">
      <p:transition spd="slow" advTm="950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down)">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7"/>
                </p:tgtEl>
              </p:cMediaNode>
            </p:audio>
          </p:childTnLst>
        </p:cTn>
      </p:par>
    </p:tnLst>
    <p:bldLst>
      <p:bldP spid="4" grpId="0" animBg="1"/>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Humblot</a:t>
            </a:r>
            <a:r>
              <a:rPr lang="en-GB" dirty="0"/>
              <a:t> case (1984)</a:t>
            </a:r>
          </a:p>
        </p:txBody>
      </p:sp>
      <p:sp>
        <p:nvSpPr>
          <p:cNvPr id="3" name="Content Placeholder 2"/>
          <p:cNvSpPr>
            <a:spLocks noGrp="1"/>
          </p:cNvSpPr>
          <p:nvPr>
            <p:ph idx="1"/>
          </p:nvPr>
        </p:nvSpPr>
        <p:spPr>
          <a:solidFill>
            <a:srgbClr val="FFFF66"/>
          </a:solidFill>
        </p:spPr>
        <p:txBody>
          <a:bodyPr/>
          <a:lstStyle/>
          <a:p>
            <a:r>
              <a:rPr lang="en-GB" dirty="0">
                <a:solidFill>
                  <a:srgbClr val="7030A0"/>
                </a:solidFill>
              </a:rPr>
              <a:t>A tax was imposed by the French which charged tax on imported cars based on the size of their engine</a:t>
            </a:r>
          </a:p>
          <a:p>
            <a:r>
              <a:rPr lang="en-GB" dirty="0">
                <a:solidFill>
                  <a:srgbClr val="7030A0"/>
                </a:solidFill>
              </a:rPr>
              <a:t>French cars are generally smaller than German cars</a:t>
            </a:r>
          </a:p>
          <a:p>
            <a:r>
              <a:rPr lang="en-GB" dirty="0">
                <a:solidFill>
                  <a:srgbClr val="7030A0"/>
                </a:solidFill>
              </a:rPr>
              <a:t>The reasons for why the French were imposing these charges did not matter</a:t>
            </a:r>
          </a:p>
          <a:p>
            <a:endParaRPr lang="en-GB" dirty="0">
              <a:solidFill>
                <a:srgbClr val="7030A0"/>
              </a:solidFill>
            </a:endParaRPr>
          </a:p>
          <a:p>
            <a:pPr marL="0" indent="0">
              <a:buNone/>
            </a:pPr>
            <a:r>
              <a:rPr lang="en-GB" dirty="0">
                <a:solidFill>
                  <a:srgbClr val="7030A0"/>
                </a:solidFill>
              </a:rPr>
              <a:t>The effect was that there was discrimination of the German cars</a:t>
            </a:r>
          </a:p>
        </p:txBody>
      </p:sp>
      <p:pic>
        <p:nvPicPr>
          <p:cNvPr id="4" name="Picture 3"/>
          <p:cNvPicPr>
            <a:picLocks noChangeAspect="1"/>
          </p:cNvPicPr>
          <p:nvPr/>
        </p:nvPicPr>
        <p:blipFill>
          <a:blip r:embed="rId5"/>
          <a:stretch>
            <a:fillRect/>
          </a:stretch>
        </p:blipFill>
        <p:spPr>
          <a:xfrm>
            <a:off x="7118350" y="4673600"/>
            <a:ext cx="3162300" cy="1447800"/>
          </a:xfrm>
          <a:prstGeom prst="rect">
            <a:avLst/>
          </a:prstGeom>
        </p:spPr>
      </p:pic>
      <p:pic>
        <p:nvPicPr>
          <p:cNvPr id="5" name="Picture 4"/>
          <p:cNvPicPr>
            <a:picLocks noChangeAspect="1"/>
          </p:cNvPicPr>
          <p:nvPr/>
        </p:nvPicPr>
        <p:blipFill>
          <a:blip r:embed="rId6"/>
          <a:stretch>
            <a:fillRect/>
          </a:stretch>
        </p:blipFill>
        <p:spPr>
          <a:xfrm>
            <a:off x="3109912" y="4693589"/>
            <a:ext cx="2619375" cy="1743075"/>
          </a:xfrm>
          <a:prstGeom prst="rect">
            <a:avLst/>
          </a:prstGeom>
        </p:spPr>
      </p:pic>
      <p:pic>
        <p:nvPicPr>
          <p:cNvPr id="7" name="Audio 6">
            <a:hlinkClick r:id="" action="ppaction://media"/>
            <a:extLst>
              <a:ext uri="{FF2B5EF4-FFF2-40B4-BE49-F238E27FC236}">
                <a16:creationId xmlns:a16="http://schemas.microsoft.com/office/drawing/2014/main" id="{D17B513B-96F3-487B-823A-BC84FCA6E01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96632580"/>
      </p:ext>
    </p:extLst>
  </p:cSld>
  <p:clrMapOvr>
    <a:masterClrMapping/>
  </p:clrMapOvr>
  <mc:AlternateContent xmlns:mc="http://schemas.openxmlformats.org/markup-compatibility/2006" xmlns:p14="http://schemas.microsoft.com/office/powerpoint/2010/main">
    <mc:Choice Requires="p14">
      <p:transition spd="slow" p14:dur="2000" advTm="129938"/>
    </mc:Choice>
    <mc:Fallback xmlns="">
      <p:transition spd="slow" advTm="129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ARTICLE 110 (2) TFEU – </a:t>
            </a:r>
            <a:r>
              <a:rPr lang="en-GB" dirty="0">
                <a:solidFill>
                  <a:srgbClr val="7030A0"/>
                </a:solidFill>
              </a:rPr>
              <a:t>COMPETING DOMESTIC GOODS AND IMPORTS</a:t>
            </a:r>
          </a:p>
        </p:txBody>
      </p:sp>
      <p:sp>
        <p:nvSpPr>
          <p:cNvPr id="3" name="Content Placeholder 2"/>
          <p:cNvSpPr>
            <a:spLocks noGrp="1"/>
          </p:cNvSpPr>
          <p:nvPr>
            <p:ph idx="1"/>
          </p:nvPr>
        </p:nvSpPr>
        <p:spPr>
          <a:solidFill>
            <a:schemeClr val="tx1"/>
          </a:solidFill>
        </p:spPr>
        <p:txBody>
          <a:bodyPr/>
          <a:lstStyle/>
          <a:p>
            <a:pPr marL="0" indent="0">
              <a:buNone/>
            </a:pPr>
            <a:r>
              <a:rPr lang="en-GB" dirty="0">
                <a:solidFill>
                  <a:schemeClr val="bg1"/>
                </a:solidFill>
              </a:rPr>
              <a:t>There can be no discrimination between </a:t>
            </a:r>
            <a:r>
              <a:rPr lang="en-GB" dirty="0">
                <a:solidFill>
                  <a:srgbClr val="00B0F0"/>
                </a:solidFill>
              </a:rPr>
              <a:t>COMPETING</a:t>
            </a:r>
            <a:r>
              <a:rPr lang="en-GB" dirty="0">
                <a:solidFill>
                  <a:schemeClr val="bg1"/>
                </a:solidFill>
              </a:rPr>
              <a:t> domestic goods and imports</a:t>
            </a:r>
          </a:p>
          <a:p>
            <a:pPr marL="0" indent="0">
              <a:buNone/>
            </a:pPr>
            <a:r>
              <a:rPr lang="en-GB" dirty="0">
                <a:solidFill>
                  <a:srgbClr val="FF0000"/>
                </a:solidFill>
              </a:rPr>
              <a:t>Commission v UK (1983)</a:t>
            </a:r>
          </a:p>
          <a:p>
            <a:pPr marL="0" indent="0">
              <a:buNone/>
            </a:pPr>
            <a:r>
              <a:rPr lang="en-GB" dirty="0">
                <a:solidFill>
                  <a:schemeClr val="bg1"/>
                </a:solidFill>
              </a:rPr>
              <a:t>Comparison was between French wine and English beer</a:t>
            </a:r>
          </a:p>
          <a:p>
            <a:pPr marL="0" indent="0">
              <a:buNone/>
            </a:pPr>
            <a:r>
              <a:rPr lang="en-GB" dirty="0">
                <a:solidFill>
                  <a:schemeClr val="bg1"/>
                </a:solidFill>
              </a:rPr>
              <a:t>French wine was taxed at a higher rate which the French government said was discriminatory.</a:t>
            </a:r>
          </a:p>
          <a:p>
            <a:pPr marL="0" indent="0">
              <a:buNone/>
            </a:pPr>
            <a:r>
              <a:rPr lang="en-GB" dirty="0">
                <a:solidFill>
                  <a:srgbClr val="00B050"/>
                </a:solidFill>
                <a:latin typeface="Arial Rounded MT Bold" panose="020F0704030504030204" pitchFamily="34" charset="0"/>
              </a:rPr>
              <a:t>TWO QUESTIONS</a:t>
            </a:r>
          </a:p>
          <a:p>
            <a:pPr marL="457200" indent="-457200">
              <a:buAutoNum type="arabicPeriod"/>
            </a:pPr>
            <a:r>
              <a:rPr lang="en-GB" dirty="0">
                <a:solidFill>
                  <a:srgbClr val="00B050"/>
                </a:solidFill>
                <a:latin typeface="Arial Rounded MT Bold" panose="020F0704030504030204" pitchFamily="34" charset="0"/>
              </a:rPr>
              <a:t>1. Do the goods in question compete with each other?</a:t>
            </a:r>
          </a:p>
          <a:p>
            <a:pPr marL="457200" indent="-457200">
              <a:buAutoNum type="arabicPeriod"/>
            </a:pPr>
            <a:r>
              <a:rPr lang="en-GB" dirty="0">
                <a:solidFill>
                  <a:srgbClr val="00B050"/>
                </a:solidFill>
                <a:latin typeface="Arial Rounded MT Bold" panose="020F0704030504030204" pitchFamily="34" charset="0"/>
              </a:rPr>
              <a:t>2. Does the tax favour domestic goods over imports?</a:t>
            </a:r>
          </a:p>
          <a:p>
            <a:pPr marL="457200" indent="-457200">
              <a:buAutoNum type="arabicPeriod"/>
            </a:pPr>
            <a:endParaRPr lang="en-GB" dirty="0">
              <a:solidFill>
                <a:srgbClr val="00B050"/>
              </a:solidFill>
            </a:endParaRPr>
          </a:p>
        </p:txBody>
      </p:sp>
      <p:pic>
        <p:nvPicPr>
          <p:cNvPr id="6" name="Picture 5"/>
          <p:cNvPicPr>
            <a:picLocks noChangeAspect="1"/>
          </p:cNvPicPr>
          <p:nvPr/>
        </p:nvPicPr>
        <p:blipFill>
          <a:blip r:embed="rId5"/>
          <a:stretch>
            <a:fillRect/>
          </a:stretch>
        </p:blipFill>
        <p:spPr>
          <a:xfrm>
            <a:off x="9081999" y="4114800"/>
            <a:ext cx="1905000" cy="2381250"/>
          </a:xfrm>
          <a:prstGeom prst="rect">
            <a:avLst/>
          </a:prstGeom>
        </p:spPr>
      </p:pic>
      <p:pic>
        <p:nvPicPr>
          <p:cNvPr id="5" name="Audio 4">
            <a:hlinkClick r:id="" action="ppaction://media"/>
            <a:extLst>
              <a:ext uri="{FF2B5EF4-FFF2-40B4-BE49-F238E27FC236}">
                <a16:creationId xmlns:a16="http://schemas.microsoft.com/office/drawing/2014/main" id="{B247E3C3-BAA2-466B-94E2-C3F62A2D1CB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90219890"/>
      </p:ext>
    </p:extLst>
  </p:cSld>
  <p:clrMapOvr>
    <a:masterClrMapping/>
  </p:clrMapOvr>
  <mc:AlternateContent xmlns:mc="http://schemas.openxmlformats.org/markup-compatibility/2006" xmlns:p14="http://schemas.microsoft.com/office/powerpoint/2010/main">
    <mc:Choice Requires="p14">
      <p:transition spd="slow" p14:dur="2000" advTm="92671"/>
    </mc:Choice>
    <mc:Fallback xmlns="">
      <p:transition spd="slow" advTm="926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F4FB0-D2D5-2B4E-AFE6-696C3607BFA2}"/>
              </a:ext>
            </a:extLst>
          </p:cNvPr>
          <p:cNvSpPr>
            <a:spLocks noGrp="1"/>
          </p:cNvSpPr>
          <p:nvPr>
            <p:ph type="title"/>
          </p:nvPr>
        </p:nvSpPr>
        <p:spPr/>
        <p:txBody>
          <a:bodyPr/>
          <a:lstStyle/>
          <a:p>
            <a:r>
              <a:rPr lang="en-GB" dirty="0"/>
              <a:t>Back to quantitative restrictions</a:t>
            </a:r>
          </a:p>
        </p:txBody>
      </p:sp>
      <p:sp>
        <p:nvSpPr>
          <p:cNvPr id="3" name="Content Placeholder 2">
            <a:extLst>
              <a:ext uri="{FF2B5EF4-FFF2-40B4-BE49-F238E27FC236}">
                <a16:creationId xmlns:a16="http://schemas.microsoft.com/office/drawing/2014/main" id="{A110E8C0-ECED-E244-91DC-28424CDD4ADA}"/>
              </a:ext>
            </a:extLst>
          </p:cNvPr>
          <p:cNvSpPr>
            <a:spLocks noGrp="1"/>
          </p:cNvSpPr>
          <p:nvPr>
            <p:ph idx="1"/>
          </p:nvPr>
        </p:nvSpPr>
        <p:spPr>
          <a:solidFill>
            <a:schemeClr val="accent1"/>
          </a:solidFill>
        </p:spPr>
        <p:txBody>
          <a:bodyPr/>
          <a:lstStyle/>
          <a:p>
            <a:r>
              <a:rPr lang="en-GB" dirty="0">
                <a:solidFill>
                  <a:schemeClr val="bg1"/>
                </a:solidFill>
              </a:rPr>
              <a:t>There are 3 key articles about quantitative restrictions.  The main one is </a:t>
            </a:r>
            <a:r>
              <a:rPr lang="en-GB" b="1" dirty="0">
                <a:solidFill>
                  <a:schemeClr val="bg1"/>
                </a:solidFill>
              </a:rPr>
              <a:t>Art 34 TFEU </a:t>
            </a:r>
            <a:r>
              <a:rPr lang="en-GB" dirty="0">
                <a:solidFill>
                  <a:schemeClr val="bg1"/>
                </a:solidFill>
              </a:rPr>
              <a:t>which prohibits quantitative restrictions on </a:t>
            </a:r>
            <a:r>
              <a:rPr lang="en-GB" i="1" dirty="0">
                <a:solidFill>
                  <a:schemeClr val="bg1"/>
                </a:solidFill>
              </a:rPr>
              <a:t>imports and all measures having equivalent effect </a:t>
            </a:r>
            <a:r>
              <a:rPr lang="en-GB" dirty="0">
                <a:solidFill>
                  <a:schemeClr val="bg1"/>
                </a:solidFill>
              </a:rPr>
              <a:t>between Member States.</a:t>
            </a:r>
          </a:p>
          <a:p>
            <a:r>
              <a:rPr lang="en-GB" b="1" dirty="0">
                <a:solidFill>
                  <a:schemeClr val="bg1"/>
                </a:solidFill>
              </a:rPr>
              <a:t>Art 35 </a:t>
            </a:r>
            <a:r>
              <a:rPr lang="en-GB" dirty="0">
                <a:solidFill>
                  <a:schemeClr val="bg1"/>
                </a:solidFill>
              </a:rPr>
              <a:t>prohibits the same measures in relation to restrictions on exports. As exports are crucial to a national economy there are not many cases about </a:t>
            </a:r>
            <a:r>
              <a:rPr lang="en-GB" b="1" dirty="0">
                <a:solidFill>
                  <a:schemeClr val="bg1"/>
                </a:solidFill>
              </a:rPr>
              <a:t>Art 35.</a:t>
            </a:r>
          </a:p>
          <a:p>
            <a:r>
              <a:rPr lang="en-GB" b="1" dirty="0">
                <a:solidFill>
                  <a:schemeClr val="bg1"/>
                </a:solidFill>
              </a:rPr>
              <a:t>Art 36 </a:t>
            </a:r>
            <a:r>
              <a:rPr lang="en-GB" dirty="0">
                <a:solidFill>
                  <a:schemeClr val="bg1"/>
                </a:solidFill>
              </a:rPr>
              <a:t>– which has limited derogations to allow a MS to justify a breach of either </a:t>
            </a:r>
            <a:r>
              <a:rPr lang="en-GB" b="1" dirty="0">
                <a:solidFill>
                  <a:schemeClr val="bg1"/>
                </a:solidFill>
              </a:rPr>
              <a:t>Art 34 </a:t>
            </a:r>
            <a:r>
              <a:rPr lang="en-GB" dirty="0">
                <a:solidFill>
                  <a:schemeClr val="bg1"/>
                </a:solidFill>
              </a:rPr>
              <a:t>or </a:t>
            </a:r>
            <a:r>
              <a:rPr lang="en-GB" b="1" dirty="0">
                <a:solidFill>
                  <a:schemeClr val="bg1"/>
                </a:solidFill>
              </a:rPr>
              <a:t>Art 35 – </a:t>
            </a:r>
            <a:r>
              <a:rPr lang="en-GB" dirty="0" err="1">
                <a:solidFill>
                  <a:schemeClr val="bg1"/>
                </a:solidFill>
              </a:rPr>
              <a:t>eg</a:t>
            </a:r>
            <a:r>
              <a:rPr lang="en-GB" dirty="0">
                <a:solidFill>
                  <a:schemeClr val="bg1"/>
                </a:solidFill>
              </a:rPr>
              <a:t> where there is a ban on certain imports to protect public health.  This would be a breach of </a:t>
            </a:r>
            <a:r>
              <a:rPr lang="en-GB" b="1" dirty="0">
                <a:solidFill>
                  <a:schemeClr val="bg1"/>
                </a:solidFill>
              </a:rPr>
              <a:t>Art 34 </a:t>
            </a:r>
            <a:r>
              <a:rPr lang="en-GB" dirty="0">
                <a:solidFill>
                  <a:schemeClr val="bg1"/>
                </a:solidFill>
              </a:rPr>
              <a:t>but could be justified under </a:t>
            </a:r>
            <a:r>
              <a:rPr lang="en-GB" b="1" dirty="0">
                <a:solidFill>
                  <a:schemeClr val="bg1"/>
                </a:solidFill>
              </a:rPr>
              <a:t>Art 36 – </a:t>
            </a:r>
            <a:r>
              <a:rPr lang="en-GB" dirty="0">
                <a:solidFill>
                  <a:schemeClr val="bg1"/>
                </a:solidFill>
              </a:rPr>
              <a:t>note that </a:t>
            </a:r>
            <a:r>
              <a:rPr lang="en-GB" b="1" dirty="0">
                <a:solidFill>
                  <a:schemeClr val="bg1"/>
                </a:solidFill>
              </a:rPr>
              <a:t>Art 36 </a:t>
            </a:r>
            <a:r>
              <a:rPr lang="en-GB" dirty="0">
                <a:solidFill>
                  <a:schemeClr val="bg1"/>
                </a:solidFill>
              </a:rPr>
              <a:t>covers quantitative restrictions only and cannot be used to justify a fiscal barrier to trade.</a:t>
            </a:r>
            <a:endParaRPr lang="en-GB" b="1" dirty="0">
              <a:solidFill>
                <a:schemeClr val="bg1"/>
              </a:solidFill>
            </a:endParaRPr>
          </a:p>
          <a:p>
            <a:pPr marL="0" indent="0">
              <a:buNone/>
            </a:pPr>
            <a:endParaRPr lang="en-GB" dirty="0"/>
          </a:p>
        </p:txBody>
      </p:sp>
      <p:pic>
        <p:nvPicPr>
          <p:cNvPr id="5" name="Audio 4">
            <a:hlinkClick r:id="" action="ppaction://media"/>
            <a:extLst>
              <a:ext uri="{FF2B5EF4-FFF2-40B4-BE49-F238E27FC236}">
                <a16:creationId xmlns:a16="http://schemas.microsoft.com/office/drawing/2014/main" id="{608F9306-3057-487E-8AAA-E73617286A2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50743195"/>
      </p:ext>
    </p:extLst>
  </p:cSld>
  <p:clrMapOvr>
    <a:masterClrMapping/>
  </p:clrMapOvr>
  <mc:AlternateContent xmlns:mc="http://schemas.openxmlformats.org/markup-compatibility/2006" xmlns:p14="http://schemas.microsoft.com/office/powerpoint/2010/main">
    <mc:Choice Requires="p14">
      <p:transition spd="slow" p14:dur="2000" advTm="40844"/>
    </mc:Choice>
    <mc:Fallback xmlns="">
      <p:transition spd="slow" advTm="408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Articles 34 </a:t>
            </a:r>
            <a:r>
              <a:rPr lang="en-GB" dirty="0" err="1"/>
              <a:t>tfeu</a:t>
            </a:r>
            <a:r>
              <a:rPr lang="en-GB" dirty="0"/>
              <a:t>: </a:t>
            </a:r>
            <a:r>
              <a:rPr lang="en-GB" sz="1800" dirty="0">
                <a:solidFill>
                  <a:schemeClr val="bg1"/>
                </a:solidFill>
              </a:rPr>
              <a:t>the prohibition of quantitative restrictions and measures having equivalent effect</a:t>
            </a:r>
          </a:p>
        </p:txBody>
      </p:sp>
      <p:sp>
        <p:nvSpPr>
          <p:cNvPr id="3" name="Content Placeholder 2"/>
          <p:cNvSpPr>
            <a:spLocks noGrp="1"/>
          </p:cNvSpPr>
          <p:nvPr>
            <p:ph idx="1"/>
          </p:nvPr>
        </p:nvSpPr>
        <p:spPr>
          <a:solidFill>
            <a:schemeClr val="tx1"/>
          </a:solidFill>
        </p:spPr>
        <p:txBody>
          <a:bodyPr/>
          <a:lstStyle/>
          <a:p>
            <a:pPr marL="0" indent="0">
              <a:buNone/>
            </a:pPr>
            <a:r>
              <a:rPr lang="en-GB" dirty="0">
                <a:solidFill>
                  <a:schemeClr val="bg1"/>
                </a:solidFill>
              </a:rPr>
              <a:t>Prevents quantitative restrictions on </a:t>
            </a:r>
            <a:r>
              <a:rPr lang="en-GB" b="1" dirty="0">
                <a:solidFill>
                  <a:srgbClr val="FF0000"/>
                </a:solidFill>
              </a:rPr>
              <a:t>IMPORTS</a:t>
            </a:r>
          </a:p>
          <a:p>
            <a:pPr marL="0" indent="0">
              <a:buNone/>
            </a:pPr>
            <a:r>
              <a:rPr lang="en-GB" b="1" dirty="0">
                <a:solidFill>
                  <a:srgbClr val="FF0000"/>
                </a:solidFill>
              </a:rPr>
              <a:t>QUOTAS </a:t>
            </a:r>
            <a:r>
              <a:rPr lang="en-GB" b="1" dirty="0">
                <a:solidFill>
                  <a:schemeClr val="bg1"/>
                </a:solidFill>
              </a:rPr>
              <a:t>and</a:t>
            </a:r>
            <a:r>
              <a:rPr lang="en-GB" b="1" dirty="0">
                <a:solidFill>
                  <a:srgbClr val="FF0000"/>
                </a:solidFill>
              </a:rPr>
              <a:t> BANS </a:t>
            </a:r>
            <a:r>
              <a:rPr lang="en-GB" b="1" dirty="0">
                <a:solidFill>
                  <a:schemeClr val="bg1"/>
                </a:solidFill>
              </a:rPr>
              <a:t>are not allowed</a:t>
            </a:r>
          </a:p>
          <a:p>
            <a:pPr marL="0" indent="0">
              <a:buNone/>
            </a:pPr>
            <a:r>
              <a:rPr lang="en-GB" b="1" dirty="0">
                <a:solidFill>
                  <a:schemeClr val="bg1"/>
                </a:solidFill>
              </a:rPr>
              <a:t>Loophole: States call it something other than a ‘ban’ or a ‘quota’.</a:t>
            </a:r>
          </a:p>
          <a:p>
            <a:pPr marL="0" indent="0">
              <a:buNone/>
            </a:pPr>
            <a:r>
              <a:rPr lang="en-GB" b="1" dirty="0">
                <a:solidFill>
                  <a:schemeClr val="bg1"/>
                </a:solidFill>
              </a:rPr>
              <a:t>Case 2/73, </a:t>
            </a:r>
            <a:r>
              <a:rPr lang="en-GB" b="1" i="1" dirty="0" err="1">
                <a:solidFill>
                  <a:schemeClr val="bg1"/>
                </a:solidFill>
              </a:rPr>
              <a:t>Riseria</a:t>
            </a:r>
            <a:r>
              <a:rPr lang="en-GB" b="1" i="1" dirty="0">
                <a:solidFill>
                  <a:schemeClr val="bg1"/>
                </a:solidFill>
              </a:rPr>
              <a:t> Luigi </a:t>
            </a:r>
            <a:r>
              <a:rPr lang="en-GB" b="1" i="1" dirty="0" err="1">
                <a:solidFill>
                  <a:schemeClr val="bg1"/>
                </a:solidFill>
              </a:rPr>
              <a:t>Geddo</a:t>
            </a:r>
            <a:r>
              <a:rPr lang="en-GB" b="1" i="1" dirty="0">
                <a:solidFill>
                  <a:schemeClr val="bg1"/>
                </a:solidFill>
              </a:rPr>
              <a:t> v </a:t>
            </a:r>
            <a:r>
              <a:rPr lang="en-GB" b="1" i="1" dirty="0" err="1">
                <a:solidFill>
                  <a:schemeClr val="bg1"/>
                </a:solidFill>
              </a:rPr>
              <a:t>Ente</a:t>
            </a:r>
            <a:r>
              <a:rPr lang="en-GB" b="1" i="1" dirty="0">
                <a:solidFill>
                  <a:schemeClr val="bg1"/>
                </a:solidFill>
              </a:rPr>
              <a:t> Nazionale </a:t>
            </a:r>
            <a:r>
              <a:rPr lang="en-GB" b="1" i="1" dirty="0" err="1">
                <a:solidFill>
                  <a:schemeClr val="bg1"/>
                </a:solidFill>
              </a:rPr>
              <a:t>Risi</a:t>
            </a:r>
            <a:r>
              <a:rPr lang="en-GB" b="1" i="1" dirty="0">
                <a:solidFill>
                  <a:schemeClr val="bg1"/>
                </a:solidFill>
              </a:rPr>
              <a:t> [1973]</a:t>
            </a:r>
            <a:endParaRPr lang="en-GB" b="1" dirty="0">
              <a:solidFill>
                <a:schemeClr val="bg1"/>
              </a:solidFill>
            </a:endParaRPr>
          </a:p>
          <a:p>
            <a:pPr marL="0" indent="0">
              <a:buNone/>
            </a:pPr>
            <a:r>
              <a:rPr lang="en-GB" sz="4800" b="1" dirty="0">
                <a:solidFill>
                  <a:srgbClr val="00B0F0"/>
                </a:solidFill>
              </a:rPr>
              <a:t>M</a:t>
            </a:r>
            <a:r>
              <a:rPr lang="en-GB" b="1" dirty="0">
                <a:solidFill>
                  <a:schemeClr val="bg1"/>
                </a:solidFill>
              </a:rPr>
              <a:t>easures </a:t>
            </a:r>
            <a:r>
              <a:rPr lang="en-GB" sz="4800" b="1" dirty="0">
                <a:solidFill>
                  <a:srgbClr val="00B0F0"/>
                </a:solidFill>
              </a:rPr>
              <a:t>E</a:t>
            </a:r>
            <a:r>
              <a:rPr lang="en-GB" b="1" dirty="0">
                <a:solidFill>
                  <a:schemeClr val="bg1"/>
                </a:solidFill>
              </a:rPr>
              <a:t>quivalent  to </a:t>
            </a:r>
            <a:r>
              <a:rPr lang="en-GB" sz="4800" b="1" dirty="0">
                <a:solidFill>
                  <a:srgbClr val="00B0F0"/>
                </a:solidFill>
              </a:rPr>
              <a:t>Q</a:t>
            </a:r>
            <a:r>
              <a:rPr lang="en-GB" b="1" dirty="0">
                <a:solidFill>
                  <a:schemeClr val="bg1"/>
                </a:solidFill>
              </a:rPr>
              <a:t>uantitative </a:t>
            </a:r>
            <a:r>
              <a:rPr lang="en-GB" sz="4400" b="1" dirty="0">
                <a:solidFill>
                  <a:srgbClr val="00B0F0"/>
                </a:solidFill>
              </a:rPr>
              <a:t>R</a:t>
            </a:r>
            <a:r>
              <a:rPr lang="en-GB" b="1" dirty="0">
                <a:solidFill>
                  <a:schemeClr val="bg1"/>
                </a:solidFill>
              </a:rPr>
              <a:t>estrictions</a:t>
            </a:r>
          </a:p>
          <a:p>
            <a:pPr marL="0" indent="0">
              <a:buNone/>
            </a:pPr>
            <a:r>
              <a:rPr lang="en-GB" b="1" dirty="0">
                <a:solidFill>
                  <a:schemeClr val="bg1"/>
                </a:solidFill>
              </a:rPr>
              <a:t>Article 34 does not allow MEQR’s</a:t>
            </a:r>
          </a:p>
        </p:txBody>
      </p:sp>
      <p:pic>
        <p:nvPicPr>
          <p:cNvPr id="6" name="Audio 5">
            <a:hlinkClick r:id="" action="ppaction://media"/>
            <a:extLst>
              <a:ext uri="{FF2B5EF4-FFF2-40B4-BE49-F238E27FC236}">
                <a16:creationId xmlns:a16="http://schemas.microsoft.com/office/drawing/2014/main" id="{47B99025-CC28-478B-A273-5AAB5ED4208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56655437"/>
      </p:ext>
    </p:extLst>
  </p:cSld>
  <p:clrMapOvr>
    <a:masterClrMapping/>
  </p:clrMapOvr>
  <mc:AlternateContent xmlns:mc="http://schemas.openxmlformats.org/markup-compatibility/2006" xmlns:p14="http://schemas.microsoft.com/office/powerpoint/2010/main">
    <mc:Choice Requires="p14">
      <p:transition spd="slow" p14:dur="2000" advTm="148910"/>
    </mc:Choice>
    <mc:Fallback xmlns="">
      <p:transition spd="slow" advTm="148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ART 34 TFEU - MEQR</a:t>
            </a:r>
          </a:p>
        </p:txBody>
      </p:sp>
      <p:sp>
        <p:nvSpPr>
          <p:cNvPr id="3" name="Content Placeholder 2"/>
          <p:cNvSpPr>
            <a:spLocks noGrp="1"/>
          </p:cNvSpPr>
          <p:nvPr>
            <p:ph idx="1"/>
          </p:nvPr>
        </p:nvSpPr>
        <p:spPr>
          <a:solidFill>
            <a:schemeClr val="tx1"/>
          </a:solidFill>
        </p:spPr>
        <p:txBody>
          <a:bodyPr/>
          <a:lstStyle/>
          <a:p>
            <a:pPr marL="0" indent="0">
              <a:buNone/>
            </a:pPr>
            <a:r>
              <a:rPr lang="en-GB" dirty="0">
                <a:solidFill>
                  <a:srgbClr val="00B0F0"/>
                </a:solidFill>
              </a:rPr>
              <a:t>Directive 70/50</a:t>
            </a:r>
          </a:p>
          <a:p>
            <a:pPr>
              <a:buFontTx/>
              <a:buChar char="-"/>
            </a:pPr>
            <a:r>
              <a:rPr lang="en-GB" dirty="0">
                <a:solidFill>
                  <a:srgbClr val="00B0F0"/>
                </a:solidFill>
              </a:rPr>
              <a:t>Gave a non exhaustive list of what would constitute an MEQR.</a:t>
            </a:r>
          </a:p>
          <a:p>
            <a:pPr>
              <a:buFontTx/>
              <a:buChar char="-"/>
            </a:pPr>
            <a:endParaRPr lang="en-GB" dirty="0">
              <a:solidFill>
                <a:srgbClr val="00B0F0"/>
              </a:solidFill>
            </a:endParaRPr>
          </a:p>
          <a:p>
            <a:pPr>
              <a:buFontTx/>
              <a:buChar char="-"/>
            </a:pPr>
            <a:r>
              <a:rPr lang="en-GB" dirty="0">
                <a:solidFill>
                  <a:srgbClr val="FF0000"/>
                </a:solidFill>
              </a:rPr>
              <a:t>DASSONVILLE (1974)</a:t>
            </a:r>
          </a:p>
          <a:p>
            <a:pPr>
              <a:buFontTx/>
              <a:buChar char="-"/>
            </a:pPr>
            <a:r>
              <a:rPr lang="en-GB" dirty="0">
                <a:solidFill>
                  <a:srgbClr val="FF0000"/>
                </a:solidFill>
              </a:rPr>
              <a:t>- ‘Any measure capable of hindering intra-community trade’</a:t>
            </a:r>
          </a:p>
          <a:p>
            <a:pPr>
              <a:buFontTx/>
              <a:buChar char="-"/>
            </a:pPr>
            <a:r>
              <a:rPr lang="en-GB" dirty="0">
                <a:solidFill>
                  <a:schemeClr val="bg1"/>
                </a:solidFill>
              </a:rPr>
              <a:t>- Very broad: It could be argued that any measure is capable of this</a:t>
            </a:r>
          </a:p>
          <a:p>
            <a:pPr>
              <a:buFontTx/>
              <a:buChar char="-"/>
            </a:pPr>
            <a:r>
              <a:rPr lang="en-GB" dirty="0">
                <a:solidFill>
                  <a:schemeClr val="bg1"/>
                </a:solidFill>
              </a:rPr>
              <a:t>- Too broad to be useful</a:t>
            </a:r>
          </a:p>
        </p:txBody>
      </p:sp>
      <p:pic>
        <p:nvPicPr>
          <p:cNvPr id="4" name="Picture 3"/>
          <p:cNvPicPr>
            <a:picLocks noChangeAspect="1"/>
          </p:cNvPicPr>
          <p:nvPr/>
        </p:nvPicPr>
        <p:blipFill>
          <a:blip r:embed="rId5"/>
          <a:stretch>
            <a:fillRect/>
          </a:stretch>
        </p:blipFill>
        <p:spPr>
          <a:xfrm>
            <a:off x="7910512" y="284176"/>
            <a:ext cx="3381375" cy="1352550"/>
          </a:xfrm>
          <a:prstGeom prst="rect">
            <a:avLst/>
          </a:prstGeom>
        </p:spPr>
      </p:pic>
      <p:pic>
        <p:nvPicPr>
          <p:cNvPr id="6" name="Audio 5">
            <a:hlinkClick r:id="" action="ppaction://media"/>
            <a:extLst>
              <a:ext uri="{FF2B5EF4-FFF2-40B4-BE49-F238E27FC236}">
                <a16:creationId xmlns:a16="http://schemas.microsoft.com/office/drawing/2014/main" id="{CF196132-4765-4DF0-A315-58F5BC5E8D9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58645780"/>
      </p:ext>
    </p:extLst>
  </p:cSld>
  <p:clrMapOvr>
    <a:masterClrMapping/>
  </p:clrMapOvr>
  <mc:AlternateContent xmlns:mc="http://schemas.openxmlformats.org/markup-compatibility/2006" xmlns:p14="http://schemas.microsoft.com/office/powerpoint/2010/main">
    <mc:Choice Requires="p14">
      <p:transition spd="slow" p14:dur="2000" advTm="95434"/>
    </mc:Choice>
    <mc:Fallback xmlns="">
      <p:transition spd="slow" advTm="95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ART 34- MEQRS</a:t>
            </a:r>
          </a:p>
        </p:txBody>
      </p:sp>
      <p:sp>
        <p:nvSpPr>
          <p:cNvPr id="3" name="Content Placeholder 2"/>
          <p:cNvSpPr>
            <a:spLocks noGrp="1"/>
          </p:cNvSpPr>
          <p:nvPr>
            <p:ph idx="1"/>
          </p:nvPr>
        </p:nvSpPr>
        <p:spPr>
          <a:solidFill>
            <a:schemeClr val="tx1"/>
          </a:solidFill>
        </p:spPr>
        <p:txBody>
          <a:bodyPr>
            <a:normAutofit/>
          </a:bodyPr>
          <a:lstStyle/>
          <a:p>
            <a:pPr algn="ctr"/>
            <a:r>
              <a:rPr lang="en-GB" sz="4000" b="1" i="1" dirty="0">
                <a:solidFill>
                  <a:srgbClr val="FF0000"/>
                </a:solidFill>
              </a:rPr>
              <a:t>CASSIS DE DIJON (1979)</a:t>
            </a:r>
          </a:p>
        </p:txBody>
      </p:sp>
      <p:cxnSp>
        <p:nvCxnSpPr>
          <p:cNvPr id="5" name="Straight Connector 4"/>
          <p:cNvCxnSpPr/>
          <p:nvPr/>
        </p:nvCxnSpPr>
        <p:spPr>
          <a:xfrm flipH="1">
            <a:off x="4809242" y="2964028"/>
            <a:ext cx="863600" cy="9271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6384791" y="3002128"/>
            <a:ext cx="952500" cy="850900"/>
          </a:xfrm>
          <a:prstGeom prst="line">
            <a:avLst/>
          </a:prstGeom>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2590800" y="3530600"/>
            <a:ext cx="2489200" cy="2246769"/>
          </a:xfrm>
          <a:prstGeom prst="rect">
            <a:avLst/>
          </a:prstGeom>
          <a:noFill/>
        </p:spPr>
        <p:txBody>
          <a:bodyPr wrap="square" rtlCol="0">
            <a:spAutoFit/>
          </a:bodyPr>
          <a:lstStyle/>
          <a:p>
            <a:r>
              <a:rPr lang="en-GB" sz="2800" b="1" dirty="0">
                <a:solidFill>
                  <a:srgbClr val="00B050"/>
                </a:solidFill>
              </a:rPr>
              <a:t>DISTINCTLY APPLICABLE MEASURES</a:t>
            </a:r>
          </a:p>
          <a:p>
            <a:endParaRPr lang="en-GB" sz="2800" dirty="0">
              <a:solidFill>
                <a:srgbClr val="00B050"/>
              </a:solidFill>
            </a:endParaRPr>
          </a:p>
          <a:p>
            <a:r>
              <a:rPr lang="en-GB" sz="2800" dirty="0">
                <a:solidFill>
                  <a:schemeClr val="bg1"/>
                </a:solidFill>
              </a:rPr>
              <a:t>IMPORTS</a:t>
            </a:r>
          </a:p>
        </p:txBody>
      </p:sp>
      <p:sp>
        <p:nvSpPr>
          <p:cNvPr id="9" name="TextBox 8"/>
          <p:cNvSpPr txBox="1"/>
          <p:nvPr/>
        </p:nvSpPr>
        <p:spPr>
          <a:xfrm>
            <a:off x="7772400" y="3378200"/>
            <a:ext cx="2425700" cy="2677656"/>
          </a:xfrm>
          <a:prstGeom prst="rect">
            <a:avLst/>
          </a:prstGeom>
          <a:noFill/>
        </p:spPr>
        <p:txBody>
          <a:bodyPr wrap="square" rtlCol="0">
            <a:spAutoFit/>
          </a:bodyPr>
          <a:lstStyle/>
          <a:p>
            <a:pPr algn="ctr"/>
            <a:r>
              <a:rPr lang="en-GB" sz="2400" b="1" dirty="0">
                <a:solidFill>
                  <a:srgbClr val="00B0F0"/>
                </a:solidFill>
              </a:rPr>
              <a:t>INDISTINCTLY APPLICABLE MEASURES</a:t>
            </a:r>
          </a:p>
          <a:p>
            <a:pPr algn="ctr"/>
            <a:endParaRPr lang="en-GB" sz="2400" dirty="0">
              <a:solidFill>
                <a:srgbClr val="00B0F0"/>
              </a:solidFill>
            </a:endParaRPr>
          </a:p>
          <a:p>
            <a:pPr algn="ctr"/>
            <a:r>
              <a:rPr lang="en-GB" sz="2400" dirty="0">
                <a:solidFill>
                  <a:schemeClr val="bg1"/>
                </a:solidFill>
              </a:rPr>
              <a:t>IMPORTED AND DOMESTIC GOODS</a:t>
            </a:r>
          </a:p>
        </p:txBody>
      </p:sp>
      <p:pic>
        <p:nvPicPr>
          <p:cNvPr id="10" name="Picture 9"/>
          <p:cNvPicPr>
            <a:picLocks noChangeAspect="1"/>
          </p:cNvPicPr>
          <p:nvPr/>
        </p:nvPicPr>
        <p:blipFill>
          <a:blip r:embed="rId5"/>
          <a:stretch>
            <a:fillRect/>
          </a:stretch>
        </p:blipFill>
        <p:spPr>
          <a:xfrm>
            <a:off x="1202919" y="2320608"/>
            <a:ext cx="1506766" cy="1228408"/>
          </a:xfrm>
          <a:prstGeom prst="rect">
            <a:avLst/>
          </a:prstGeom>
        </p:spPr>
      </p:pic>
      <p:pic>
        <p:nvPicPr>
          <p:cNvPr id="11" name="Audio 10">
            <a:hlinkClick r:id="" action="ppaction://media"/>
            <a:extLst>
              <a:ext uri="{FF2B5EF4-FFF2-40B4-BE49-F238E27FC236}">
                <a16:creationId xmlns:a16="http://schemas.microsoft.com/office/drawing/2014/main" id="{04EBC508-D16B-416A-AA22-4644586ABEF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03464676"/>
      </p:ext>
    </p:extLst>
  </p:cSld>
  <p:clrMapOvr>
    <a:masterClrMapping/>
  </p:clrMapOvr>
  <mc:AlternateContent xmlns:mc="http://schemas.openxmlformats.org/markup-compatibility/2006" xmlns:p14="http://schemas.microsoft.com/office/powerpoint/2010/main">
    <mc:Choice Requires="p14">
      <p:transition spd="slow" p14:dur="2000" advTm="205753"/>
    </mc:Choice>
    <mc:Fallback xmlns="">
      <p:transition spd="slow" advTm="205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46C1F-C84B-B444-A889-53AD9D60D6C8}"/>
              </a:ext>
            </a:extLst>
          </p:cNvPr>
          <p:cNvSpPr>
            <a:spLocks noGrp="1"/>
          </p:cNvSpPr>
          <p:nvPr>
            <p:ph type="title"/>
          </p:nvPr>
        </p:nvSpPr>
        <p:spPr/>
        <p:txBody>
          <a:bodyPr>
            <a:normAutofit fontScale="90000"/>
          </a:bodyPr>
          <a:lstStyle/>
          <a:p>
            <a:r>
              <a:rPr lang="en-GB" dirty="0"/>
              <a:t>Distinctly applicable measures equivalent to a quantitative restriction</a:t>
            </a:r>
          </a:p>
        </p:txBody>
      </p:sp>
      <p:sp>
        <p:nvSpPr>
          <p:cNvPr id="3" name="Content Placeholder 2">
            <a:extLst>
              <a:ext uri="{FF2B5EF4-FFF2-40B4-BE49-F238E27FC236}">
                <a16:creationId xmlns:a16="http://schemas.microsoft.com/office/drawing/2014/main" id="{7155A8CF-2673-EE4A-8B6D-FE560C15D271}"/>
              </a:ext>
            </a:extLst>
          </p:cNvPr>
          <p:cNvSpPr>
            <a:spLocks noGrp="1"/>
          </p:cNvSpPr>
          <p:nvPr>
            <p:ph idx="1"/>
          </p:nvPr>
        </p:nvSpPr>
        <p:spPr>
          <a:solidFill>
            <a:schemeClr val="accent1"/>
          </a:solidFill>
        </p:spPr>
        <p:txBody>
          <a:bodyPr/>
          <a:lstStyle/>
          <a:p>
            <a:pPr marL="0" indent="0">
              <a:buNone/>
            </a:pPr>
            <a:r>
              <a:rPr lang="en-GB" dirty="0">
                <a:solidFill>
                  <a:schemeClr val="bg1"/>
                </a:solidFill>
              </a:rPr>
              <a:t>Means those that are applied to imports or exports only, rather than to domestic goods.  These are discriminatory because their application makes a distinction between imports or exports on the one hand and domestic goods on the other.</a:t>
            </a:r>
          </a:p>
          <a:p>
            <a:pPr marL="0" indent="0">
              <a:buNone/>
            </a:pPr>
            <a:r>
              <a:rPr lang="en-GB" dirty="0">
                <a:solidFill>
                  <a:schemeClr val="bg1"/>
                </a:solidFill>
              </a:rPr>
              <a:t>The main examples of these distinctly applicable measures are:-</a:t>
            </a:r>
          </a:p>
          <a:p>
            <a:r>
              <a:rPr lang="en-GB" dirty="0">
                <a:solidFill>
                  <a:schemeClr val="bg1"/>
                </a:solidFill>
              </a:rPr>
              <a:t>Measures that favour direct imports over indirect </a:t>
            </a:r>
            <a:r>
              <a:rPr lang="en-GB" dirty="0" err="1">
                <a:solidFill>
                  <a:schemeClr val="bg1"/>
                </a:solidFill>
              </a:rPr>
              <a:t>impirts</a:t>
            </a:r>
            <a:r>
              <a:rPr lang="en-GB" dirty="0">
                <a:solidFill>
                  <a:schemeClr val="bg1"/>
                </a:solidFill>
              </a:rPr>
              <a:t> – </a:t>
            </a:r>
            <a:r>
              <a:rPr lang="en-GB" dirty="0" err="1">
                <a:solidFill>
                  <a:schemeClr val="bg1"/>
                </a:solidFill>
              </a:rPr>
              <a:t>eg</a:t>
            </a:r>
            <a:r>
              <a:rPr lang="en-GB" dirty="0">
                <a:solidFill>
                  <a:schemeClr val="bg1"/>
                </a:solidFill>
              </a:rPr>
              <a:t> </a:t>
            </a:r>
            <a:r>
              <a:rPr lang="en-GB" b="1" i="1" dirty="0" err="1">
                <a:solidFill>
                  <a:schemeClr val="bg1"/>
                </a:solidFill>
              </a:rPr>
              <a:t>Dassonville</a:t>
            </a:r>
            <a:endParaRPr lang="en-GB" b="1" i="1" dirty="0">
              <a:solidFill>
                <a:schemeClr val="bg1"/>
              </a:solidFill>
            </a:endParaRPr>
          </a:p>
          <a:p>
            <a:r>
              <a:rPr lang="en-GB" dirty="0">
                <a:solidFill>
                  <a:schemeClr val="bg1"/>
                </a:solidFill>
              </a:rPr>
              <a:t>National measures encouraging discrimination – </a:t>
            </a:r>
            <a:r>
              <a:rPr lang="en-GB" b="1" i="1" dirty="0">
                <a:solidFill>
                  <a:schemeClr val="bg1"/>
                </a:solidFill>
              </a:rPr>
              <a:t>Commission v Ireland (Buy Irish)[1982]</a:t>
            </a:r>
          </a:p>
          <a:p>
            <a:r>
              <a:rPr lang="en-GB" dirty="0">
                <a:solidFill>
                  <a:schemeClr val="bg1"/>
                </a:solidFill>
              </a:rPr>
              <a:t>Administrative practices </a:t>
            </a:r>
            <a:r>
              <a:rPr lang="en-GB" b="1" i="1" dirty="0">
                <a:solidFill>
                  <a:schemeClr val="bg1"/>
                </a:solidFill>
              </a:rPr>
              <a:t>Commission v France (Franking Machines)[1985].</a:t>
            </a:r>
          </a:p>
          <a:p>
            <a:r>
              <a:rPr lang="en-GB" dirty="0">
                <a:solidFill>
                  <a:schemeClr val="bg1"/>
                </a:solidFill>
              </a:rPr>
              <a:t>Origin labelling –</a:t>
            </a:r>
            <a:r>
              <a:rPr lang="en-GB" b="1" i="1" dirty="0">
                <a:solidFill>
                  <a:schemeClr val="bg1"/>
                </a:solidFill>
              </a:rPr>
              <a:t>Commission v Ireland (Irish Souvenirs) [1981]]</a:t>
            </a:r>
            <a:endParaRPr lang="en-GB" dirty="0">
              <a:solidFill>
                <a:schemeClr val="bg1"/>
              </a:solidFill>
            </a:endParaRPr>
          </a:p>
        </p:txBody>
      </p:sp>
      <p:pic>
        <p:nvPicPr>
          <p:cNvPr id="6" name="Audio 5">
            <a:hlinkClick r:id="" action="ppaction://media"/>
            <a:extLst>
              <a:ext uri="{FF2B5EF4-FFF2-40B4-BE49-F238E27FC236}">
                <a16:creationId xmlns:a16="http://schemas.microsoft.com/office/drawing/2014/main" id="{61A28B6C-3834-4AE6-9E8F-77D19B8A82E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71665008"/>
      </p:ext>
    </p:extLst>
  </p:cSld>
  <p:clrMapOvr>
    <a:masterClrMapping/>
  </p:clrMapOvr>
  <mc:AlternateContent xmlns:mc="http://schemas.openxmlformats.org/markup-compatibility/2006" xmlns:p14="http://schemas.microsoft.com/office/powerpoint/2010/main">
    <mc:Choice Requires="p14">
      <p:transition spd="slow" p14:dur="2000" advTm="255812"/>
    </mc:Choice>
    <mc:Fallback xmlns="">
      <p:transition spd="slow" advTm="255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55AB3-32CD-A443-9CED-753957353D3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A56EF73-E966-964E-A5A6-1BF54A5746A9}"/>
              </a:ext>
            </a:extLst>
          </p:cNvPr>
          <p:cNvSpPr>
            <a:spLocks noGrp="1"/>
          </p:cNvSpPr>
          <p:nvPr>
            <p:ph idx="1"/>
          </p:nvPr>
        </p:nvSpPr>
        <p:spPr>
          <a:solidFill>
            <a:schemeClr val="accent1"/>
          </a:solidFill>
        </p:spPr>
        <p:txBody>
          <a:bodyPr>
            <a:normAutofit/>
          </a:bodyPr>
          <a:lstStyle/>
          <a:p>
            <a:r>
              <a:rPr lang="en-GB" sz="2800" dirty="0">
                <a:solidFill>
                  <a:schemeClr val="bg1"/>
                </a:solidFill>
              </a:rPr>
              <a:t>Import and export restrictions -  Case 251/78, </a:t>
            </a:r>
            <a:r>
              <a:rPr lang="en-GB" sz="2800" b="1" i="1" dirty="0" err="1">
                <a:solidFill>
                  <a:schemeClr val="bg1"/>
                </a:solidFill>
              </a:rPr>
              <a:t>Firma</a:t>
            </a:r>
            <a:r>
              <a:rPr lang="en-GB" sz="2800" b="1" i="1" dirty="0">
                <a:solidFill>
                  <a:schemeClr val="bg1"/>
                </a:solidFill>
              </a:rPr>
              <a:t> </a:t>
            </a:r>
            <a:r>
              <a:rPr lang="en-GB" sz="2800" b="1" i="1" dirty="0" err="1">
                <a:solidFill>
                  <a:schemeClr val="bg1"/>
                </a:solidFill>
              </a:rPr>
              <a:t>Denkavit</a:t>
            </a:r>
            <a:r>
              <a:rPr lang="en-GB" sz="2800" b="1" i="1" dirty="0">
                <a:solidFill>
                  <a:schemeClr val="bg1"/>
                </a:solidFill>
              </a:rPr>
              <a:t> </a:t>
            </a:r>
            <a:r>
              <a:rPr lang="en-GB" sz="2800" b="1" i="1" dirty="0" err="1">
                <a:solidFill>
                  <a:schemeClr val="bg1"/>
                </a:solidFill>
              </a:rPr>
              <a:t>Futtermittel</a:t>
            </a:r>
            <a:r>
              <a:rPr lang="en-GB" sz="2800" b="1" i="1" dirty="0">
                <a:solidFill>
                  <a:schemeClr val="bg1"/>
                </a:solidFill>
              </a:rPr>
              <a:t> GmbH v Minister fur </a:t>
            </a:r>
            <a:r>
              <a:rPr lang="en-GB" sz="2800" b="1" i="1" dirty="0" err="1">
                <a:solidFill>
                  <a:schemeClr val="bg1"/>
                </a:solidFill>
              </a:rPr>
              <a:t>Ernahrung</a:t>
            </a:r>
            <a:r>
              <a:rPr lang="en-GB" sz="2800" b="1" i="1" dirty="0">
                <a:solidFill>
                  <a:schemeClr val="bg1"/>
                </a:solidFill>
              </a:rPr>
              <a:t> [1979] </a:t>
            </a:r>
            <a:r>
              <a:rPr lang="en-GB" sz="2800" dirty="0">
                <a:solidFill>
                  <a:schemeClr val="bg1"/>
                </a:solidFill>
              </a:rPr>
              <a:t>and Case 53/76, </a:t>
            </a:r>
            <a:r>
              <a:rPr lang="en-GB" sz="2800" b="1" i="1" dirty="0">
                <a:solidFill>
                  <a:schemeClr val="bg1"/>
                </a:solidFill>
              </a:rPr>
              <a:t>Procureur de la Republique Besancon v </a:t>
            </a:r>
            <a:r>
              <a:rPr lang="en-GB" sz="2800" b="1" i="1" dirty="0" err="1">
                <a:solidFill>
                  <a:schemeClr val="bg1"/>
                </a:solidFill>
              </a:rPr>
              <a:t>Bouhelier</a:t>
            </a:r>
            <a:r>
              <a:rPr lang="en-GB" sz="2800" b="1" i="1" dirty="0">
                <a:solidFill>
                  <a:schemeClr val="bg1"/>
                </a:solidFill>
              </a:rPr>
              <a:t>{1977].</a:t>
            </a:r>
          </a:p>
          <a:p>
            <a:r>
              <a:rPr lang="en-GB" sz="2800" dirty="0">
                <a:solidFill>
                  <a:schemeClr val="bg1"/>
                </a:solidFill>
              </a:rPr>
              <a:t>Minimum and Maximum prices – Case 65/75, </a:t>
            </a:r>
            <a:r>
              <a:rPr lang="en-GB" sz="2800" b="1" i="1" dirty="0">
                <a:solidFill>
                  <a:schemeClr val="bg1"/>
                </a:solidFill>
              </a:rPr>
              <a:t>Criminal Proceedings against Riccardo </a:t>
            </a:r>
            <a:r>
              <a:rPr lang="en-GB" sz="2800" b="1" i="1" dirty="0" err="1">
                <a:solidFill>
                  <a:schemeClr val="bg1"/>
                </a:solidFill>
              </a:rPr>
              <a:t>Tasca</a:t>
            </a:r>
            <a:r>
              <a:rPr lang="en-GB" sz="2800" b="1" i="1" dirty="0">
                <a:solidFill>
                  <a:schemeClr val="bg1"/>
                </a:solidFill>
              </a:rPr>
              <a:t>[1976]; </a:t>
            </a:r>
            <a:r>
              <a:rPr lang="en-GB" sz="2800" dirty="0">
                <a:solidFill>
                  <a:schemeClr val="bg1"/>
                </a:solidFill>
              </a:rPr>
              <a:t>Case 82/77, </a:t>
            </a:r>
            <a:r>
              <a:rPr lang="en-GB" sz="2800" b="1" i="1" dirty="0" err="1">
                <a:solidFill>
                  <a:schemeClr val="bg1"/>
                </a:solidFill>
              </a:rPr>
              <a:t>Openbaar</a:t>
            </a:r>
            <a:r>
              <a:rPr lang="en-GB" sz="2800" b="1" i="1" dirty="0">
                <a:solidFill>
                  <a:schemeClr val="bg1"/>
                </a:solidFill>
              </a:rPr>
              <a:t> </a:t>
            </a:r>
            <a:r>
              <a:rPr lang="en-GB" sz="2800" b="1" i="1" dirty="0" err="1">
                <a:solidFill>
                  <a:schemeClr val="bg1"/>
                </a:solidFill>
              </a:rPr>
              <a:t>Ministerie</a:t>
            </a:r>
            <a:r>
              <a:rPr lang="en-GB" sz="2800" b="1" i="1" dirty="0">
                <a:solidFill>
                  <a:schemeClr val="bg1"/>
                </a:solidFill>
              </a:rPr>
              <a:t> v Van </a:t>
            </a:r>
            <a:r>
              <a:rPr lang="en-GB" sz="2800" b="1" i="1" dirty="0" err="1">
                <a:solidFill>
                  <a:schemeClr val="bg1"/>
                </a:solidFill>
              </a:rPr>
              <a:t>Tiggele</a:t>
            </a:r>
            <a:r>
              <a:rPr lang="en-GB" sz="2800" b="1" i="1" dirty="0">
                <a:solidFill>
                  <a:schemeClr val="bg1"/>
                </a:solidFill>
              </a:rPr>
              <a:t> [1978]; The Scotch Whisky Association and Others v The Lord Advocate, The Advocate General for Scotland [2015].</a:t>
            </a:r>
            <a:endParaRPr lang="en-GB" sz="2800" dirty="0">
              <a:solidFill>
                <a:schemeClr val="bg1"/>
              </a:solidFill>
            </a:endParaRPr>
          </a:p>
        </p:txBody>
      </p:sp>
      <p:pic>
        <p:nvPicPr>
          <p:cNvPr id="6" name="Audio 5">
            <a:hlinkClick r:id="" action="ppaction://media"/>
            <a:extLst>
              <a:ext uri="{FF2B5EF4-FFF2-40B4-BE49-F238E27FC236}">
                <a16:creationId xmlns:a16="http://schemas.microsoft.com/office/drawing/2014/main" id="{DA2A678A-8105-4D33-B81C-40DD382697C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25223369"/>
      </p:ext>
    </p:extLst>
  </p:cSld>
  <p:clrMapOvr>
    <a:masterClrMapping/>
  </p:clrMapOvr>
  <mc:AlternateContent xmlns:mc="http://schemas.openxmlformats.org/markup-compatibility/2006" xmlns:p14="http://schemas.microsoft.com/office/powerpoint/2010/main">
    <mc:Choice Requires="p14">
      <p:transition spd="slow" p14:dur="2000" advTm="4064"/>
    </mc:Choice>
    <mc:Fallback xmlns="">
      <p:transition spd="slow" advTm="4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82926-2B20-1E47-B28D-9886A62A670C}"/>
              </a:ext>
            </a:extLst>
          </p:cNvPr>
          <p:cNvSpPr>
            <a:spLocks noGrp="1"/>
          </p:cNvSpPr>
          <p:nvPr>
            <p:ph type="title"/>
          </p:nvPr>
        </p:nvSpPr>
        <p:spPr/>
        <p:txBody>
          <a:bodyPr/>
          <a:lstStyle/>
          <a:p>
            <a:r>
              <a:rPr lang="en-GB" dirty="0"/>
              <a:t>Indistinctly applicable measures</a:t>
            </a:r>
          </a:p>
        </p:txBody>
      </p:sp>
      <p:sp>
        <p:nvSpPr>
          <p:cNvPr id="3" name="Content Placeholder 2">
            <a:extLst>
              <a:ext uri="{FF2B5EF4-FFF2-40B4-BE49-F238E27FC236}">
                <a16:creationId xmlns:a16="http://schemas.microsoft.com/office/drawing/2014/main" id="{26B7B921-50C7-F948-A489-CEEC1F9E24BC}"/>
              </a:ext>
            </a:extLst>
          </p:cNvPr>
          <p:cNvSpPr>
            <a:spLocks noGrp="1"/>
          </p:cNvSpPr>
          <p:nvPr>
            <p:ph idx="1"/>
          </p:nvPr>
        </p:nvSpPr>
        <p:spPr>
          <a:solidFill>
            <a:schemeClr val="accent1"/>
          </a:solidFill>
        </p:spPr>
        <p:txBody>
          <a:bodyPr>
            <a:normAutofit/>
          </a:bodyPr>
          <a:lstStyle/>
          <a:p>
            <a:pPr marL="0" indent="0">
              <a:buNone/>
            </a:pPr>
            <a:r>
              <a:rPr lang="en-GB" sz="2800" dirty="0">
                <a:solidFill>
                  <a:schemeClr val="bg1"/>
                </a:solidFill>
              </a:rPr>
              <a:t>Are those that apply to goods irrespective of origin but also act as a hinderance to cross border trade. Such measures have the same impact in law as they are not discriminatory in the way they are applied  but they have a different factual impact.  Note that the </a:t>
            </a:r>
            <a:r>
              <a:rPr lang="en-GB" sz="2800" b="1" i="1" dirty="0" err="1">
                <a:solidFill>
                  <a:schemeClr val="bg1"/>
                </a:solidFill>
              </a:rPr>
              <a:t>Dassonville</a:t>
            </a:r>
            <a:r>
              <a:rPr lang="en-GB" sz="2800" b="1" i="1" dirty="0">
                <a:solidFill>
                  <a:schemeClr val="bg1"/>
                </a:solidFill>
              </a:rPr>
              <a:t> formula </a:t>
            </a:r>
            <a:r>
              <a:rPr lang="en-GB" sz="2800" dirty="0">
                <a:solidFill>
                  <a:schemeClr val="bg1"/>
                </a:solidFill>
              </a:rPr>
              <a:t>made no distinction between discriminatory and non-discriminatory measures.</a:t>
            </a:r>
          </a:p>
          <a:p>
            <a:pPr marL="0" indent="0">
              <a:buNone/>
            </a:pPr>
            <a:r>
              <a:rPr lang="en-GB" sz="2800" dirty="0">
                <a:solidFill>
                  <a:schemeClr val="bg1"/>
                </a:solidFill>
              </a:rPr>
              <a:t>This resulted in the formula being applied to an indistinctly applicable measure in the land mark case – Case 120/78, </a:t>
            </a:r>
            <a:r>
              <a:rPr lang="en-GB" sz="2800" b="1" i="1" dirty="0" err="1">
                <a:solidFill>
                  <a:schemeClr val="bg1"/>
                </a:solidFill>
              </a:rPr>
              <a:t>Rewe-Zentrale</a:t>
            </a:r>
            <a:r>
              <a:rPr lang="en-GB" sz="2800" b="1" i="1" dirty="0">
                <a:solidFill>
                  <a:schemeClr val="bg1"/>
                </a:solidFill>
              </a:rPr>
              <a:t> AG v </a:t>
            </a:r>
            <a:r>
              <a:rPr lang="en-GB" sz="2800" b="1" i="1" dirty="0" err="1">
                <a:solidFill>
                  <a:schemeClr val="bg1"/>
                </a:solidFill>
              </a:rPr>
              <a:t>Bundesmonopolverwaltung</a:t>
            </a:r>
            <a:r>
              <a:rPr lang="en-GB" sz="2800" b="1" i="1" dirty="0">
                <a:solidFill>
                  <a:schemeClr val="bg1"/>
                </a:solidFill>
              </a:rPr>
              <a:t> fur </a:t>
            </a:r>
            <a:r>
              <a:rPr lang="en-GB" sz="2800" b="1" i="1" dirty="0" err="1">
                <a:solidFill>
                  <a:schemeClr val="bg1"/>
                </a:solidFill>
              </a:rPr>
              <a:t>Branntwein</a:t>
            </a:r>
            <a:r>
              <a:rPr lang="en-GB" sz="2800" b="1" i="1" dirty="0">
                <a:solidFill>
                  <a:schemeClr val="bg1"/>
                </a:solidFill>
              </a:rPr>
              <a:t> [1979] – the Cassis de Dijon </a:t>
            </a:r>
            <a:r>
              <a:rPr lang="en-GB" sz="2800" dirty="0">
                <a:solidFill>
                  <a:schemeClr val="bg1"/>
                </a:solidFill>
              </a:rPr>
              <a:t>or </a:t>
            </a:r>
            <a:r>
              <a:rPr lang="en-GB" sz="2800" b="1" i="1" dirty="0">
                <a:solidFill>
                  <a:schemeClr val="bg1"/>
                </a:solidFill>
              </a:rPr>
              <a:t>Cassis </a:t>
            </a:r>
            <a:r>
              <a:rPr lang="en-GB" sz="2800" dirty="0">
                <a:solidFill>
                  <a:schemeClr val="bg1"/>
                </a:solidFill>
              </a:rPr>
              <a:t>case.</a:t>
            </a:r>
          </a:p>
        </p:txBody>
      </p:sp>
      <p:pic>
        <p:nvPicPr>
          <p:cNvPr id="6" name="Audio 5">
            <a:hlinkClick r:id="" action="ppaction://media"/>
            <a:extLst>
              <a:ext uri="{FF2B5EF4-FFF2-40B4-BE49-F238E27FC236}">
                <a16:creationId xmlns:a16="http://schemas.microsoft.com/office/drawing/2014/main" id="{60B27A92-5D83-4976-A561-141F4A8FC1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39511452"/>
      </p:ext>
    </p:extLst>
  </p:cSld>
  <p:clrMapOvr>
    <a:masterClrMapping/>
  </p:clrMapOvr>
  <mc:AlternateContent xmlns:mc="http://schemas.openxmlformats.org/markup-compatibility/2006" xmlns:p14="http://schemas.microsoft.com/office/powerpoint/2010/main">
    <mc:Choice Requires="p14">
      <p:transition spd="slow" p14:dur="2000" advTm="40426"/>
    </mc:Choice>
    <mc:Fallback xmlns="">
      <p:transition spd="slow" advTm="404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Art 34- </a:t>
            </a:r>
            <a:r>
              <a:rPr lang="en-GB" dirty="0" err="1"/>
              <a:t>meqrs</a:t>
            </a:r>
            <a:r>
              <a:rPr lang="en-GB" dirty="0"/>
              <a:t>- </a:t>
            </a:r>
            <a:r>
              <a:rPr lang="en-GB" b="1" u="sng" dirty="0">
                <a:solidFill>
                  <a:schemeClr val="bg1"/>
                </a:solidFill>
              </a:rPr>
              <a:t>1. RULE OF REASON</a:t>
            </a:r>
            <a:br>
              <a:rPr lang="en-GB" b="1" u="sng" dirty="0">
                <a:solidFill>
                  <a:schemeClr val="bg1"/>
                </a:solidFill>
              </a:rPr>
            </a:br>
            <a:endParaRPr lang="en-GB" dirty="0"/>
          </a:p>
        </p:txBody>
      </p:sp>
      <p:sp>
        <p:nvSpPr>
          <p:cNvPr id="3" name="Content Placeholder 2"/>
          <p:cNvSpPr>
            <a:spLocks noGrp="1"/>
          </p:cNvSpPr>
          <p:nvPr>
            <p:ph idx="1"/>
          </p:nvPr>
        </p:nvSpPr>
        <p:spPr>
          <a:solidFill>
            <a:schemeClr val="tx1"/>
          </a:solidFill>
        </p:spPr>
        <p:txBody>
          <a:bodyPr/>
          <a:lstStyle/>
          <a:p>
            <a:r>
              <a:rPr lang="en-GB" dirty="0">
                <a:solidFill>
                  <a:srgbClr val="FF0000"/>
                </a:solidFill>
              </a:rPr>
              <a:t>Cassis de Dijon – </a:t>
            </a:r>
            <a:r>
              <a:rPr lang="en-GB" dirty="0">
                <a:solidFill>
                  <a:schemeClr val="bg1"/>
                </a:solidFill>
              </a:rPr>
              <a:t>introduced rules in relation to IDM</a:t>
            </a:r>
          </a:p>
          <a:p>
            <a:endParaRPr lang="en-GB" dirty="0">
              <a:solidFill>
                <a:schemeClr val="bg1"/>
              </a:solidFill>
            </a:endParaRPr>
          </a:p>
          <a:p>
            <a:r>
              <a:rPr lang="en-GB" dirty="0">
                <a:solidFill>
                  <a:schemeClr val="bg1"/>
                </a:solidFill>
              </a:rPr>
              <a:t>Indistinct MEQRs are allowed if they:</a:t>
            </a:r>
          </a:p>
          <a:p>
            <a:r>
              <a:rPr lang="en-GB" dirty="0">
                <a:solidFill>
                  <a:srgbClr val="00B0F0"/>
                </a:solidFill>
              </a:rPr>
              <a:t>PROTECT A STATES CULTURE</a:t>
            </a:r>
          </a:p>
          <a:p>
            <a:r>
              <a:rPr lang="en-GB" dirty="0">
                <a:solidFill>
                  <a:srgbClr val="00B0F0"/>
                </a:solidFill>
              </a:rPr>
              <a:t>- </a:t>
            </a:r>
            <a:r>
              <a:rPr lang="en-GB" dirty="0" err="1">
                <a:solidFill>
                  <a:srgbClr val="FF0000"/>
                </a:solidFill>
              </a:rPr>
              <a:t>Clinetheque</a:t>
            </a:r>
            <a:r>
              <a:rPr lang="en-GB" dirty="0">
                <a:solidFill>
                  <a:srgbClr val="FF0000"/>
                </a:solidFill>
              </a:rPr>
              <a:t> (1985)</a:t>
            </a:r>
          </a:p>
          <a:p>
            <a:r>
              <a:rPr lang="en-GB" dirty="0">
                <a:solidFill>
                  <a:srgbClr val="00B0F0"/>
                </a:solidFill>
              </a:rPr>
              <a:t>PROTECT THE ENVIRONMENT</a:t>
            </a:r>
          </a:p>
          <a:p>
            <a:r>
              <a:rPr lang="en-GB" dirty="0">
                <a:solidFill>
                  <a:srgbClr val="00B0F0"/>
                </a:solidFill>
              </a:rPr>
              <a:t>- </a:t>
            </a:r>
            <a:r>
              <a:rPr lang="en-GB" dirty="0">
                <a:solidFill>
                  <a:srgbClr val="FF0000"/>
                </a:solidFill>
              </a:rPr>
              <a:t>Com v Denmark (1985)</a:t>
            </a:r>
          </a:p>
          <a:p>
            <a:r>
              <a:rPr lang="en-GB" dirty="0">
                <a:solidFill>
                  <a:srgbClr val="00B0F0"/>
                </a:solidFill>
              </a:rPr>
              <a:t>PROTECT THE CONSUMER</a:t>
            </a:r>
          </a:p>
        </p:txBody>
      </p:sp>
      <p:pic>
        <p:nvPicPr>
          <p:cNvPr id="4" name="Picture 3"/>
          <p:cNvPicPr>
            <a:picLocks noChangeAspect="1"/>
          </p:cNvPicPr>
          <p:nvPr/>
        </p:nvPicPr>
        <p:blipFill>
          <a:blip r:embed="rId5"/>
          <a:stretch>
            <a:fillRect/>
          </a:stretch>
        </p:blipFill>
        <p:spPr>
          <a:xfrm>
            <a:off x="8153401" y="2411501"/>
            <a:ext cx="2411412" cy="3406598"/>
          </a:xfrm>
          <a:prstGeom prst="rect">
            <a:avLst/>
          </a:prstGeom>
        </p:spPr>
      </p:pic>
      <p:pic>
        <p:nvPicPr>
          <p:cNvPr id="6" name="Audio 5">
            <a:hlinkClick r:id="" action="ppaction://media"/>
            <a:extLst>
              <a:ext uri="{FF2B5EF4-FFF2-40B4-BE49-F238E27FC236}">
                <a16:creationId xmlns:a16="http://schemas.microsoft.com/office/drawing/2014/main" id="{DC223B38-FE36-4940-B6A1-266A25F5ECD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32261294"/>
      </p:ext>
    </p:extLst>
  </p:cSld>
  <p:clrMapOvr>
    <a:masterClrMapping/>
  </p:clrMapOvr>
  <mc:AlternateContent xmlns:mc="http://schemas.openxmlformats.org/markup-compatibility/2006" xmlns:p14="http://schemas.microsoft.com/office/powerpoint/2010/main">
    <mc:Choice Requires="p14">
      <p:transition spd="slow" p14:dur="2000" advTm="94780"/>
    </mc:Choice>
    <mc:Fallback xmlns="">
      <p:transition spd="slow" advTm="947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2</a:t>
            </a:r>
            <a:r>
              <a:rPr lang="en-GB" b="1" u="sng" dirty="0">
                <a:solidFill>
                  <a:schemeClr val="bg1"/>
                </a:solidFill>
              </a:rPr>
              <a:t>. MUTUAL RECOGNITION </a:t>
            </a:r>
            <a:br>
              <a:rPr lang="en-GB" b="1" u="sng" dirty="0">
                <a:solidFill>
                  <a:schemeClr val="bg1"/>
                </a:solidFill>
              </a:rPr>
            </a:br>
            <a:endParaRPr lang="en-GB" dirty="0"/>
          </a:p>
        </p:txBody>
      </p:sp>
      <p:sp>
        <p:nvSpPr>
          <p:cNvPr id="3" name="Content Placeholder 2"/>
          <p:cNvSpPr>
            <a:spLocks noGrp="1"/>
          </p:cNvSpPr>
          <p:nvPr>
            <p:ph idx="1"/>
          </p:nvPr>
        </p:nvSpPr>
        <p:spPr>
          <a:solidFill>
            <a:schemeClr val="tx1"/>
          </a:solidFill>
        </p:spPr>
        <p:txBody>
          <a:bodyPr/>
          <a:lstStyle/>
          <a:p>
            <a:pPr>
              <a:buFontTx/>
              <a:buChar char="-"/>
            </a:pPr>
            <a:r>
              <a:rPr lang="en-GB" dirty="0">
                <a:solidFill>
                  <a:schemeClr val="bg1"/>
                </a:solidFill>
              </a:rPr>
              <a:t>If something is allowed in one MS it should be allowed in all of them</a:t>
            </a:r>
          </a:p>
          <a:p>
            <a:pPr>
              <a:buFontTx/>
              <a:buChar char="-"/>
            </a:pPr>
            <a:r>
              <a:rPr lang="en-GB" dirty="0">
                <a:solidFill>
                  <a:srgbClr val="FF0000"/>
                </a:solidFill>
              </a:rPr>
              <a:t>WALTER RAU (1982)- </a:t>
            </a:r>
            <a:r>
              <a:rPr lang="en-GB" dirty="0">
                <a:solidFill>
                  <a:schemeClr val="bg1"/>
                </a:solidFill>
              </a:rPr>
              <a:t>Belgian government said that all margarine should only be packaged in cube shaped packaging. </a:t>
            </a:r>
          </a:p>
          <a:p>
            <a:pPr>
              <a:buFontTx/>
              <a:buChar char="-"/>
            </a:pPr>
            <a:endParaRPr lang="en-GB" dirty="0">
              <a:solidFill>
                <a:schemeClr val="bg1"/>
              </a:solidFill>
            </a:endParaRPr>
          </a:p>
          <a:p>
            <a:pPr>
              <a:buFontTx/>
              <a:buChar char="-"/>
            </a:pPr>
            <a:r>
              <a:rPr lang="en-GB" dirty="0">
                <a:solidFill>
                  <a:srgbClr val="FF0000"/>
                </a:solidFill>
              </a:rPr>
              <a:t>Com v Germany (1987) – </a:t>
            </a:r>
            <a:r>
              <a:rPr lang="en-GB" dirty="0">
                <a:solidFill>
                  <a:schemeClr val="bg1"/>
                </a:solidFill>
              </a:rPr>
              <a:t>Germany developed beer purity laws that applied to German beers and imported beers = indistinctly applicable measure</a:t>
            </a:r>
          </a:p>
        </p:txBody>
      </p:sp>
      <p:pic>
        <p:nvPicPr>
          <p:cNvPr id="4" name="Picture 3"/>
          <p:cNvPicPr>
            <a:picLocks noChangeAspect="1"/>
          </p:cNvPicPr>
          <p:nvPr/>
        </p:nvPicPr>
        <p:blipFill>
          <a:blip r:embed="rId5"/>
          <a:stretch>
            <a:fillRect/>
          </a:stretch>
        </p:blipFill>
        <p:spPr>
          <a:xfrm>
            <a:off x="10406062" y="3671887"/>
            <a:ext cx="1514475" cy="3019425"/>
          </a:xfrm>
          <a:prstGeom prst="rect">
            <a:avLst/>
          </a:prstGeom>
        </p:spPr>
      </p:pic>
      <p:pic>
        <p:nvPicPr>
          <p:cNvPr id="6" name="Audio 5">
            <a:hlinkClick r:id="" action="ppaction://media"/>
            <a:extLst>
              <a:ext uri="{FF2B5EF4-FFF2-40B4-BE49-F238E27FC236}">
                <a16:creationId xmlns:a16="http://schemas.microsoft.com/office/drawing/2014/main" id="{EED61C5E-23BE-4353-A4BE-6C7E1CBB771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24481642"/>
      </p:ext>
    </p:extLst>
  </p:cSld>
  <p:clrMapOvr>
    <a:masterClrMapping/>
  </p:clrMapOvr>
  <mc:AlternateContent xmlns:mc="http://schemas.openxmlformats.org/markup-compatibility/2006" xmlns:p14="http://schemas.microsoft.com/office/powerpoint/2010/main">
    <mc:Choice Requires="p14">
      <p:transition spd="slow" p14:dur="2000" advTm="90329"/>
    </mc:Choice>
    <mc:Fallback xmlns="">
      <p:transition spd="slow" advTm="903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3. SELLING ARRANGEMENTS</a:t>
            </a:r>
          </a:p>
        </p:txBody>
      </p:sp>
      <p:sp>
        <p:nvSpPr>
          <p:cNvPr id="3" name="Content Placeholder 2"/>
          <p:cNvSpPr>
            <a:spLocks noGrp="1"/>
          </p:cNvSpPr>
          <p:nvPr>
            <p:ph idx="1"/>
          </p:nvPr>
        </p:nvSpPr>
        <p:spPr>
          <a:solidFill>
            <a:schemeClr val="tx1"/>
          </a:solidFill>
        </p:spPr>
        <p:txBody>
          <a:bodyPr>
            <a:normAutofit fontScale="92500"/>
          </a:bodyPr>
          <a:lstStyle/>
          <a:p>
            <a:pPr marL="0" indent="0">
              <a:buNone/>
            </a:pPr>
            <a:r>
              <a:rPr lang="en-GB" dirty="0">
                <a:solidFill>
                  <a:srgbClr val="FF0000"/>
                </a:solidFill>
                <a:latin typeface="Arial Rounded MT Bold" panose="020F0704030504030204" pitchFamily="34" charset="0"/>
              </a:rPr>
              <a:t>KECK (1993) </a:t>
            </a:r>
            <a:r>
              <a:rPr lang="en-GB" dirty="0">
                <a:solidFill>
                  <a:schemeClr val="bg1"/>
                </a:solidFill>
                <a:latin typeface="Arial Rounded MT Bold" panose="020F0704030504030204" pitchFamily="34" charset="0"/>
              </a:rPr>
              <a:t>IDM’s will be justified if they constitute a ‘selling arrangement’</a:t>
            </a:r>
          </a:p>
          <a:p>
            <a:pPr marL="0" indent="0">
              <a:buNone/>
            </a:pPr>
            <a:r>
              <a:rPr lang="en-GB" u="sng" dirty="0">
                <a:solidFill>
                  <a:schemeClr val="bg1"/>
                </a:solidFill>
                <a:latin typeface="Arial Rounded MT Bold" panose="020F0704030504030204" pitchFamily="34" charset="0"/>
              </a:rPr>
              <a:t>WHAT DOES ‘SELLING ARRANGEMENT MEAN?’</a:t>
            </a:r>
          </a:p>
          <a:p>
            <a:pPr marL="0" indent="0">
              <a:buNone/>
            </a:pPr>
            <a:r>
              <a:rPr lang="en-GB" b="1" dirty="0" err="1">
                <a:solidFill>
                  <a:srgbClr val="FF0000"/>
                </a:solidFill>
                <a:latin typeface="Arial Rounded MT Bold" panose="020F0704030504030204" pitchFamily="34" charset="0"/>
              </a:rPr>
              <a:t>Hunermund</a:t>
            </a:r>
            <a:r>
              <a:rPr lang="en-GB" b="1" dirty="0">
                <a:solidFill>
                  <a:srgbClr val="FF0000"/>
                </a:solidFill>
                <a:latin typeface="Arial Rounded MT Bold" panose="020F0704030504030204" pitchFamily="34" charset="0"/>
              </a:rPr>
              <a:t> (1992)</a:t>
            </a:r>
          </a:p>
          <a:p>
            <a:pPr marL="0" indent="0">
              <a:buNone/>
            </a:pPr>
            <a:endParaRPr lang="en-GB" dirty="0">
              <a:solidFill>
                <a:srgbClr val="FF0000"/>
              </a:solidFill>
              <a:latin typeface="Arial Rounded MT Bold" panose="020F0704030504030204" pitchFamily="34" charset="0"/>
            </a:endParaRPr>
          </a:p>
          <a:p>
            <a:pPr marL="0" indent="0">
              <a:buNone/>
            </a:pPr>
            <a:r>
              <a:rPr lang="en-GB" b="1" dirty="0">
                <a:solidFill>
                  <a:srgbClr val="FF0000"/>
                </a:solidFill>
                <a:latin typeface="Arial Rounded MT Bold" panose="020F0704030504030204" pitchFamily="34" charset="0"/>
              </a:rPr>
              <a:t>Leclerc- </a:t>
            </a:r>
            <a:r>
              <a:rPr lang="en-GB" b="1" dirty="0" err="1">
                <a:solidFill>
                  <a:srgbClr val="FF0000"/>
                </a:solidFill>
                <a:latin typeface="Arial Rounded MT Bold" panose="020F0704030504030204" pitchFamily="34" charset="0"/>
              </a:rPr>
              <a:t>Siplec</a:t>
            </a:r>
            <a:r>
              <a:rPr lang="en-GB" b="1" dirty="0">
                <a:solidFill>
                  <a:srgbClr val="FF0000"/>
                </a:solidFill>
                <a:latin typeface="Arial Rounded MT Bold" panose="020F0704030504030204" pitchFamily="34" charset="0"/>
              </a:rPr>
              <a:t> (1993)</a:t>
            </a:r>
          </a:p>
          <a:p>
            <a:pPr marL="0" indent="0">
              <a:buNone/>
            </a:pPr>
            <a:r>
              <a:rPr lang="en-GB" dirty="0">
                <a:solidFill>
                  <a:schemeClr val="bg1"/>
                </a:solidFill>
                <a:latin typeface="Arial Rounded MT Bold" panose="020F0704030504030204" pitchFamily="34" charset="0"/>
              </a:rPr>
              <a:t>Indistinct MEQR – concerned goods advertised on T.V</a:t>
            </a:r>
          </a:p>
          <a:p>
            <a:pPr marL="0" indent="0">
              <a:buNone/>
            </a:pPr>
            <a:r>
              <a:rPr lang="en-GB" dirty="0">
                <a:solidFill>
                  <a:schemeClr val="bg1"/>
                </a:solidFill>
                <a:latin typeface="Arial Rounded MT Bold" panose="020F0704030504030204" pitchFamily="34" charset="0"/>
              </a:rPr>
              <a:t>This amounted to a selling arrangement and was allowed</a:t>
            </a:r>
          </a:p>
          <a:p>
            <a:pPr marL="0" indent="0">
              <a:buNone/>
            </a:pPr>
            <a:endParaRPr lang="en-GB" dirty="0">
              <a:solidFill>
                <a:schemeClr val="bg1"/>
              </a:solidFill>
              <a:latin typeface="Arial Rounded MT Bold" panose="020F0704030504030204" pitchFamily="34" charset="0"/>
            </a:endParaRPr>
          </a:p>
          <a:p>
            <a:pPr marL="0" indent="0">
              <a:buNone/>
            </a:pPr>
            <a:r>
              <a:rPr lang="en-GB" b="1" dirty="0">
                <a:solidFill>
                  <a:srgbClr val="FF0000"/>
                </a:solidFill>
                <a:latin typeface="Arial Rounded MT Bold" panose="020F0704030504030204" pitchFamily="34" charset="0"/>
              </a:rPr>
              <a:t>De </a:t>
            </a:r>
            <a:r>
              <a:rPr lang="en-GB" b="1" dirty="0" err="1">
                <a:solidFill>
                  <a:srgbClr val="FF0000"/>
                </a:solidFill>
                <a:latin typeface="Arial Rounded MT Bold" panose="020F0704030504030204" pitchFamily="34" charset="0"/>
              </a:rPr>
              <a:t>Agostini</a:t>
            </a:r>
            <a:r>
              <a:rPr lang="en-GB" b="1" dirty="0">
                <a:solidFill>
                  <a:srgbClr val="FF0000"/>
                </a:solidFill>
                <a:latin typeface="Arial Rounded MT Bold" panose="020F0704030504030204" pitchFamily="34" charset="0"/>
              </a:rPr>
              <a:t> (1999)</a:t>
            </a:r>
          </a:p>
          <a:p>
            <a:pPr marL="0" indent="0">
              <a:buNone/>
            </a:pPr>
            <a:endParaRPr lang="en-GB" dirty="0">
              <a:solidFill>
                <a:schemeClr val="bg1"/>
              </a:solidFill>
              <a:latin typeface="Arial Rounded MT Bold" panose="020F0704030504030204" pitchFamily="34" charset="0"/>
            </a:endParaRPr>
          </a:p>
        </p:txBody>
      </p:sp>
      <p:pic>
        <p:nvPicPr>
          <p:cNvPr id="4" name="Picture 3"/>
          <p:cNvPicPr>
            <a:picLocks noChangeAspect="1"/>
          </p:cNvPicPr>
          <p:nvPr/>
        </p:nvPicPr>
        <p:blipFill>
          <a:blip r:embed="rId5"/>
          <a:stretch>
            <a:fillRect/>
          </a:stretch>
        </p:blipFill>
        <p:spPr>
          <a:xfrm>
            <a:off x="8562767" y="2695367"/>
            <a:ext cx="2143125" cy="2143125"/>
          </a:xfrm>
          <a:prstGeom prst="rect">
            <a:avLst/>
          </a:prstGeom>
        </p:spPr>
      </p:pic>
      <p:pic>
        <p:nvPicPr>
          <p:cNvPr id="5" name="Audio 4">
            <a:hlinkClick r:id="" action="ppaction://media"/>
            <a:extLst>
              <a:ext uri="{FF2B5EF4-FFF2-40B4-BE49-F238E27FC236}">
                <a16:creationId xmlns:a16="http://schemas.microsoft.com/office/drawing/2014/main" id="{C4414D8B-40BF-43A4-A57A-D4EB270891D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51048623"/>
      </p:ext>
    </p:extLst>
  </p:cSld>
  <p:clrMapOvr>
    <a:masterClrMapping/>
  </p:clrMapOvr>
  <mc:AlternateContent xmlns:mc="http://schemas.openxmlformats.org/markup-compatibility/2006" xmlns:p14="http://schemas.microsoft.com/office/powerpoint/2010/main">
    <mc:Choice Requires="p14">
      <p:transition spd="slow" p14:dur="2000" advTm="285909"/>
    </mc:Choice>
    <mc:Fallback xmlns="">
      <p:transition spd="slow" advTm="285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B69DA-A0A6-4A3A-9BCA-5A888313D76C}"/>
              </a:ext>
            </a:extLst>
          </p:cNvPr>
          <p:cNvSpPr>
            <a:spLocks noGrp="1"/>
          </p:cNvSpPr>
          <p:nvPr>
            <p:ph type="title"/>
          </p:nvPr>
        </p:nvSpPr>
        <p:spPr/>
        <p:txBody>
          <a:bodyPr/>
          <a:lstStyle/>
          <a:p>
            <a:r>
              <a:rPr lang="en-GB" dirty="0"/>
              <a:t>ARTICLE 35 TFEU</a:t>
            </a:r>
          </a:p>
        </p:txBody>
      </p:sp>
      <p:sp>
        <p:nvSpPr>
          <p:cNvPr id="3" name="Content Placeholder 2">
            <a:extLst>
              <a:ext uri="{FF2B5EF4-FFF2-40B4-BE49-F238E27FC236}">
                <a16:creationId xmlns:a16="http://schemas.microsoft.com/office/drawing/2014/main" id="{5DFB09BA-3A7C-4740-97A4-76B137E57176}"/>
              </a:ext>
            </a:extLst>
          </p:cNvPr>
          <p:cNvSpPr>
            <a:spLocks noGrp="1"/>
          </p:cNvSpPr>
          <p:nvPr>
            <p:ph idx="1"/>
          </p:nvPr>
        </p:nvSpPr>
        <p:spPr>
          <a:solidFill>
            <a:schemeClr val="lt1"/>
          </a:solidFill>
        </p:spPr>
        <p:txBody>
          <a:bodyPr/>
          <a:lstStyle/>
          <a:p>
            <a:pPr marL="0" indent="0">
              <a:buNone/>
            </a:pPr>
            <a:r>
              <a:rPr lang="en-GB" dirty="0">
                <a:solidFill>
                  <a:schemeClr val="bg1"/>
                </a:solidFill>
              </a:rPr>
              <a:t>NO QUANTITATIVE RESTRICTIONS ON EXPORTS</a:t>
            </a:r>
          </a:p>
          <a:p>
            <a:pPr marL="0" indent="0">
              <a:buNone/>
            </a:pPr>
            <a:endParaRPr lang="en-GB" dirty="0">
              <a:solidFill>
                <a:schemeClr val="bg1"/>
              </a:solidFill>
            </a:endParaRPr>
          </a:p>
          <a:p>
            <a:pPr marL="0" indent="0">
              <a:buNone/>
            </a:pPr>
            <a:r>
              <a:rPr lang="en-GB" dirty="0">
                <a:solidFill>
                  <a:schemeClr val="bg1"/>
                </a:solidFill>
              </a:rPr>
              <a:t>Most countries are trying to export and therefore tend to restrict imports</a:t>
            </a:r>
          </a:p>
        </p:txBody>
      </p:sp>
      <p:pic>
        <p:nvPicPr>
          <p:cNvPr id="4" name="Audio 3">
            <a:hlinkClick r:id="" action="ppaction://media"/>
            <a:extLst>
              <a:ext uri="{FF2B5EF4-FFF2-40B4-BE49-F238E27FC236}">
                <a16:creationId xmlns:a16="http://schemas.microsoft.com/office/drawing/2014/main" id="{DE582D5D-6CB1-4B5D-804D-3D1C42734FA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0406809"/>
      </p:ext>
    </p:extLst>
  </p:cSld>
  <p:clrMapOvr>
    <a:masterClrMapping/>
  </p:clrMapOvr>
  <mc:AlternateContent xmlns:mc="http://schemas.openxmlformats.org/markup-compatibility/2006" xmlns:p14="http://schemas.microsoft.com/office/powerpoint/2010/main">
    <mc:Choice Requires="p14">
      <p:transition spd="slow" p14:dur="2000" advTm="45860"/>
    </mc:Choice>
    <mc:Fallback xmlns="">
      <p:transition spd="slow" advTm="45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Article 36 </a:t>
            </a:r>
            <a:r>
              <a:rPr lang="en-GB" dirty="0" err="1"/>
              <a:t>tfeu</a:t>
            </a:r>
            <a:r>
              <a:rPr lang="en-GB" dirty="0"/>
              <a:t>- </a:t>
            </a:r>
            <a:r>
              <a:rPr lang="en-GB" dirty="0">
                <a:solidFill>
                  <a:schemeClr val="bg1"/>
                </a:solidFill>
              </a:rPr>
              <a:t>JUSTIFICATIONS FOR ANY QUANTITATIVE RESTRICTIONS</a:t>
            </a:r>
          </a:p>
        </p:txBody>
      </p:sp>
      <p:sp>
        <p:nvSpPr>
          <p:cNvPr id="3" name="Content Placeholder 2"/>
          <p:cNvSpPr>
            <a:spLocks noGrp="1"/>
          </p:cNvSpPr>
          <p:nvPr>
            <p:ph idx="1"/>
          </p:nvPr>
        </p:nvSpPr>
        <p:spPr>
          <a:xfrm>
            <a:off x="1043894" y="2011597"/>
            <a:ext cx="9784080" cy="4687294"/>
          </a:xfrm>
          <a:solidFill>
            <a:schemeClr val="tx1"/>
          </a:solidFill>
        </p:spPr>
        <p:txBody>
          <a:bodyPr>
            <a:normAutofit fontScale="62500" lnSpcReduction="20000"/>
          </a:bodyPr>
          <a:lstStyle/>
          <a:p>
            <a:r>
              <a:rPr lang="en-GB" sz="2800" b="1" u="sng" dirty="0">
                <a:solidFill>
                  <a:srgbClr val="0070C0"/>
                </a:solidFill>
              </a:rPr>
              <a:t>PUBLIC MORALITY</a:t>
            </a:r>
          </a:p>
          <a:p>
            <a:pPr marL="0" indent="0">
              <a:buNone/>
            </a:pPr>
            <a:r>
              <a:rPr lang="en-GB" b="1" dirty="0">
                <a:solidFill>
                  <a:srgbClr val="FF0000"/>
                </a:solidFill>
              </a:rPr>
              <a:t>Henn v Darby (1979)</a:t>
            </a:r>
          </a:p>
          <a:p>
            <a:pPr marL="0" indent="0">
              <a:buNone/>
            </a:pPr>
            <a:r>
              <a:rPr lang="en-GB" b="1" dirty="0" err="1">
                <a:solidFill>
                  <a:srgbClr val="FF0000"/>
                </a:solidFill>
              </a:rPr>
              <a:t>Conegate</a:t>
            </a:r>
            <a:r>
              <a:rPr lang="en-GB" b="1" dirty="0">
                <a:solidFill>
                  <a:srgbClr val="FF0000"/>
                </a:solidFill>
              </a:rPr>
              <a:t> [1986]</a:t>
            </a:r>
          </a:p>
          <a:p>
            <a:endParaRPr lang="en-GB" b="1" u="sng" dirty="0">
              <a:solidFill>
                <a:srgbClr val="0070C0"/>
              </a:solidFill>
            </a:endParaRPr>
          </a:p>
          <a:p>
            <a:r>
              <a:rPr lang="en-GB" sz="2800" b="1" u="sng" dirty="0">
                <a:solidFill>
                  <a:srgbClr val="0070C0"/>
                </a:solidFill>
              </a:rPr>
              <a:t>PUBLIC POLICY</a:t>
            </a:r>
          </a:p>
          <a:p>
            <a:r>
              <a:rPr lang="en-GB" b="1" dirty="0">
                <a:solidFill>
                  <a:srgbClr val="FF0000"/>
                </a:solidFill>
              </a:rPr>
              <a:t>Thompson (1978)</a:t>
            </a:r>
          </a:p>
          <a:p>
            <a:r>
              <a:rPr lang="en-GB" b="1" dirty="0">
                <a:solidFill>
                  <a:srgbClr val="FF0000"/>
                </a:solidFill>
              </a:rPr>
              <a:t>Cullet v Centre Leclerc [1985]</a:t>
            </a:r>
          </a:p>
          <a:p>
            <a:endParaRPr lang="en-GB" b="1" u="sng" dirty="0">
              <a:solidFill>
                <a:srgbClr val="0070C0"/>
              </a:solidFill>
            </a:endParaRPr>
          </a:p>
          <a:p>
            <a:r>
              <a:rPr lang="en-GB" sz="2800" b="1" u="sng" dirty="0">
                <a:solidFill>
                  <a:srgbClr val="0070C0"/>
                </a:solidFill>
              </a:rPr>
              <a:t>NATIONAL/PUBLIC SECURITY</a:t>
            </a:r>
          </a:p>
          <a:p>
            <a:r>
              <a:rPr lang="en-GB" b="1" dirty="0">
                <a:solidFill>
                  <a:srgbClr val="FF0000"/>
                </a:solidFill>
              </a:rPr>
              <a:t>Campus oil (1983)</a:t>
            </a:r>
          </a:p>
          <a:p>
            <a:endParaRPr lang="en-GB" b="1" dirty="0">
              <a:solidFill>
                <a:srgbClr val="FF0000"/>
              </a:solidFill>
            </a:endParaRPr>
          </a:p>
          <a:p>
            <a:r>
              <a:rPr lang="en-GB" dirty="0">
                <a:solidFill>
                  <a:srgbClr val="0070C0"/>
                </a:solidFill>
              </a:rPr>
              <a:t>PROTECTION OF LIFE OR HEALTH OF HUMANS, ANIMALS OR PLANTS</a:t>
            </a:r>
          </a:p>
          <a:p>
            <a:r>
              <a:rPr lang="en-GB" dirty="0">
                <a:solidFill>
                  <a:srgbClr val="0070C0"/>
                </a:solidFill>
              </a:rPr>
              <a:t>PROTECTION OF NATIONAL TREASURES – Italian arts case</a:t>
            </a:r>
          </a:p>
          <a:p>
            <a:r>
              <a:rPr lang="en-GB" dirty="0">
                <a:solidFill>
                  <a:srgbClr val="0070C0"/>
                </a:solidFill>
              </a:rPr>
              <a:t>PROTECTION OF INDUSTRIAL/COMMERCIAL PROPERTY</a:t>
            </a:r>
          </a:p>
        </p:txBody>
      </p:sp>
      <p:pic>
        <p:nvPicPr>
          <p:cNvPr id="4" name="Picture 3"/>
          <p:cNvPicPr>
            <a:picLocks noChangeAspect="1"/>
          </p:cNvPicPr>
          <p:nvPr/>
        </p:nvPicPr>
        <p:blipFill>
          <a:blip r:embed="rId5"/>
          <a:stretch>
            <a:fillRect/>
          </a:stretch>
        </p:blipFill>
        <p:spPr>
          <a:xfrm>
            <a:off x="4273826" y="1952559"/>
            <a:ext cx="2022406" cy="1094088"/>
          </a:xfrm>
          <a:prstGeom prst="rect">
            <a:avLst/>
          </a:prstGeom>
        </p:spPr>
      </p:pic>
      <p:pic>
        <p:nvPicPr>
          <p:cNvPr id="5" name="Picture 4"/>
          <p:cNvPicPr>
            <a:picLocks noChangeAspect="1"/>
          </p:cNvPicPr>
          <p:nvPr/>
        </p:nvPicPr>
        <p:blipFill>
          <a:blip r:embed="rId6"/>
          <a:stretch>
            <a:fillRect/>
          </a:stretch>
        </p:blipFill>
        <p:spPr>
          <a:xfrm>
            <a:off x="6415615" y="3046647"/>
            <a:ext cx="1430992" cy="1166632"/>
          </a:xfrm>
          <a:prstGeom prst="rect">
            <a:avLst/>
          </a:prstGeom>
        </p:spPr>
      </p:pic>
      <p:pic>
        <p:nvPicPr>
          <p:cNvPr id="6" name="Picture 5"/>
          <p:cNvPicPr>
            <a:picLocks noChangeAspect="1"/>
          </p:cNvPicPr>
          <p:nvPr/>
        </p:nvPicPr>
        <p:blipFill>
          <a:blip r:embed="rId7"/>
          <a:stretch>
            <a:fillRect/>
          </a:stretch>
        </p:blipFill>
        <p:spPr>
          <a:xfrm>
            <a:off x="8214769" y="3994618"/>
            <a:ext cx="2245043" cy="1195413"/>
          </a:xfrm>
          <a:prstGeom prst="rect">
            <a:avLst/>
          </a:prstGeom>
        </p:spPr>
      </p:pic>
      <p:pic>
        <p:nvPicPr>
          <p:cNvPr id="8" name="Audio 7">
            <a:hlinkClick r:id="" action="ppaction://media"/>
            <a:extLst>
              <a:ext uri="{FF2B5EF4-FFF2-40B4-BE49-F238E27FC236}">
                <a16:creationId xmlns:a16="http://schemas.microsoft.com/office/drawing/2014/main" id="{F33FAF36-6D7C-4B0E-8F78-CA6B90FF1E3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07468649"/>
      </p:ext>
    </p:extLst>
  </p:cSld>
  <p:clrMapOvr>
    <a:masterClrMapping/>
  </p:clrMapOvr>
  <mc:AlternateContent xmlns:mc="http://schemas.openxmlformats.org/markup-compatibility/2006" xmlns:p14="http://schemas.microsoft.com/office/powerpoint/2010/main">
    <mc:Choice Requires="p14">
      <p:transition spd="slow" p14:dur="2000" advTm="206422"/>
    </mc:Choice>
    <mc:Fallback xmlns="">
      <p:transition spd="slow" advTm="206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2D9B2-2F42-7D42-951F-6A41365A9E56}"/>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ED02E649-313C-5549-B2CC-111F6D6EDA4E}"/>
              </a:ext>
            </a:extLst>
          </p:cNvPr>
          <p:cNvSpPr>
            <a:spLocks noGrp="1"/>
          </p:cNvSpPr>
          <p:nvPr>
            <p:ph idx="1"/>
          </p:nvPr>
        </p:nvSpPr>
        <p:spPr/>
        <p:txBody>
          <a:bodyPr/>
          <a:lstStyle/>
          <a:p>
            <a:pPr marL="0" indent="0">
              <a:buNone/>
            </a:pPr>
            <a:endParaRPr lang="en-GB" dirty="0"/>
          </a:p>
        </p:txBody>
      </p:sp>
      <p:sp>
        <p:nvSpPr>
          <p:cNvPr id="4" name="Rectangle 3">
            <a:extLst>
              <a:ext uri="{FF2B5EF4-FFF2-40B4-BE49-F238E27FC236}">
                <a16:creationId xmlns:a16="http://schemas.microsoft.com/office/drawing/2014/main" id="{898A5273-D62F-EF44-8D51-B9D4EFEDE65C}"/>
              </a:ext>
            </a:extLst>
          </p:cNvPr>
          <p:cNvSpPr/>
          <p:nvPr/>
        </p:nvSpPr>
        <p:spPr>
          <a:xfrm>
            <a:off x="1202919" y="2011680"/>
            <a:ext cx="9784080" cy="420624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457200" indent="-457200" algn="ctr">
              <a:buAutoNum type="arabicPeriod"/>
            </a:pPr>
            <a:r>
              <a:rPr lang="en-GB" sz="2400" dirty="0"/>
              <a:t>A wide approach is adopted towards </a:t>
            </a:r>
            <a:r>
              <a:rPr lang="en-GB" sz="2400" b="1" dirty="0"/>
              <a:t>Art 34 </a:t>
            </a:r>
            <a:r>
              <a:rPr lang="en-GB" sz="2400" dirty="0"/>
              <a:t>(and </a:t>
            </a:r>
            <a:r>
              <a:rPr lang="en-GB" sz="2400" b="1" dirty="0"/>
              <a:t>Art 35</a:t>
            </a:r>
            <a:r>
              <a:rPr lang="en-GB" sz="2400" dirty="0"/>
              <a:t>) to protect market integration.</a:t>
            </a:r>
          </a:p>
          <a:p>
            <a:pPr marL="457200" indent="-457200" algn="ctr">
              <a:buAutoNum type="arabicPeriod"/>
            </a:pPr>
            <a:endParaRPr lang="en-GB" sz="2400" dirty="0"/>
          </a:p>
          <a:p>
            <a:pPr algn="ctr"/>
            <a:r>
              <a:rPr lang="en-GB" sz="2400" dirty="0"/>
              <a:t>2. </a:t>
            </a:r>
            <a:r>
              <a:rPr lang="en-GB" sz="2400" b="1" dirty="0"/>
              <a:t>Arts 34-35 </a:t>
            </a:r>
            <a:r>
              <a:rPr lang="en-GB" sz="2400" dirty="0"/>
              <a:t>apply to public bodies, semi-public bodies and quangos.  </a:t>
            </a:r>
            <a:r>
              <a:rPr lang="en-GB" sz="2400" b="1" i="1" dirty="0"/>
              <a:t>Commission v France [1997] </a:t>
            </a:r>
            <a:r>
              <a:rPr lang="en-GB" sz="2400" dirty="0"/>
              <a:t>shows that a MS can be in breach for a manifest and persistent failure to remedy a disruption by private individuals.</a:t>
            </a:r>
          </a:p>
          <a:p>
            <a:pPr algn="ctr"/>
            <a:endParaRPr lang="en-GB" sz="2400" dirty="0"/>
          </a:p>
          <a:p>
            <a:pPr algn="ctr"/>
            <a:r>
              <a:rPr lang="en-GB" sz="2400" dirty="0"/>
              <a:t>3. The ruling in </a:t>
            </a:r>
            <a:r>
              <a:rPr lang="en-GB" sz="2400" b="1" i="1" dirty="0" err="1"/>
              <a:t>Fra.bo</a:t>
            </a:r>
            <a:r>
              <a:rPr lang="en-GB" sz="2400" b="1" i="1" dirty="0"/>
              <a:t> Spa [2012] </a:t>
            </a:r>
            <a:r>
              <a:rPr lang="en-GB" sz="2400" dirty="0"/>
              <a:t>is an example of </a:t>
            </a:r>
            <a:r>
              <a:rPr lang="en-GB" sz="2400" b="1" dirty="0"/>
              <a:t>Art 34 </a:t>
            </a:r>
            <a:r>
              <a:rPr lang="en-GB" sz="2400" dirty="0"/>
              <a:t>having a limited horizontal application.</a:t>
            </a:r>
          </a:p>
        </p:txBody>
      </p:sp>
    </p:spTree>
    <p:extLst>
      <p:ext uri="{BB962C8B-B14F-4D97-AF65-F5344CB8AC3E}">
        <p14:creationId xmlns:p14="http://schemas.microsoft.com/office/powerpoint/2010/main" val="13775488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92F99-5EA9-8740-BE38-6A94FA901BF8}"/>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3E7FEF92-D41C-244E-AEC9-E4A62718B6A0}"/>
              </a:ext>
            </a:extLst>
          </p:cNvPr>
          <p:cNvSpPr>
            <a:spLocks noGrp="1"/>
          </p:cNvSpPr>
          <p:nvPr>
            <p:ph idx="1"/>
          </p:nvPr>
        </p:nvSpPr>
        <p:spPr/>
        <p:txBody>
          <a:bodyPr/>
          <a:lstStyle/>
          <a:p>
            <a:pPr marL="0" indent="0">
              <a:buNone/>
            </a:pPr>
            <a:endParaRPr lang="en-GB" dirty="0"/>
          </a:p>
        </p:txBody>
      </p:sp>
      <p:sp>
        <p:nvSpPr>
          <p:cNvPr id="4" name="Rectangle 3">
            <a:extLst>
              <a:ext uri="{FF2B5EF4-FFF2-40B4-BE49-F238E27FC236}">
                <a16:creationId xmlns:a16="http://schemas.microsoft.com/office/drawing/2014/main" id="{F1066F8F-C320-DB46-9324-B51B5E67E362}"/>
              </a:ext>
            </a:extLst>
          </p:cNvPr>
          <p:cNvSpPr/>
          <p:nvPr/>
        </p:nvSpPr>
        <p:spPr>
          <a:xfrm>
            <a:off x="1202919" y="2011680"/>
            <a:ext cx="9784080" cy="420624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4</a:t>
            </a:r>
            <a:r>
              <a:rPr lang="en-GB" sz="2400" dirty="0"/>
              <a:t>.  A </a:t>
            </a:r>
            <a:r>
              <a:rPr lang="en-GB" sz="2400" b="1" dirty="0"/>
              <a:t>quantitative restriction </a:t>
            </a:r>
            <a:r>
              <a:rPr lang="en-GB" sz="2400" dirty="0"/>
              <a:t>was defined as </a:t>
            </a:r>
            <a:r>
              <a:rPr lang="en-GB" sz="2400" i="1" dirty="0"/>
              <a:t>“any measures which amount to a total or partial restraint of…imports, exports or goods in transit” </a:t>
            </a:r>
            <a:r>
              <a:rPr lang="en-GB" sz="2400" dirty="0"/>
              <a:t>(</a:t>
            </a:r>
            <a:r>
              <a:rPr lang="en-GB" sz="2400" b="1" i="1" dirty="0" err="1"/>
              <a:t>Riseria</a:t>
            </a:r>
            <a:r>
              <a:rPr lang="en-GB" sz="2400" b="1" i="1" dirty="0"/>
              <a:t> Luigi </a:t>
            </a:r>
            <a:r>
              <a:rPr lang="en-GB" sz="2400" b="1" i="1" dirty="0" err="1"/>
              <a:t>Geddo</a:t>
            </a:r>
            <a:r>
              <a:rPr lang="en-GB" sz="2400" b="1" i="1" dirty="0"/>
              <a:t> v </a:t>
            </a:r>
            <a:r>
              <a:rPr lang="en-GB" sz="2400" b="1" i="1" dirty="0" err="1"/>
              <a:t>Ente</a:t>
            </a:r>
            <a:r>
              <a:rPr lang="en-GB" sz="2400" b="1" i="1" dirty="0"/>
              <a:t> Nazionale </a:t>
            </a:r>
            <a:r>
              <a:rPr lang="en-GB" sz="2400" b="1" i="1" dirty="0" err="1"/>
              <a:t>Risi</a:t>
            </a:r>
            <a:r>
              <a:rPr lang="en-GB" sz="2400" b="1" i="1" dirty="0"/>
              <a:t> [1973]</a:t>
            </a:r>
            <a:r>
              <a:rPr lang="en-GB" sz="2400" dirty="0"/>
              <a:t>).</a:t>
            </a:r>
          </a:p>
          <a:p>
            <a:pPr algn="ctr"/>
            <a:endParaRPr lang="en-GB" sz="2400" dirty="0"/>
          </a:p>
          <a:p>
            <a:pPr algn="ctr"/>
            <a:r>
              <a:rPr lang="en-GB" sz="2400" dirty="0"/>
              <a:t>5. A </a:t>
            </a:r>
            <a:r>
              <a:rPr lang="en-GB" sz="2400" b="1" dirty="0"/>
              <a:t>measure having “equivalent effect” to a quantitative restriction </a:t>
            </a:r>
            <a:r>
              <a:rPr lang="en-GB" sz="2400" dirty="0"/>
              <a:t>is one that is </a:t>
            </a:r>
            <a:r>
              <a:rPr lang="en-GB" sz="2400" i="1" dirty="0"/>
              <a:t>“capable of hindering, directly or indirectly, actually or potentially, intra-</a:t>
            </a:r>
            <a:r>
              <a:rPr lang="en-GB" sz="2400" dirty="0"/>
              <a:t>[Union} </a:t>
            </a:r>
            <a:r>
              <a:rPr lang="en-GB" sz="2400" i="1" dirty="0"/>
              <a:t>trade…”(</a:t>
            </a:r>
            <a:r>
              <a:rPr lang="en-GB" sz="2400" b="1" i="1" dirty="0"/>
              <a:t>Procureur du Roi v </a:t>
            </a:r>
            <a:r>
              <a:rPr lang="en-GB" sz="2400" b="1" i="1" dirty="0" err="1"/>
              <a:t>Dassonville</a:t>
            </a:r>
            <a:r>
              <a:rPr lang="en-GB" sz="2400" b="1" i="1" dirty="0"/>
              <a:t> [1974]</a:t>
            </a:r>
            <a:r>
              <a:rPr lang="en-GB" sz="2400" i="1" dirty="0"/>
              <a:t>).</a:t>
            </a:r>
          </a:p>
          <a:p>
            <a:pPr algn="ctr"/>
            <a:endParaRPr lang="en-GB" sz="2400" i="1" dirty="0"/>
          </a:p>
          <a:p>
            <a:pPr algn="ctr"/>
            <a:r>
              <a:rPr lang="en-GB" sz="2400" dirty="0"/>
              <a:t>6. </a:t>
            </a:r>
            <a:r>
              <a:rPr lang="en-GB" sz="2400" b="1" dirty="0"/>
              <a:t>Distinctly applicable measures </a:t>
            </a:r>
            <a:r>
              <a:rPr lang="en-GB" sz="2400" dirty="0"/>
              <a:t>are those that make imports or exports more difficult by imposing a different legal obligation on importers (or exporters) than the obligation on domestic products.  Examples include:-</a:t>
            </a:r>
          </a:p>
        </p:txBody>
      </p:sp>
    </p:spTree>
    <p:extLst>
      <p:ext uri="{BB962C8B-B14F-4D97-AF65-F5344CB8AC3E}">
        <p14:creationId xmlns:p14="http://schemas.microsoft.com/office/powerpoint/2010/main" val="23995861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ECD06-65B6-3244-905D-0FA33FD21E2D}"/>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E47F8447-6A13-0A48-914F-E7E7566D3A5E}"/>
              </a:ext>
            </a:extLst>
          </p:cNvPr>
          <p:cNvSpPr>
            <a:spLocks noGrp="1"/>
          </p:cNvSpPr>
          <p:nvPr>
            <p:ph idx="1"/>
          </p:nvPr>
        </p:nvSpPr>
        <p:spPr/>
        <p:txBody>
          <a:bodyPr/>
          <a:lstStyle/>
          <a:p>
            <a:endParaRPr lang="en-GB"/>
          </a:p>
        </p:txBody>
      </p:sp>
      <p:sp>
        <p:nvSpPr>
          <p:cNvPr id="4" name="Rectangle 3">
            <a:extLst>
              <a:ext uri="{FF2B5EF4-FFF2-40B4-BE49-F238E27FC236}">
                <a16:creationId xmlns:a16="http://schemas.microsoft.com/office/drawing/2014/main" id="{8A080B4F-3E86-3C4E-9178-2AEFFA543CC3}"/>
              </a:ext>
            </a:extLst>
          </p:cNvPr>
          <p:cNvSpPr/>
          <p:nvPr/>
        </p:nvSpPr>
        <p:spPr>
          <a:xfrm>
            <a:off x="1202919" y="2011680"/>
            <a:ext cx="9784080" cy="420624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285750" indent="-285750" algn="ctr">
              <a:buFont typeface="Arial" panose="020B0604020202020204" pitchFamily="34" charset="0"/>
              <a:buChar char="•"/>
            </a:pPr>
            <a:r>
              <a:rPr lang="en-GB" sz="2200" dirty="0"/>
              <a:t>Measures that favour direct imports over indirect imports (</a:t>
            </a:r>
            <a:r>
              <a:rPr lang="en-GB" sz="2200" b="1" i="1" dirty="0" err="1"/>
              <a:t>Dassonville</a:t>
            </a:r>
            <a:r>
              <a:rPr lang="en-GB" sz="2200" dirty="0"/>
              <a:t>).</a:t>
            </a:r>
          </a:p>
          <a:p>
            <a:pPr algn="ctr"/>
            <a:endParaRPr lang="en-GB" sz="2200" dirty="0"/>
          </a:p>
          <a:p>
            <a:pPr marL="285750" indent="-285750" algn="ctr">
              <a:buFont typeface="Arial" panose="020B0604020202020204" pitchFamily="34" charset="0"/>
              <a:buChar char="•"/>
            </a:pPr>
            <a:r>
              <a:rPr lang="en-GB" sz="2200" dirty="0"/>
              <a:t>National (non-binding) measures encouraging discrimination (</a:t>
            </a:r>
            <a:r>
              <a:rPr lang="en-GB" sz="2200" b="1" i="1" dirty="0"/>
              <a:t>Commission v Ireland (Buy Irish) [1982]</a:t>
            </a:r>
            <a:r>
              <a:rPr lang="en-GB" sz="2200" dirty="0"/>
              <a:t>).</a:t>
            </a:r>
          </a:p>
          <a:p>
            <a:pPr algn="ctr"/>
            <a:endParaRPr lang="en-GB" sz="2200" dirty="0"/>
          </a:p>
          <a:p>
            <a:pPr marL="285750" indent="-285750" algn="ctr">
              <a:buFont typeface="Arial" panose="020B0604020202020204" pitchFamily="34" charset="0"/>
              <a:buChar char="•"/>
            </a:pPr>
            <a:r>
              <a:rPr lang="en-GB" sz="2200" dirty="0"/>
              <a:t>Administrative practices (</a:t>
            </a:r>
            <a:r>
              <a:rPr lang="en-GB" sz="2200" b="1" i="1" dirty="0"/>
              <a:t>Commission v France (Franking Machines)[1985]</a:t>
            </a:r>
            <a:r>
              <a:rPr lang="en-GB" sz="2200" dirty="0"/>
              <a:t>).</a:t>
            </a:r>
          </a:p>
          <a:p>
            <a:pPr marL="285750" indent="-285750" algn="ctr">
              <a:buFont typeface="Arial" panose="020B0604020202020204" pitchFamily="34" charset="0"/>
              <a:buChar char="•"/>
            </a:pPr>
            <a:endParaRPr lang="en-GB" sz="2200" dirty="0"/>
          </a:p>
          <a:p>
            <a:pPr marL="285750" indent="-285750" algn="ctr">
              <a:buFont typeface="Arial" panose="020B0604020202020204" pitchFamily="34" charset="0"/>
              <a:buChar char="•"/>
            </a:pPr>
            <a:r>
              <a:rPr lang="en-GB" sz="2200" dirty="0"/>
              <a:t>Origin labelling (</a:t>
            </a:r>
            <a:r>
              <a:rPr lang="en-GB" sz="2200" b="1" i="1" dirty="0"/>
              <a:t>Commission v Ireland  (Irish Souvenirs)[1981]</a:t>
            </a:r>
            <a:r>
              <a:rPr lang="en-GB" sz="2200" dirty="0"/>
              <a:t>).</a:t>
            </a:r>
          </a:p>
          <a:p>
            <a:pPr marL="285750" indent="-285750" algn="ctr">
              <a:buFont typeface="Arial" panose="020B0604020202020204" pitchFamily="34" charset="0"/>
              <a:buChar char="•"/>
            </a:pPr>
            <a:endParaRPr lang="en-GB" sz="2200" dirty="0"/>
          </a:p>
          <a:p>
            <a:pPr marL="285750" indent="-285750" algn="ctr">
              <a:buFont typeface="Arial" panose="020B0604020202020204" pitchFamily="34" charset="0"/>
              <a:buChar char="•"/>
            </a:pPr>
            <a:r>
              <a:rPr lang="en-GB" sz="2200" dirty="0"/>
              <a:t>Import and export restrictions/inspections (</a:t>
            </a:r>
            <a:r>
              <a:rPr lang="en-GB" sz="2200" b="1" i="1" dirty="0" err="1"/>
              <a:t>Denkavit</a:t>
            </a:r>
            <a:r>
              <a:rPr lang="en-GB" sz="2200" b="1" i="1" dirty="0"/>
              <a:t> [1979] </a:t>
            </a:r>
            <a:r>
              <a:rPr lang="en-GB" sz="2200" dirty="0"/>
              <a:t>and </a:t>
            </a:r>
            <a:r>
              <a:rPr lang="en-GB" sz="2200" b="1" i="1" dirty="0" err="1"/>
              <a:t>Bouhelier</a:t>
            </a:r>
            <a:r>
              <a:rPr lang="en-GB" sz="2200" b="1" i="1" dirty="0"/>
              <a:t> [1977]</a:t>
            </a:r>
            <a:r>
              <a:rPr lang="en-GB" sz="2200" dirty="0"/>
              <a:t>).</a:t>
            </a:r>
          </a:p>
          <a:p>
            <a:pPr marL="285750" indent="-285750" algn="ctr">
              <a:buFont typeface="Arial" panose="020B0604020202020204" pitchFamily="34" charset="0"/>
              <a:buChar char="•"/>
            </a:pPr>
            <a:endParaRPr lang="en-GB" sz="2200" dirty="0"/>
          </a:p>
          <a:p>
            <a:pPr marL="285750" indent="-285750" algn="ctr">
              <a:buFont typeface="Arial" panose="020B0604020202020204" pitchFamily="34" charset="0"/>
              <a:buChar char="•"/>
            </a:pPr>
            <a:r>
              <a:rPr lang="en-GB" sz="2200" dirty="0"/>
              <a:t>Minimum and maximum prices (</a:t>
            </a:r>
            <a:r>
              <a:rPr lang="en-GB" sz="2200" b="1" i="1" dirty="0"/>
              <a:t>Riccardo </a:t>
            </a:r>
            <a:r>
              <a:rPr lang="en-GB" sz="2200" b="1" i="1" dirty="0" err="1"/>
              <a:t>Tasca</a:t>
            </a:r>
            <a:r>
              <a:rPr lang="en-GB" sz="2200" b="1" i="1" dirty="0"/>
              <a:t>: Van </a:t>
            </a:r>
            <a:r>
              <a:rPr lang="en-GB" sz="2200" b="1" i="1" dirty="0" err="1"/>
              <a:t>Tiggele</a:t>
            </a:r>
            <a:r>
              <a:rPr lang="en-GB" sz="2200" dirty="0"/>
              <a:t>).</a:t>
            </a:r>
          </a:p>
        </p:txBody>
      </p:sp>
    </p:spTree>
    <p:extLst>
      <p:ext uri="{BB962C8B-B14F-4D97-AF65-F5344CB8AC3E}">
        <p14:creationId xmlns:p14="http://schemas.microsoft.com/office/powerpoint/2010/main" val="36636071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B8081-E9F0-8B41-ADB2-F86E970DADAA}"/>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76D88DD7-4CE5-0544-8B9A-5319445F0924}"/>
              </a:ext>
            </a:extLst>
          </p:cNvPr>
          <p:cNvSpPr>
            <a:spLocks noGrp="1"/>
          </p:cNvSpPr>
          <p:nvPr>
            <p:ph idx="1"/>
          </p:nvPr>
        </p:nvSpPr>
        <p:spPr/>
        <p:txBody>
          <a:bodyPr/>
          <a:lstStyle/>
          <a:p>
            <a:endParaRPr lang="en-GB"/>
          </a:p>
        </p:txBody>
      </p:sp>
      <p:sp>
        <p:nvSpPr>
          <p:cNvPr id="4" name="Rectangle 3">
            <a:extLst>
              <a:ext uri="{FF2B5EF4-FFF2-40B4-BE49-F238E27FC236}">
                <a16:creationId xmlns:a16="http://schemas.microsoft.com/office/drawing/2014/main" id="{3250A8F2-DEE0-3547-AD51-0C633C261620}"/>
              </a:ext>
            </a:extLst>
          </p:cNvPr>
          <p:cNvSpPr/>
          <p:nvPr/>
        </p:nvSpPr>
        <p:spPr>
          <a:xfrm>
            <a:off x="1202919" y="2011680"/>
            <a:ext cx="9784080" cy="420624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7. </a:t>
            </a:r>
            <a:r>
              <a:rPr lang="en-GB" sz="2400" b="1" dirty="0"/>
              <a:t>Indistinctly applicable </a:t>
            </a:r>
            <a:r>
              <a:rPr lang="en-GB" sz="2400" dirty="0"/>
              <a:t>measures are those that apply the same legal obligation on domestic and imported goods but act as a factual hindrance to imports/exports.</a:t>
            </a:r>
          </a:p>
          <a:p>
            <a:pPr algn="ctr"/>
            <a:endParaRPr lang="en-GB" sz="2400" dirty="0"/>
          </a:p>
          <a:p>
            <a:pPr algn="ctr"/>
            <a:r>
              <a:rPr lang="en-GB" sz="2400" dirty="0"/>
              <a:t>8. </a:t>
            </a:r>
            <a:r>
              <a:rPr lang="en-GB" sz="2400" b="1" i="1" dirty="0"/>
              <a:t>Cassis [1979] </a:t>
            </a:r>
            <a:r>
              <a:rPr lang="en-GB" sz="2400" dirty="0"/>
              <a:t>showed that such measures are within </a:t>
            </a:r>
            <a:r>
              <a:rPr lang="en-GB" sz="2400" b="1" dirty="0"/>
              <a:t>Art 34 </a:t>
            </a:r>
            <a:r>
              <a:rPr lang="en-GB" sz="2400" dirty="0"/>
              <a:t>and will amount to a breach unless they are necessary to satisfy a </a:t>
            </a:r>
            <a:r>
              <a:rPr lang="en-GB" sz="2400" b="1" dirty="0"/>
              <a:t>mandatory requirement.  </a:t>
            </a:r>
            <a:r>
              <a:rPr lang="en-GB" sz="2400" dirty="0"/>
              <a:t>This requires MSs to </a:t>
            </a:r>
            <a:r>
              <a:rPr lang="en-GB" sz="2400" b="1" dirty="0"/>
              <a:t>justify </a:t>
            </a:r>
            <a:r>
              <a:rPr lang="en-GB" sz="2400" dirty="0"/>
              <a:t>the measure and show it is </a:t>
            </a:r>
            <a:r>
              <a:rPr lang="en-GB" sz="2400" b="1" dirty="0"/>
              <a:t>proportionate. </a:t>
            </a:r>
            <a:r>
              <a:rPr lang="en-GB" sz="2400" dirty="0"/>
              <a:t>The case reflects:</a:t>
            </a:r>
          </a:p>
          <a:p>
            <a:pPr algn="ctr"/>
            <a:endParaRPr lang="en-GB" sz="2400" dirty="0"/>
          </a:p>
          <a:p>
            <a:pPr marL="285750" indent="-285750" algn="ctr">
              <a:buFont typeface="Arial" panose="020B0604020202020204" pitchFamily="34" charset="0"/>
              <a:buChar char="•"/>
            </a:pPr>
            <a:r>
              <a:rPr lang="en-GB" sz="2400" dirty="0"/>
              <a:t>A principle of mutual recognition;</a:t>
            </a:r>
          </a:p>
          <a:p>
            <a:pPr marL="285750" indent="-285750" algn="ctr">
              <a:buFont typeface="Arial" panose="020B0604020202020204" pitchFamily="34" charset="0"/>
              <a:buChar char="•"/>
            </a:pPr>
            <a:r>
              <a:rPr lang="en-GB" sz="2400" dirty="0"/>
              <a:t>The rule of reason. </a:t>
            </a:r>
          </a:p>
        </p:txBody>
      </p:sp>
    </p:spTree>
    <p:extLst>
      <p:ext uri="{BB962C8B-B14F-4D97-AF65-F5344CB8AC3E}">
        <p14:creationId xmlns:p14="http://schemas.microsoft.com/office/powerpoint/2010/main" val="13597120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70C89-C4AB-914C-9293-17FA62C26E46}"/>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05C9D914-F8D6-614E-8788-539919EE7393}"/>
              </a:ext>
            </a:extLst>
          </p:cNvPr>
          <p:cNvSpPr>
            <a:spLocks noGrp="1"/>
          </p:cNvSpPr>
          <p:nvPr>
            <p:ph idx="1"/>
          </p:nvPr>
        </p:nvSpPr>
        <p:spPr/>
        <p:txBody>
          <a:bodyPr/>
          <a:lstStyle/>
          <a:p>
            <a:endParaRPr lang="en-GB" dirty="0"/>
          </a:p>
        </p:txBody>
      </p:sp>
      <p:sp>
        <p:nvSpPr>
          <p:cNvPr id="4" name="Rectangle 3">
            <a:extLst>
              <a:ext uri="{FF2B5EF4-FFF2-40B4-BE49-F238E27FC236}">
                <a16:creationId xmlns:a16="http://schemas.microsoft.com/office/drawing/2014/main" id="{88A19434-B156-614B-B051-1EC6239DA2A4}"/>
              </a:ext>
            </a:extLst>
          </p:cNvPr>
          <p:cNvSpPr/>
          <p:nvPr/>
        </p:nvSpPr>
        <p:spPr>
          <a:xfrm>
            <a:off x="1202919" y="2011680"/>
            <a:ext cx="9784080" cy="420624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t>9. Cases like </a:t>
            </a:r>
            <a:r>
              <a:rPr lang="en-GB" sz="2000" b="1" i="1" dirty="0" err="1"/>
              <a:t>Cinetheque</a:t>
            </a:r>
            <a:r>
              <a:rPr lang="en-GB" sz="2000" b="1" i="1" dirty="0"/>
              <a:t> [1985] </a:t>
            </a:r>
            <a:r>
              <a:rPr lang="en-GB" sz="2000" dirty="0"/>
              <a:t>and </a:t>
            </a:r>
            <a:r>
              <a:rPr lang="en-GB" sz="2000" b="1" i="1" dirty="0"/>
              <a:t>Torfaen BC v B&amp;Q plc [1989] </a:t>
            </a:r>
            <a:r>
              <a:rPr lang="en-GB" sz="2000" dirty="0"/>
              <a:t>show that the </a:t>
            </a:r>
            <a:r>
              <a:rPr lang="en-GB" sz="2000" b="1" i="1" dirty="0"/>
              <a:t>Cassis </a:t>
            </a:r>
            <a:r>
              <a:rPr lang="en-GB" sz="2000" dirty="0"/>
              <a:t>approach was too wide as it applied to rules that restricted the overall volume of sales but the impact was no greater for importers than the impact on domestic producers.</a:t>
            </a:r>
          </a:p>
          <a:p>
            <a:pPr algn="ctr"/>
            <a:endParaRPr lang="en-GB" sz="2000" dirty="0"/>
          </a:p>
          <a:p>
            <a:pPr marL="457200" indent="-457200" algn="ctr">
              <a:buAutoNum type="arabicPeriod" startAt="10"/>
            </a:pPr>
            <a:r>
              <a:rPr lang="en-GB" sz="2000" dirty="0"/>
              <a:t>The CJ in </a:t>
            </a:r>
            <a:r>
              <a:rPr lang="en-GB" sz="2000" b="1" i="1" dirty="0"/>
              <a:t>Criminal Proceedings against Keck &amp; </a:t>
            </a:r>
            <a:r>
              <a:rPr lang="en-GB" sz="2000" b="1" i="1" dirty="0" err="1"/>
              <a:t>Mithouard</a:t>
            </a:r>
            <a:r>
              <a:rPr lang="en-GB" sz="2000" b="1" i="1" dirty="0"/>
              <a:t> [1993] </a:t>
            </a:r>
            <a:r>
              <a:rPr lang="en-GB" sz="2000" dirty="0"/>
              <a:t>made a distinction between indistinctly applicable national rules on </a:t>
            </a:r>
            <a:r>
              <a:rPr lang="en-GB" sz="2000" b="1" dirty="0"/>
              <a:t>product characteristics </a:t>
            </a:r>
            <a:r>
              <a:rPr lang="en-GB" sz="2000" dirty="0"/>
              <a:t>and those on </a:t>
            </a:r>
            <a:r>
              <a:rPr lang="en-GB" sz="2000" b="1" dirty="0"/>
              <a:t>selling arrangements:</a:t>
            </a:r>
          </a:p>
          <a:p>
            <a:pPr marL="457200" indent="-457200" algn="ctr">
              <a:buAutoNum type="arabicPeriod" startAt="10"/>
            </a:pPr>
            <a:endParaRPr lang="en-GB" sz="2000" b="1" dirty="0"/>
          </a:p>
          <a:p>
            <a:pPr marL="285750" indent="-285750" algn="ctr">
              <a:buFont typeface="Arial" panose="020B0604020202020204" pitchFamily="34" charset="0"/>
              <a:buChar char="•"/>
            </a:pPr>
            <a:r>
              <a:rPr lang="en-GB" sz="2000" dirty="0"/>
              <a:t>Product characteristics rules are presumed unlawful but are subject to the rule of reason from </a:t>
            </a:r>
            <a:r>
              <a:rPr lang="en-GB" sz="2000" b="1" i="1" dirty="0"/>
              <a:t>Cassis</a:t>
            </a:r>
            <a:r>
              <a:rPr lang="en-GB" sz="2000" dirty="0"/>
              <a:t>;</a:t>
            </a:r>
          </a:p>
          <a:p>
            <a:pPr marL="285750" indent="-285750" algn="ctr">
              <a:buFont typeface="Arial" panose="020B0604020202020204" pitchFamily="34" charset="0"/>
              <a:buChar char="•"/>
            </a:pPr>
            <a:r>
              <a:rPr lang="en-GB" sz="2000" dirty="0"/>
              <a:t>Rules on selling arrangements are outside </a:t>
            </a:r>
            <a:r>
              <a:rPr lang="en-GB" sz="2000" b="1" dirty="0"/>
              <a:t>Art 34 </a:t>
            </a:r>
            <a:r>
              <a:rPr lang="en-GB" sz="2000" dirty="0"/>
              <a:t>if they have the same impact in fact and law for imports and domestic goods because such a rule does not impede market access.</a:t>
            </a:r>
          </a:p>
        </p:txBody>
      </p:sp>
    </p:spTree>
    <p:extLst>
      <p:ext uri="{BB962C8B-B14F-4D97-AF65-F5344CB8AC3E}">
        <p14:creationId xmlns:p14="http://schemas.microsoft.com/office/powerpoint/2010/main" val="33726914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492B3-1ABC-7044-8716-2158DB1FBA5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0F98D63-66B0-704C-91A2-FE96B2F397FA}"/>
              </a:ext>
            </a:extLst>
          </p:cNvPr>
          <p:cNvSpPr>
            <a:spLocks noGrp="1"/>
          </p:cNvSpPr>
          <p:nvPr>
            <p:ph idx="1"/>
          </p:nvPr>
        </p:nvSpPr>
        <p:spPr/>
        <p:txBody>
          <a:bodyPr/>
          <a:lstStyle/>
          <a:p>
            <a:pPr marL="0" indent="0">
              <a:buNone/>
            </a:pPr>
            <a:endParaRPr lang="en-GB" dirty="0"/>
          </a:p>
        </p:txBody>
      </p:sp>
      <p:sp>
        <p:nvSpPr>
          <p:cNvPr id="4" name="Rectangle 3">
            <a:extLst>
              <a:ext uri="{FF2B5EF4-FFF2-40B4-BE49-F238E27FC236}">
                <a16:creationId xmlns:a16="http://schemas.microsoft.com/office/drawing/2014/main" id="{37AFE3ED-B310-8B46-B6AE-1178F7F28075}"/>
              </a:ext>
            </a:extLst>
          </p:cNvPr>
          <p:cNvSpPr/>
          <p:nvPr/>
        </p:nvSpPr>
        <p:spPr>
          <a:xfrm>
            <a:off x="1202919" y="2011680"/>
            <a:ext cx="9784080" cy="420624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lgn="ctr">
              <a:buAutoNum type="arabicPeriod" startAt="11"/>
            </a:pPr>
            <a:r>
              <a:rPr lang="en-GB" sz="2200" b="1" i="1" dirty="0" err="1"/>
              <a:t>Familiapress</a:t>
            </a:r>
            <a:r>
              <a:rPr lang="en-GB" sz="2200" b="1" i="1" dirty="0"/>
              <a:t> [1997] </a:t>
            </a:r>
            <a:r>
              <a:rPr lang="en-GB" sz="2200" dirty="0"/>
              <a:t>shows that, where a promotion is actually part of a product, the rule will not relate to a selling arrangement.  Instead, it will be classed as relating to a product characteristic.</a:t>
            </a:r>
          </a:p>
          <a:p>
            <a:pPr algn="ctr"/>
            <a:endParaRPr lang="en-GB" sz="2200" dirty="0"/>
          </a:p>
          <a:p>
            <a:pPr algn="ctr"/>
            <a:r>
              <a:rPr lang="en-GB" sz="2200" b="1" i="1" dirty="0"/>
              <a:t>12. De Agostini [1997] </a:t>
            </a:r>
            <a:r>
              <a:rPr lang="en-GB" sz="2200" dirty="0"/>
              <a:t>and </a:t>
            </a:r>
            <a:r>
              <a:rPr lang="en-GB" sz="2200" b="1" i="1" dirty="0"/>
              <a:t>Gourmet [2001] </a:t>
            </a:r>
            <a:r>
              <a:rPr lang="en-GB" sz="2200" dirty="0"/>
              <a:t>show that a rule restricting advertising can restrict market access more for importers and so the rule will not have the same impact in fact.  This will then be a selling arrangement rule within </a:t>
            </a:r>
            <a:r>
              <a:rPr lang="en-GB" sz="2200" b="1" dirty="0"/>
              <a:t>Art 34.</a:t>
            </a:r>
          </a:p>
          <a:p>
            <a:pPr algn="ctr"/>
            <a:endParaRPr lang="en-GB" sz="2200" b="1" dirty="0"/>
          </a:p>
          <a:p>
            <a:pPr algn="ctr"/>
            <a:r>
              <a:rPr lang="en-GB" sz="2200" b="1" dirty="0"/>
              <a:t>13. </a:t>
            </a:r>
            <a:r>
              <a:rPr lang="en-GB" sz="2200" dirty="0"/>
              <a:t>Other national rules (that are not on selling arrangements or product characteristics) like those severely restricting or banning use can impede market access and will be within </a:t>
            </a:r>
            <a:r>
              <a:rPr lang="en-GB" sz="2200" b="1" dirty="0"/>
              <a:t>Art 34 </a:t>
            </a:r>
            <a:r>
              <a:rPr lang="en-GB" sz="2200" dirty="0"/>
              <a:t>(</a:t>
            </a:r>
            <a:r>
              <a:rPr lang="en-GB" sz="2200" b="1" i="1" dirty="0"/>
              <a:t>Commission v Italy (Trailers)[2009] </a:t>
            </a:r>
            <a:r>
              <a:rPr lang="en-GB" sz="2200" dirty="0"/>
              <a:t>and </a:t>
            </a:r>
            <a:r>
              <a:rPr lang="en-GB" sz="2200" b="1" i="1" dirty="0" err="1"/>
              <a:t>Aklargren</a:t>
            </a:r>
            <a:r>
              <a:rPr lang="en-GB" sz="2200" b="1" i="1" dirty="0"/>
              <a:t> v </a:t>
            </a:r>
            <a:r>
              <a:rPr lang="en-GB" sz="2200" b="1" i="1" dirty="0" err="1"/>
              <a:t>Mickelsson</a:t>
            </a:r>
            <a:r>
              <a:rPr lang="en-GB" sz="2200" b="1" i="1" dirty="0"/>
              <a:t> [2009]</a:t>
            </a:r>
            <a:endParaRPr lang="en-GB" sz="2200" dirty="0"/>
          </a:p>
        </p:txBody>
      </p:sp>
    </p:spTree>
    <p:extLst>
      <p:ext uri="{BB962C8B-B14F-4D97-AF65-F5344CB8AC3E}">
        <p14:creationId xmlns:p14="http://schemas.microsoft.com/office/powerpoint/2010/main" val="35628899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CA383-A8D0-DD45-9A4A-5DD1C074202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4E1FCA-EF86-DE4E-98EB-C33DC994704D}"/>
              </a:ext>
            </a:extLst>
          </p:cNvPr>
          <p:cNvSpPr>
            <a:spLocks noGrp="1"/>
          </p:cNvSpPr>
          <p:nvPr>
            <p:ph idx="1"/>
          </p:nvPr>
        </p:nvSpPr>
        <p:spPr/>
        <p:txBody>
          <a:bodyPr/>
          <a:lstStyle/>
          <a:p>
            <a:endParaRPr lang="en-GB" dirty="0"/>
          </a:p>
        </p:txBody>
      </p:sp>
      <p:sp>
        <p:nvSpPr>
          <p:cNvPr id="4" name="Rectangle 3">
            <a:extLst>
              <a:ext uri="{FF2B5EF4-FFF2-40B4-BE49-F238E27FC236}">
                <a16:creationId xmlns:a16="http://schemas.microsoft.com/office/drawing/2014/main" id="{FE033EC5-EA3B-2A43-844F-5FB061BD7B8C}"/>
              </a:ext>
            </a:extLst>
          </p:cNvPr>
          <p:cNvSpPr/>
          <p:nvPr/>
        </p:nvSpPr>
        <p:spPr>
          <a:xfrm>
            <a:off x="1202919" y="2011680"/>
            <a:ext cx="9784080" cy="42062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14. Indistinctly applicable measures can be justified by a mandatory requirement using the </a:t>
            </a:r>
            <a:r>
              <a:rPr lang="en-GB" sz="2800" b="1" i="1" dirty="0"/>
              <a:t>Cassis </a:t>
            </a:r>
            <a:r>
              <a:rPr lang="en-GB" sz="2800" dirty="0"/>
              <a:t>rule of reason. These public interest reasons have been developed  by the CJ case law.  Alternatively, indistinctly applicable measures can be justified using </a:t>
            </a:r>
            <a:r>
              <a:rPr lang="en-GB" sz="2800" b="1" dirty="0"/>
              <a:t>Art 36.</a:t>
            </a:r>
          </a:p>
          <a:p>
            <a:pPr algn="ctr"/>
            <a:endParaRPr lang="en-GB" sz="2800" b="1" dirty="0"/>
          </a:p>
          <a:p>
            <a:pPr algn="ctr"/>
            <a:r>
              <a:rPr lang="en-GB" sz="2800" dirty="0"/>
              <a:t>15.  Distinctly applicable measures can only be justified by the derogations listed </a:t>
            </a:r>
            <a:r>
              <a:rPr lang="en-GB" sz="2800" b="1" dirty="0"/>
              <a:t>Art 36.  </a:t>
            </a:r>
            <a:r>
              <a:rPr lang="en-GB" sz="2800" dirty="0"/>
              <a:t>Reliance on a derogation must be genuine and proportionate.</a:t>
            </a:r>
          </a:p>
        </p:txBody>
      </p:sp>
    </p:spTree>
    <p:extLst>
      <p:ext uri="{BB962C8B-B14F-4D97-AF65-F5344CB8AC3E}">
        <p14:creationId xmlns:p14="http://schemas.microsoft.com/office/powerpoint/2010/main" val="87775730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8.2"/>
</p:tagLst>
</file>

<file path=ppt/tags/tag2.xml><?xml version="1.0" encoding="utf-8"?>
<p:tagLst xmlns:a="http://schemas.openxmlformats.org/drawingml/2006/main" xmlns:r="http://schemas.openxmlformats.org/officeDocument/2006/relationships" xmlns:p="http://schemas.openxmlformats.org/presentationml/2006/main">
  <p:tag name="TIMING" val="|5.9|1.7|0.8|2.3"/>
</p:tagLst>
</file>

<file path=ppt/tags/tag3.xml><?xml version="1.0" encoding="utf-8"?>
<p:tagLst xmlns:a="http://schemas.openxmlformats.org/drawingml/2006/main" xmlns:r="http://schemas.openxmlformats.org/officeDocument/2006/relationships" xmlns:p="http://schemas.openxmlformats.org/presentationml/2006/main">
  <p:tag name="TIMING" val="|1.2|44.4"/>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F56617"/>
      </a:dk2>
      <a:lt2>
        <a:srgbClr val="DDDDDD"/>
      </a:lt2>
      <a:accent1>
        <a:srgbClr val="FFC000"/>
      </a:accent1>
      <a:accent2>
        <a:srgbClr val="BD582C"/>
      </a:accent2>
      <a:accent3>
        <a:srgbClr val="865640"/>
      </a:accent3>
      <a:accent4>
        <a:srgbClr val="9B8357"/>
      </a:accent4>
      <a:accent5>
        <a:srgbClr val="C2BC80"/>
      </a:accent5>
      <a:accent6>
        <a:srgbClr val="94A080"/>
      </a:accent6>
      <a:hlink>
        <a:srgbClr val="FF9933"/>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B7CF026C-957E-4F4E-893C-D02C23AB63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7629</Words>
  <Application>Microsoft Office PowerPoint</Application>
  <PresentationFormat>Widescreen</PresentationFormat>
  <Paragraphs>427</Paragraphs>
  <Slides>34</Slides>
  <Notes>31</Notes>
  <HiddenSlides>0</HiddenSlides>
  <MMClips>27</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vt:lpstr>
      <vt:lpstr>Arial Black</vt:lpstr>
      <vt:lpstr>Arial Rounded MT Bold</vt:lpstr>
      <vt:lpstr>Calibri</vt:lpstr>
      <vt:lpstr>Corbel</vt:lpstr>
      <vt:lpstr>Wingdings</vt:lpstr>
      <vt:lpstr>Banded</vt:lpstr>
      <vt:lpstr>Free movement of goods</vt:lpstr>
      <vt:lpstr>Learning objectives</vt:lpstr>
      <vt:lpstr>INTRODUCTION</vt:lpstr>
      <vt:lpstr>Quantitative restrictions</vt:lpstr>
      <vt:lpstr>DEVELOPMENT</vt:lpstr>
      <vt:lpstr>Article 18 tfeu: PRINCIPLE OF NON-DISCRIMINATION</vt:lpstr>
      <vt:lpstr>LEGISLATIVE PROVISIONS</vt:lpstr>
      <vt:lpstr>Meaning of ‘goods’</vt:lpstr>
      <vt:lpstr>Article 30 tfeu</vt:lpstr>
      <vt:lpstr>Article 30 tfeu: THE PROHIBITON OF CUSTOMS DUTIES AND CHARGES HAVING EQUIVALENT EFFECT</vt:lpstr>
      <vt:lpstr>Article 30 - ‘Charges having an equivalent effect’ [CHEEs] </vt:lpstr>
      <vt:lpstr>PowerPoint Presentation</vt:lpstr>
      <vt:lpstr>Article 110 tfeu: the prohibition of discriminatory taxation</vt:lpstr>
      <vt:lpstr>Humblot case (1984)</vt:lpstr>
      <vt:lpstr>ARTICLE 110 (2) TFEU – COMPETING DOMESTIC GOODS AND IMPORTS</vt:lpstr>
      <vt:lpstr>Back to quantitative restrictions</vt:lpstr>
      <vt:lpstr>Articles 34 tfeu: the prohibition of quantitative restrictions and measures having equivalent effect</vt:lpstr>
      <vt:lpstr>ART 34 TFEU - MEQR</vt:lpstr>
      <vt:lpstr>ART 34- MEQRS</vt:lpstr>
      <vt:lpstr>Distinctly applicable measures equivalent to a quantitative restriction</vt:lpstr>
      <vt:lpstr>PowerPoint Presentation</vt:lpstr>
      <vt:lpstr>Indistinctly applicable measures</vt:lpstr>
      <vt:lpstr>Art 34- meqrs- 1. RULE OF REASON </vt:lpstr>
      <vt:lpstr>2. MUTUAL RECOGNITION  </vt:lpstr>
      <vt:lpstr>3. SELLING ARRANGEMENTS</vt:lpstr>
      <vt:lpstr>ARTICLE 35 TFEU</vt:lpstr>
      <vt:lpstr>Article 36 tfeu- JUSTIFICATIONS FOR ANY QUANTITATIVE RESTRICTIONS</vt:lpstr>
      <vt:lpstr>Summary</vt:lpstr>
      <vt:lpstr>SUMMARY</vt:lpstr>
      <vt:lpstr>SUMMARY</vt:lpstr>
      <vt:lpstr>SUMMARY</vt:lpstr>
      <vt:lpstr>SUMMARY</vt:lpstr>
      <vt:lpstr>PowerPoint Presentation</vt:lpstr>
      <vt:lpstr>PowerPoint Presentation</vt:lpstr>
    </vt:vector>
  </TitlesOfParts>
  <Company>UWTSD Swansea Metropolitan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 movement of goods</dc:title>
  <dc:creator>bb</dc:creator>
  <cp:lastModifiedBy>Laura Knight</cp:lastModifiedBy>
  <cp:revision>100</cp:revision>
  <cp:lastPrinted>2017-11-07T12:39:46Z</cp:lastPrinted>
  <dcterms:created xsi:type="dcterms:W3CDTF">2017-10-22T06:05:48Z</dcterms:created>
  <dcterms:modified xsi:type="dcterms:W3CDTF">2022-03-11T11:59:17Z</dcterms:modified>
</cp:coreProperties>
</file>