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5.xml" ContentType="application/vnd.openxmlformats-officedocument.theme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6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7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8.xml" ContentType="application/vnd.openxmlformats-officedocument.theme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62" r:id="rId2"/>
    <p:sldMasterId id="2147483664" r:id="rId3"/>
    <p:sldMasterId id="2147483704" r:id="rId4"/>
    <p:sldMasterId id="2147483742" r:id="rId5"/>
    <p:sldMasterId id="2147483745" r:id="rId6"/>
    <p:sldMasterId id="2147483749" r:id="rId7"/>
    <p:sldMasterId id="2147483752" r:id="rId8"/>
  </p:sldMasterIdLst>
  <p:sldIdLst>
    <p:sldId id="299" r:id="rId9"/>
    <p:sldId id="304" r:id="rId10"/>
    <p:sldId id="259" r:id="rId11"/>
    <p:sldId id="260" r:id="rId12"/>
    <p:sldId id="305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97"/>
    <p:restoredTop sz="94609"/>
  </p:normalViewPr>
  <p:slideViewPr>
    <p:cSldViewPr snapToGrid="0">
      <p:cViewPr varScale="1">
        <p:scale>
          <a:sx n="151" d="100"/>
          <a:sy n="151" d="100"/>
        </p:scale>
        <p:origin x="1000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26" Type="http://schemas.openxmlformats.org/officeDocument/2006/relationships/slide" Target="slides/slide18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3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0" Type="http://schemas.openxmlformats.org/officeDocument/2006/relationships/slide" Target="slides/slide12.xml"/><Relationship Id="rId29" Type="http://schemas.openxmlformats.org/officeDocument/2006/relationships/tags" Target="tags/tag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10" Type="http://schemas.openxmlformats.org/officeDocument/2006/relationships/slide" Target="slides/slide2.xml"/><Relationship Id="rId19" Type="http://schemas.openxmlformats.org/officeDocument/2006/relationships/slide" Target="slides/slide11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presProps" Target="presProps.xml"/><Relationship Id="rId8" Type="http://schemas.openxmlformats.org/officeDocument/2006/relationships/slideMaster" Target="slideMasters/slideMaster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9945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5995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  <a:prstGeom prst="rect">
            <a:avLst/>
          </a:prstGeo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51492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92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9371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7903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67231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5722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624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30575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7023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1057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95286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6910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60857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83117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543606" y="5949280"/>
            <a:ext cx="7104789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09607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24490776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543606" y="5949280"/>
            <a:ext cx="7104789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5073883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719403" y="1772816"/>
            <a:ext cx="10558197" cy="1440161"/>
          </a:xfrm>
        </p:spPr>
        <p:txBody>
          <a:bodyPr anchor="t"/>
          <a:lstStyle>
            <a:lvl1pPr algn="l">
              <a:defRPr baseline="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Intro title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 hasCustomPrompt="1"/>
          </p:nvPr>
        </p:nvSpPr>
        <p:spPr>
          <a:xfrm>
            <a:off x="719403" y="3645024"/>
            <a:ext cx="9643797" cy="199377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 err="1"/>
              <a:t>Subheader</a:t>
            </a:r>
            <a:r>
              <a:rPr lang="en-US" dirty="0"/>
              <a:t> – move to suit length of intro title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9930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994990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691866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0836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4016569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76889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87735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0860975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39880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18183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65933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58484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989817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8984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3239398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1528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9403" y="1844824"/>
            <a:ext cx="4320480" cy="2232248"/>
          </a:xfrm>
        </p:spPr>
        <p:txBody>
          <a:bodyPr anchor="t">
            <a:normAutofit/>
          </a:bodyPr>
          <a:lstStyle>
            <a:lvl1pPr algn="l">
              <a:defRPr sz="3200" b="1">
                <a:solidFill>
                  <a:schemeClr val="bg1"/>
                </a:solidFill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31904" y="1844824"/>
            <a:ext cx="6259083" cy="4392488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613887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>
            <a:lvl1pPr>
              <a:defRPr>
                <a:latin typeface="Arial" pitchFamily="34" charset="0"/>
                <a:cs typeface="Arial" pitchFamily="34" charset="0"/>
              </a:defRPr>
            </a:lvl1pPr>
            <a:lvl2pPr>
              <a:defRPr>
                <a:latin typeface="Arial" pitchFamily="34" charset="0"/>
                <a:cs typeface="Arial" pitchFamily="34" charset="0"/>
              </a:defRPr>
            </a:lvl2pPr>
            <a:lvl3pPr>
              <a:defRPr>
                <a:latin typeface="Arial" pitchFamily="34" charset="0"/>
                <a:cs typeface="Arial" pitchFamily="34" charset="0"/>
              </a:defRPr>
            </a:lvl3pPr>
            <a:lvl4pPr>
              <a:defRPr>
                <a:latin typeface="Arial" pitchFamily="34" charset="0"/>
                <a:cs typeface="Arial" pitchFamily="34" charset="0"/>
              </a:defRPr>
            </a:lvl4pPr>
            <a:lvl5pPr>
              <a:defRPr>
                <a:latin typeface="Arial" pitchFamily="34" charset="0"/>
                <a:cs typeface="Arial" pitchFamily="34" charset="0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757375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543606" y="5949280"/>
            <a:ext cx="7104789" cy="675456"/>
          </a:xfrm>
          <a:prstGeom prst="rect">
            <a:avLst/>
          </a:prstGeom>
        </p:spPr>
        <p:txBody>
          <a:bodyPr/>
          <a:lstStyle>
            <a:lvl1pPr algn="l">
              <a:defRPr sz="1200"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US" dirty="0"/>
              <a:t>Click to edit details end style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938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6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5.xml"/><Relationship Id="rId17" Type="http://schemas.openxmlformats.org/officeDocument/2006/relationships/image" Target="../media/image1.JPG"/><Relationship Id="rId2" Type="http://schemas.openxmlformats.org/officeDocument/2006/relationships/slideLayout" Target="../slideLayouts/slideLayout5.xml"/><Relationship Id="rId16" Type="http://schemas.openxmlformats.org/officeDocument/2006/relationships/image" Target="../media/image3.jpg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5" Type="http://schemas.openxmlformats.org/officeDocument/2006/relationships/theme" Target="../theme/theme4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7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5.JP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2.xml"/><Relationship Id="rId2" Type="http://schemas.openxmlformats.org/officeDocument/2006/relationships/slideLayout" Target="../slideLayouts/slideLayout21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1.JPG"/><Relationship Id="rId4" Type="http://schemas.openxmlformats.org/officeDocument/2006/relationships/theme" Target="../theme/theme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2.JPG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slideLayout" Target="../slideLayouts/slideLayout37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slideLayout" Target="../slideLayouts/slideLayout36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3.jp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theme" Target="../theme/theme8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slideLayout" Target="../slideLayouts/slideLayout3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08/03/2021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80810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505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16868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2DF76B-374D-4604-BEB2-FC4C11A76E97}" type="datetimeFigureOut">
              <a:rPr lang="en-GB" smtClean="0"/>
              <a:t>08/03/2021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F260D3-FE7A-4120-B976-2A09411C9894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51B36D-8AE5-FB4B-B209-F3666BD7233F}"/>
              </a:ext>
            </a:extLst>
          </p:cNvPr>
          <p:cNvPicPr>
            <a:picLocks noChangeAspect="1"/>
          </p:cNvPicPr>
          <p:nvPr userDrawn="1"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299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5" r:id="rId1"/>
    <p:sldLayoutId id="2147483706" r:id="rId2"/>
    <p:sldLayoutId id="2147483707" r:id="rId3"/>
    <p:sldLayoutId id="2147483708" r:id="rId4"/>
    <p:sldLayoutId id="2147483709" r:id="rId5"/>
    <p:sldLayoutId id="2147483710" r:id="rId6"/>
    <p:sldLayoutId id="2147483711" r:id="rId7"/>
    <p:sldLayoutId id="2147483712" r:id="rId8"/>
    <p:sldLayoutId id="2147483713" r:id="rId9"/>
    <p:sldLayoutId id="2147483714" r:id="rId10"/>
    <p:sldLayoutId id="2147483715" r:id="rId11"/>
    <p:sldLayoutId id="2147483716" r:id="rId12"/>
    <p:sldLayoutId id="2147483717" r:id="rId13"/>
    <p:sldLayoutId id="2147483741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8950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3" r:id="rId1"/>
    <p:sldLayoutId id="2147483744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EBBD4-4BE8-4E28-B92B-60C7AE278155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AA0EF1-890B-4AF0-91B2-4B14D5602417}" type="slidenum">
              <a:rPr lang="en-GB" smtClean="0"/>
              <a:pPr/>
              <a:t>‹#›</a:t>
            </a:fld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6125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3016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0" r:id="rId1"/>
    <p:sldLayoutId id="2147483751" r:id="rId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08/03/2021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8999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6" r:id="rId13"/>
    <p:sldLayoutId id="2147483789" r:id="rId14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36.xml"/><Relationship Id="rId1" Type="http://schemas.openxmlformats.org/officeDocument/2006/relationships/tags" Target="../tags/tag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Layout" Target="../slideLayouts/slideLayout36.xml"/><Relationship Id="rId1" Type="http://schemas.openxmlformats.org/officeDocument/2006/relationships/tags" Target="../tags/tag4.xml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mspa.co.uk/membership" TargetMode="External"/><Relationship Id="rId2" Type="http://schemas.openxmlformats.org/officeDocument/2006/relationships/slideLayout" Target="../slideLayouts/slideLayout36.xml"/><Relationship Id="rId1" Type="http://schemas.openxmlformats.org/officeDocument/2006/relationships/tags" Target="../tags/tag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6.xml"/><Relationship Id="rId1" Type="http://schemas.openxmlformats.org/officeDocument/2006/relationships/tags" Target="../tags/tag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Professionalism in the Health and Fitness Industry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Geraint Forster</a:t>
            </a:r>
          </a:p>
        </p:txBody>
      </p:sp>
    </p:spTree>
    <p:extLst>
      <p:ext uri="{BB962C8B-B14F-4D97-AF65-F5344CB8AC3E}">
        <p14:creationId xmlns:p14="http://schemas.microsoft.com/office/powerpoint/2010/main" val="3944817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>
          <a:xfrm>
            <a:off x="1917700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Professional and governing bodies</a:t>
            </a:r>
            <a:endParaRPr lang="en-AU" altLang="en-US" dirty="0">
              <a:ea typeface="ＭＳ Ｐゴシック" panose="020B0600070205080204" pitchFamily="34" charset="-128"/>
            </a:endParaRPr>
          </a:p>
        </p:txBody>
      </p:sp>
      <p:sp>
        <p:nvSpPr>
          <p:cNvPr id="31747" name="Content Placeholder 2"/>
          <p:cNvSpPr>
            <a:spLocks noGrp="1"/>
          </p:cNvSpPr>
          <p:nvPr>
            <p:ph idx="1"/>
          </p:nvPr>
        </p:nvSpPr>
        <p:spPr>
          <a:xfrm>
            <a:off x="2131346" y="1052736"/>
            <a:ext cx="8051800" cy="44323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>
                <a:solidFill>
                  <a:prstClr val="black"/>
                </a:solidFill>
              </a:rPr>
              <a:t>There are some key governing and professional bodies that every instructor should be aware of, including: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Register of Exercise Professionals (REPs)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Chartered Institute for the Management of Sport and Physical Activity (CIMSPA)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UK Active 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World Health Organisation (WHO)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National Institute for Health and Clinical Excellence (NICE)</a:t>
            </a:r>
          </a:p>
          <a:p>
            <a:pPr marL="285750" indent="-285750"/>
            <a:r>
              <a:rPr lang="en-GB" dirty="0">
                <a:solidFill>
                  <a:prstClr val="black"/>
                </a:solidFill>
              </a:rPr>
              <a:t>The American College of Sports Medicine (ACSM)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2095500" y="6096001"/>
            <a:ext cx="8051800" cy="360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800" b="1">
                <a:solidFill>
                  <a:schemeClr val="tx1"/>
                </a:solidFill>
                <a:latin typeface="+mn-lt"/>
                <a:ea typeface="ＭＳ Ｐゴシック" pitchFamily="-65" charset="-128"/>
                <a:cs typeface="ＭＳ Ｐゴシック" pitchFamily="-65" charset="-128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4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+mn-lt"/>
                <a:ea typeface="ＭＳ Ｐゴシック" pitchFamily="-107" charset="-128"/>
              </a:defRPr>
            </a:lvl9pPr>
          </a:lstStyle>
          <a:p>
            <a:pPr marL="457200" lvl="1" indent="0" algn="r" eaLnBrk="1" hangingPunct="1">
              <a:lnSpc>
                <a:spcPct val="90000"/>
              </a:lnSpc>
              <a:buNone/>
              <a:defRPr/>
            </a:pPr>
            <a:r>
              <a:rPr lang="en-US" sz="1400" i="1" kern="0" dirty="0">
                <a:solidFill>
                  <a:prstClr val="black"/>
                </a:solidFill>
                <a:latin typeface="Myriad Pro"/>
              </a:rPr>
              <a:t>(continued)</a:t>
            </a:r>
          </a:p>
          <a:p>
            <a:pPr lvl="1" eaLnBrk="1" hangingPunct="1">
              <a:lnSpc>
                <a:spcPct val="90000"/>
              </a:lnSpc>
              <a:defRPr/>
            </a:pPr>
            <a:endParaRPr lang="en-US" altLang="en-US" kern="0" dirty="0">
              <a:solidFill>
                <a:prstClr val="black"/>
              </a:solidFill>
              <a:latin typeface="Myriad Pro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4149154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08176" y="558892"/>
            <a:ext cx="8640960" cy="792088"/>
          </a:xfrm>
        </p:spPr>
        <p:txBody>
          <a:bodyPr>
            <a:noAutofit/>
          </a:bodyPr>
          <a:lstStyle/>
          <a:p>
            <a:pPr lvl="1">
              <a:defRPr/>
            </a:pPr>
            <a:r>
              <a:rPr lang="en-GB" sz="3200" dirty="0"/>
              <a:t>The Register of Exercise Professionals (REPs)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631504" y="1085996"/>
            <a:ext cx="8229600" cy="4443947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dirty="0">
              <a:solidFill>
                <a:prstClr val="black"/>
              </a:solidFill>
            </a:endParaRPr>
          </a:p>
          <a:p>
            <a:pPr lvl="1"/>
            <a:r>
              <a:rPr lang="en-GB" sz="24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775520" y="1420521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BF29A9-E527-3149-BBDA-DC0A7EBFF6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9536" y="1829781"/>
            <a:ext cx="6778150" cy="25685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256140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48069" y="580664"/>
            <a:ext cx="8640960" cy="792088"/>
          </a:xfrm>
        </p:spPr>
        <p:txBody>
          <a:bodyPr>
            <a:noAutofit/>
          </a:bodyPr>
          <a:lstStyle/>
          <a:p>
            <a:pPr lvl="1">
              <a:defRPr/>
            </a:pPr>
            <a:r>
              <a:rPr lang="en-GB" sz="3200" dirty="0"/>
              <a:t>The Register of Exercise Professionals (REPs)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639009" y="1372752"/>
            <a:ext cx="8229600" cy="4669979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The REPs code of ethical conduct defines good practice for professionals in the fitness industry by reflecting on the core values of: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Rights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Relationships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Responsibilities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Standards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Safe working practices 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5438362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80184" y="580665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Chartered Institute for the Management of Sport and Physical Activity (CIMSPA) </a:t>
            </a:r>
            <a:r>
              <a:rPr lang="en-GB" dirty="0"/>
              <a:t>Sport and Physical Activity (CIMSPA)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61FED2A-BF80-2B44-8457-17453EF1B2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371600" y="2216150"/>
            <a:ext cx="9448800" cy="24257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4049224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80184" y="580665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Chartered Institute for the Management of Sport and Physical Activity (CIMSPA) </a:t>
            </a:r>
            <a:r>
              <a:rPr lang="en-GB" dirty="0"/>
              <a:t>Sport and Physical Activity (CIMSPA)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r>
              <a:rPr lang="en-GB" sz="2400" dirty="0">
                <a:solidFill>
                  <a:prstClr val="black"/>
                </a:solidFill>
              </a:rPr>
              <a:t>CIMSPA is a development body that provides leadership, support and empowerment for professionals working in sport and physical activity and a single unified voice for the sector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CIMSPA holds two long term strategic priorities: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To provide opportunities for young leaders to develop and succeed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To provide leadership on the development and management of career pathways</a:t>
            </a: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341031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83634" y="620692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Chartered Institute for the Management of Sport and Physical Activity (CIMSPA) </a:t>
            </a:r>
            <a:r>
              <a:rPr lang="en-GB" dirty="0"/>
              <a:t>Sport and Physical Activity (CIMSPA)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D50D847-8A09-ED4F-8D3E-7751BB25066B}"/>
              </a:ext>
            </a:extLst>
          </p:cNvPr>
          <p:cNvSpPr txBox="1"/>
          <p:nvPr/>
        </p:nvSpPr>
        <p:spPr>
          <a:xfrm>
            <a:off x="1775521" y="2420886"/>
            <a:ext cx="4200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3"/>
              </a:rPr>
              <a:t>CIMSPA Website</a:t>
            </a:r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C893136-4836-B240-8001-06532B295CC9}"/>
              </a:ext>
            </a:extLst>
          </p:cNvPr>
          <p:cNvSpPr txBox="1"/>
          <p:nvPr/>
        </p:nvSpPr>
        <p:spPr>
          <a:xfrm>
            <a:off x="2455333" y="300566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53968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713856" y="656694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UK Active </a:t>
            </a:r>
            <a:r>
              <a:rPr lang="en-GB" dirty="0"/>
              <a:t>Sport and Physical Activity (CIMSPA)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381944" y="1294027"/>
            <a:ext cx="8972872" cy="401693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583565" algn="l"/>
              </a:tabLst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ision - to get more people, more active, more often</a:t>
            </a:r>
          </a:p>
          <a:p>
            <a:pPr marL="34290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583565" algn="l"/>
              </a:tabLst>
            </a:pPr>
            <a:r>
              <a:rPr lang="en-GB" sz="2400" dirty="0">
                <a:solidFill>
                  <a:prstClr val="black"/>
                </a:solidFill>
                <a:ea typeface="Calibri" panose="020F0502020204030204" pitchFamily="34" charset="0"/>
                <a:cs typeface="Calibri" panose="020F0502020204030204" pitchFamily="34" charset="0"/>
              </a:rPr>
              <a:t>Committed to improving the health of the nation through promoting active lifestyles</a:t>
            </a:r>
          </a:p>
          <a:p>
            <a:pPr marL="34290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583565" algn="l"/>
              </a:tabLst>
            </a:pPr>
            <a:r>
              <a:rPr lang="en-GB" sz="2400" dirty="0">
                <a:solidFill>
                  <a:prstClr val="black"/>
                </a:solidFill>
                <a:ea typeface="Times New Roman" panose="02020603050405020304" pitchFamily="18" charset="0"/>
                <a:cs typeface="Calibri" panose="020F0502020204030204" pitchFamily="34" charset="0"/>
              </a:rPr>
              <a:t>S</a:t>
            </a:r>
            <a:r>
              <a:rPr lang="en-GB" sz="2400" dirty="0">
                <a:solidFill>
                  <a:prstClr val="black"/>
                </a:solidFill>
                <a:ea typeface="Times New Roman" panose="02020603050405020304" pitchFamily="18" charset="0"/>
              </a:rPr>
              <a:t>erve any organisation with a role to play in, or benefit to be gained from getting more people, more active, more often</a:t>
            </a:r>
          </a:p>
          <a:p>
            <a:pPr marL="34290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583565" algn="l"/>
              </a:tabLst>
            </a:pPr>
            <a:r>
              <a:rPr lang="en-GB" sz="2400" dirty="0">
                <a:solidFill>
                  <a:prstClr val="black"/>
                </a:solidFill>
                <a:ea typeface="Times New Roman" panose="02020603050405020304" pitchFamily="18" charset="0"/>
              </a:rPr>
              <a:t>Membership includes leisure centres, leisure trusts, outdoor fitness providers, trainers, sports providers, training providers, lifestyle companies, equipment suppliers and charities</a:t>
            </a:r>
          </a:p>
          <a:p>
            <a:pPr marL="342900" indent="-342900">
              <a:lnSpc>
                <a:spcPct val="107000"/>
              </a:lnSpc>
              <a:buFont typeface="Arial" panose="020B0604020202020204" pitchFamily="34" charset="0"/>
              <a:buChar char="•"/>
              <a:tabLst>
                <a:tab pos="583565" algn="l"/>
              </a:tabLst>
            </a:pPr>
            <a:r>
              <a:rPr lang="en-GB" sz="2400" dirty="0">
                <a:solidFill>
                  <a:prstClr val="black"/>
                </a:solidFill>
                <a:ea typeface="Times New Roman" panose="02020603050405020304" pitchFamily="18" charset="0"/>
              </a:rPr>
              <a:t>Work with a large range of organisations to promote the benefits of being active</a:t>
            </a:r>
            <a:endParaRPr lang="en-GB" sz="2400" dirty="0">
              <a:solidFill>
                <a:prstClr val="black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1319942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80184" y="558893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World Health Organisation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38872" y="1246111"/>
            <a:ext cx="1033467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Goal - build a better, healthier future for people all over the world</a:t>
            </a:r>
          </a:p>
          <a:p>
            <a:r>
              <a:rPr lang="en-GB" sz="2800" dirty="0">
                <a:solidFill>
                  <a:prstClr val="black"/>
                </a:solidFill>
              </a:rPr>
              <a:t>Working in more than 150 countries, alongside governments and other partners to ensure the highest attainable level of health for all people </a:t>
            </a:r>
          </a:p>
          <a:p>
            <a:r>
              <a:rPr lang="en-GB" sz="2800" dirty="0">
                <a:solidFill>
                  <a:prstClr val="black"/>
                </a:solidFill>
              </a:rPr>
              <a:t> </a:t>
            </a:r>
          </a:p>
          <a:p>
            <a:r>
              <a:rPr lang="en-GB" sz="2800" dirty="0">
                <a:solidFill>
                  <a:prstClr val="black"/>
                </a:solidFill>
              </a:rPr>
              <a:t>Main priority areas relevant to the health and fitness sector: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Health systems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Non-communicable diseases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Promoting health through the life-course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677319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08176" y="376206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World Health Organisation</a:t>
            </a:r>
            <a:r>
              <a:rPr lang="en-GB" dirty="0"/>
              <a:t>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60644" y="1124744"/>
            <a:ext cx="9442041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b="1" dirty="0">
                <a:solidFill>
                  <a:prstClr val="black"/>
                </a:solidFill>
              </a:rPr>
              <a:t>Health systems</a:t>
            </a:r>
            <a:r>
              <a:rPr lang="en-GB" sz="2400" dirty="0">
                <a:solidFill>
                  <a:prstClr val="black"/>
                </a:solidFill>
              </a:rPr>
              <a:t> - working together with policy-makers, global health partners, civil society, academia and the private sector to support countries to develop health plans and facilitate access to affordable, safe and effective healthcare</a:t>
            </a:r>
          </a:p>
          <a:p>
            <a:endParaRPr lang="en-GB" sz="2400" b="1" dirty="0">
              <a:solidFill>
                <a:prstClr val="black"/>
              </a:solidFill>
            </a:endParaRPr>
          </a:p>
          <a:p>
            <a:r>
              <a:rPr lang="en-GB" sz="2400" b="1" dirty="0">
                <a:solidFill>
                  <a:prstClr val="black"/>
                </a:solidFill>
              </a:rPr>
              <a:t>Non-communicable diseases </a:t>
            </a:r>
            <a:r>
              <a:rPr lang="en-GB" sz="2400" dirty="0">
                <a:solidFill>
                  <a:prstClr val="black"/>
                </a:solidFill>
              </a:rPr>
              <a:t>– looking for solutions to heart disease, stroke, cancer, diabetes, chronic lung disease and mental health conditions </a:t>
            </a:r>
          </a:p>
          <a:p>
            <a:endParaRPr lang="en-GB" sz="2400" b="1" dirty="0">
              <a:solidFill>
                <a:prstClr val="black"/>
              </a:solidFill>
            </a:endParaRPr>
          </a:p>
          <a:p>
            <a:r>
              <a:rPr lang="en-GB" sz="2400" b="1" dirty="0">
                <a:solidFill>
                  <a:prstClr val="black"/>
                </a:solidFill>
              </a:rPr>
              <a:t>Promoting health through the life-course - </a:t>
            </a:r>
            <a:r>
              <a:rPr lang="en-GB" sz="2400" dirty="0">
                <a:solidFill>
                  <a:prstClr val="black"/>
                </a:solidFill>
              </a:rPr>
              <a:t>addressing environment risks and social determinants of health, as well as gender, equity and human rights </a:t>
            </a:r>
          </a:p>
          <a:p>
            <a:r>
              <a:rPr lang="en-GB" b="1" dirty="0">
                <a:solidFill>
                  <a:prstClr val="black"/>
                </a:solidFill>
              </a:rPr>
              <a:t> </a:t>
            </a:r>
            <a:endParaRPr lang="en-GB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3939345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40092" y="414873"/>
            <a:ext cx="8640960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National Institute for Health and Care Excellence (NICE)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25963" y="1556792"/>
            <a:ext cx="1005366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NICE's role is to improve outcomes for people using the NHS and other public health and social care services by: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Producing evidence-based guidance and advice for health, public health and social care practitioners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Developing quality standards for those providing and commissioning health, public health and social care services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Providing a range of information services for commissioners, practitioners and managers across the spectrum of health and social care</a:t>
            </a:r>
          </a:p>
          <a:p>
            <a:r>
              <a:rPr lang="en-GB" sz="2800" b="1" dirty="0">
                <a:solidFill>
                  <a:prstClr val="black"/>
                </a:solidFill>
              </a:rPr>
              <a:t> </a:t>
            </a:r>
            <a:endParaRPr lang="en-GB" sz="2800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091383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41847" y="417041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American College of Sports Medicine (ACSM)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643406" y="1124744"/>
            <a:ext cx="9649746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Largest sports medicine and exercise science organisation in the world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Dedicated to advancing scientific research to provide educational and practical applications of exercise science and sports medicine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Provides position stands and opinion statements, published in ‘Medicine and Science in Sports and Exercise’ (official journal of ACSM)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Provides guidance and recommendations related to sport and exercise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24242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86473" y="376206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Equality and diversity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22378" y="1132384"/>
            <a:ext cx="10079022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Obligation to promote equality and diversity in the workplace</a:t>
            </a:r>
          </a:p>
          <a:p>
            <a:r>
              <a:rPr lang="en-GB" sz="2800" dirty="0">
                <a:solidFill>
                  <a:prstClr val="black"/>
                </a:solidFill>
              </a:rPr>
              <a:t> </a:t>
            </a:r>
          </a:p>
          <a:p>
            <a:r>
              <a:rPr lang="en-GB" sz="2800" b="1" dirty="0">
                <a:solidFill>
                  <a:prstClr val="black"/>
                </a:solidFill>
              </a:rPr>
              <a:t>Equality</a:t>
            </a:r>
            <a:r>
              <a:rPr lang="en-GB" sz="2800" dirty="0">
                <a:solidFill>
                  <a:prstClr val="black"/>
                </a:solidFill>
              </a:rPr>
              <a:t> is ensuring that individuals (or groups of individuals) are treated fairly, equally and no less favourably regardless of issues such as race, gender, religion, belief, disability, sexual orientation or age</a:t>
            </a:r>
          </a:p>
          <a:p>
            <a:r>
              <a:rPr lang="en-GB" sz="2800" dirty="0">
                <a:solidFill>
                  <a:prstClr val="black"/>
                </a:solidFill>
              </a:rPr>
              <a:t> </a:t>
            </a:r>
          </a:p>
          <a:p>
            <a:r>
              <a:rPr lang="en-GB" sz="2800" b="1" dirty="0">
                <a:solidFill>
                  <a:prstClr val="black"/>
                </a:solidFill>
              </a:rPr>
              <a:t>Diversity</a:t>
            </a:r>
            <a:r>
              <a:rPr lang="en-GB" sz="2800" dirty="0">
                <a:solidFill>
                  <a:prstClr val="black"/>
                </a:solidFill>
              </a:rPr>
              <a:t> is recognising, respecting and valuing people’s differences, and promoting an inclusive culture in which everyone can realise their full potential</a:t>
            </a:r>
          </a:p>
          <a:p>
            <a:r>
              <a:rPr lang="en-GB" dirty="0">
                <a:solidFill>
                  <a:prstClr val="black"/>
                </a:solidFill>
              </a:rPr>
              <a:t> </a:t>
            </a: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0437541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024405" y="500574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Equality and diversity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959632" y="1228397"/>
            <a:ext cx="984988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Equality and diversity can be promoted by: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Treating all customers and clients fairly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Creating an inclusive culture for all customers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Ensuring equal access to exercise and activity opportunities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Enabling all clients to exercise to their full potential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Ensuring that the exercise environment does not discriminate against any individuals or groups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Ensuring procedures do not discriminate against any individuals or groups  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64832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508176" y="427927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The Equality Act (2010)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405406" y="1220015"/>
            <a:ext cx="9278418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The Equality Act defines nine protected characteristics: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Age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Disability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Gender reassignment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Marriage and civil partnership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Pregnancy and maternity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Race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Religion or belief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Sex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Sexual orientation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38747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458481" y="406155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Scope of practice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806691" y="1041784"/>
            <a:ext cx="9752451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Exercise Professionals are only allowed to work within the limits of their qualifications and competence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Level 2 instructors can work with apparently healthy adults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To work with specific population groups (children, older adults, pre/post-natal, disabled) an instructor must have a level 3 qualification. A level 2 instructor should refer anyone from the special population groups to an appropriately qualified instructor 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1223983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187691" y="449661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Confidentiality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15683" y="1241749"/>
            <a:ext cx="9356374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Exercise Professionals will have access to confidential customer information 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This can include personal details, medical information, personal information relating to lifestyle or family matters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Duty bound to not share data and to protect the confidentiality and privacy of the customer showing discretion in dealing with confidential matters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20011527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231234" y="368836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Data protection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850234" y="1129213"/>
            <a:ext cx="9298902" cy="41549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</a:rPr>
              <a:t>In accordance with the Data Protection Act, 2018, professionals are under a legal obligation to ensure where possible that any data including computerised, electronic and manual records are stored securely and not disclosed to any party without the customer’s consent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Failure to do so could result in a compensation claim made by the participant for breach of confidentiality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A professional also has a moral responsibility not to discuss with a third party any matters relating to the customer without consent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0145820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356925" y="470378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Keeping knowledge and skills up to date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078835" y="1259175"/>
            <a:ext cx="8496944" cy="47089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prstClr val="black"/>
                </a:solidFill>
              </a:rPr>
              <a:t>Keeping work-based knowledge and skills up to date is called continuous professional development (CPD)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CPD is the process of tracking and documenting the skills, knowledge and experience that are gained formally and informally </a:t>
            </a:r>
          </a:p>
          <a:p>
            <a:endParaRPr lang="en-GB" sz="2400" dirty="0">
              <a:solidFill>
                <a:prstClr val="black"/>
              </a:solidFill>
            </a:endParaRPr>
          </a:p>
          <a:p>
            <a:r>
              <a:rPr lang="en-GB" sz="2400" dirty="0">
                <a:solidFill>
                  <a:prstClr val="black"/>
                </a:solidFill>
              </a:rPr>
              <a:t>CPD can help exercise professionals: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Keep up-to-date with current changes relevant to their roles (e.g. legislation, regulations)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Identify achievements throughout the year</a:t>
            </a: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87229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/>
          <p:cNvSpPr>
            <a:spLocks/>
          </p:cNvSpPr>
          <p:nvPr/>
        </p:nvSpPr>
        <p:spPr bwMode="auto">
          <a:xfrm>
            <a:off x="1991544" y="1124744"/>
            <a:ext cx="8229600" cy="864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/>
            <a:endParaRPr lang="en-GB" sz="4400" b="1" dirty="0">
              <a:solidFill>
                <a:prstClr val="black"/>
              </a:solidFill>
              <a:latin typeface="Avenir LT Std 65 Medium"/>
              <a:cs typeface="Arial" charset="0"/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1919536" y="1916832"/>
            <a:ext cx="8229600" cy="3128962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20000"/>
              </a:spcBef>
              <a:buFont typeface="Arial" pitchFamily="34" charset="0"/>
              <a:buNone/>
              <a:defRPr/>
            </a:pPr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1046177" y="427889"/>
            <a:ext cx="8784976" cy="792088"/>
          </a:xfrm>
        </p:spPr>
        <p:txBody>
          <a:bodyPr>
            <a:noAutofit/>
          </a:bodyPr>
          <a:lstStyle/>
          <a:p>
            <a:r>
              <a:rPr lang="en-GB" b="0" dirty="0">
                <a:solidFill>
                  <a:schemeClr val="tx1"/>
                </a:solidFill>
              </a:rPr>
              <a:t>Keeping knowledge and skills up to date</a:t>
            </a:r>
          </a:p>
        </p:txBody>
      </p:sp>
      <p:sp>
        <p:nvSpPr>
          <p:cNvPr id="7" name="Content Placeholder 6"/>
          <p:cNvSpPr txBox="1">
            <a:spLocks/>
          </p:cNvSpPr>
          <p:nvPr/>
        </p:nvSpPr>
        <p:spPr>
          <a:xfrm>
            <a:off x="1919536" y="1844827"/>
            <a:ext cx="8373616" cy="4741985"/>
          </a:xfrm>
          <a:prstGeom prst="rect">
            <a:avLst/>
          </a:prstGeom>
        </p:spPr>
        <p:txBody>
          <a:bodyPr rtlCol="0">
            <a:noAutofit/>
          </a:bodyPr>
          <a:lstStyle/>
          <a:p>
            <a:endParaRPr lang="en-GB" sz="2800" dirty="0">
              <a:solidFill>
                <a:prstClr val="black"/>
              </a:solidFill>
            </a:endParaRPr>
          </a:p>
          <a:p>
            <a:endParaRPr lang="en-GB" dirty="0">
              <a:solidFill>
                <a:prstClr val="black"/>
              </a:solidFill>
            </a:endParaRPr>
          </a:p>
          <a:p>
            <a:endParaRPr lang="en-GB" sz="2400" dirty="0">
              <a:solidFill>
                <a:prstClr val="black"/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10CE19E-0979-4D9C-86A1-DDF1AAACC245}"/>
              </a:ext>
            </a:extLst>
          </p:cNvPr>
          <p:cNvSpPr/>
          <p:nvPr/>
        </p:nvSpPr>
        <p:spPr>
          <a:xfrm>
            <a:off x="1991544" y="1844826"/>
            <a:ext cx="8229600" cy="892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600" dirty="0">
              <a:solidFill>
                <a:prstClr val="black"/>
              </a:solidFill>
            </a:endParaRPr>
          </a:p>
          <a:p>
            <a:r>
              <a:rPr lang="en-GB" sz="2600" dirty="0">
                <a:solidFill>
                  <a:prstClr val="black"/>
                </a:solidFill>
              </a:rPr>
              <a:t> 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59A0F9F-33B1-4B96-8CD2-5AAFD8A04C8B}"/>
              </a:ext>
            </a:extLst>
          </p:cNvPr>
          <p:cNvSpPr/>
          <p:nvPr/>
        </p:nvSpPr>
        <p:spPr>
          <a:xfrm>
            <a:off x="1190193" y="1280710"/>
            <a:ext cx="849694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>
                <a:solidFill>
                  <a:prstClr val="black"/>
                </a:solidFill>
              </a:rPr>
              <a:t>CPD can be: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Formal training courses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Informal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In-house training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Work experience, job shadowing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Reading journals, books or magazines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prstClr val="black"/>
                </a:solidFill>
              </a:rPr>
              <a:t>Researching on the internet</a:t>
            </a:r>
          </a:p>
          <a:p>
            <a:endParaRPr lang="en-GB" sz="2800" dirty="0">
              <a:solidFill>
                <a:prstClr val="black"/>
              </a:solidFill>
            </a:endParaRPr>
          </a:p>
          <a:p>
            <a:r>
              <a:rPr lang="en-GB" sz="2800" dirty="0">
                <a:solidFill>
                  <a:prstClr val="black"/>
                </a:solidFill>
              </a:rPr>
              <a:t>Record all CPD in a diary or your organisation may have a CPD log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38143223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PROJECT_OPEN" val="0"/>
  <p:tag name="ARTICULATE_SLIDE_COUNT" val="22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6F16BC28-69AC-ED44-AA40-85051729C800}"/>
    </a:ext>
  </a:extLst>
</a:theme>
</file>

<file path=ppt/theme/theme5.xml><?xml version="1.0" encoding="utf-8"?>
<a:theme xmlns:a="http://schemas.openxmlformats.org/drawingml/2006/main" name="End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E8BE16B1-B80C-7F41-A74D-32A63C941205}"/>
    </a:ext>
  </a:extLst>
</a:theme>
</file>

<file path=ppt/theme/theme6.xml><?xml version="1.0" encoding="utf-8"?>
<a:theme xmlns:a="http://schemas.openxmlformats.org/drawingml/2006/main" name="1_Intro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6EB87AA5-FBCB-A842-B26F-7C34A6A4F8D6}"/>
    </a:ext>
  </a:extLst>
</a:theme>
</file>

<file path=ppt/theme/theme7.xml><?xml version="1.0" encoding="utf-8"?>
<a:theme xmlns:a="http://schemas.openxmlformats.org/drawingml/2006/main" name="21_Inner slid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0A0C6A01-F3DE-2045-92A9-E66BDD0F88EF}"/>
    </a:ext>
  </a:extLst>
</a:theme>
</file>

<file path=ppt/theme/theme8.xml><?xml version="1.0" encoding="utf-8"?>
<a:theme xmlns:a="http://schemas.openxmlformats.org/drawingml/2006/main" name="1_UWTSD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73DA7F50-DE41-4D4B-8143-86A1363D8806}" vid="{6F16BC28-69AC-ED44-AA40-85051729C8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1170</Words>
  <Application>Microsoft Macintosh PowerPoint</Application>
  <PresentationFormat>Widescreen</PresentationFormat>
  <Paragraphs>174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8</vt:i4>
      </vt:variant>
      <vt:variant>
        <vt:lpstr>Slide Titles</vt:lpstr>
      </vt:variant>
      <vt:variant>
        <vt:i4>20</vt:i4>
      </vt:variant>
    </vt:vector>
  </HeadingPairs>
  <TitlesOfParts>
    <vt:vector size="33" baseType="lpstr">
      <vt:lpstr>Arial</vt:lpstr>
      <vt:lpstr>Avenir LT Std 65 Medium</vt:lpstr>
      <vt:lpstr>Calibri</vt:lpstr>
      <vt:lpstr>Myriad Pro</vt:lpstr>
      <vt:lpstr>Times New Roman</vt:lpstr>
      <vt:lpstr>Intro Slide</vt:lpstr>
      <vt:lpstr>Inner slide</vt:lpstr>
      <vt:lpstr>1_Inner slide</vt:lpstr>
      <vt:lpstr>UWTSD Theme</vt:lpstr>
      <vt:lpstr>End slide</vt:lpstr>
      <vt:lpstr>1_Intro Slide</vt:lpstr>
      <vt:lpstr>21_Inner slide</vt:lpstr>
      <vt:lpstr>1_UWTSD Theme</vt:lpstr>
      <vt:lpstr>Professionalism in the Health and Fitness Industry</vt:lpstr>
      <vt:lpstr>Professional and governing bodies</vt:lpstr>
      <vt:lpstr>The Register of Exercise Professionals (REPs)</vt:lpstr>
      <vt:lpstr>The Register of Exercise Professionals (REPs)</vt:lpstr>
      <vt:lpstr>The Chartered Institute for the Management of Sport and Physical Activity (CIMSPA) Sport and Physical Activity (CIMSPA)</vt:lpstr>
      <vt:lpstr>The Chartered Institute for the Management of Sport and Physical Activity (CIMSPA) Sport and Physical Activity (CIMSPA)</vt:lpstr>
      <vt:lpstr>The Chartered Institute for the Management of Sport and Physical Activity (CIMSPA) Sport and Physical Activity (CIMSPA)</vt:lpstr>
      <vt:lpstr>UK Active Sport and Physical Activity (CIMSPA)</vt:lpstr>
      <vt:lpstr>World Health Organisation</vt:lpstr>
      <vt:lpstr>World Health Organisation)</vt:lpstr>
      <vt:lpstr>The National Institute for Health and Care Excellence (NICE)</vt:lpstr>
      <vt:lpstr>American College of Sports Medicine (ACSM)</vt:lpstr>
      <vt:lpstr>Equality and diversity</vt:lpstr>
      <vt:lpstr>Equality and diversity</vt:lpstr>
      <vt:lpstr>The Equality Act (2010)</vt:lpstr>
      <vt:lpstr>Scope of practice</vt:lpstr>
      <vt:lpstr>Confidentiality</vt:lpstr>
      <vt:lpstr>Data protection</vt:lpstr>
      <vt:lpstr>Keeping knowledge and skills up to date</vt:lpstr>
      <vt:lpstr>Keeping knowledge and skills up to date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Professionalism</dc:title>
  <dc:creator>Rosie Coote-Cowling</dc:creator>
  <cp:lastModifiedBy>Geraint Forster</cp:lastModifiedBy>
  <cp:revision>7</cp:revision>
  <dcterms:created xsi:type="dcterms:W3CDTF">2018-08-01T11:49:00Z</dcterms:created>
  <dcterms:modified xsi:type="dcterms:W3CDTF">2021-03-08T11:21:15Z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ArticulateGUID">
    <vt:lpwstr>3C8E7F54-FAC8-4157-B3CE-09BFDA50C9E7</vt:lpwstr>
  </property>
  <property fmtid="{D5CDD505-2E9C-101B-9397-08002B2CF9AE}" pid="3" name="ArticulatePath">
    <vt:lpwstr>New Microsoft PowerPoint Presentation</vt:lpwstr>
  </property>
</Properties>
</file>