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omments/modernComment_100_0.xml" ContentType="application/vnd.ms-powerpoint.comment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omments/modernComment_104_0.xml" ContentType="application/vnd.ms-powerpoint.comment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5" r:id="rId10"/>
    <p:sldId id="264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36E02673-6267-2E3D-7825-E99263F80A84}" name="saleha sufi" initials="ss" userId="c1b489c67951bc4b" providerId="Windows Live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2CF1B1F-BEBB-4E39-8FCC-5311F9C3508A}" v="464" dt="2025-10-12T22:41:43.268"/>
    <p1510:client id="{F21EAE70-A465-46DD-899B-93CC26A4D6E2}" v="18" dt="2025-10-12T23:18:54.63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0" d="100"/>
          <a:sy n="60" d="100"/>
        </p:scale>
        <p:origin x="1460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microsoft.com/office/2018/10/relationships/authors" Target="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leha sufi" userId="c1b489c67951bc4b" providerId="LiveId" clId="{6C357FBE-2967-4398-AA32-67087923C19D}"/>
    <pc:docChg chg="custSel modSld">
      <pc:chgData name="saleha sufi" userId="c1b489c67951bc4b" providerId="LiveId" clId="{6C357FBE-2967-4398-AA32-67087923C19D}" dt="2025-10-12T23:22:11.977" v="389" actId="20577"/>
      <pc:docMkLst>
        <pc:docMk/>
      </pc:docMkLst>
      <pc:sldChg chg="modSp mod">
        <pc:chgData name="saleha sufi" userId="c1b489c67951bc4b" providerId="LiveId" clId="{6C357FBE-2967-4398-AA32-67087923C19D}" dt="2025-10-12T23:19:24.890" v="355" actId="20577"/>
        <pc:sldMkLst>
          <pc:docMk/>
          <pc:sldMk cId="0" sldId="256"/>
        </pc:sldMkLst>
        <pc:spChg chg="mod">
          <ac:chgData name="saleha sufi" userId="c1b489c67951bc4b" providerId="LiveId" clId="{6C357FBE-2967-4398-AA32-67087923C19D}" dt="2025-10-12T23:19:24.890" v="355" actId="20577"/>
          <ac:spMkLst>
            <pc:docMk/>
            <pc:sldMk cId="0" sldId="256"/>
            <ac:spMk id="3" creationId="{00000000-0000-0000-0000-000000000000}"/>
          </ac:spMkLst>
        </pc:spChg>
      </pc:sldChg>
      <pc:sldChg chg="modSp mod">
        <pc:chgData name="saleha sufi" userId="c1b489c67951bc4b" providerId="LiveId" clId="{6C357FBE-2967-4398-AA32-67087923C19D}" dt="2025-10-12T23:13:10.750" v="196" actId="20577"/>
        <pc:sldMkLst>
          <pc:docMk/>
          <pc:sldMk cId="0" sldId="257"/>
        </pc:sldMkLst>
        <pc:spChg chg="mod">
          <ac:chgData name="saleha sufi" userId="c1b489c67951bc4b" providerId="LiveId" clId="{6C357FBE-2967-4398-AA32-67087923C19D}" dt="2025-10-12T23:13:10.750" v="196" actId="20577"/>
          <ac:spMkLst>
            <pc:docMk/>
            <pc:sldMk cId="0" sldId="257"/>
            <ac:spMk id="3" creationId="{00000000-0000-0000-0000-000000000000}"/>
          </ac:spMkLst>
        </pc:spChg>
      </pc:sldChg>
      <pc:sldChg chg="modSp mod">
        <pc:chgData name="saleha sufi" userId="c1b489c67951bc4b" providerId="LiveId" clId="{6C357FBE-2967-4398-AA32-67087923C19D}" dt="2025-10-12T23:10:22.451" v="149" actId="14100"/>
        <pc:sldMkLst>
          <pc:docMk/>
          <pc:sldMk cId="0" sldId="260"/>
        </pc:sldMkLst>
        <pc:spChg chg="mod">
          <ac:chgData name="saleha sufi" userId="c1b489c67951bc4b" providerId="LiveId" clId="{6C357FBE-2967-4398-AA32-67087923C19D}" dt="2025-10-12T23:09:49.805" v="148" actId="27636"/>
          <ac:spMkLst>
            <pc:docMk/>
            <pc:sldMk cId="0" sldId="260"/>
            <ac:spMk id="3" creationId="{00000000-0000-0000-0000-000000000000}"/>
          </ac:spMkLst>
        </pc:spChg>
        <pc:picChg chg="mod">
          <ac:chgData name="saleha sufi" userId="c1b489c67951bc4b" providerId="LiveId" clId="{6C357FBE-2967-4398-AA32-67087923C19D}" dt="2025-10-12T23:10:22.451" v="149" actId="14100"/>
          <ac:picMkLst>
            <pc:docMk/>
            <pc:sldMk cId="0" sldId="260"/>
            <ac:picMk id="5" creationId="{4AB437A4-D116-5E58-715F-CC8DAFEE1F94}"/>
          </ac:picMkLst>
        </pc:picChg>
      </pc:sldChg>
      <pc:sldChg chg="addSp delSp modSp mod">
        <pc:chgData name="saleha sufi" userId="c1b489c67951bc4b" providerId="LiveId" clId="{6C357FBE-2967-4398-AA32-67087923C19D}" dt="2025-10-12T23:22:11.977" v="389" actId="20577"/>
        <pc:sldMkLst>
          <pc:docMk/>
          <pc:sldMk cId="0" sldId="264"/>
        </pc:sldMkLst>
        <pc:spChg chg="mod">
          <ac:chgData name="saleha sufi" userId="c1b489c67951bc4b" providerId="LiveId" clId="{6C357FBE-2967-4398-AA32-67087923C19D}" dt="2025-10-12T23:08:58.981" v="146" actId="14100"/>
          <ac:spMkLst>
            <pc:docMk/>
            <pc:sldMk cId="0" sldId="264"/>
            <ac:spMk id="2" creationId="{00000000-0000-0000-0000-000000000000}"/>
          </ac:spMkLst>
        </pc:spChg>
        <pc:spChg chg="add del mod">
          <ac:chgData name="saleha sufi" userId="c1b489c67951bc4b" providerId="LiveId" clId="{6C357FBE-2967-4398-AA32-67087923C19D}" dt="2025-10-12T23:08:37.479" v="141" actId="26606"/>
          <ac:spMkLst>
            <pc:docMk/>
            <pc:sldMk cId="0" sldId="264"/>
            <ac:spMk id="4" creationId="{D928184E-85E6-D67F-79FB-FE4691232548}"/>
          </ac:spMkLst>
        </pc:spChg>
        <pc:graphicFrameChg chg="del mod modGraphic">
          <ac:chgData name="saleha sufi" userId="c1b489c67951bc4b" providerId="LiveId" clId="{6C357FBE-2967-4398-AA32-67087923C19D}" dt="2025-10-12T23:07:02.618" v="109" actId="478"/>
          <ac:graphicFrameMkLst>
            <pc:docMk/>
            <pc:sldMk cId="0" sldId="264"/>
            <ac:graphicFrameMk id="5" creationId="{55A1BB05-A2C8-AB48-027E-52764CB19ADA}"/>
          </ac:graphicFrameMkLst>
        </pc:graphicFrameChg>
        <pc:graphicFrameChg chg="add modGraphic">
          <ac:chgData name="saleha sufi" userId="c1b489c67951bc4b" providerId="LiveId" clId="{6C357FBE-2967-4398-AA32-67087923C19D}" dt="2025-10-12T23:22:11.977" v="389" actId="20577"/>
          <ac:graphicFrameMkLst>
            <pc:docMk/>
            <pc:sldMk cId="0" sldId="264"/>
            <ac:graphicFrameMk id="19" creationId="{A1D45BE8-067E-A003-EA35-95882C433B79}"/>
          </ac:graphicFrameMkLst>
        </pc:graphicFrameChg>
      </pc:sldChg>
      <pc:sldChg chg="modSp mod">
        <pc:chgData name="saleha sufi" userId="c1b489c67951bc4b" providerId="LiveId" clId="{6C357FBE-2967-4398-AA32-67087923C19D}" dt="2025-10-12T22:56:06.606" v="58" actId="20577"/>
        <pc:sldMkLst>
          <pc:docMk/>
          <pc:sldMk cId="0" sldId="265"/>
        </pc:sldMkLst>
        <pc:graphicFrameChg chg="mod modGraphic">
          <ac:chgData name="saleha sufi" userId="c1b489c67951bc4b" providerId="LiveId" clId="{6C357FBE-2967-4398-AA32-67087923C19D}" dt="2025-10-12T22:56:06.606" v="58" actId="20577"/>
          <ac:graphicFrameMkLst>
            <pc:docMk/>
            <pc:sldMk cId="0" sldId="265"/>
            <ac:graphicFrameMk id="5" creationId="{64F609FC-F89A-AD8A-CA8B-C3DFC3B55091}"/>
          </ac:graphicFrameMkLst>
        </pc:graphicFrameChg>
      </pc:sldChg>
    </pc:docChg>
  </pc:docChgLst>
</pc:chgInfo>
</file>

<file path=ppt/comments/modernComment_100_0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AFD116D2-507C-429F-B601-B947372A6075}" authorId="{36E02673-6267-2E3D-7825-E99263F80A84}" created="2025-10-10T23:49:40.225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0" sldId="256"/>
      <ac:picMk id="5" creationId="{9BD66EB1-B3A0-217C-5ADB-E0646899ABC4}"/>
    </ac:deMkLst>
    <p188:txBody>
      <a:bodyPr/>
      <a:lstStyle/>
      <a:p>
        <a:r>
          <a:rPr lang="en-GB"/>
          <a:t>https://omanancialzinho.blogspot.com/2014/10/</a:t>
        </a:r>
      </a:p>
    </p188:txBody>
  </p188:cm>
</p188:cmLst>
</file>

<file path=ppt/comments/modernComment_104_0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953B5443-CD65-401F-9787-3E6026F41D70}" authorId="{36E02673-6267-2E3D-7825-E99263F80A84}" created="2025-10-10T23:51:46.802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0" sldId="260"/>
      <ac:picMk id="5" creationId="{4AB437A4-D116-5E58-715F-CC8DAFEE1F94}"/>
    </ac:deMkLst>
    <p188:txBody>
      <a:bodyPr/>
      <a:lstStyle/>
      <a:p>
        <a:r>
          <a:rPr lang="en-GB"/>
          <a:t>https://www.alamy.com/attachment-theory-separation-anxiety-in-parents-and-kid-relationship-little-boy-feels-attached-to-mother-</a:t>
        </a:r>
      </a:p>
    </p188:txBody>
  </p188:cm>
</p188:cmLst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AE29118-0A63-4891-8EDB-3805FA8243AB}" type="doc">
      <dgm:prSet loTypeId="urn:microsoft.com/office/officeart/2005/8/layout/vList2" loCatId="list" qsTypeId="urn:microsoft.com/office/officeart/2005/8/quickstyle/simple2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62E8918C-D65B-49FD-98E2-DFD54EB6327A}">
      <dgm:prSet/>
      <dgm:spPr/>
      <dgm:t>
        <a:bodyPr/>
        <a:lstStyle/>
        <a:p>
          <a:r>
            <a:rPr lang="en-US" dirty="0"/>
            <a:t>Consistent adult presence: Assign a key worker as secure base for continuity and support</a:t>
          </a:r>
        </a:p>
      </dgm:t>
    </dgm:pt>
    <dgm:pt modelId="{C805BE60-747B-4D2C-A17F-2D030980670B}" type="parTrans" cxnId="{362FC83E-09F9-40EE-BD7E-55A7C37F3AB8}">
      <dgm:prSet/>
      <dgm:spPr/>
      <dgm:t>
        <a:bodyPr/>
        <a:lstStyle/>
        <a:p>
          <a:endParaRPr lang="en-US"/>
        </a:p>
      </dgm:t>
    </dgm:pt>
    <dgm:pt modelId="{6C3510F3-8DFF-45B1-BF33-AA19451AAB7D}" type="sibTrans" cxnId="{362FC83E-09F9-40EE-BD7E-55A7C37F3AB8}">
      <dgm:prSet/>
      <dgm:spPr/>
      <dgm:t>
        <a:bodyPr/>
        <a:lstStyle/>
        <a:p>
          <a:endParaRPr lang="en-US"/>
        </a:p>
      </dgm:t>
    </dgm:pt>
    <dgm:pt modelId="{4E188844-BCA0-43C9-987B-2090F6F592C9}">
      <dgm:prSet/>
      <dgm:spPr/>
      <dgm:t>
        <a:bodyPr/>
        <a:lstStyle/>
        <a:p>
          <a:r>
            <a:rPr lang="en-US" dirty="0"/>
            <a:t>Gradual separation strategies: Brief departures with reassurance</a:t>
          </a:r>
        </a:p>
      </dgm:t>
    </dgm:pt>
    <dgm:pt modelId="{54CBCA78-9DF2-48A1-80BA-874D96274647}" type="parTrans" cxnId="{F8B82A02-A31E-4B91-8B9C-363968A393E0}">
      <dgm:prSet/>
      <dgm:spPr/>
      <dgm:t>
        <a:bodyPr/>
        <a:lstStyle/>
        <a:p>
          <a:endParaRPr lang="en-US"/>
        </a:p>
      </dgm:t>
    </dgm:pt>
    <dgm:pt modelId="{CA480548-B539-45E9-A4B6-A16C94A577F8}" type="sibTrans" cxnId="{F8B82A02-A31E-4B91-8B9C-363968A393E0}">
      <dgm:prSet/>
      <dgm:spPr/>
      <dgm:t>
        <a:bodyPr/>
        <a:lstStyle/>
        <a:p>
          <a:endParaRPr lang="en-US"/>
        </a:p>
      </dgm:t>
    </dgm:pt>
    <dgm:pt modelId="{E4B5510E-3B77-4A27-A6F9-4E2271D4A9EC}">
      <dgm:prSet/>
      <dgm:spPr/>
      <dgm:t>
        <a:bodyPr/>
        <a:lstStyle/>
        <a:p>
          <a:r>
            <a:rPr lang="en-US" dirty="0"/>
            <a:t>Responsive interaction: Acknowledge feelings, encourage communication</a:t>
          </a:r>
        </a:p>
      </dgm:t>
    </dgm:pt>
    <dgm:pt modelId="{F5E834E2-86FE-4F92-9B2F-B9283FEC18F9}" type="parTrans" cxnId="{6B662F9A-BE17-4D27-9D4E-B649629175D2}">
      <dgm:prSet/>
      <dgm:spPr/>
      <dgm:t>
        <a:bodyPr/>
        <a:lstStyle/>
        <a:p>
          <a:endParaRPr lang="en-US"/>
        </a:p>
      </dgm:t>
    </dgm:pt>
    <dgm:pt modelId="{8FD9F757-B969-49E3-84C9-9794C1B9F6D4}" type="sibTrans" cxnId="{6B662F9A-BE17-4D27-9D4E-B649629175D2}">
      <dgm:prSet/>
      <dgm:spPr/>
      <dgm:t>
        <a:bodyPr/>
        <a:lstStyle/>
        <a:p>
          <a:endParaRPr lang="en-US"/>
        </a:p>
      </dgm:t>
    </dgm:pt>
    <dgm:pt modelId="{50A4C23A-44CB-4483-B933-7F76F070E8FC}">
      <dgm:prSet/>
      <dgm:spPr/>
      <dgm:t>
        <a:bodyPr/>
        <a:lstStyle/>
        <a:p>
          <a:r>
            <a:rPr lang="en-US" dirty="0"/>
            <a:t>Structured social play: Small groups, peer modelling</a:t>
          </a:r>
        </a:p>
      </dgm:t>
    </dgm:pt>
    <dgm:pt modelId="{BFDCC93A-45F5-4F1E-8B54-84B5793519FB}" type="parTrans" cxnId="{4A5D854B-AE58-4279-AC69-1C2974503678}">
      <dgm:prSet/>
      <dgm:spPr/>
      <dgm:t>
        <a:bodyPr/>
        <a:lstStyle/>
        <a:p>
          <a:endParaRPr lang="en-US"/>
        </a:p>
      </dgm:t>
    </dgm:pt>
    <dgm:pt modelId="{6CDCA6CA-5FC0-424C-9832-611CC4876F5D}" type="sibTrans" cxnId="{4A5D854B-AE58-4279-AC69-1C2974503678}">
      <dgm:prSet/>
      <dgm:spPr/>
      <dgm:t>
        <a:bodyPr/>
        <a:lstStyle/>
        <a:p>
          <a:endParaRPr lang="en-US"/>
        </a:p>
      </dgm:t>
    </dgm:pt>
    <dgm:pt modelId="{B156ACFD-8841-47E2-8838-DA14EC854ECF}">
      <dgm:prSet/>
      <dgm:spPr/>
      <dgm:t>
        <a:bodyPr/>
        <a:lstStyle/>
        <a:p>
          <a:r>
            <a:rPr lang="en-US" dirty="0"/>
            <a:t>Parental involvement: Home–nursery collaboration</a:t>
          </a:r>
        </a:p>
      </dgm:t>
    </dgm:pt>
    <dgm:pt modelId="{1B12C97C-99D1-45AF-BABD-646E3AC248D6}" type="parTrans" cxnId="{8CAB2F7D-B6C6-4307-893F-8DF694EA7005}">
      <dgm:prSet/>
      <dgm:spPr/>
      <dgm:t>
        <a:bodyPr/>
        <a:lstStyle/>
        <a:p>
          <a:endParaRPr lang="en-US"/>
        </a:p>
      </dgm:t>
    </dgm:pt>
    <dgm:pt modelId="{140E1E39-C3AB-4723-96CA-22A946B20842}" type="sibTrans" cxnId="{8CAB2F7D-B6C6-4307-893F-8DF694EA7005}">
      <dgm:prSet/>
      <dgm:spPr/>
      <dgm:t>
        <a:bodyPr/>
        <a:lstStyle/>
        <a:p>
          <a:endParaRPr lang="en-US"/>
        </a:p>
      </dgm:t>
    </dgm:pt>
    <dgm:pt modelId="{5B6B4DCF-E085-4E65-BCA0-E9B2713795DA}" type="pres">
      <dgm:prSet presAssocID="{8AE29118-0A63-4891-8EDB-3805FA8243AB}" presName="linear" presStyleCnt="0">
        <dgm:presLayoutVars>
          <dgm:animLvl val="lvl"/>
          <dgm:resizeHandles val="exact"/>
        </dgm:presLayoutVars>
      </dgm:prSet>
      <dgm:spPr/>
    </dgm:pt>
    <dgm:pt modelId="{A45AFE87-A9E7-449E-A40A-BD8A27B99489}" type="pres">
      <dgm:prSet presAssocID="{62E8918C-D65B-49FD-98E2-DFD54EB6327A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BDC67233-1664-4B51-A36A-ECEFDEDAA157}" type="pres">
      <dgm:prSet presAssocID="{6C3510F3-8DFF-45B1-BF33-AA19451AAB7D}" presName="spacer" presStyleCnt="0"/>
      <dgm:spPr/>
    </dgm:pt>
    <dgm:pt modelId="{31F3096D-90BA-4A5B-8877-15B1A6050E5F}" type="pres">
      <dgm:prSet presAssocID="{4E188844-BCA0-43C9-987B-2090F6F592C9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9367603-E8FF-4D2D-BB82-6CE5AC4B4857}" type="pres">
      <dgm:prSet presAssocID="{CA480548-B539-45E9-A4B6-A16C94A577F8}" presName="spacer" presStyleCnt="0"/>
      <dgm:spPr/>
    </dgm:pt>
    <dgm:pt modelId="{70A317F3-FF0D-401F-A206-E88F35C869A8}" type="pres">
      <dgm:prSet presAssocID="{E4B5510E-3B77-4A27-A6F9-4E2271D4A9EC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5945EDAF-F26B-4785-9C88-05BE8E111285}" type="pres">
      <dgm:prSet presAssocID="{8FD9F757-B969-49E3-84C9-9794C1B9F6D4}" presName="spacer" presStyleCnt="0"/>
      <dgm:spPr/>
    </dgm:pt>
    <dgm:pt modelId="{EADA964A-9271-4D4B-9C8D-CE161799CD93}" type="pres">
      <dgm:prSet presAssocID="{50A4C23A-44CB-4483-B933-7F76F070E8FC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ADDA11D-5F2A-4E7C-8D97-13748DAB88EB}" type="pres">
      <dgm:prSet presAssocID="{6CDCA6CA-5FC0-424C-9832-611CC4876F5D}" presName="spacer" presStyleCnt="0"/>
      <dgm:spPr/>
    </dgm:pt>
    <dgm:pt modelId="{3127A86E-9AB9-4ADA-BF6E-350973A041B5}" type="pres">
      <dgm:prSet presAssocID="{B156ACFD-8841-47E2-8838-DA14EC854ECF}" presName="parentText" presStyleLbl="node1" presStyleIdx="4" presStyleCnt="5" custLinFactNeighborX="-802" custLinFactNeighborY="73838">
        <dgm:presLayoutVars>
          <dgm:chMax val="0"/>
          <dgm:bulletEnabled val="1"/>
        </dgm:presLayoutVars>
      </dgm:prSet>
      <dgm:spPr/>
    </dgm:pt>
  </dgm:ptLst>
  <dgm:cxnLst>
    <dgm:cxn modelId="{F8B82A02-A31E-4B91-8B9C-363968A393E0}" srcId="{8AE29118-0A63-4891-8EDB-3805FA8243AB}" destId="{4E188844-BCA0-43C9-987B-2090F6F592C9}" srcOrd="1" destOrd="0" parTransId="{54CBCA78-9DF2-48A1-80BA-874D96274647}" sibTransId="{CA480548-B539-45E9-A4B6-A16C94A577F8}"/>
    <dgm:cxn modelId="{00E4CC16-DA6F-4495-B63C-D925788D5397}" type="presOf" srcId="{50A4C23A-44CB-4483-B933-7F76F070E8FC}" destId="{EADA964A-9271-4D4B-9C8D-CE161799CD93}" srcOrd="0" destOrd="0" presId="urn:microsoft.com/office/officeart/2005/8/layout/vList2"/>
    <dgm:cxn modelId="{9156361D-483B-49FB-9070-3D057DBD02DF}" type="presOf" srcId="{62E8918C-D65B-49FD-98E2-DFD54EB6327A}" destId="{A45AFE87-A9E7-449E-A40A-BD8A27B99489}" srcOrd="0" destOrd="0" presId="urn:microsoft.com/office/officeart/2005/8/layout/vList2"/>
    <dgm:cxn modelId="{362FC83E-09F9-40EE-BD7E-55A7C37F3AB8}" srcId="{8AE29118-0A63-4891-8EDB-3805FA8243AB}" destId="{62E8918C-D65B-49FD-98E2-DFD54EB6327A}" srcOrd="0" destOrd="0" parTransId="{C805BE60-747B-4D2C-A17F-2D030980670B}" sibTransId="{6C3510F3-8DFF-45B1-BF33-AA19451AAB7D}"/>
    <dgm:cxn modelId="{4A5D854B-AE58-4279-AC69-1C2974503678}" srcId="{8AE29118-0A63-4891-8EDB-3805FA8243AB}" destId="{50A4C23A-44CB-4483-B933-7F76F070E8FC}" srcOrd="3" destOrd="0" parTransId="{BFDCC93A-45F5-4F1E-8B54-84B5793519FB}" sibTransId="{6CDCA6CA-5FC0-424C-9832-611CC4876F5D}"/>
    <dgm:cxn modelId="{8CAB2F7D-B6C6-4307-893F-8DF694EA7005}" srcId="{8AE29118-0A63-4891-8EDB-3805FA8243AB}" destId="{B156ACFD-8841-47E2-8838-DA14EC854ECF}" srcOrd="4" destOrd="0" parTransId="{1B12C97C-99D1-45AF-BABD-646E3AC248D6}" sibTransId="{140E1E39-C3AB-4723-96CA-22A946B20842}"/>
    <dgm:cxn modelId="{334B2182-22C2-47AF-A401-3F904F45BBEF}" type="presOf" srcId="{8AE29118-0A63-4891-8EDB-3805FA8243AB}" destId="{5B6B4DCF-E085-4E65-BCA0-E9B2713795DA}" srcOrd="0" destOrd="0" presId="urn:microsoft.com/office/officeart/2005/8/layout/vList2"/>
    <dgm:cxn modelId="{50C3948E-7196-4C82-875F-9F8EAAD41A4D}" type="presOf" srcId="{4E188844-BCA0-43C9-987B-2090F6F592C9}" destId="{31F3096D-90BA-4A5B-8877-15B1A6050E5F}" srcOrd="0" destOrd="0" presId="urn:microsoft.com/office/officeart/2005/8/layout/vList2"/>
    <dgm:cxn modelId="{6B662F9A-BE17-4D27-9D4E-B649629175D2}" srcId="{8AE29118-0A63-4891-8EDB-3805FA8243AB}" destId="{E4B5510E-3B77-4A27-A6F9-4E2271D4A9EC}" srcOrd="2" destOrd="0" parTransId="{F5E834E2-86FE-4F92-9B2F-B9283FEC18F9}" sibTransId="{8FD9F757-B969-49E3-84C9-9794C1B9F6D4}"/>
    <dgm:cxn modelId="{C20323C9-816B-4DEB-B4AD-8D2EEC7728E2}" type="presOf" srcId="{E4B5510E-3B77-4A27-A6F9-4E2271D4A9EC}" destId="{70A317F3-FF0D-401F-A206-E88F35C869A8}" srcOrd="0" destOrd="0" presId="urn:microsoft.com/office/officeart/2005/8/layout/vList2"/>
    <dgm:cxn modelId="{7A6E4ED4-8862-4392-A8E5-25AFE049CE8F}" type="presOf" srcId="{B156ACFD-8841-47E2-8838-DA14EC854ECF}" destId="{3127A86E-9AB9-4ADA-BF6E-350973A041B5}" srcOrd="0" destOrd="0" presId="urn:microsoft.com/office/officeart/2005/8/layout/vList2"/>
    <dgm:cxn modelId="{4A1B4D33-3492-4B6C-84DE-B8445614EBB0}" type="presParOf" srcId="{5B6B4DCF-E085-4E65-BCA0-E9B2713795DA}" destId="{A45AFE87-A9E7-449E-A40A-BD8A27B99489}" srcOrd="0" destOrd="0" presId="urn:microsoft.com/office/officeart/2005/8/layout/vList2"/>
    <dgm:cxn modelId="{7E54FA2F-6B04-45C6-99A4-08BC09A05C40}" type="presParOf" srcId="{5B6B4DCF-E085-4E65-BCA0-E9B2713795DA}" destId="{BDC67233-1664-4B51-A36A-ECEFDEDAA157}" srcOrd="1" destOrd="0" presId="urn:microsoft.com/office/officeart/2005/8/layout/vList2"/>
    <dgm:cxn modelId="{D7CCD12E-B233-4B61-AF21-EEA39CDD45B7}" type="presParOf" srcId="{5B6B4DCF-E085-4E65-BCA0-E9B2713795DA}" destId="{31F3096D-90BA-4A5B-8877-15B1A6050E5F}" srcOrd="2" destOrd="0" presId="urn:microsoft.com/office/officeart/2005/8/layout/vList2"/>
    <dgm:cxn modelId="{5EF53EC2-1A29-4E7B-8253-F4D3ECFB3EB6}" type="presParOf" srcId="{5B6B4DCF-E085-4E65-BCA0-E9B2713795DA}" destId="{F9367603-E8FF-4D2D-BB82-6CE5AC4B4857}" srcOrd="3" destOrd="0" presId="urn:microsoft.com/office/officeart/2005/8/layout/vList2"/>
    <dgm:cxn modelId="{59C68292-3FA1-4CB3-BF94-7A64915BB172}" type="presParOf" srcId="{5B6B4DCF-E085-4E65-BCA0-E9B2713795DA}" destId="{70A317F3-FF0D-401F-A206-E88F35C869A8}" srcOrd="4" destOrd="0" presId="urn:microsoft.com/office/officeart/2005/8/layout/vList2"/>
    <dgm:cxn modelId="{AB2A6A3B-C181-467F-82FF-122C76C45E4F}" type="presParOf" srcId="{5B6B4DCF-E085-4E65-BCA0-E9B2713795DA}" destId="{5945EDAF-F26B-4785-9C88-05BE8E111285}" srcOrd="5" destOrd="0" presId="urn:microsoft.com/office/officeart/2005/8/layout/vList2"/>
    <dgm:cxn modelId="{9E0B8BFD-126B-4530-96BE-94891B519D7D}" type="presParOf" srcId="{5B6B4DCF-E085-4E65-BCA0-E9B2713795DA}" destId="{EADA964A-9271-4D4B-9C8D-CE161799CD93}" srcOrd="6" destOrd="0" presId="urn:microsoft.com/office/officeart/2005/8/layout/vList2"/>
    <dgm:cxn modelId="{311FAB9E-4883-4BBA-9359-83DE9A3ABAF1}" type="presParOf" srcId="{5B6B4DCF-E085-4E65-BCA0-E9B2713795DA}" destId="{FADDA11D-5F2A-4E7C-8D97-13748DAB88EB}" srcOrd="7" destOrd="0" presId="urn:microsoft.com/office/officeart/2005/8/layout/vList2"/>
    <dgm:cxn modelId="{FE8C4F74-5D32-4E65-8F03-7A89B3EB368A}" type="presParOf" srcId="{5B6B4DCF-E085-4E65-BCA0-E9B2713795DA}" destId="{3127A86E-9AB9-4ADA-BF6E-350973A041B5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A4A20F6-EDAF-40D0-8F85-9E856EEF87EC}" type="doc">
      <dgm:prSet loTypeId="urn:microsoft.com/office/officeart/2008/layout/LinedList" loCatId="list" qsTypeId="urn:microsoft.com/office/officeart/2005/8/quickstyle/simple4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22DCEC02-9504-4D5B-9164-DBD308C7869B}">
      <dgm:prSet/>
      <dgm:spPr/>
      <dgm:t>
        <a:bodyPr/>
        <a:lstStyle/>
        <a:p>
          <a:r>
            <a:rPr lang="en-US" dirty="0"/>
            <a:t>Nature (Biological influences): Temperament, stress reactivity, innate need for attachment</a:t>
          </a:r>
        </a:p>
      </dgm:t>
    </dgm:pt>
    <dgm:pt modelId="{CCFC8E82-1EB3-4F02-B2C2-E98E4A15F143}" type="parTrans" cxnId="{BE7083FE-7AD0-4671-A378-CEBC90661D54}">
      <dgm:prSet/>
      <dgm:spPr/>
      <dgm:t>
        <a:bodyPr/>
        <a:lstStyle/>
        <a:p>
          <a:endParaRPr lang="en-US"/>
        </a:p>
      </dgm:t>
    </dgm:pt>
    <dgm:pt modelId="{613074A2-FA72-405F-9E8C-5570F902C1A1}" type="sibTrans" cxnId="{BE7083FE-7AD0-4671-A378-CEBC90661D54}">
      <dgm:prSet/>
      <dgm:spPr/>
      <dgm:t>
        <a:bodyPr/>
        <a:lstStyle/>
        <a:p>
          <a:endParaRPr lang="en-US"/>
        </a:p>
      </dgm:t>
    </dgm:pt>
    <dgm:pt modelId="{B875F4B6-509B-41A7-A44A-96CFB64FBF9C}">
      <dgm:prSet/>
      <dgm:spPr/>
      <dgm:t>
        <a:bodyPr/>
        <a:lstStyle/>
        <a:p>
          <a:r>
            <a:rPr lang="en-US" dirty="0"/>
            <a:t>Nurture (Environmental influences): Parenting style, nursery routines, caregiver interactions and sensitivity, </a:t>
          </a:r>
        </a:p>
      </dgm:t>
    </dgm:pt>
    <dgm:pt modelId="{1437A657-EDE2-4A24-9B73-8F76BE08693F}" type="parTrans" cxnId="{594CC5F6-A616-4344-90F7-8251D4D411A9}">
      <dgm:prSet/>
      <dgm:spPr/>
      <dgm:t>
        <a:bodyPr/>
        <a:lstStyle/>
        <a:p>
          <a:endParaRPr lang="en-US"/>
        </a:p>
      </dgm:t>
    </dgm:pt>
    <dgm:pt modelId="{D034D437-116D-4171-AE56-FEFC2B1E9B1E}" type="sibTrans" cxnId="{594CC5F6-A616-4344-90F7-8251D4D411A9}">
      <dgm:prSet/>
      <dgm:spPr/>
      <dgm:t>
        <a:bodyPr/>
        <a:lstStyle/>
        <a:p>
          <a:endParaRPr lang="en-US"/>
        </a:p>
      </dgm:t>
    </dgm:pt>
    <dgm:pt modelId="{691C936D-4663-4A06-A632-757DB1F5B2E1}">
      <dgm:prSet/>
      <dgm:spPr/>
      <dgm:t>
        <a:bodyPr/>
        <a:lstStyle/>
        <a:p>
          <a:r>
            <a:rPr lang="en-US" dirty="0"/>
            <a:t>Interaction shapes Amira’s emotional and social development, Amira may have a shy temperament and would need a predictable environment. </a:t>
          </a:r>
        </a:p>
      </dgm:t>
    </dgm:pt>
    <dgm:pt modelId="{F080E24B-351F-446B-8DCA-ECDFAFEF9744}" type="parTrans" cxnId="{D14DA026-A565-4F46-94BE-10F18A633AAB}">
      <dgm:prSet/>
      <dgm:spPr/>
      <dgm:t>
        <a:bodyPr/>
        <a:lstStyle/>
        <a:p>
          <a:endParaRPr lang="en-US"/>
        </a:p>
      </dgm:t>
    </dgm:pt>
    <dgm:pt modelId="{08620C75-811F-4304-BED3-6409CA0ED1D8}" type="sibTrans" cxnId="{D14DA026-A565-4F46-94BE-10F18A633AAB}">
      <dgm:prSet/>
      <dgm:spPr/>
      <dgm:t>
        <a:bodyPr/>
        <a:lstStyle/>
        <a:p>
          <a:endParaRPr lang="en-US"/>
        </a:p>
      </dgm:t>
    </dgm:pt>
    <dgm:pt modelId="{903BE767-6C0E-4E87-8456-99EE56AD1994}" type="pres">
      <dgm:prSet presAssocID="{0A4A20F6-EDAF-40D0-8F85-9E856EEF87EC}" presName="vert0" presStyleCnt="0">
        <dgm:presLayoutVars>
          <dgm:dir/>
          <dgm:animOne val="branch"/>
          <dgm:animLvl val="lvl"/>
        </dgm:presLayoutVars>
      </dgm:prSet>
      <dgm:spPr/>
    </dgm:pt>
    <dgm:pt modelId="{EFAF2731-2392-45A3-AA05-71D853F2428E}" type="pres">
      <dgm:prSet presAssocID="{22DCEC02-9504-4D5B-9164-DBD308C7869B}" presName="thickLine" presStyleLbl="alignNode1" presStyleIdx="0" presStyleCnt="3"/>
      <dgm:spPr/>
    </dgm:pt>
    <dgm:pt modelId="{DA838C5B-CF33-467A-BD6E-BA6E3A39138F}" type="pres">
      <dgm:prSet presAssocID="{22DCEC02-9504-4D5B-9164-DBD308C7869B}" presName="horz1" presStyleCnt="0"/>
      <dgm:spPr/>
    </dgm:pt>
    <dgm:pt modelId="{B0374CE8-6947-40DB-B6AD-A4EF4A03A71A}" type="pres">
      <dgm:prSet presAssocID="{22DCEC02-9504-4D5B-9164-DBD308C7869B}" presName="tx1" presStyleLbl="revTx" presStyleIdx="0" presStyleCnt="3"/>
      <dgm:spPr/>
    </dgm:pt>
    <dgm:pt modelId="{DA943779-6DE3-444C-9FD1-8FC422D223D6}" type="pres">
      <dgm:prSet presAssocID="{22DCEC02-9504-4D5B-9164-DBD308C7869B}" presName="vert1" presStyleCnt="0"/>
      <dgm:spPr/>
    </dgm:pt>
    <dgm:pt modelId="{D10CA3DA-6E8E-4DFC-BEBE-292D2D334131}" type="pres">
      <dgm:prSet presAssocID="{B875F4B6-509B-41A7-A44A-96CFB64FBF9C}" presName="thickLine" presStyleLbl="alignNode1" presStyleIdx="1" presStyleCnt="3"/>
      <dgm:spPr/>
    </dgm:pt>
    <dgm:pt modelId="{081A2DB9-F2A2-4FE6-8617-67F4840656CA}" type="pres">
      <dgm:prSet presAssocID="{B875F4B6-509B-41A7-A44A-96CFB64FBF9C}" presName="horz1" presStyleCnt="0"/>
      <dgm:spPr/>
    </dgm:pt>
    <dgm:pt modelId="{DF61318C-0FA8-424D-ADB0-AA3AFBEC8E93}" type="pres">
      <dgm:prSet presAssocID="{B875F4B6-509B-41A7-A44A-96CFB64FBF9C}" presName="tx1" presStyleLbl="revTx" presStyleIdx="1" presStyleCnt="3"/>
      <dgm:spPr/>
    </dgm:pt>
    <dgm:pt modelId="{F5D79F23-0726-46FC-8C9A-71F78EDA59F9}" type="pres">
      <dgm:prSet presAssocID="{B875F4B6-509B-41A7-A44A-96CFB64FBF9C}" presName="vert1" presStyleCnt="0"/>
      <dgm:spPr/>
    </dgm:pt>
    <dgm:pt modelId="{8DED352D-F4CB-4120-A92C-B18AB6FBAD03}" type="pres">
      <dgm:prSet presAssocID="{691C936D-4663-4A06-A632-757DB1F5B2E1}" presName="thickLine" presStyleLbl="alignNode1" presStyleIdx="2" presStyleCnt="3"/>
      <dgm:spPr/>
    </dgm:pt>
    <dgm:pt modelId="{00222117-AC28-4CEA-8B43-1B6725AE9ED6}" type="pres">
      <dgm:prSet presAssocID="{691C936D-4663-4A06-A632-757DB1F5B2E1}" presName="horz1" presStyleCnt="0"/>
      <dgm:spPr/>
    </dgm:pt>
    <dgm:pt modelId="{66924A61-5ECF-4E96-B005-A856CCB0DF3F}" type="pres">
      <dgm:prSet presAssocID="{691C936D-4663-4A06-A632-757DB1F5B2E1}" presName="tx1" presStyleLbl="revTx" presStyleIdx="2" presStyleCnt="3"/>
      <dgm:spPr/>
    </dgm:pt>
    <dgm:pt modelId="{B3952C0B-2275-44D2-89ED-3C7AF9A8097E}" type="pres">
      <dgm:prSet presAssocID="{691C936D-4663-4A06-A632-757DB1F5B2E1}" presName="vert1" presStyleCnt="0"/>
      <dgm:spPr/>
    </dgm:pt>
  </dgm:ptLst>
  <dgm:cxnLst>
    <dgm:cxn modelId="{D14DA026-A565-4F46-94BE-10F18A633AAB}" srcId="{0A4A20F6-EDAF-40D0-8F85-9E856EEF87EC}" destId="{691C936D-4663-4A06-A632-757DB1F5B2E1}" srcOrd="2" destOrd="0" parTransId="{F080E24B-351F-446B-8DCA-ECDFAFEF9744}" sibTransId="{08620C75-811F-4304-BED3-6409CA0ED1D8}"/>
    <dgm:cxn modelId="{64FA5A30-6253-428E-AC99-A7DEEEFBB6F6}" type="presOf" srcId="{B875F4B6-509B-41A7-A44A-96CFB64FBF9C}" destId="{DF61318C-0FA8-424D-ADB0-AA3AFBEC8E93}" srcOrd="0" destOrd="0" presId="urn:microsoft.com/office/officeart/2008/layout/LinedList"/>
    <dgm:cxn modelId="{1FA01F32-3107-476D-ADA8-F2670329359F}" type="presOf" srcId="{22DCEC02-9504-4D5B-9164-DBD308C7869B}" destId="{B0374CE8-6947-40DB-B6AD-A4EF4A03A71A}" srcOrd="0" destOrd="0" presId="urn:microsoft.com/office/officeart/2008/layout/LinedList"/>
    <dgm:cxn modelId="{D760306F-C2C8-419C-9086-658B762FD952}" type="presOf" srcId="{0A4A20F6-EDAF-40D0-8F85-9E856EEF87EC}" destId="{903BE767-6C0E-4E87-8456-99EE56AD1994}" srcOrd="0" destOrd="0" presId="urn:microsoft.com/office/officeart/2008/layout/LinedList"/>
    <dgm:cxn modelId="{87286374-1A0C-4A19-ABCA-020C11603C0F}" type="presOf" srcId="{691C936D-4663-4A06-A632-757DB1F5B2E1}" destId="{66924A61-5ECF-4E96-B005-A856CCB0DF3F}" srcOrd="0" destOrd="0" presId="urn:microsoft.com/office/officeart/2008/layout/LinedList"/>
    <dgm:cxn modelId="{594CC5F6-A616-4344-90F7-8251D4D411A9}" srcId="{0A4A20F6-EDAF-40D0-8F85-9E856EEF87EC}" destId="{B875F4B6-509B-41A7-A44A-96CFB64FBF9C}" srcOrd="1" destOrd="0" parTransId="{1437A657-EDE2-4A24-9B73-8F76BE08693F}" sibTransId="{D034D437-116D-4171-AE56-FEFC2B1E9B1E}"/>
    <dgm:cxn modelId="{BE7083FE-7AD0-4671-A378-CEBC90661D54}" srcId="{0A4A20F6-EDAF-40D0-8F85-9E856EEF87EC}" destId="{22DCEC02-9504-4D5B-9164-DBD308C7869B}" srcOrd="0" destOrd="0" parTransId="{CCFC8E82-1EB3-4F02-B2C2-E98E4A15F143}" sibTransId="{613074A2-FA72-405F-9E8C-5570F902C1A1}"/>
    <dgm:cxn modelId="{4000A88A-2724-4933-9653-D241C186691C}" type="presParOf" srcId="{903BE767-6C0E-4E87-8456-99EE56AD1994}" destId="{EFAF2731-2392-45A3-AA05-71D853F2428E}" srcOrd="0" destOrd="0" presId="urn:microsoft.com/office/officeart/2008/layout/LinedList"/>
    <dgm:cxn modelId="{A86B6F33-DCA0-4A63-BE5C-4A62F9C6D0A0}" type="presParOf" srcId="{903BE767-6C0E-4E87-8456-99EE56AD1994}" destId="{DA838C5B-CF33-467A-BD6E-BA6E3A39138F}" srcOrd="1" destOrd="0" presId="urn:microsoft.com/office/officeart/2008/layout/LinedList"/>
    <dgm:cxn modelId="{364830FD-7055-4B5A-8552-096D275ECF38}" type="presParOf" srcId="{DA838C5B-CF33-467A-BD6E-BA6E3A39138F}" destId="{B0374CE8-6947-40DB-B6AD-A4EF4A03A71A}" srcOrd="0" destOrd="0" presId="urn:microsoft.com/office/officeart/2008/layout/LinedList"/>
    <dgm:cxn modelId="{1BAC9281-6B87-485F-A198-216EC08D9F0B}" type="presParOf" srcId="{DA838C5B-CF33-467A-BD6E-BA6E3A39138F}" destId="{DA943779-6DE3-444C-9FD1-8FC422D223D6}" srcOrd="1" destOrd="0" presId="urn:microsoft.com/office/officeart/2008/layout/LinedList"/>
    <dgm:cxn modelId="{83A13818-4FB8-4E36-930A-F737FD0F40F6}" type="presParOf" srcId="{903BE767-6C0E-4E87-8456-99EE56AD1994}" destId="{D10CA3DA-6E8E-4DFC-BEBE-292D2D334131}" srcOrd="2" destOrd="0" presId="urn:microsoft.com/office/officeart/2008/layout/LinedList"/>
    <dgm:cxn modelId="{F73F18EB-FA5A-4AE0-B664-209E4E2079E4}" type="presParOf" srcId="{903BE767-6C0E-4E87-8456-99EE56AD1994}" destId="{081A2DB9-F2A2-4FE6-8617-67F4840656CA}" srcOrd="3" destOrd="0" presId="urn:microsoft.com/office/officeart/2008/layout/LinedList"/>
    <dgm:cxn modelId="{F1728DCD-7E7A-4DE8-B43B-9E6B437C1D7B}" type="presParOf" srcId="{081A2DB9-F2A2-4FE6-8617-67F4840656CA}" destId="{DF61318C-0FA8-424D-ADB0-AA3AFBEC8E93}" srcOrd="0" destOrd="0" presId="urn:microsoft.com/office/officeart/2008/layout/LinedList"/>
    <dgm:cxn modelId="{07EEE42C-234E-4A0B-AC80-EEB7805DFD9D}" type="presParOf" srcId="{081A2DB9-F2A2-4FE6-8617-67F4840656CA}" destId="{F5D79F23-0726-46FC-8C9A-71F78EDA59F9}" srcOrd="1" destOrd="0" presId="urn:microsoft.com/office/officeart/2008/layout/LinedList"/>
    <dgm:cxn modelId="{A19BDEFD-7868-4599-9A9F-AC90E6B51639}" type="presParOf" srcId="{903BE767-6C0E-4E87-8456-99EE56AD1994}" destId="{8DED352D-F4CB-4120-A92C-B18AB6FBAD03}" srcOrd="4" destOrd="0" presId="urn:microsoft.com/office/officeart/2008/layout/LinedList"/>
    <dgm:cxn modelId="{443C2F53-9CB0-4CD1-A3E2-B05C0478520E}" type="presParOf" srcId="{903BE767-6C0E-4E87-8456-99EE56AD1994}" destId="{00222117-AC28-4CEA-8B43-1B6725AE9ED6}" srcOrd="5" destOrd="0" presId="urn:microsoft.com/office/officeart/2008/layout/LinedList"/>
    <dgm:cxn modelId="{4EA8AF0E-0191-4C62-AE42-8620AA81E681}" type="presParOf" srcId="{00222117-AC28-4CEA-8B43-1B6725AE9ED6}" destId="{66924A61-5ECF-4E96-B005-A856CCB0DF3F}" srcOrd="0" destOrd="0" presId="urn:microsoft.com/office/officeart/2008/layout/LinedList"/>
    <dgm:cxn modelId="{0FB04E39-A81A-417F-99E1-C444AFC989FD}" type="presParOf" srcId="{00222117-AC28-4CEA-8B43-1B6725AE9ED6}" destId="{B3952C0B-2275-44D2-89ED-3C7AF9A8097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A4519FD-BCBA-4D22-9F56-002FFB7EE118}" type="doc">
      <dgm:prSet loTypeId="urn:microsoft.com/office/officeart/2005/8/layout/vList2" loCatId="list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3957136-0D14-482D-8CB5-0951E563725B}">
      <dgm:prSet custT="1"/>
      <dgm:spPr/>
      <dgm:t>
        <a:bodyPr/>
        <a:lstStyle/>
        <a:p>
          <a:pPr algn="ctr"/>
          <a:r>
            <a:rPr lang="en-US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Strengths</a:t>
          </a:r>
          <a:r>
            <a:rPr lang="en-US" sz="2000" dirty="0"/>
            <a:t> </a:t>
          </a:r>
        </a:p>
      </dgm:t>
    </dgm:pt>
    <dgm:pt modelId="{02AB3A5A-E986-4E71-820F-46561335A5D3}" type="parTrans" cxnId="{2CEFB374-1185-4A6F-913A-E20856166C92}">
      <dgm:prSet/>
      <dgm:spPr/>
      <dgm:t>
        <a:bodyPr/>
        <a:lstStyle/>
        <a:p>
          <a:endParaRPr lang="en-US"/>
        </a:p>
      </dgm:t>
    </dgm:pt>
    <dgm:pt modelId="{19BB02FB-2F78-473A-BABF-72F98E1F8388}" type="sibTrans" cxnId="{2CEFB374-1185-4A6F-913A-E20856166C92}">
      <dgm:prSet/>
      <dgm:spPr/>
      <dgm:t>
        <a:bodyPr/>
        <a:lstStyle/>
        <a:p>
          <a:endParaRPr lang="en-US"/>
        </a:p>
      </dgm:t>
    </dgm:pt>
    <dgm:pt modelId="{F732FEA7-2E13-4CC0-8BEC-D99E3D24A9C1}">
      <dgm:prSet custT="1"/>
      <dgm:spPr/>
      <dgm:t>
        <a:bodyPr/>
        <a:lstStyle/>
        <a:p>
          <a:r>
            <a:rPr lang="en-US" sz="2000" dirty="0"/>
            <a:t> Highlights importance of emotional security for early learning</a:t>
          </a:r>
        </a:p>
      </dgm:t>
    </dgm:pt>
    <dgm:pt modelId="{C1347F42-61FB-4342-B837-42F3E3164B03}" type="parTrans" cxnId="{35880A7F-64B4-43E8-BDF4-3081589A0F45}">
      <dgm:prSet/>
      <dgm:spPr/>
      <dgm:t>
        <a:bodyPr/>
        <a:lstStyle/>
        <a:p>
          <a:endParaRPr lang="en-US"/>
        </a:p>
      </dgm:t>
    </dgm:pt>
    <dgm:pt modelId="{F4F160D3-0AB4-4B8D-A44D-ABC0B8D02D13}" type="sibTrans" cxnId="{35880A7F-64B4-43E8-BDF4-3081589A0F45}">
      <dgm:prSet/>
      <dgm:spPr/>
      <dgm:t>
        <a:bodyPr/>
        <a:lstStyle/>
        <a:p>
          <a:endParaRPr lang="en-US"/>
        </a:p>
      </dgm:t>
    </dgm:pt>
    <dgm:pt modelId="{86853C8B-45FE-4F1D-962A-E639666456B6}">
      <dgm:prSet custT="1"/>
      <dgm:spPr/>
      <dgm:t>
        <a:bodyPr/>
        <a:lstStyle/>
        <a:p>
          <a:r>
            <a:rPr lang="en-US" sz="2000" dirty="0"/>
            <a:t> Explains separation anxiety and provides clear interventions</a:t>
          </a:r>
        </a:p>
      </dgm:t>
    </dgm:pt>
    <dgm:pt modelId="{9BB1FAD7-FCB6-4DE9-BB30-D0B161A763F8}" type="parTrans" cxnId="{18CE9D81-54EE-40E0-94CD-432C1FDFC9E3}">
      <dgm:prSet/>
      <dgm:spPr/>
      <dgm:t>
        <a:bodyPr/>
        <a:lstStyle/>
        <a:p>
          <a:endParaRPr lang="en-US"/>
        </a:p>
      </dgm:t>
    </dgm:pt>
    <dgm:pt modelId="{2603C0DB-0DDB-46C8-BC2B-ECFA11016F6A}" type="sibTrans" cxnId="{18CE9D81-54EE-40E0-94CD-432C1FDFC9E3}">
      <dgm:prSet/>
      <dgm:spPr/>
      <dgm:t>
        <a:bodyPr/>
        <a:lstStyle/>
        <a:p>
          <a:endParaRPr lang="en-US"/>
        </a:p>
      </dgm:t>
    </dgm:pt>
    <dgm:pt modelId="{3A3635B2-7DC0-4767-86A3-CEC133D5B2BD}">
      <dgm:prSet custT="1"/>
      <dgm:spPr/>
      <dgm:t>
        <a:bodyPr/>
        <a:lstStyle/>
        <a:p>
          <a:r>
            <a:rPr lang="en-US" sz="2000" dirty="0"/>
            <a:t> Supported by research on attachment outcomes</a:t>
          </a:r>
        </a:p>
      </dgm:t>
    </dgm:pt>
    <dgm:pt modelId="{8038359A-F287-4E52-8446-B9D05FB41D56}" type="parTrans" cxnId="{2C211433-54C2-46AC-B56B-07EE31967BA6}">
      <dgm:prSet/>
      <dgm:spPr/>
      <dgm:t>
        <a:bodyPr/>
        <a:lstStyle/>
        <a:p>
          <a:endParaRPr lang="en-US"/>
        </a:p>
      </dgm:t>
    </dgm:pt>
    <dgm:pt modelId="{B6641D70-C6E7-4505-B05F-38911153A561}" type="sibTrans" cxnId="{2C211433-54C2-46AC-B56B-07EE31967BA6}">
      <dgm:prSet/>
      <dgm:spPr/>
      <dgm:t>
        <a:bodyPr/>
        <a:lstStyle/>
        <a:p>
          <a:endParaRPr lang="en-US"/>
        </a:p>
      </dgm:t>
    </dgm:pt>
    <dgm:pt modelId="{FADEC7CF-1D4F-4C4F-A9BE-91017682B8BA}">
      <dgm:prSet custT="1"/>
      <dgm:spPr/>
      <dgm:t>
        <a:bodyPr/>
        <a:lstStyle/>
        <a:p>
          <a:pPr algn="ctr"/>
          <a:r>
            <a:rPr lang="en-US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Limitations:</a:t>
          </a:r>
        </a:p>
      </dgm:t>
    </dgm:pt>
    <dgm:pt modelId="{836EE60E-4110-459E-A0D0-4836C492C743}" type="parTrans" cxnId="{24B4B289-CE50-4894-A1AA-509BD6F48243}">
      <dgm:prSet/>
      <dgm:spPr/>
      <dgm:t>
        <a:bodyPr/>
        <a:lstStyle/>
        <a:p>
          <a:endParaRPr lang="en-US"/>
        </a:p>
      </dgm:t>
    </dgm:pt>
    <dgm:pt modelId="{B66F7618-B222-4DC1-8993-46134F93DA5B}" type="sibTrans" cxnId="{24B4B289-CE50-4894-A1AA-509BD6F48243}">
      <dgm:prSet/>
      <dgm:spPr/>
      <dgm:t>
        <a:bodyPr/>
        <a:lstStyle/>
        <a:p>
          <a:endParaRPr lang="en-US"/>
        </a:p>
      </dgm:t>
    </dgm:pt>
    <dgm:pt modelId="{57592DEE-24E1-4BBD-946E-B32AF689F645}">
      <dgm:prSet custT="1"/>
      <dgm:spPr/>
      <dgm:t>
        <a:bodyPr/>
        <a:lstStyle/>
        <a:p>
          <a:r>
            <a:rPr lang="en-US" sz="2000" dirty="0"/>
            <a:t> May not fully explain individual differences or resilience</a:t>
          </a:r>
        </a:p>
      </dgm:t>
    </dgm:pt>
    <dgm:pt modelId="{7C53D713-155E-4E30-9F99-F50326CF9082}" type="parTrans" cxnId="{C447C79D-8F2D-4316-9DC8-C8CF42F7948C}">
      <dgm:prSet/>
      <dgm:spPr/>
      <dgm:t>
        <a:bodyPr/>
        <a:lstStyle/>
        <a:p>
          <a:endParaRPr lang="en-US"/>
        </a:p>
      </dgm:t>
    </dgm:pt>
    <dgm:pt modelId="{CC96020A-3459-4AB4-9D02-AE87BFFA960B}" type="sibTrans" cxnId="{C447C79D-8F2D-4316-9DC8-C8CF42F7948C}">
      <dgm:prSet/>
      <dgm:spPr/>
      <dgm:t>
        <a:bodyPr/>
        <a:lstStyle/>
        <a:p>
          <a:endParaRPr lang="en-US"/>
        </a:p>
      </dgm:t>
    </dgm:pt>
    <dgm:pt modelId="{FDE632F7-4FC1-4F1B-B9F2-ECCBFC9B72EA}">
      <dgm:prSet custT="1"/>
      <dgm:spPr/>
      <dgm:t>
        <a:bodyPr/>
        <a:lstStyle/>
        <a:p>
          <a:r>
            <a:rPr lang="en-US" sz="2000" dirty="0"/>
            <a:t> Focuses mainly on caregiver - child, less on peer or wider context</a:t>
          </a:r>
        </a:p>
      </dgm:t>
    </dgm:pt>
    <dgm:pt modelId="{B78F1F91-1747-460F-A453-A5B6BF0BEE9F}" type="parTrans" cxnId="{C0DDDE62-3F2E-42F1-9A1F-DEE712514616}">
      <dgm:prSet/>
      <dgm:spPr/>
      <dgm:t>
        <a:bodyPr/>
        <a:lstStyle/>
        <a:p>
          <a:endParaRPr lang="en-US"/>
        </a:p>
      </dgm:t>
    </dgm:pt>
    <dgm:pt modelId="{F1E6F542-122C-4E85-B33D-0DF460EF51E5}" type="sibTrans" cxnId="{C0DDDE62-3F2E-42F1-9A1F-DEE712514616}">
      <dgm:prSet/>
      <dgm:spPr/>
      <dgm:t>
        <a:bodyPr/>
        <a:lstStyle/>
        <a:p>
          <a:endParaRPr lang="en-US"/>
        </a:p>
      </dgm:t>
    </dgm:pt>
    <dgm:pt modelId="{5B33B988-698F-47D4-94CA-7DFAEF513BAB}">
      <dgm:prSet custT="1"/>
      <dgm:spPr/>
      <dgm:t>
        <a:bodyPr/>
        <a:lstStyle/>
        <a:p>
          <a:r>
            <a:rPr lang="en-US" sz="2000" dirty="0"/>
            <a:t> May overlook cultural differences in caregiving.</a:t>
          </a:r>
        </a:p>
      </dgm:t>
    </dgm:pt>
    <dgm:pt modelId="{5DA907A1-7D77-4363-BBCE-4E8AF9BD1EDD}" type="parTrans" cxnId="{B6572BAF-6ACD-425C-9A3C-1168AFD9413C}">
      <dgm:prSet/>
      <dgm:spPr/>
      <dgm:t>
        <a:bodyPr/>
        <a:lstStyle/>
        <a:p>
          <a:endParaRPr lang="en-US"/>
        </a:p>
      </dgm:t>
    </dgm:pt>
    <dgm:pt modelId="{47EB53B3-9807-4B30-9F95-6C5E192CF173}" type="sibTrans" cxnId="{B6572BAF-6ACD-425C-9A3C-1168AFD9413C}">
      <dgm:prSet/>
      <dgm:spPr/>
      <dgm:t>
        <a:bodyPr/>
        <a:lstStyle/>
        <a:p>
          <a:endParaRPr lang="en-US"/>
        </a:p>
      </dgm:t>
    </dgm:pt>
    <dgm:pt modelId="{BD618479-5582-460B-AE15-0E1CCAF6A334}" type="pres">
      <dgm:prSet presAssocID="{EA4519FD-BCBA-4D22-9F56-002FFB7EE118}" presName="linear" presStyleCnt="0">
        <dgm:presLayoutVars>
          <dgm:animLvl val="lvl"/>
          <dgm:resizeHandles val="exact"/>
        </dgm:presLayoutVars>
      </dgm:prSet>
      <dgm:spPr/>
    </dgm:pt>
    <dgm:pt modelId="{4A9A2750-4EB0-4F78-A83B-50AEAD0435A6}" type="pres">
      <dgm:prSet presAssocID="{B3957136-0D14-482D-8CB5-0951E563725B}" presName="parentText" presStyleLbl="node1" presStyleIdx="0" presStyleCnt="8" custScaleY="165981" custLinFactNeighborX="-1193" custLinFactNeighborY="-57068">
        <dgm:presLayoutVars>
          <dgm:chMax val="0"/>
          <dgm:bulletEnabled val="1"/>
        </dgm:presLayoutVars>
      </dgm:prSet>
      <dgm:spPr/>
    </dgm:pt>
    <dgm:pt modelId="{331C7E80-8F8B-4727-88EF-7F056A4A528B}" type="pres">
      <dgm:prSet presAssocID="{19BB02FB-2F78-473A-BABF-72F98E1F8388}" presName="spacer" presStyleCnt="0"/>
      <dgm:spPr/>
    </dgm:pt>
    <dgm:pt modelId="{6D2804C9-94C9-4C74-932D-4C7B9E61A718}" type="pres">
      <dgm:prSet presAssocID="{F732FEA7-2E13-4CC0-8BEC-D99E3D24A9C1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4675576E-3DC0-44A7-92E9-7D6339E68A0B}" type="pres">
      <dgm:prSet presAssocID="{F4F160D3-0AB4-4B8D-A44D-ABC0B8D02D13}" presName="spacer" presStyleCnt="0"/>
      <dgm:spPr/>
    </dgm:pt>
    <dgm:pt modelId="{99ED09A9-DC78-468F-B928-16B4049FEFEB}" type="pres">
      <dgm:prSet presAssocID="{86853C8B-45FE-4F1D-962A-E639666456B6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ABD9AA49-568A-412F-8C79-A00C92AA3557}" type="pres">
      <dgm:prSet presAssocID="{2603C0DB-0DDB-46C8-BC2B-ECFA11016F6A}" presName="spacer" presStyleCnt="0"/>
      <dgm:spPr/>
    </dgm:pt>
    <dgm:pt modelId="{C91B5EB1-5D0A-470E-B74A-9ACBC4D2DE3D}" type="pres">
      <dgm:prSet presAssocID="{3A3635B2-7DC0-4767-86A3-CEC133D5B2BD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BB03C9D1-5EE7-48B2-AA40-E1D249D9B513}" type="pres">
      <dgm:prSet presAssocID="{B6641D70-C6E7-4505-B05F-38911153A561}" presName="spacer" presStyleCnt="0"/>
      <dgm:spPr/>
    </dgm:pt>
    <dgm:pt modelId="{56BC342D-B71F-416C-83A0-7A95FEEA104A}" type="pres">
      <dgm:prSet presAssocID="{FADEC7CF-1D4F-4C4F-A9BE-91017682B8BA}" presName="parentText" presStyleLbl="node1" presStyleIdx="4" presStyleCnt="8" custScaleY="133846" custLinFactNeighborY="-21811">
        <dgm:presLayoutVars>
          <dgm:chMax val="0"/>
          <dgm:bulletEnabled val="1"/>
        </dgm:presLayoutVars>
      </dgm:prSet>
      <dgm:spPr/>
    </dgm:pt>
    <dgm:pt modelId="{9A5C56AE-3EE1-416D-9CEC-6C9A2D6402E4}" type="pres">
      <dgm:prSet presAssocID="{B66F7618-B222-4DC1-8993-46134F93DA5B}" presName="spacer" presStyleCnt="0"/>
      <dgm:spPr/>
    </dgm:pt>
    <dgm:pt modelId="{806B3028-D2B1-4ED6-96D6-4374C12ED278}" type="pres">
      <dgm:prSet presAssocID="{57592DEE-24E1-4BBD-946E-B32AF689F645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0B09CB0C-0F89-4EE4-9FDA-067F1CA2B2CA}" type="pres">
      <dgm:prSet presAssocID="{CC96020A-3459-4AB4-9D02-AE87BFFA960B}" presName="spacer" presStyleCnt="0"/>
      <dgm:spPr/>
    </dgm:pt>
    <dgm:pt modelId="{4F1C7B55-27BD-4C9D-892A-FFFD10C4B27D}" type="pres">
      <dgm:prSet presAssocID="{FDE632F7-4FC1-4F1B-B9F2-ECCBFC9B72EA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41DADCA5-6D7E-42DC-981B-680B37E84DC2}" type="pres">
      <dgm:prSet presAssocID="{F1E6F542-122C-4E85-B33D-0DF460EF51E5}" presName="spacer" presStyleCnt="0"/>
      <dgm:spPr/>
    </dgm:pt>
    <dgm:pt modelId="{E43454E4-FAE2-4118-95C0-26C3AF2CBC6B}" type="pres">
      <dgm:prSet presAssocID="{5B33B988-698F-47D4-94CA-7DFAEF513BAB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FB9BC609-29E7-4F66-818A-5A2BFFAADF25}" type="presOf" srcId="{57592DEE-24E1-4BBD-946E-B32AF689F645}" destId="{806B3028-D2B1-4ED6-96D6-4374C12ED278}" srcOrd="0" destOrd="0" presId="urn:microsoft.com/office/officeart/2005/8/layout/vList2"/>
    <dgm:cxn modelId="{BF160311-42D1-419E-AF87-9BFA38E31FE3}" type="presOf" srcId="{F732FEA7-2E13-4CC0-8BEC-D99E3D24A9C1}" destId="{6D2804C9-94C9-4C74-932D-4C7B9E61A718}" srcOrd="0" destOrd="0" presId="urn:microsoft.com/office/officeart/2005/8/layout/vList2"/>
    <dgm:cxn modelId="{2C211433-54C2-46AC-B56B-07EE31967BA6}" srcId="{EA4519FD-BCBA-4D22-9F56-002FFB7EE118}" destId="{3A3635B2-7DC0-4767-86A3-CEC133D5B2BD}" srcOrd="3" destOrd="0" parTransId="{8038359A-F287-4E52-8446-B9D05FB41D56}" sibTransId="{B6641D70-C6E7-4505-B05F-38911153A561}"/>
    <dgm:cxn modelId="{EA904A37-FDAE-4449-8C34-AD9DC3702EF6}" type="presOf" srcId="{FDE632F7-4FC1-4F1B-B9F2-ECCBFC9B72EA}" destId="{4F1C7B55-27BD-4C9D-892A-FFFD10C4B27D}" srcOrd="0" destOrd="0" presId="urn:microsoft.com/office/officeart/2005/8/layout/vList2"/>
    <dgm:cxn modelId="{27340838-F0BD-4E59-9682-F5D83B8B4CE5}" type="presOf" srcId="{86853C8B-45FE-4F1D-962A-E639666456B6}" destId="{99ED09A9-DC78-468F-B928-16B4049FEFEB}" srcOrd="0" destOrd="0" presId="urn:microsoft.com/office/officeart/2005/8/layout/vList2"/>
    <dgm:cxn modelId="{A742EC3C-917A-47CA-8BAD-950A43DEB682}" type="presOf" srcId="{5B33B988-698F-47D4-94CA-7DFAEF513BAB}" destId="{E43454E4-FAE2-4118-95C0-26C3AF2CBC6B}" srcOrd="0" destOrd="0" presId="urn:microsoft.com/office/officeart/2005/8/layout/vList2"/>
    <dgm:cxn modelId="{C0DDDE62-3F2E-42F1-9A1F-DEE712514616}" srcId="{EA4519FD-BCBA-4D22-9F56-002FFB7EE118}" destId="{FDE632F7-4FC1-4F1B-B9F2-ECCBFC9B72EA}" srcOrd="6" destOrd="0" parTransId="{B78F1F91-1747-460F-A453-A5B6BF0BEE9F}" sibTransId="{F1E6F542-122C-4E85-B33D-0DF460EF51E5}"/>
    <dgm:cxn modelId="{F5787C44-3067-4A1D-A8CF-D553A09D8766}" type="presOf" srcId="{B3957136-0D14-482D-8CB5-0951E563725B}" destId="{4A9A2750-4EB0-4F78-A83B-50AEAD0435A6}" srcOrd="0" destOrd="0" presId="urn:microsoft.com/office/officeart/2005/8/layout/vList2"/>
    <dgm:cxn modelId="{72DD1D6B-DC35-4259-A97F-8AC891717E9C}" type="presOf" srcId="{EA4519FD-BCBA-4D22-9F56-002FFB7EE118}" destId="{BD618479-5582-460B-AE15-0E1CCAF6A334}" srcOrd="0" destOrd="0" presId="urn:microsoft.com/office/officeart/2005/8/layout/vList2"/>
    <dgm:cxn modelId="{2CEFB374-1185-4A6F-913A-E20856166C92}" srcId="{EA4519FD-BCBA-4D22-9F56-002FFB7EE118}" destId="{B3957136-0D14-482D-8CB5-0951E563725B}" srcOrd="0" destOrd="0" parTransId="{02AB3A5A-E986-4E71-820F-46561335A5D3}" sibTransId="{19BB02FB-2F78-473A-BABF-72F98E1F8388}"/>
    <dgm:cxn modelId="{35880A7F-64B4-43E8-BDF4-3081589A0F45}" srcId="{EA4519FD-BCBA-4D22-9F56-002FFB7EE118}" destId="{F732FEA7-2E13-4CC0-8BEC-D99E3D24A9C1}" srcOrd="1" destOrd="0" parTransId="{C1347F42-61FB-4342-B837-42F3E3164B03}" sibTransId="{F4F160D3-0AB4-4B8D-A44D-ABC0B8D02D13}"/>
    <dgm:cxn modelId="{18CE9D81-54EE-40E0-94CD-432C1FDFC9E3}" srcId="{EA4519FD-BCBA-4D22-9F56-002FFB7EE118}" destId="{86853C8B-45FE-4F1D-962A-E639666456B6}" srcOrd="2" destOrd="0" parTransId="{9BB1FAD7-FCB6-4DE9-BB30-D0B161A763F8}" sibTransId="{2603C0DB-0DDB-46C8-BC2B-ECFA11016F6A}"/>
    <dgm:cxn modelId="{24B4B289-CE50-4894-A1AA-509BD6F48243}" srcId="{EA4519FD-BCBA-4D22-9F56-002FFB7EE118}" destId="{FADEC7CF-1D4F-4C4F-A9BE-91017682B8BA}" srcOrd="4" destOrd="0" parTransId="{836EE60E-4110-459E-A0D0-4836C492C743}" sibTransId="{B66F7618-B222-4DC1-8993-46134F93DA5B}"/>
    <dgm:cxn modelId="{C447C79D-8F2D-4316-9DC8-C8CF42F7948C}" srcId="{EA4519FD-BCBA-4D22-9F56-002FFB7EE118}" destId="{57592DEE-24E1-4BBD-946E-B32AF689F645}" srcOrd="5" destOrd="0" parTransId="{7C53D713-155E-4E30-9F99-F50326CF9082}" sibTransId="{CC96020A-3459-4AB4-9D02-AE87BFFA960B}"/>
    <dgm:cxn modelId="{249F14AB-CF50-4536-8798-6D36D451E1FF}" type="presOf" srcId="{3A3635B2-7DC0-4767-86A3-CEC133D5B2BD}" destId="{C91B5EB1-5D0A-470E-B74A-9ACBC4D2DE3D}" srcOrd="0" destOrd="0" presId="urn:microsoft.com/office/officeart/2005/8/layout/vList2"/>
    <dgm:cxn modelId="{B6572BAF-6ACD-425C-9A3C-1168AFD9413C}" srcId="{EA4519FD-BCBA-4D22-9F56-002FFB7EE118}" destId="{5B33B988-698F-47D4-94CA-7DFAEF513BAB}" srcOrd="7" destOrd="0" parTransId="{5DA907A1-7D77-4363-BBCE-4E8AF9BD1EDD}" sibTransId="{47EB53B3-9807-4B30-9F95-6C5E192CF173}"/>
    <dgm:cxn modelId="{48129BD8-FA67-4927-9EE9-578C10C6CD69}" type="presOf" srcId="{FADEC7CF-1D4F-4C4F-A9BE-91017682B8BA}" destId="{56BC342D-B71F-416C-83A0-7A95FEEA104A}" srcOrd="0" destOrd="0" presId="urn:microsoft.com/office/officeart/2005/8/layout/vList2"/>
    <dgm:cxn modelId="{46713E83-EACF-4929-AF08-D47DF9B894C4}" type="presParOf" srcId="{BD618479-5582-460B-AE15-0E1CCAF6A334}" destId="{4A9A2750-4EB0-4F78-A83B-50AEAD0435A6}" srcOrd="0" destOrd="0" presId="urn:microsoft.com/office/officeart/2005/8/layout/vList2"/>
    <dgm:cxn modelId="{0D483CDE-B6BF-4867-88EC-E29C8CB227B3}" type="presParOf" srcId="{BD618479-5582-460B-AE15-0E1CCAF6A334}" destId="{331C7E80-8F8B-4727-88EF-7F056A4A528B}" srcOrd="1" destOrd="0" presId="urn:microsoft.com/office/officeart/2005/8/layout/vList2"/>
    <dgm:cxn modelId="{7DC88430-1716-48E4-8CE8-5D80FB7ABCE1}" type="presParOf" srcId="{BD618479-5582-460B-AE15-0E1CCAF6A334}" destId="{6D2804C9-94C9-4C74-932D-4C7B9E61A718}" srcOrd="2" destOrd="0" presId="urn:microsoft.com/office/officeart/2005/8/layout/vList2"/>
    <dgm:cxn modelId="{44FE0E5B-DAE1-45F4-8FCB-335D400E18AB}" type="presParOf" srcId="{BD618479-5582-460B-AE15-0E1CCAF6A334}" destId="{4675576E-3DC0-44A7-92E9-7D6339E68A0B}" srcOrd="3" destOrd="0" presId="urn:microsoft.com/office/officeart/2005/8/layout/vList2"/>
    <dgm:cxn modelId="{6BC30D01-6B8F-4070-9434-ECEC04C0F9FC}" type="presParOf" srcId="{BD618479-5582-460B-AE15-0E1CCAF6A334}" destId="{99ED09A9-DC78-468F-B928-16B4049FEFEB}" srcOrd="4" destOrd="0" presId="urn:microsoft.com/office/officeart/2005/8/layout/vList2"/>
    <dgm:cxn modelId="{49682741-7E9A-4B3A-B0D8-1F7BF2EA5E75}" type="presParOf" srcId="{BD618479-5582-460B-AE15-0E1CCAF6A334}" destId="{ABD9AA49-568A-412F-8C79-A00C92AA3557}" srcOrd="5" destOrd="0" presId="urn:microsoft.com/office/officeart/2005/8/layout/vList2"/>
    <dgm:cxn modelId="{5687A2B2-0510-4743-A1C2-D7A53B70FD2B}" type="presParOf" srcId="{BD618479-5582-460B-AE15-0E1CCAF6A334}" destId="{C91B5EB1-5D0A-470E-B74A-9ACBC4D2DE3D}" srcOrd="6" destOrd="0" presId="urn:microsoft.com/office/officeart/2005/8/layout/vList2"/>
    <dgm:cxn modelId="{F05F99F1-669E-4C94-B705-DFF05D2981E2}" type="presParOf" srcId="{BD618479-5582-460B-AE15-0E1CCAF6A334}" destId="{BB03C9D1-5EE7-48B2-AA40-E1D249D9B513}" srcOrd="7" destOrd="0" presId="urn:microsoft.com/office/officeart/2005/8/layout/vList2"/>
    <dgm:cxn modelId="{A6459B17-6499-47F9-AF0C-9D476B25146F}" type="presParOf" srcId="{BD618479-5582-460B-AE15-0E1CCAF6A334}" destId="{56BC342D-B71F-416C-83A0-7A95FEEA104A}" srcOrd="8" destOrd="0" presId="urn:microsoft.com/office/officeart/2005/8/layout/vList2"/>
    <dgm:cxn modelId="{A0262A40-C776-497F-8440-84BB6634B95D}" type="presParOf" srcId="{BD618479-5582-460B-AE15-0E1CCAF6A334}" destId="{9A5C56AE-3EE1-416D-9CEC-6C9A2D6402E4}" srcOrd="9" destOrd="0" presId="urn:microsoft.com/office/officeart/2005/8/layout/vList2"/>
    <dgm:cxn modelId="{A91C7CC0-ABDA-4710-A7C4-33B2D6ED3B5A}" type="presParOf" srcId="{BD618479-5582-460B-AE15-0E1CCAF6A334}" destId="{806B3028-D2B1-4ED6-96D6-4374C12ED278}" srcOrd="10" destOrd="0" presId="urn:microsoft.com/office/officeart/2005/8/layout/vList2"/>
    <dgm:cxn modelId="{0D16CB59-A95B-4A38-BD83-88CDD5B1A1A7}" type="presParOf" srcId="{BD618479-5582-460B-AE15-0E1CCAF6A334}" destId="{0B09CB0C-0F89-4EE4-9FDA-067F1CA2B2CA}" srcOrd="11" destOrd="0" presId="urn:microsoft.com/office/officeart/2005/8/layout/vList2"/>
    <dgm:cxn modelId="{4749B30E-C63C-4150-8209-6BFC5592A32C}" type="presParOf" srcId="{BD618479-5582-460B-AE15-0E1CCAF6A334}" destId="{4F1C7B55-27BD-4C9D-892A-FFFD10C4B27D}" srcOrd="12" destOrd="0" presId="urn:microsoft.com/office/officeart/2005/8/layout/vList2"/>
    <dgm:cxn modelId="{26AD3965-B903-4EA1-B327-CE58BDA37950}" type="presParOf" srcId="{BD618479-5582-460B-AE15-0E1CCAF6A334}" destId="{41DADCA5-6D7E-42DC-981B-680B37E84DC2}" srcOrd="13" destOrd="0" presId="urn:microsoft.com/office/officeart/2005/8/layout/vList2"/>
    <dgm:cxn modelId="{035AD967-0E78-4FBD-A4A2-8E605A5D86FB}" type="presParOf" srcId="{BD618479-5582-460B-AE15-0E1CCAF6A334}" destId="{E43454E4-FAE2-4118-95C0-26C3AF2CBC6B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B1213E9-5970-4CA4-94DA-696295ACFD2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D14E8F8-8FB5-4CCE-BA45-2FD8EBCECF20}">
      <dgm:prSet/>
      <dgm:spPr/>
      <dgm:t>
        <a:bodyPr/>
        <a:lstStyle/>
        <a:p>
          <a:r>
            <a:rPr lang="en-US" dirty="0"/>
            <a:t>Bowlby’s Attachment Theory helps to explain Amira’s </a:t>
          </a:r>
          <a:r>
            <a:rPr lang="en-US" dirty="0" err="1"/>
            <a:t>behaviour</a:t>
          </a:r>
          <a:r>
            <a:rPr lang="en-US" dirty="0"/>
            <a:t> and emotional responses</a:t>
          </a:r>
        </a:p>
      </dgm:t>
    </dgm:pt>
    <dgm:pt modelId="{3924E25B-09BD-4BF1-8808-DC87BC940757}" type="parTrans" cxnId="{22FF3319-DF49-4AD1-BDA4-54F5A5C179E7}">
      <dgm:prSet/>
      <dgm:spPr/>
      <dgm:t>
        <a:bodyPr/>
        <a:lstStyle/>
        <a:p>
          <a:endParaRPr lang="en-US"/>
        </a:p>
      </dgm:t>
    </dgm:pt>
    <dgm:pt modelId="{9AFC3EA2-EE55-4E59-A34C-4E27F7560E22}" type="sibTrans" cxnId="{22FF3319-DF49-4AD1-BDA4-54F5A5C179E7}">
      <dgm:prSet/>
      <dgm:spPr/>
      <dgm:t>
        <a:bodyPr/>
        <a:lstStyle/>
        <a:p>
          <a:endParaRPr lang="en-US"/>
        </a:p>
      </dgm:t>
    </dgm:pt>
    <dgm:pt modelId="{8325AE3A-DFE3-4081-9CE6-D5187AD85BD3}">
      <dgm:prSet/>
      <dgm:spPr/>
      <dgm:t>
        <a:bodyPr/>
        <a:lstStyle/>
        <a:p>
          <a:r>
            <a:rPr lang="en-US"/>
            <a:t>Practical strategies focus on building secure attachment in nursery</a:t>
          </a:r>
        </a:p>
      </dgm:t>
    </dgm:pt>
    <dgm:pt modelId="{2A24C867-AD75-4F08-8D87-43D97E898223}" type="parTrans" cxnId="{3F2F6D7F-6E2C-4C92-B2BA-16F5DBAB0C21}">
      <dgm:prSet/>
      <dgm:spPr/>
      <dgm:t>
        <a:bodyPr/>
        <a:lstStyle/>
        <a:p>
          <a:endParaRPr lang="en-US"/>
        </a:p>
      </dgm:t>
    </dgm:pt>
    <dgm:pt modelId="{D5E10EE0-266B-48DC-8BD8-855934D0C938}" type="sibTrans" cxnId="{3F2F6D7F-6E2C-4C92-B2BA-16F5DBAB0C21}">
      <dgm:prSet/>
      <dgm:spPr/>
      <dgm:t>
        <a:bodyPr/>
        <a:lstStyle/>
        <a:p>
          <a:endParaRPr lang="en-US"/>
        </a:p>
      </dgm:t>
    </dgm:pt>
    <dgm:pt modelId="{CD95B181-F5B7-4BE1-9F00-47B8AEEEEC47}">
      <dgm:prSet/>
      <dgm:spPr/>
      <dgm:t>
        <a:bodyPr/>
        <a:lstStyle/>
        <a:p>
          <a:r>
            <a:rPr lang="en-US"/>
            <a:t>Integrating biological and environmental factors ensures holistic support</a:t>
          </a:r>
        </a:p>
      </dgm:t>
    </dgm:pt>
    <dgm:pt modelId="{8D2AF108-3D9A-416D-85A6-F6799C42B94C}" type="parTrans" cxnId="{DB54A730-B22E-4411-AB38-8899597D965E}">
      <dgm:prSet/>
      <dgm:spPr/>
      <dgm:t>
        <a:bodyPr/>
        <a:lstStyle/>
        <a:p>
          <a:endParaRPr lang="en-US"/>
        </a:p>
      </dgm:t>
    </dgm:pt>
    <dgm:pt modelId="{9AE41E7D-67A1-49CC-ACE8-7196C5B1FB4E}" type="sibTrans" cxnId="{DB54A730-B22E-4411-AB38-8899597D965E}">
      <dgm:prSet/>
      <dgm:spPr/>
      <dgm:t>
        <a:bodyPr/>
        <a:lstStyle/>
        <a:p>
          <a:endParaRPr lang="en-US"/>
        </a:p>
      </dgm:t>
    </dgm:pt>
    <dgm:pt modelId="{E64EF8FA-E553-4CB0-A0FA-B268AE51F983}">
      <dgm:prSet/>
      <dgm:spPr/>
      <dgm:t>
        <a:bodyPr/>
        <a:lstStyle/>
        <a:p>
          <a:r>
            <a:rPr lang="en-US"/>
            <a:t>Encourages positive social, emotional, cognitive, and physical development</a:t>
          </a:r>
        </a:p>
      </dgm:t>
    </dgm:pt>
    <dgm:pt modelId="{888C4E44-1E2B-41EC-9AE5-3AFD044FC38B}" type="parTrans" cxnId="{0957DAAF-5C88-4346-AC1A-79BB5632F7F5}">
      <dgm:prSet/>
      <dgm:spPr/>
      <dgm:t>
        <a:bodyPr/>
        <a:lstStyle/>
        <a:p>
          <a:endParaRPr lang="en-US"/>
        </a:p>
      </dgm:t>
    </dgm:pt>
    <dgm:pt modelId="{42996999-02EE-4F02-BE22-E1D46B954D70}" type="sibTrans" cxnId="{0957DAAF-5C88-4346-AC1A-79BB5632F7F5}">
      <dgm:prSet/>
      <dgm:spPr/>
      <dgm:t>
        <a:bodyPr/>
        <a:lstStyle/>
        <a:p>
          <a:endParaRPr lang="en-US"/>
        </a:p>
      </dgm:t>
    </dgm:pt>
    <dgm:pt modelId="{9BFA3E6C-1CEC-428F-84C4-42F8157F1504}" type="pres">
      <dgm:prSet presAssocID="{DB1213E9-5970-4CA4-94DA-696295ACFD2A}" presName="linear" presStyleCnt="0">
        <dgm:presLayoutVars>
          <dgm:animLvl val="lvl"/>
          <dgm:resizeHandles val="exact"/>
        </dgm:presLayoutVars>
      </dgm:prSet>
      <dgm:spPr/>
    </dgm:pt>
    <dgm:pt modelId="{7AE003DC-6C61-462D-B430-95E7C5D9A81B}" type="pres">
      <dgm:prSet presAssocID="{6D14E8F8-8FB5-4CCE-BA45-2FD8EBCECF2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CEB9C22-2CFE-4F88-9462-89FD4720D998}" type="pres">
      <dgm:prSet presAssocID="{9AFC3EA2-EE55-4E59-A34C-4E27F7560E22}" presName="spacer" presStyleCnt="0"/>
      <dgm:spPr/>
    </dgm:pt>
    <dgm:pt modelId="{DF2EB74C-AE7F-4174-BB31-AF891B5D1193}" type="pres">
      <dgm:prSet presAssocID="{8325AE3A-DFE3-4081-9CE6-D5187AD85BD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5FF39B9-264D-4784-B409-8048AA59910F}" type="pres">
      <dgm:prSet presAssocID="{D5E10EE0-266B-48DC-8BD8-855934D0C938}" presName="spacer" presStyleCnt="0"/>
      <dgm:spPr/>
    </dgm:pt>
    <dgm:pt modelId="{0C4F1933-F746-4573-8769-88758A9E6927}" type="pres">
      <dgm:prSet presAssocID="{CD95B181-F5B7-4BE1-9F00-47B8AEEEEC4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F557341-E8FF-4948-98C7-ED67BE9E8F26}" type="pres">
      <dgm:prSet presAssocID="{9AE41E7D-67A1-49CC-ACE8-7196C5B1FB4E}" presName="spacer" presStyleCnt="0"/>
      <dgm:spPr/>
    </dgm:pt>
    <dgm:pt modelId="{936C0B4C-8025-45EC-AD30-C5234BA52E51}" type="pres">
      <dgm:prSet presAssocID="{E64EF8FA-E553-4CB0-A0FA-B268AE51F983}" presName="parentText" presStyleLbl="node1" presStyleIdx="3" presStyleCnt="4" custLinFactNeighborY="-43713">
        <dgm:presLayoutVars>
          <dgm:chMax val="0"/>
          <dgm:bulletEnabled val="1"/>
        </dgm:presLayoutVars>
      </dgm:prSet>
      <dgm:spPr/>
    </dgm:pt>
  </dgm:ptLst>
  <dgm:cxnLst>
    <dgm:cxn modelId="{E1D17A14-FDFB-4474-9744-D63D02E26F43}" type="presOf" srcId="{DB1213E9-5970-4CA4-94DA-696295ACFD2A}" destId="{9BFA3E6C-1CEC-428F-84C4-42F8157F1504}" srcOrd="0" destOrd="0" presId="urn:microsoft.com/office/officeart/2005/8/layout/vList2"/>
    <dgm:cxn modelId="{22FF3319-DF49-4AD1-BDA4-54F5A5C179E7}" srcId="{DB1213E9-5970-4CA4-94DA-696295ACFD2A}" destId="{6D14E8F8-8FB5-4CCE-BA45-2FD8EBCECF20}" srcOrd="0" destOrd="0" parTransId="{3924E25B-09BD-4BF1-8808-DC87BC940757}" sibTransId="{9AFC3EA2-EE55-4E59-A34C-4E27F7560E22}"/>
    <dgm:cxn modelId="{B5CF0721-EEEE-4085-A85B-8041C12507BE}" type="presOf" srcId="{6D14E8F8-8FB5-4CCE-BA45-2FD8EBCECF20}" destId="{7AE003DC-6C61-462D-B430-95E7C5D9A81B}" srcOrd="0" destOrd="0" presId="urn:microsoft.com/office/officeart/2005/8/layout/vList2"/>
    <dgm:cxn modelId="{DB54A730-B22E-4411-AB38-8899597D965E}" srcId="{DB1213E9-5970-4CA4-94DA-696295ACFD2A}" destId="{CD95B181-F5B7-4BE1-9F00-47B8AEEEEC47}" srcOrd="2" destOrd="0" parTransId="{8D2AF108-3D9A-416D-85A6-F6799C42B94C}" sibTransId="{9AE41E7D-67A1-49CC-ACE8-7196C5B1FB4E}"/>
    <dgm:cxn modelId="{45FA8260-FC98-4414-853A-035D5DCCCDAF}" type="presOf" srcId="{E64EF8FA-E553-4CB0-A0FA-B268AE51F983}" destId="{936C0B4C-8025-45EC-AD30-C5234BA52E51}" srcOrd="0" destOrd="0" presId="urn:microsoft.com/office/officeart/2005/8/layout/vList2"/>
    <dgm:cxn modelId="{3F2F6D7F-6E2C-4C92-B2BA-16F5DBAB0C21}" srcId="{DB1213E9-5970-4CA4-94DA-696295ACFD2A}" destId="{8325AE3A-DFE3-4081-9CE6-D5187AD85BD3}" srcOrd="1" destOrd="0" parTransId="{2A24C867-AD75-4F08-8D87-43D97E898223}" sibTransId="{D5E10EE0-266B-48DC-8BD8-855934D0C938}"/>
    <dgm:cxn modelId="{0957DAAF-5C88-4346-AC1A-79BB5632F7F5}" srcId="{DB1213E9-5970-4CA4-94DA-696295ACFD2A}" destId="{E64EF8FA-E553-4CB0-A0FA-B268AE51F983}" srcOrd="3" destOrd="0" parTransId="{888C4E44-1E2B-41EC-9AE5-3AFD044FC38B}" sibTransId="{42996999-02EE-4F02-BE22-E1D46B954D70}"/>
    <dgm:cxn modelId="{B3ED9DB6-5A56-4594-A4D8-E5C2E97EF524}" type="presOf" srcId="{CD95B181-F5B7-4BE1-9F00-47B8AEEEEC47}" destId="{0C4F1933-F746-4573-8769-88758A9E6927}" srcOrd="0" destOrd="0" presId="urn:microsoft.com/office/officeart/2005/8/layout/vList2"/>
    <dgm:cxn modelId="{B69BABE1-3C60-4646-80C3-D413551D27A1}" type="presOf" srcId="{8325AE3A-DFE3-4081-9CE6-D5187AD85BD3}" destId="{DF2EB74C-AE7F-4174-BB31-AF891B5D1193}" srcOrd="0" destOrd="0" presId="urn:microsoft.com/office/officeart/2005/8/layout/vList2"/>
    <dgm:cxn modelId="{A6ACD892-3A12-4D9B-BA4B-85C56C9752C4}" type="presParOf" srcId="{9BFA3E6C-1CEC-428F-84C4-42F8157F1504}" destId="{7AE003DC-6C61-462D-B430-95E7C5D9A81B}" srcOrd="0" destOrd="0" presId="urn:microsoft.com/office/officeart/2005/8/layout/vList2"/>
    <dgm:cxn modelId="{80A3A016-5799-4F66-A21D-740554A9829E}" type="presParOf" srcId="{9BFA3E6C-1CEC-428F-84C4-42F8157F1504}" destId="{ACEB9C22-2CFE-4F88-9462-89FD4720D998}" srcOrd="1" destOrd="0" presId="urn:microsoft.com/office/officeart/2005/8/layout/vList2"/>
    <dgm:cxn modelId="{CF50F7C1-9FAF-422F-8049-85965A3D2DBF}" type="presParOf" srcId="{9BFA3E6C-1CEC-428F-84C4-42F8157F1504}" destId="{DF2EB74C-AE7F-4174-BB31-AF891B5D1193}" srcOrd="2" destOrd="0" presId="urn:microsoft.com/office/officeart/2005/8/layout/vList2"/>
    <dgm:cxn modelId="{4F35E136-E2AB-420C-AADA-4C426EA63456}" type="presParOf" srcId="{9BFA3E6C-1CEC-428F-84C4-42F8157F1504}" destId="{B5FF39B9-264D-4784-B409-8048AA59910F}" srcOrd="3" destOrd="0" presId="urn:microsoft.com/office/officeart/2005/8/layout/vList2"/>
    <dgm:cxn modelId="{02B97B64-CE22-40C7-8642-0FE152E05AE8}" type="presParOf" srcId="{9BFA3E6C-1CEC-428F-84C4-42F8157F1504}" destId="{0C4F1933-F746-4573-8769-88758A9E6927}" srcOrd="4" destOrd="0" presId="urn:microsoft.com/office/officeart/2005/8/layout/vList2"/>
    <dgm:cxn modelId="{CA625125-0E2F-4A6F-9959-9A4345B7F32A}" type="presParOf" srcId="{9BFA3E6C-1CEC-428F-84C4-42F8157F1504}" destId="{4F557341-E8FF-4948-98C7-ED67BE9E8F26}" srcOrd="5" destOrd="0" presId="urn:microsoft.com/office/officeart/2005/8/layout/vList2"/>
    <dgm:cxn modelId="{5DE3288E-04C6-485A-93B1-F9D10D7B9868}" type="presParOf" srcId="{9BFA3E6C-1CEC-428F-84C4-42F8157F1504}" destId="{936C0B4C-8025-45EC-AD30-C5234BA52E5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17B6D99-65FE-44AA-8185-C8A329D22C2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C7F3FA3-9D59-4010-AF45-8F92BE02C239}">
      <dgm:prSet/>
      <dgm:spPr/>
      <dgm:t>
        <a:bodyPr/>
        <a:lstStyle/>
        <a:p>
          <a:r>
            <a:rPr lang="en-US" dirty="0"/>
            <a:t>1. Thompson, R.A. 2008. Early attachment and later development. </a:t>
          </a:r>
          <a:r>
            <a:rPr lang="en-US"/>
            <a:t>In - J</a:t>
          </a:r>
          <a:r>
            <a:rPr lang="en-US" dirty="0"/>
            <a:t>. Cassidy &amp; P.R. Shaver, eds., Handbook of Attachment. 2nd ed. New York: Guilford Press, pp.348–365</a:t>
          </a:r>
        </a:p>
      </dgm:t>
    </dgm:pt>
    <dgm:pt modelId="{00B147A9-F2DE-4A24-8A78-41CC835C2351}" type="parTrans" cxnId="{7B4A7ACD-8BE9-490D-825D-838BEEAC8509}">
      <dgm:prSet/>
      <dgm:spPr/>
      <dgm:t>
        <a:bodyPr/>
        <a:lstStyle/>
        <a:p>
          <a:endParaRPr lang="en-US"/>
        </a:p>
      </dgm:t>
    </dgm:pt>
    <dgm:pt modelId="{D49C37F1-9DA0-4D55-987A-3B10B7994E6D}" type="sibTrans" cxnId="{7B4A7ACD-8BE9-490D-825D-838BEEAC8509}">
      <dgm:prSet/>
      <dgm:spPr/>
      <dgm:t>
        <a:bodyPr/>
        <a:lstStyle/>
        <a:p>
          <a:endParaRPr lang="en-US"/>
        </a:p>
      </dgm:t>
    </dgm:pt>
    <dgm:pt modelId="{38115AB6-463F-4B7C-9D10-185155ED3A91}">
      <dgm:prSet/>
      <dgm:spPr/>
      <dgm:t>
        <a:bodyPr/>
        <a:lstStyle/>
        <a:p>
          <a:r>
            <a:rPr lang="en-US" dirty="0"/>
            <a:t>2. Bowlby, J. (969. Attachment and Loss: Vol. 1 Attachment. London - Hogarth Press</a:t>
          </a:r>
        </a:p>
      </dgm:t>
    </dgm:pt>
    <dgm:pt modelId="{9A886DC2-C1CE-4952-8522-890EEED88B30}" type="parTrans" cxnId="{02804AEF-20DD-4472-9A32-DB6B2A6AB23F}">
      <dgm:prSet/>
      <dgm:spPr/>
      <dgm:t>
        <a:bodyPr/>
        <a:lstStyle/>
        <a:p>
          <a:endParaRPr lang="en-US"/>
        </a:p>
      </dgm:t>
    </dgm:pt>
    <dgm:pt modelId="{999B9C73-892D-4B29-A97A-6B34F4D83C76}" type="sibTrans" cxnId="{02804AEF-20DD-4472-9A32-DB6B2A6AB23F}">
      <dgm:prSet/>
      <dgm:spPr/>
      <dgm:t>
        <a:bodyPr/>
        <a:lstStyle/>
        <a:p>
          <a:endParaRPr lang="en-US"/>
        </a:p>
      </dgm:t>
    </dgm:pt>
    <dgm:pt modelId="{AD20C1B6-FE28-4D2D-86EE-32FB631AB988}">
      <dgm:prSet/>
      <dgm:spPr/>
      <dgm:t>
        <a:bodyPr/>
        <a:lstStyle/>
        <a:p>
          <a:r>
            <a:rPr lang="en-US"/>
            <a:t>3. Ainsworth, M.D.S., Blehar, M.C., Waters, E. and Wall, S. (1978). Patterns of Attachment. Hillsdale, NJ: Lawrence Erlbaum.</a:t>
          </a:r>
        </a:p>
      </dgm:t>
    </dgm:pt>
    <dgm:pt modelId="{DD35A203-7A86-41E4-AD95-86FC3A69FC17}" type="parTrans" cxnId="{E6A07AAF-0C77-4ED8-8FA4-A3A692330B2A}">
      <dgm:prSet/>
      <dgm:spPr/>
      <dgm:t>
        <a:bodyPr/>
        <a:lstStyle/>
        <a:p>
          <a:endParaRPr lang="en-US"/>
        </a:p>
      </dgm:t>
    </dgm:pt>
    <dgm:pt modelId="{09BDDEDD-F9C5-4B48-BB27-D45677B9BF1C}" type="sibTrans" cxnId="{E6A07AAF-0C77-4ED8-8FA4-A3A692330B2A}">
      <dgm:prSet/>
      <dgm:spPr/>
      <dgm:t>
        <a:bodyPr/>
        <a:lstStyle/>
        <a:p>
          <a:endParaRPr lang="en-US"/>
        </a:p>
      </dgm:t>
    </dgm:pt>
    <dgm:pt modelId="{8CAFA42E-B2E9-4A85-931D-6C577DC49C3E}">
      <dgm:prSet/>
      <dgm:spPr/>
      <dgm:t>
        <a:bodyPr/>
        <a:lstStyle/>
        <a:p>
          <a:r>
            <a:rPr lang="en-US" dirty="0"/>
            <a:t>4. Kohlhoff, J., Lieneman, C., </a:t>
          </a:r>
          <a:r>
            <a:rPr lang="en-US" dirty="0" err="1"/>
            <a:t>Cibralic</a:t>
          </a:r>
          <a:r>
            <a:rPr lang="en-US" dirty="0"/>
            <a:t>, S., Traynor, N. and McNeil, C.B., 2022. Attachment-based parenting interventions and evidence of changes in toddler attachment patterns: An overview. </a:t>
          </a:r>
          <a:r>
            <a:rPr lang="en-US" i="1" dirty="0"/>
            <a:t>Clinical Child and Family Psychology Review</a:t>
          </a:r>
          <a:r>
            <a:rPr lang="en-US" dirty="0"/>
            <a:t>, </a:t>
          </a:r>
          <a:r>
            <a:rPr lang="en-US" i="1" dirty="0"/>
            <a:t>25</a:t>
          </a:r>
          <a:r>
            <a:rPr lang="en-US" dirty="0"/>
            <a:t>(4), pp737-753</a:t>
          </a:r>
        </a:p>
      </dgm:t>
    </dgm:pt>
    <dgm:pt modelId="{579D6587-A978-4DC2-81DD-C7A9C18C162E}" type="parTrans" cxnId="{BEFB9357-696C-4B94-9F39-A3AB466E89FD}">
      <dgm:prSet/>
      <dgm:spPr/>
      <dgm:t>
        <a:bodyPr/>
        <a:lstStyle/>
        <a:p>
          <a:endParaRPr lang="en-US"/>
        </a:p>
      </dgm:t>
    </dgm:pt>
    <dgm:pt modelId="{02619C58-26EB-41B7-965C-0A15E951B3B5}" type="sibTrans" cxnId="{BEFB9357-696C-4B94-9F39-A3AB466E89FD}">
      <dgm:prSet/>
      <dgm:spPr/>
      <dgm:t>
        <a:bodyPr/>
        <a:lstStyle/>
        <a:p>
          <a:endParaRPr lang="en-US"/>
        </a:p>
      </dgm:t>
    </dgm:pt>
    <dgm:pt modelId="{9C9B0EB4-12C2-407E-A57F-1F3C228C0F8F}">
      <dgm:prSet/>
      <dgm:spPr/>
      <dgm:t>
        <a:bodyPr/>
        <a:lstStyle/>
        <a:p>
          <a:r>
            <a:rPr lang="en-US" dirty="0"/>
            <a:t>5. Bretherton, I. 1992 </a:t>
          </a:r>
          <a:r>
            <a:rPr lang="en-US" dirty="0" err="1"/>
            <a:t>Theorigins</a:t>
          </a:r>
          <a:r>
            <a:rPr lang="en-US" dirty="0"/>
            <a:t> of attachment theory - John Bowlby and Mary Ainsworth. Developmental Psychology, 28(5), pp.759–775</a:t>
          </a:r>
        </a:p>
      </dgm:t>
    </dgm:pt>
    <dgm:pt modelId="{E7AA1BDF-7703-4D65-B461-A8E743B8AC46}" type="parTrans" cxnId="{D9E99554-A1FB-4F7A-896C-950660D109D9}">
      <dgm:prSet/>
      <dgm:spPr/>
      <dgm:t>
        <a:bodyPr/>
        <a:lstStyle/>
        <a:p>
          <a:endParaRPr lang="en-US"/>
        </a:p>
      </dgm:t>
    </dgm:pt>
    <dgm:pt modelId="{50678404-90B6-4D94-A701-A11B6F281176}" type="sibTrans" cxnId="{D9E99554-A1FB-4F7A-896C-950660D109D9}">
      <dgm:prSet/>
      <dgm:spPr/>
      <dgm:t>
        <a:bodyPr/>
        <a:lstStyle/>
        <a:p>
          <a:endParaRPr lang="en-US"/>
        </a:p>
      </dgm:t>
    </dgm:pt>
    <dgm:pt modelId="{5D4A8984-EBEF-488C-9444-1A3AB47044B6}">
      <dgm:prSet/>
      <dgm:spPr/>
      <dgm:t>
        <a:bodyPr/>
        <a:lstStyle/>
        <a:p>
          <a:r>
            <a:rPr lang="en-US" dirty="0"/>
            <a:t>6. Cassidy, J. and Shaver, P.R. 2016 Handbook of Attachment: Theory, Research, and Clinical Applications. 3rd ed. New York: Guilford Press</a:t>
          </a:r>
        </a:p>
      </dgm:t>
    </dgm:pt>
    <dgm:pt modelId="{28A1DF51-0E2E-46B7-942B-6C1F887B5551}" type="parTrans" cxnId="{F5901366-AC2F-413A-BD32-56F035F1420B}">
      <dgm:prSet/>
      <dgm:spPr/>
      <dgm:t>
        <a:bodyPr/>
        <a:lstStyle/>
        <a:p>
          <a:endParaRPr lang="en-US"/>
        </a:p>
      </dgm:t>
    </dgm:pt>
    <dgm:pt modelId="{07CA76BF-4405-4F4D-BC43-FD30492624E0}" type="sibTrans" cxnId="{F5901366-AC2F-413A-BD32-56F035F1420B}">
      <dgm:prSet/>
      <dgm:spPr/>
      <dgm:t>
        <a:bodyPr/>
        <a:lstStyle/>
        <a:p>
          <a:endParaRPr lang="en-US"/>
        </a:p>
      </dgm:t>
    </dgm:pt>
    <dgm:pt modelId="{C6B817ED-80B7-48B8-BF89-F3293A7FD982}" type="pres">
      <dgm:prSet presAssocID="{917B6D99-65FE-44AA-8185-C8A329D22C2E}" presName="vert0" presStyleCnt="0">
        <dgm:presLayoutVars>
          <dgm:dir/>
          <dgm:animOne val="branch"/>
          <dgm:animLvl val="lvl"/>
        </dgm:presLayoutVars>
      </dgm:prSet>
      <dgm:spPr/>
    </dgm:pt>
    <dgm:pt modelId="{808FC1AB-072A-4D04-BCF3-9EEBAE0CA0AD}" type="pres">
      <dgm:prSet presAssocID="{AC7F3FA3-9D59-4010-AF45-8F92BE02C239}" presName="thickLine" presStyleLbl="alignNode1" presStyleIdx="0" presStyleCnt="6"/>
      <dgm:spPr/>
    </dgm:pt>
    <dgm:pt modelId="{40C4F28D-C089-44DD-9849-C79F3011F337}" type="pres">
      <dgm:prSet presAssocID="{AC7F3FA3-9D59-4010-AF45-8F92BE02C239}" presName="horz1" presStyleCnt="0"/>
      <dgm:spPr/>
    </dgm:pt>
    <dgm:pt modelId="{B8A71831-5498-41DB-84AC-BFC4C0BE3AF5}" type="pres">
      <dgm:prSet presAssocID="{AC7F3FA3-9D59-4010-AF45-8F92BE02C239}" presName="tx1" presStyleLbl="revTx" presStyleIdx="0" presStyleCnt="6"/>
      <dgm:spPr/>
    </dgm:pt>
    <dgm:pt modelId="{378A282B-A383-47BC-B9D4-A080C4763833}" type="pres">
      <dgm:prSet presAssocID="{AC7F3FA3-9D59-4010-AF45-8F92BE02C239}" presName="vert1" presStyleCnt="0"/>
      <dgm:spPr/>
    </dgm:pt>
    <dgm:pt modelId="{DE349540-9408-4495-AC58-67D920D62570}" type="pres">
      <dgm:prSet presAssocID="{38115AB6-463F-4B7C-9D10-185155ED3A91}" presName="thickLine" presStyleLbl="alignNode1" presStyleIdx="1" presStyleCnt="6"/>
      <dgm:spPr/>
    </dgm:pt>
    <dgm:pt modelId="{1DD0A536-89D8-4030-B357-5DF5491DEE4C}" type="pres">
      <dgm:prSet presAssocID="{38115AB6-463F-4B7C-9D10-185155ED3A91}" presName="horz1" presStyleCnt="0"/>
      <dgm:spPr/>
    </dgm:pt>
    <dgm:pt modelId="{337FFA01-1900-4169-ABAE-3D6232567C69}" type="pres">
      <dgm:prSet presAssocID="{38115AB6-463F-4B7C-9D10-185155ED3A91}" presName="tx1" presStyleLbl="revTx" presStyleIdx="1" presStyleCnt="6"/>
      <dgm:spPr/>
    </dgm:pt>
    <dgm:pt modelId="{AFE2FB12-FCF6-498C-A7E9-554C7D40EDD7}" type="pres">
      <dgm:prSet presAssocID="{38115AB6-463F-4B7C-9D10-185155ED3A91}" presName="vert1" presStyleCnt="0"/>
      <dgm:spPr/>
    </dgm:pt>
    <dgm:pt modelId="{C82C0162-B7EA-4E68-AB6C-CB741169A39D}" type="pres">
      <dgm:prSet presAssocID="{AD20C1B6-FE28-4D2D-86EE-32FB631AB988}" presName="thickLine" presStyleLbl="alignNode1" presStyleIdx="2" presStyleCnt="6"/>
      <dgm:spPr/>
    </dgm:pt>
    <dgm:pt modelId="{5778F380-2D1E-4F33-A899-EA8E3D02F38B}" type="pres">
      <dgm:prSet presAssocID="{AD20C1B6-FE28-4D2D-86EE-32FB631AB988}" presName="horz1" presStyleCnt="0"/>
      <dgm:spPr/>
    </dgm:pt>
    <dgm:pt modelId="{A3669C73-5F96-4595-B655-13647E69486A}" type="pres">
      <dgm:prSet presAssocID="{AD20C1B6-FE28-4D2D-86EE-32FB631AB988}" presName="tx1" presStyleLbl="revTx" presStyleIdx="2" presStyleCnt="6"/>
      <dgm:spPr/>
    </dgm:pt>
    <dgm:pt modelId="{6A6ACF82-203D-4287-94DC-4D00D3E8E0BB}" type="pres">
      <dgm:prSet presAssocID="{AD20C1B6-FE28-4D2D-86EE-32FB631AB988}" presName="vert1" presStyleCnt="0"/>
      <dgm:spPr/>
    </dgm:pt>
    <dgm:pt modelId="{E5A5F408-49DC-42B6-B311-0B9DFB020290}" type="pres">
      <dgm:prSet presAssocID="{8CAFA42E-B2E9-4A85-931D-6C577DC49C3E}" presName="thickLine" presStyleLbl="alignNode1" presStyleIdx="3" presStyleCnt="6"/>
      <dgm:spPr/>
    </dgm:pt>
    <dgm:pt modelId="{17CD5856-ADB3-495D-AF1F-39A0D3136C28}" type="pres">
      <dgm:prSet presAssocID="{8CAFA42E-B2E9-4A85-931D-6C577DC49C3E}" presName="horz1" presStyleCnt="0"/>
      <dgm:spPr/>
    </dgm:pt>
    <dgm:pt modelId="{B816F3EB-F5E0-4E0C-8B59-952CEE3EB32B}" type="pres">
      <dgm:prSet presAssocID="{8CAFA42E-B2E9-4A85-931D-6C577DC49C3E}" presName="tx1" presStyleLbl="revTx" presStyleIdx="3" presStyleCnt="6"/>
      <dgm:spPr/>
    </dgm:pt>
    <dgm:pt modelId="{7ED7F179-3C4C-4D8F-BC14-0E01BA1365A4}" type="pres">
      <dgm:prSet presAssocID="{8CAFA42E-B2E9-4A85-931D-6C577DC49C3E}" presName="vert1" presStyleCnt="0"/>
      <dgm:spPr/>
    </dgm:pt>
    <dgm:pt modelId="{E4746A69-9A18-4D55-8500-90A314F7C335}" type="pres">
      <dgm:prSet presAssocID="{9C9B0EB4-12C2-407E-A57F-1F3C228C0F8F}" presName="thickLine" presStyleLbl="alignNode1" presStyleIdx="4" presStyleCnt="6"/>
      <dgm:spPr/>
    </dgm:pt>
    <dgm:pt modelId="{E4F9ECFB-17FA-498E-97D0-2D4A6452189D}" type="pres">
      <dgm:prSet presAssocID="{9C9B0EB4-12C2-407E-A57F-1F3C228C0F8F}" presName="horz1" presStyleCnt="0"/>
      <dgm:spPr/>
    </dgm:pt>
    <dgm:pt modelId="{0D8F86FE-6846-4573-893B-9E9E202D311A}" type="pres">
      <dgm:prSet presAssocID="{9C9B0EB4-12C2-407E-A57F-1F3C228C0F8F}" presName="tx1" presStyleLbl="revTx" presStyleIdx="4" presStyleCnt="6"/>
      <dgm:spPr/>
    </dgm:pt>
    <dgm:pt modelId="{F3AE1D2F-3C1E-48B6-A02D-9E0BBAE346F4}" type="pres">
      <dgm:prSet presAssocID="{9C9B0EB4-12C2-407E-A57F-1F3C228C0F8F}" presName="vert1" presStyleCnt="0"/>
      <dgm:spPr/>
    </dgm:pt>
    <dgm:pt modelId="{3CBAEFCF-8AEC-4F92-AD70-D111614FE86F}" type="pres">
      <dgm:prSet presAssocID="{5D4A8984-EBEF-488C-9444-1A3AB47044B6}" presName="thickLine" presStyleLbl="alignNode1" presStyleIdx="5" presStyleCnt="6"/>
      <dgm:spPr/>
    </dgm:pt>
    <dgm:pt modelId="{04A4230B-AF53-49EF-9A82-407D67685EC3}" type="pres">
      <dgm:prSet presAssocID="{5D4A8984-EBEF-488C-9444-1A3AB47044B6}" presName="horz1" presStyleCnt="0"/>
      <dgm:spPr/>
    </dgm:pt>
    <dgm:pt modelId="{47BE2801-201B-4973-8F99-2591FE4B54B3}" type="pres">
      <dgm:prSet presAssocID="{5D4A8984-EBEF-488C-9444-1A3AB47044B6}" presName="tx1" presStyleLbl="revTx" presStyleIdx="5" presStyleCnt="6"/>
      <dgm:spPr/>
    </dgm:pt>
    <dgm:pt modelId="{CD0377D5-AF8A-4D9F-A007-E6E1403FC52F}" type="pres">
      <dgm:prSet presAssocID="{5D4A8984-EBEF-488C-9444-1A3AB47044B6}" presName="vert1" presStyleCnt="0"/>
      <dgm:spPr/>
    </dgm:pt>
  </dgm:ptLst>
  <dgm:cxnLst>
    <dgm:cxn modelId="{F8A4911E-6C70-4BDD-B694-8832A171881B}" type="presOf" srcId="{AC7F3FA3-9D59-4010-AF45-8F92BE02C239}" destId="{B8A71831-5498-41DB-84AC-BFC4C0BE3AF5}" srcOrd="0" destOrd="0" presId="urn:microsoft.com/office/officeart/2008/layout/LinedList"/>
    <dgm:cxn modelId="{F5901366-AC2F-413A-BD32-56F035F1420B}" srcId="{917B6D99-65FE-44AA-8185-C8A329D22C2E}" destId="{5D4A8984-EBEF-488C-9444-1A3AB47044B6}" srcOrd="5" destOrd="0" parTransId="{28A1DF51-0E2E-46B7-942B-6C1F887B5551}" sibTransId="{07CA76BF-4405-4F4D-BC43-FD30492624E0}"/>
    <dgm:cxn modelId="{DCFB5346-553D-4FEC-868C-8D6F574C9083}" type="presOf" srcId="{AD20C1B6-FE28-4D2D-86EE-32FB631AB988}" destId="{A3669C73-5F96-4595-B655-13647E69486A}" srcOrd="0" destOrd="0" presId="urn:microsoft.com/office/officeart/2008/layout/LinedList"/>
    <dgm:cxn modelId="{55C72167-DE9F-4019-B0F3-0ADB6FA95C17}" type="presOf" srcId="{9C9B0EB4-12C2-407E-A57F-1F3C228C0F8F}" destId="{0D8F86FE-6846-4573-893B-9E9E202D311A}" srcOrd="0" destOrd="0" presId="urn:microsoft.com/office/officeart/2008/layout/LinedList"/>
    <dgm:cxn modelId="{D9E99554-A1FB-4F7A-896C-950660D109D9}" srcId="{917B6D99-65FE-44AA-8185-C8A329D22C2E}" destId="{9C9B0EB4-12C2-407E-A57F-1F3C228C0F8F}" srcOrd="4" destOrd="0" parTransId="{E7AA1BDF-7703-4D65-B461-A8E743B8AC46}" sibTransId="{50678404-90B6-4D94-A701-A11B6F281176}"/>
    <dgm:cxn modelId="{BEFB9357-696C-4B94-9F39-A3AB466E89FD}" srcId="{917B6D99-65FE-44AA-8185-C8A329D22C2E}" destId="{8CAFA42E-B2E9-4A85-931D-6C577DC49C3E}" srcOrd="3" destOrd="0" parTransId="{579D6587-A978-4DC2-81DD-C7A9C18C162E}" sibTransId="{02619C58-26EB-41B7-965C-0A15E951B3B5}"/>
    <dgm:cxn modelId="{AC4DADAD-D146-4938-BA6B-70000CF5267E}" type="presOf" srcId="{5D4A8984-EBEF-488C-9444-1A3AB47044B6}" destId="{47BE2801-201B-4973-8F99-2591FE4B54B3}" srcOrd="0" destOrd="0" presId="urn:microsoft.com/office/officeart/2008/layout/LinedList"/>
    <dgm:cxn modelId="{E6A07AAF-0C77-4ED8-8FA4-A3A692330B2A}" srcId="{917B6D99-65FE-44AA-8185-C8A329D22C2E}" destId="{AD20C1B6-FE28-4D2D-86EE-32FB631AB988}" srcOrd="2" destOrd="0" parTransId="{DD35A203-7A86-41E4-AD95-86FC3A69FC17}" sibTransId="{09BDDEDD-F9C5-4B48-BB27-D45677B9BF1C}"/>
    <dgm:cxn modelId="{7B4A7ACD-8BE9-490D-825D-838BEEAC8509}" srcId="{917B6D99-65FE-44AA-8185-C8A329D22C2E}" destId="{AC7F3FA3-9D59-4010-AF45-8F92BE02C239}" srcOrd="0" destOrd="0" parTransId="{00B147A9-F2DE-4A24-8A78-41CC835C2351}" sibTransId="{D49C37F1-9DA0-4D55-987A-3B10B7994E6D}"/>
    <dgm:cxn modelId="{A01766DB-CCFC-45EA-AC5A-EB6FF90A9D57}" type="presOf" srcId="{917B6D99-65FE-44AA-8185-C8A329D22C2E}" destId="{C6B817ED-80B7-48B8-BF89-F3293A7FD982}" srcOrd="0" destOrd="0" presId="urn:microsoft.com/office/officeart/2008/layout/LinedList"/>
    <dgm:cxn modelId="{5328ADE3-E693-4311-A2B1-B54A39A8B4A0}" type="presOf" srcId="{8CAFA42E-B2E9-4A85-931D-6C577DC49C3E}" destId="{B816F3EB-F5E0-4E0C-8B59-952CEE3EB32B}" srcOrd="0" destOrd="0" presId="urn:microsoft.com/office/officeart/2008/layout/LinedList"/>
    <dgm:cxn modelId="{F5B11DEC-58A3-4044-8F0A-55FE4A2D1487}" type="presOf" srcId="{38115AB6-463F-4B7C-9D10-185155ED3A91}" destId="{337FFA01-1900-4169-ABAE-3D6232567C69}" srcOrd="0" destOrd="0" presId="urn:microsoft.com/office/officeart/2008/layout/LinedList"/>
    <dgm:cxn modelId="{02804AEF-20DD-4472-9A32-DB6B2A6AB23F}" srcId="{917B6D99-65FE-44AA-8185-C8A329D22C2E}" destId="{38115AB6-463F-4B7C-9D10-185155ED3A91}" srcOrd="1" destOrd="0" parTransId="{9A886DC2-C1CE-4952-8522-890EEED88B30}" sibTransId="{999B9C73-892D-4B29-A97A-6B34F4D83C76}"/>
    <dgm:cxn modelId="{74FC5EC4-3146-491E-9A5F-6BDCB5D8735B}" type="presParOf" srcId="{C6B817ED-80B7-48B8-BF89-F3293A7FD982}" destId="{808FC1AB-072A-4D04-BCF3-9EEBAE0CA0AD}" srcOrd="0" destOrd="0" presId="urn:microsoft.com/office/officeart/2008/layout/LinedList"/>
    <dgm:cxn modelId="{7F5F63C7-1648-4B91-9FD3-15975C5B1D96}" type="presParOf" srcId="{C6B817ED-80B7-48B8-BF89-F3293A7FD982}" destId="{40C4F28D-C089-44DD-9849-C79F3011F337}" srcOrd="1" destOrd="0" presId="urn:microsoft.com/office/officeart/2008/layout/LinedList"/>
    <dgm:cxn modelId="{3C217A2C-4C4F-4725-9510-613EDFC296E1}" type="presParOf" srcId="{40C4F28D-C089-44DD-9849-C79F3011F337}" destId="{B8A71831-5498-41DB-84AC-BFC4C0BE3AF5}" srcOrd="0" destOrd="0" presId="urn:microsoft.com/office/officeart/2008/layout/LinedList"/>
    <dgm:cxn modelId="{EB1C6BFF-BA22-429A-AC02-144D33F2B7F2}" type="presParOf" srcId="{40C4F28D-C089-44DD-9849-C79F3011F337}" destId="{378A282B-A383-47BC-B9D4-A080C4763833}" srcOrd="1" destOrd="0" presId="urn:microsoft.com/office/officeart/2008/layout/LinedList"/>
    <dgm:cxn modelId="{E5330CD7-7B02-4AB4-AABF-B288E5CCA2C0}" type="presParOf" srcId="{C6B817ED-80B7-48B8-BF89-F3293A7FD982}" destId="{DE349540-9408-4495-AC58-67D920D62570}" srcOrd="2" destOrd="0" presId="urn:microsoft.com/office/officeart/2008/layout/LinedList"/>
    <dgm:cxn modelId="{F5B09494-3AB5-4EE5-A800-C361AF04F829}" type="presParOf" srcId="{C6B817ED-80B7-48B8-BF89-F3293A7FD982}" destId="{1DD0A536-89D8-4030-B357-5DF5491DEE4C}" srcOrd="3" destOrd="0" presId="urn:microsoft.com/office/officeart/2008/layout/LinedList"/>
    <dgm:cxn modelId="{3210AA0E-DC3A-4E75-A336-B190ABCF2B40}" type="presParOf" srcId="{1DD0A536-89D8-4030-B357-5DF5491DEE4C}" destId="{337FFA01-1900-4169-ABAE-3D6232567C69}" srcOrd="0" destOrd="0" presId="urn:microsoft.com/office/officeart/2008/layout/LinedList"/>
    <dgm:cxn modelId="{4495A0EB-3131-4BDB-9671-7E0678C7251C}" type="presParOf" srcId="{1DD0A536-89D8-4030-B357-5DF5491DEE4C}" destId="{AFE2FB12-FCF6-498C-A7E9-554C7D40EDD7}" srcOrd="1" destOrd="0" presId="urn:microsoft.com/office/officeart/2008/layout/LinedList"/>
    <dgm:cxn modelId="{37986FD6-2A86-4EE0-888E-2E19BD169475}" type="presParOf" srcId="{C6B817ED-80B7-48B8-BF89-F3293A7FD982}" destId="{C82C0162-B7EA-4E68-AB6C-CB741169A39D}" srcOrd="4" destOrd="0" presId="urn:microsoft.com/office/officeart/2008/layout/LinedList"/>
    <dgm:cxn modelId="{A2414DB5-933F-4344-A1F8-569730876768}" type="presParOf" srcId="{C6B817ED-80B7-48B8-BF89-F3293A7FD982}" destId="{5778F380-2D1E-4F33-A899-EA8E3D02F38B}" srcOrd="5" destOrd="0" presId="urn:microsoft.com/office/officeart/2008/layout/LinedList"/>
    <dgm:cxn modelId="{AF844B44-22EA-449F-A14E-95CB7005A2BB}" type="presParOf" srcId="{5778F380-2D1E-4F33-A899-EA8E3D02F38B}" destId="{A3669C73-5F96-4595-B655-13647E69486A}" srcOrd="0" destOrd="0" presId="urn:microsoft.com/office/officeart/2008/layout/LinedList"/>
    <dgm:cxn modelId="{BB9410AD-36F4-464F-A556-BB801C7AA486}" type="presParOf" srcId="{5778F380-2D1E-4F33-A899-EA8E3D02F38B}" destId="{6A6ACF82-203D-4287-94DC-4D00D3E8E0BB}" srcOrd="1" destOrd="0" presId="urn:microsoft.com/office/officeart/2008/layout/LinedList"/>
    <dgm:cxn modelId="{6215A0F2-66FC-439B-842F-22F32C94652E}" type="presParOf" srcId="{C6B817ED-80B7-48B8-BF89-F3293A7FD982}" destId="{E5A5F408-49DC-42B6-B311-0B9DFB020290}" srcOrd="6" destOrd="0" presId="urn:microsoft.com/office/officeart/2008/layout/LinedList"/>
    <dgm:cxn modelId="{A11FBC61-9135-4BC6-A339-A722E90AEB86}" type="presParOf" srcId="{C6B817ED-80B7-48B8-BF89-F3293A7FD982}" destId="{17CD5856-ADB3-495D-AF1F-39A0D3136C28}" srcOrd="7" destOrd="0" presId="urn:microsoft.com/office/officeart/2008/layout/LinedList"/>
    <dgm:cxn modelId="{5F798DF8-1BD0-4C4F-9461-9854ADFDD23C}" type="presParOf" srcId="{17CD5856-ADB3-495D-AF1F-39A0D3136C28}" destId="{B816F3EB-F5E0-4E0C-8B59-952CEE3EB32B}" srcOrd="0" destOrd="0" presId="urn:microsoft.com/office/officeart/2008/layout/LinedList"/>
    <dgm:cxn modelId="{0CF8A4B1-9B76-4B80-AFB4-0289600B2D5B}" type="presParOf" srcId="{17CD5856-ADB3-495D-AF1F-39A0D3136C28}" destId="{7ED7F179-3C4C-4D8F-BC14-0E01BA1365A4}" srcOrd="1" destOrd="0" presId="urn:microsoft.com/office/officeart/2008/layout/LinedList"/>
    <dgm:cxn modelId="{8B8F3BBB-DC2A-4E26-A9DE-2F638AEAAE87}" type="presParOf" srcId="{C6B817ED-80B7-48B8-BF89-F3293A7FD982}" destId="{E4746A69-9A18-4D55-8500-90A314F7C335}" srcOrd="8" destOrd="0" presId="urn:microsoft.com/office/officeart/2008/layout/LinedList"/>
    <dgm:cxn modelId="{FB7C1F6E-A947-400E-AD17-CF8BD4D031F2}" type="presParOf" srcId="{C6B817ED-80B7-48B8-BF89-F3293A7FD982}" destId="{E4F9ECFB-17FA-498E-97D0-2D4A6452189D}" srcOrd="9" destOrd="0" presId="urn:microsoft.com/office/officeart/2008/layout/LinedList"/>
    <dgm:cxn modelId="{A65690F5-9427-47F0-9C1B-C5BD865AAE77}" type="presParOf" srcId="{E4F9ECFB-17FA-498E-97D0-2D4A6452189D}" destId="{0D8F86FE-6846-4573-893B-9E9E202D311A}" srcOrd="0" destOrd="0" presId="urn:microsoft.com/office/officeart/2008/layout/LinedList"/>
    <dgm:cxn modelId="{784BE176-B323-4F0E-BF7E-D937877E5922}" type="presParOf" srcId="{E4F9ECFB-17FA-498E-97D0-2D4A6452189D}" destId="{F3AE1D2F-3C1E-48B6-A02D-9E0BBAE346F4}" srcOrd="1" destOrd="0" presId="urn:microsoft.com/office/officeart/2008/layout/LinedList"/>
    <dgm:cxn modelId="{E4E3B637-F722-4D6A-A1D7-FAD1F78B2EA8}" type="presParOf" srcId="{C6B817ED-80B7-48B8-BF89-F3293A7FD982}" destId="{3CBAEFCF-8AEC-4F92-AD70-D111614FE86F}" srcOrd="10" destOrd="0" presId="urn:microsoft.com/office/officeart/2008/layout/LinedList"/>
    <dgm:cxn modelId="{7B81191B-3503-4D46-A22D-1F31A0D19D94}" type="presParOf" srcId="{C6B817ED-80B7-48B8-BF89-F3293A7FD982}" destId="{04A4230B-AF53-49EF-9A82-407D67685EC3}" srcOrd="11" destOrd="0" presId="urn:microsoft.com/office/officeart/2008/layout/LinedList"/>
    <dgm:cxn modelId="{703A5931-FB02-4B9A-AC57-96447D09F99E}" type="presParOf" srcId="{04A4230B-AF53-49EF-9A82-407D67685EC3}" destId="{47BE2801-201B-4973-8F99-2591FE4B54B3}" srcOrd="0" destOrd="0" presId="urn:microsoft.com/office/officeart/2008/layout/LinedList"/>
    <dgm:cxn modelId="{56D8BA8C-F7C0-4D2E-AD6F-55F3ABE754FA}" type="presParOf" srcId="{04A4230B-AF53-49EF-9A82-407D67685EC3}" destId="{CD0377D5-AF8A-4D9F-A007-E6E1403FC52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5AFE87-A9E7-449E-A40A-BD8A27B99489}">
      <dsp:nvSpPr>
        <dsp:cNvPr id="0" name=""/>
        <dsp:cNvSpPr/>
      </dsp:nvSpPr>
      <dsp:spPr>
        <a:xfrm>
          <a:off x="0" y="125892"/>
          <a:ext cx="4465674" cy="89505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Consistent adult presence: Assign a key worker as secure base for continuity and support</a:t>
          </a:r>
        </a:p>
      </dsp:txBody>
      <dsp:txXfrm>
        <a:off x="43693" y="169585"/>
        <a:ext cx="4378288" cy="807664"/>
      </dsp:txXfrm>
    </dsp:sp>
    <dsp:sp modelId="{31F3096D-90BA-4A5B-8877-15B1A6050E5F}">
      <dsp:nvSpPr>
        <dsp:cNvPr id="0" name=""/>
        <dsp:cNvSpPr/>
      </dsp:nvSpPr>
      <dsp:spPr>
        <a:xfrm>
          <a:off x="0" y="1069902"/>
          <a:ext cx="4465674" cy="89505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Gradual separation strategies: Brief departures with reassurance</a:t>
          </a:r>
        </a:p>
      </dsp:txBody>
      <dsp:txXfrm>
        <a:off x="43693" y="1113595"/>
        <a:ext cx="4378288" cy="807664"/>
      </dsp:txXfrm>
    </dsp:sp>
    <dsp:sp modelId="{70A317F3-FF0D-401F-A206-E88F35C869A8}">
      <dsp:nvSpPr>
        <dsp:cNvPr id="0" name=""/>
        <dsp:cNvSpPr/>
      </dsp:nvSpPr>
      <dsp:spPr>
        <a:xfrm>
          <a:off x="0" y="2013912"/>
          <a:ext cx="4465674" cy="89505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Responsive interaction: Acknowledge feelings, encourage communication</a:t>
          </a:r>
        </a:p>
      </dsp:txBody>
      <dsp:txXfrm>
        <a:off x="43693" y="2057605"/>
        <a:ext cx="4378288" cy="807664"/>
      </dsp:txXfrm>
    </dsp:sp>
    <dsp:sp modelId="{EADA964A-9271-4D4B-9C8D-CE161799CD93}">
      <dsp:nvSpPr>
        <dsp:cNvPr id="0" name=""/>
        <dsp:cNvSpPr/>
      </dsp:nvSpPr>
      <dsp:spPr>
        <a:xfrm>
          <a:off x="0" y="2957922"/>
          <a:ext cx="4465674" cy="89505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Structured social play: Small groups, peer modelling</a:t>
          </a:r>
        </a:p>
      </dsp:txBody>
      <dsp:txXfrm>
        <a:off x="43693" y="3001615"/>
        <a:ext cx="4378288" cy="807664"/>
      </dsp:txXfrm>
    </dsp:sp>
    <dsp:sp modelId="{3127A86E-9AB9-4ADA-BF6E-350973A041B5}">
      <dsp:nvSpPr>
        <dsp:cNvPr id="0" name=""/>
        <dsp:cNvSpPr/>
      </dsp:nvSpPr>
      <dsp:spPr>
        <a:xfrm>
          <a:off x="0" y="3938083"/>
          <a:ext cx="4465674" cy="89505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Parental involvement: Home–nursery collaboration</a:t>
          </a:r>
        </a:p>
      </dsp:txBody>
      <dsp:txXfrm>
        <a:off x="43693" y="3981776"/>
        <a:ext cx="4378288" cy="8076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AF2731-2392-45A3-AA05-71D853F2428E}">
      <dsp:nvSpPr>
        <dsp:cNvPr id="0" name=""/>
        <dsp:cNvSpPr/>
      </dsp:nvSpPr>
      <dsp:spPr>
        <a:xfrm>
          <a:off x="0" y="2185"/>
          <a:ext cx="4566879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0374CE8-6947-40DB-B6AD-A4EF4A03A71A}">
      <dsp:nvSpPr>
        <dsp:cNvPr id="0" name=""/>
        <dsp:cNvSpPr/>
      </dsp:nvSpPr>
      <dsp:spPr>
        <a:xfrm>
          <a:off x="0" y="2185"/>
          <a:ext cx="4566879" cy="14906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Nature (Biological influences): Temperament, stress reactivity, innate need for attachment</a:t>
          </a:r>
        </a:p>
      </dsp:txBody>
      <dsp:txXfrm>
        <a:off x="0" y="2185"/>
        <a:ext cx="4566879" cy="1490645"/>
      </dsp:txXfrm>
    </dsp:sp>
    <dsp:sp modelId="{D10CA3DA-6E8E-4DFC-BEBE-292D2D334131}">
      <dsp:nvSpPr>
        <dsp:cNvPr id="0" name=""/>
        <dsp:cNvSpPr/>
      </dsp:nvSpPr>
      <dsp:spPr>
        <a:xfrm>
          <a:off x="0" y="1492830"/>
          <a:ext cx="4566879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F61318C-0FA8-424D-ADB0-AA3AFBEC8E93}">
      <dsp:nvSpPr>
        <dsp:cNvPr id="0" name=""/>
        <dsp:cNvSpPr/>
      </dsp:nvSpPr>
      <dsp:spPr>
        <a:xfrm>
          <a:off x="0" y="1492830"/>
          <a:ext cx="4566879" cy="14906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Nurture (Environmental influences): Parenting style, nursery routines, caregiver interactions and sensitivity, </a:t>
          </a:r>
        </a:p>
      </dsp:txBody>
      <dsp:txXfrm>
        <a:off x="0" y="1492830"/>
        <a:ext cx="4566879" cy="1490645"/>
      </dsp:txXfrm>
    </dsp:sp>
    <dsp:sp modelId="{8DED352D-F4CB-4120-A92C-B18AB6FBAD03}">
      <dsp:nvSpPr>
        <dsp:cNvPr id="0" name=""/>
        <dsp:cNvSpPr/>
      </dsp:nvSpPr>
      <dsp:spPr>
        <a:xfrm>
          <a:off x="0" y="2983476"/>
          <a:ext cx="4566879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6924A61-5ECF-4E96-B005-A856CCB0DF3F}">
      <dsp:nvSpPr>
        <dsp:cNvPr id="0" name=""/>
        <dsp:cNvSpPr/>
      </dsp:nvSpPr>
      <dsp:spPr>
        <a:xfrm>
          <a:off x="0" y="2983476"/>
          <a:ext cx="4566879" cy="14906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Interaction shapes Amira’s emotional and social development, Amira may have a shy temperament and would need a predictable environment. </a:t>
          </a:r>
        </a:p>
      </dsp:txBody>
      <dsp:txXfrm>
        <a:off x="0" y="2983476"/>
        <a:ext cx="4566879" cy="149064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9A2750-4EB0-4F78-A83B-50AEAD0435A6}">
      <dsp:nvSpPr>
        <dsp:cNvPr id="0" name=""/>
        <dsp:cNvSpPr/>
      </dsp:nvSpPr>
      <dsp:spPr>
        <a:xfrm>
          <a:off x="0" y="723038"/>
          <a:ext cx="8910083" cy="796637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Strengths</a:t>
          </a:r>
          <a:r>
            <a:rPr lang="en-US" sz="2000" kern="1200" dirty="0"/>
            <a:t> </a:t>
          </a:r>
        </a:p>
      </dsp:txBody>
      <dsp:txXfrm>
        <a:off x="38889" y="761927"/>
        <a:ext cx="8832305" cy="718859"/>
      </dsp:txXfrm>
    </dsp:sp>
    <dsp:sp modelId="{6D2804C9-94C9-4C74-932D-4C7B9E61A718}">
      <dsp:nvSpPr>
        <dsp:cNvPr id="0" name=""/>
        <dsp:cNvSpPr/>
      </dsp:nvSpPr>
      <dsp:spPr>
        <a:xfrm>
          <a:off x="0" y="1541851"/>
          <a:ext cx="8910083" cy="47995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 Highlights importance of emotional security for early learning</a:t>
          </a:r>
        </a:p>
      </dsp:txBody>
      <dsp:txXfrm>
        <a:off x="23430" y="1565281"/>
        <a:ext cx="8863223" cy="433096"/>
      </dsp:txXfrm>
    </dsp:sp>
    <dsp:sp modelId="{99ED09A9-DC78-468F-B928-16B4049FEFEB}">
      <dsp:nvSpPr>
        <dsp:cNvPr id="0" name=""/>
        <dsp:cNvSpPr/>
      </dsp:nvSpPr>
      <dsp:spPr>
        <a:xfrm>
          <a:off x="0" y="2035927"/>
          <a:ext cx="8910083" cy="47995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 Explains separation anxiety and provides clear interventions</a:t>
          </a:r>
        </a:p>
      </dsp:txBody>
      <dsp:txXfrm>
        <a:off x="23430" y="2059357"/>
        <a:ext cx="8863223" cy="433096"/>
      </dsp:txXfrm>
    </dsp:sp>
    <dsp:sp modelId="{C91B5EB1-5D0A-470E-B74A-9ACBC4D2DE3D}">
      <dsp:nvSpPr>
        <dsp:cNvPr id="0" name=""/>
        <dsp:cNvSpPr/>
      </dsp:nvSpPr>
      <dsp:spPr>
        <a:xfrm>
          <a:off x="0" y="2530003"/>
          <a:ext cx="8910083" cy="47995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 Supported by research on attachment outcomes</a:t>
          </a:r>
        </a:p>
      </dsp:txBody>
      <dsp:txXfrm>
        <a:off x="23430" y="2553433"/>
        <a:ext cx="8863223" cy="433096"/>
      </dsp:txXfrm>
    </dsp:sp>
    <dsp:sp modelId="{56BC342D-B71F-416C-83A0-7A95FEEA104A}">
      <dsp:nvSpPr>
        <dsp:cNvPr id="0" name=""/>
        <dsp:cNvSpPr/>
      </dsp:nvSpPr>
      <dsp:spPr>
        <a:xfrm>
          <a:off x="0" y="3020999"/>
          <a:ext cx="8910083" cy="642403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Limitations:</a:t>
          </a:r>
        </a:p>
      </dsp:txBody>
      <dsp:txXfrm>
        <a:off x="31360" y="3052359"/>
        <a:ext cx="8847363" cy="579683"/>
      </dsp:txXfrm>
    </dsp:sp>
    <dsp:sp modelId="{806B3028-D2B1-4ED6-96D6-4374C12ED278}">
      <dsp:nvSpPr>
        <dsp:cNvPr id="0" name=""/>
        <dsp:cNvSpPr/>
      </dsp:nvSpPr>
      <dsp:spPr>
        <a:xfrm>
          <a:off x="0" y="3680600"/>
          <a:ext cx="8910083" cy="47995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 May not fully explain individual differences or resilience</a:t>
          </a:r>
        </a:p>
      </dsp:txBody>
      <dsp:txXfrm>
        <a:off x="23430" y="3704030"/>
        <a:ext cx="8863223" cy="433096"/>
      </dsp:txXfrm>
    </dsp:sp>
    <dsp:sp modelId="{4F1C7B55-27BD-4C9D-892A-FFFD10C4B27D}">
      <dsp:nvSpPr>
        <dsp:cNvPr id="0" name=""/>
        <dsp:cNvSpPr/>
      </dsp:nvSpPr>
      <dsp:spPr>
        <a:xfrm>
          <a:off x="0" y="4174676"/>
          <a:ext cx="8910083" cy="47995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 Focuses mainly on caregiver - child, less on peer or wider context</a:t>
          </a:r>
        </a:p>
      </dsp:txBody>
      <dsp:txXfrm>
        <a:off x="23430" y="4198106"/>
        <a:ext cx="8863223" cy="433096"/>
      </dsp:txXfrm>
    </dsp:sp>
    <dsp:sp modelId="{E43454E4-FAE2-4118-95C0-26C3AF2CBC6B}">
      <dsp:nvSpPr>
        <dsp:cNvPr id="0" name=""/>
        <dsp:cNvSpPr/>
      </dsp:nvSpPr>
      <dsp:spPr>
        <a:xfrm>
          <a:off x="0" y="4668752"/>
          <a:ext cx="8910083" cy="47995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 May overlook cultural differences in caregiving.</a:t>
          </a:r>
        </a:p>
      </dsp:txBody>
      <dsp:txXfrm>
        <a:off x="23430" y="4692182"/>
        <a:ext cx="8863223" cy="43309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E003DC-6C61-462D-B430-95E7C5D9A81B}">
      <dsp:nvSpPr>
        <dsp:cNvPr id="0" name=""/>
        <dsp:cNvSpPr/>
      </dsp:nvSpPr>
      <dsp:spPr>
        <a:xfrm>
          <a:off x="0" y="51068"/>
          <a:ext cx="8910084" cy="104247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Bowlby’s Attachment Theory helps to explain Amira’s </a:t>
          </a:r>
          <a:r>
            <a:rPr lang="en-US" sz="2700" kern="1200" dirty="0" err="1"/>
            <a:t>behaviour</a:t>
          </a:r>
          <a:r>
            <a:rPr lang="en-US" sz="2700" kern="1200" dirty="0"/>
            <a:t> and emotional responses</a:t>
          </a:r>
        </a:p>
      </dsp:txBody>
      <dsp:txXfrm>
        <a:off x="50889" y="101957"/>
        <a:ext cx="8808306" cy="940692"/>
      </dsp:txXfrm>
    </dsp:sp>
    <dsp:sp modelId="{DF2EB74C-AE7F-4174-BB31-AF891B5D1193}">
      <dsp:nvSpPr>
        <dsp:cNvPr id="0" name=""/>
        <dsp:cNvSpPr/>
      </dsp:nvSpPr>
      <dsp:spPr>
        <a:xfrm>
          <a:off x="0" y="1171298"/>
          <a:ext cx="8910084" cy="104247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Practical strategies focus on building secure attachment in nursery</a:t>
          </a:r>
        </a:p>
      </dsp:txBody>
      <dsp:txXfrm>
        <a:off x="50889" y="1222187"/>
        <a:ext cx="8808306" cy="940692"/>
      </dsp:txXfrm>
    </dsp:sp>
    <dsp:sp modelId="{0C4F1933-F746-4573-8769-88758A9E6927}">
      <dsp:nvSpPr>
        <dsp:cNvPr id="0" name=""/>
        <dsp:cNvSpPr/>
      </dsp:nvSpPr>
      <dsp:spPr>
        <a:xfrm>
          <a:off x="0" y="2291529"/>
          <a:ext cx="8910084" cy="104247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Integrating biological and environmental factors ensures holistic support</a:t>
          </a:r>
        </a:p>
      </dsp:txBody>
      <dsp:txXfrm>
        <a:off x="50889" y="2342418"/>
        <a:ext cx="8808306" cy="940692"/>
      </dsp:txXfrm>
    </dsp:sp>
    <dsp:sp modelId="{936C0B4C-8025-45EC-AD30-C5234BA52E51}">
      <dsp:nvSpPr>
        <dsp:cNvPr id="0" name=""/>
        <dsp:cNvSpPr/>
      </dsp:nvSpPr>
      <dsp:spPr>
        <a:xfrm>
          <a:off x="0" y="3377767"/>
          <a:ext cx="8910084" cy="104247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Encourages positive social, emotional, cognitive, and physical development</a:t>
          </a:r>
        </a:p>
      </dsp:txBody>
      <dsp:txXfrm>
        <a:off x="50889" y="3428656"/>
        <a:ext cx="8808306" cy="94069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8FC1AB-072A-4D04-BCF3-9EEBAE0CA0AD}">
      <dsp:nvSpPr>
        <dsp:cNvPr id="0" name=""/>
        <dsp:cNvSpPr/>
      </dsp:nvSpPr>
      <dsp:spPr>
        <a:xfrm>
          <a:off x="0" y="2580"/>
          <a:ext cx="86867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A71831-5498-41DB-84AC-BFC4C0BE3AF5}">
      <dsp:nvSpPr>
        <dsp:cNvPr id="0" name=""/>
        <dsp:cNvSpPr/>
      </dsp:nvSpPr>
      <dsp:spPr>
        <a:xfrm>
          <a:off x="0" y="2580"/>
          <a:ext cx="8686780" cy="8798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1. Thompson, R.A. 2008. Early attachment and later development. </a:t>
          </a:r>
          <a:r>
            <a:rPr lang="en-US" sz="1700" kern="1200"/>
            <a:t>In - J</a:t>
          </a:r>
          <a:r>
            <a:rPr lang="en-US" sz="1700" kern="1200" dirty="0"/>
            <a:t>. Cassidy &amp; P.R. Shaver, eds., Handbook of Attachment. 2nd ed. New York: Guilford Press, pp.348–365</a:t>
          </a:r>
        </a:p>
      </dsp:txBody>
      <dsp:txXfrm>
        <a:off x="0" y="2580"/>
        <a:ext cx="8686780" cy="879870"/>
      </dsp:txXfrm>
    </dsp:sp>
    <dsp:sp modelId="{DE349540-9408-4495-AC58-67D920D62570}">
      <dsp:nvSpPr>
        <dsp:cNvPr id="0" name=""/>
        <dsp:cNvSpPr/>
      </dsp:nvSpPr>
      <dsp:spPr>
        <a:xfrm>
          <a:off x="0" y="882450"/>
          <a:ext cx="86867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7FFA01-1900-4169-ABAE-3D6232567C69}">
      <dsp:nvSpPr>
        <dsp:cNvPr id="0" name=""/>
        <dsp:cNvSpPr/>
      </dsp:nvSpPr>
      <dsp:spPr>
        <a:xfrm>
          <a:off x="0" y="882450"/>
          <a:ext cx="8686780" cy="8798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2. Bowlby, J. (969. Attachment and Loss: Vol. 1 Attachment. London - Hogarth Press</a:t>
          </a:r>
        </a:p>
      </dsp:txBody>
      <dsp:txXfrm>
        <a:off x="0" y="882450"/>
        <a:ext cx="8686780" cy="879870"/>
      </dsp:txXfrm>
    </dsp:sp>
    <dsp:sp modelId="{C82C0162-B7EA-4E68-AB6C-CB741169A39D}">
      <dsp:nvSpPr>
        <dsp:cNvPr id="0" name=""/>
        <dsp:cNvSpPr/>
      </dsp:nvSpPr>
      <dsp:spPr>
        <a:xfrm>
          <a:off x="0" y="1762320"/>
          <a:ext cx="86867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669C73-5F96-4595-B655-13647E69486A}">
      <dsp:nvSpPr>
        <dsp:cNvPr id="0" name=""/>
        <dsp:cNvSpPr/>
      </dsp:nvSpPr>
      <dsp:spPr>
        <a:xfrm>
          <a:off x="0" y="1762320"/>
          <a:ext cx="8686780" cy="8798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3. Ainsworth, M.D.S., Blehar, M.C., Waters, E. and Wall, S. (1978). Patterns of Attachment. Hillsdale, NJ: Lawrence Erlbaum.</a:t>
          </a:r>
        </a:p>
      </dsp:txBody>
      <dsp:txXfrm>
        <a:off x="0" y="1762320"/>
        <a:ext cx="8686780" cy="879870"/>
      </dsp:txXfrm>
    </dsp:sp>
    <dsp:sp modelId="{E5A5F408-49DC-42B6-B311-0B9DFB020290}">
      <dsp:nvSpPr>
        <dsp:cNvPr id="0" name=""/>
        <dsp:cNvSpPr/>
      </dsp:nvSpPr>
      <dsp:spPr>
        <a:xfrm>
          <a:off x="0" y="2642190"/>
          <a:ext cx="86867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16F3EB-F5E0-4E0C-8B59-952CEE3EB32B}">
      <dsp:nvSpPr>
        <dsp:cNvPr id="0" name=""/>
        <dsp:cNvSpPr/>
      </dsp:nvSpPr>
      <dsp:spPr>
        <a:xfrm>
          <a:off x="0" y="2642190"/>
          <a:ext cx="8686780" cy="8798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4. Kohlhoff, J., Lieneman, C., </a:t>
          </a:r>
          <a:r>
            <a:rPr lang="en-US" sz="1700" kern="1200" dirty="0" err="1"/>
            <a:t>Cibralic</a:t>
          </a:r>
          <a:r>
            <a:rPr lang="en-US" sz="1700" kern="1200" dirty="0"/>
            <a:t>, S., Traynor, N. and McNeil, C.B., 2022. Attachment-based parenting interventions and evidence of changes in toddler attachment patterns: An overview. </a:t>
          </a:r>
          <a:r>
            <a:rPr lang="en-US" sz="1700" i="1" kern="1200" dirty="0"/>
            <a:t>Clinical Child and Family Psychology Review</a:t>
          </a:r>
          <a:r>
            <a:rPr lang="en-US" sz="1700" kern="1200" dirty="0"/>
            <a:t>, </a:t>
          </a:r>
          <a:r>
            <a:rPr lang="en-US" sz="1700" i="1" kern="1200" dirty="0"/>
            <a:t>25</a:t>
          </a:r>
          <a:r>
            <a:rPr lang="en-US" sz="1700" kern="1200" dirty="0"/>
            <a:t>(4), pp737-753</a:t>
          </a:r>
        </a:p>
      </dsp:txBody>
      <dsp:txXfrm>
        <a:off x="0" y="2642190"/>
        <a:ext cx="8686780" cy="879870"/>
      </dsp:txXfrm>
    </dsp:sp>
    <dsp:sp modelId="{E4746A69-9A18-4D55-8500-90A314F7C335}">
      <dsp:nvSpPr>
        <dsp:cNvPr id="0" name=""/>
        <dsp:cNvSpPr/>
      </dsp:nvSpPr>
      <dsp:spPr>
        <a:xfrm>
          <a:off x="0" y="3522061"/>
          <a:ext cx="86867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8F86FE-6846-4573-893B-9E9E202D311A}">
      <dsp:nvSpPr>
        <dsp:cNvPr id="0" name=""/>
        <dsp:cNvSpPr/>
      </dsp:nvSpPr>
      <dsp:spPr>
        <a:xfrm>
          <a:off x="0" y="3522061"/>
          <a:ext cx="8686780" cy="8798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5. Bretherton, I. 1992 </a:t>
          </a:r>
          <a:r>
            <a:rPr lang="en-US" sz="1700" kern="1200" dirty="0" err="1"/>
            <a:t>Theorigins</a:t>
          </a:r>
          <a:r>
            <a:rPr lang="en-US" sz="1700" kern="1200" dirty="0"/>
            <a:t> of attachment theory - John Bowlby and Mary Ainsworth. Developmental Psychology, 28(5), pp.759–775</a:t>
          </a:r>
        </a:p>
      </dsp:txBody>
      <dsp:txXfrm>
        <a:off x="0" y="3522061"/>
        <a:ext cx="8686780" cy="879870"/>
      </dsp:txXfrm>
    </dsp:sp>
    <dsp:sp modelId="{3CBAEFCF-8AEC-4F92-AD70-D111614FE86F}">
      <dsp:nvSpPr>
        <dsp:cNvPr id="0" name=""/>
        <dsp:cNvSpPr/>
      </dsp:nvSpPr>
      <dsp:spPr>
        <a:xfrm>
          <a:off x="0" y="4401931"/>
          <a:ext cx="86867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BE2801-201B-4973-8F99-2591FE4B54B3}">
      <dsp:nvSpPr>
        <dsp:cNvPr id="0" name=""/>
        <dsp:cNvSpPr/>
      </dsp:nvSpPr>
      <dsp:spPr>
        <a:xfrm>
          <a:off x="0" y="4401931"/>
          <a:ext cx="8686780" cy="8798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6. Cassidy, J. and Shaver, P.R. 2016 Handbook of Attachment: Theory, Research, and Clinical Applications. 3rd ed. New York: Guilford Press</a:t>
          </a:r>
        </a:p>
      </dsp:txBody>
      <dsp:txXfrm>
        <a:off x="0" y="4401931"/>
        <a:ext cx="8686780" cy="8798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805363-7E5A-479A-9457-B38FBCC0C105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E32F9D-DB1C-4C9B-A88C-31FF2FDEE0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80717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32F9D-DB1C-4C9B-A88C-31FF2FDEE02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89126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32F9D-DB1C-4C9B-A88C-31FF2FDEE02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8658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32F9D-DB1C-4C9B-A88C-31FF2FDEE02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2052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32F9D-DB1C-4C9B-A88C-31FF2FDEE02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6116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32F9D-DB1C-4C9B-A88C-31FF2FDEE02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80697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18/10/relationships/comments" Target="../comments/modernComment_100_0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vrogue.co/post/why-playgrounds-are-essential-for-early-years-development-early-years" TargetMode="Externa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ixabay.com/en/hug-love-feeling-need-sticker-270290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exels.com/photo/faceless-little-girl-in-despair-6034063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send-network.co.uk/posts/supporting-young-children-s-learning-and-development-through-circle-time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18/10/relationships/comments" Target="../comments/modernComment_104_0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alamy.com/attachment-theory-separation-anxiety-in-parents-and-kid-relationship-little-boy-feels-attached-to-mother-and-scared-to-be-left-alone-flat-vector-illustration-image611473579.html" TargetMode="External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hyperlink" Target="https://courses.lumenlearning.com/wmopen-lifespandevelopment/chapter/human-development/" TargetMode="External"/><Relationship Id="rId7" Type="http://schemas.openxmlformats.org/officeDocument/2006/relationships/diagramColors" Target="../diagrams/colors2.xm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hyperlink" Target="https://creativecommons.org/licenses/by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9.jpe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C0A1ED06-4733-4020-9C60-81D4D8014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B0CA3509-3AF9-45FE-93ED-57BB5D5E8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0541" y="181576"/>
            <a:ext cx="8867727" cy="65010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person and kids playing with letters&#10;&#10;AI-generated content may be incorrect.">
            <a:extLst>
              <a:ext uri="{FF2B5EF4-FFF2-40B4-BE49-F238E27FC236}">
                <a16:creationId xmlns:a16="http://schemas.microsoft.com/office/drawing/2014/main" id="{9C195F42-9553-6D46-FD5E-693A12D53F30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50000"/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6898" r="11242" b="-2"/>
          <a:stretch>
            <a:fillRect/>
          </a:stretch>
        </p:blipFill>
        <p:spPr>
          <a:xfrm>
            <a:off x="-12231" y="0"/>
            <a:ext cx="9141712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542" y="36097"/>
            <a:ext cx="8862918" cy="2473187"/>
          </a:xfrm>
        </p:spPr>
        <p:txBody>
          <a:bodyPr anchor="b">
            <a:normAutofit/>
          </a:bodyPr>
          <a:lstStyle/>
          <a:p>
            <a:r>
              <a:rPr lang="en-US" sz="4800" b="1" dirty="0">
                <a:effectLst>
                  <a:outerShdw blurRad="25400" dir="2700000" sx="101000" sy="101000" algn="tl">
                    <a:srgbClr val="FF0000">
                      <a:alpha val="0"/>
                    </a:srgbClr>
                  </a:outerShdw>
                </a:effectLst>
              </a:rPr>
              <a:t>Supporting Amira’s Development through Attachment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520" y="2690860"/>
            <a:ext cx="9005980" cy="4167140"/>
          </a:xfrm>
        </p:spPr>
        <p:txBody>
          <a:bodyPr lIns="72000" anchorCtr="1">
            <a:normAutofit/>
          </a:bodyPr>
          <a:lstStyle/>
          <a:p>
            <a:pPr marL="0" indent="0" algn="ctr">
              <a:buNone/>
            </a:pPr>
            <a:r>
              <a:rPr lang="en-US" sz="2800" b="1" u="sng" dirty="0">
                <a:solidFill>
                  <a:srgbClr val="000000"/>
                </a:solidFill>
              </a:rPr>
              <a:t>Early Years Nursery Case Study</a:t>
            </a:r>
          </a:p>
          <a:p>
            <a:pPr marL="0" indent="0" algn="ctr">
              <a:buNone/>
            </a:pPr>
            <a:endParaRPr lang="en-US" sz="2400" b="1" dirty="0">
              <a:solidFill>
                <a:srgbClr val="000000"/>
              </a:solidFill>
            </a:endParaRPr>
          </a:p>
          <a:p>
            <a:pPr marL="0" indent="0" algn="ctr">
              <a:buNone/>
            </a:pPr>
            <a:r>
              <a:rPr lang="en-US" sz="2800" b="1" dirty="0">
                <a:solidFill>
                  <a:srgbClr val="000000"/>
                </a:solidFill>
              </a:rPr>
              <a:t>Name :saleha sufi</a:t>
            </a:r>
          </a:p>
          <a:p>
            <a:pPr marL="0" indent="0" algn="ctr">
              <a:buNone/>
            </a:pPr>
            <a:r>
              <a:rPr lang="en-US" sz="2800" b="1" dirty="0">
                <a:solidFill>
                  <a:srgbClr val="000000"/>
                </a:solidFill>
              </a:rPr>
              <a:t>Student ID:2427750 </a:t>
            </a:r>
          </a:p>
          <a:p>
            <a:pPr marL="0" indent="0" algn="ctr">
              <a:buNone/>
            </a:pPr>
            <a:r>
              <a:rPr lang="en-US" sz="2800" b="1" dirty="0" err="1"/>
              <a:t>Programme</a:t>
            </a:r>
            <a:r>
              <a:rPr lang="en-US" sz="2800" b="1" dirty="0"/>
              <a:t> – Certificate of Higher Education in HSE </a:t>
            </a:r>
          </a:p>
          <a:p>
            <a:pPr marL="0" indent="0" algn="ctr">
              <a:buNone/>
            </a:pPr>
            <a:r>
              <a:rPr lang="en-US" sz="2800" b="1" dirty="0"/>
              <a:t>Module - Psychology in HSC</a:t>
            </a:r>
          </a:p>
          <a:p>
            <a:pPr marL="0" indent="0" algn="ctr">
              <a:buNone/>
            </a:pPr>
            <a:r>
              <a:rPr lang="en-US" sz="2800" b="1" dirty="0"/>
              <a:t>Module code: LCHS4010</a:t>
            </a:r>
            <a:endParaRPr lang="en-US" sz="2800" b="1" dirty="0">
              <a:solidFill>
                <a:srgbClr val="000000"/>
              </a:solidFill>
            </a:endParaRPr>
          </a:p>
          <a:p>
            <a:pPr marL="0" indent="0" algn="ctr">
              <a:buNone/>
            </a:pPr>
            <a:r>
              <a:rPr lang="en-US" b="1" dirty="0"/>
              <a:t>Module Lead - Neale Haddon</a:t>
            </a:r>
            <a:endParaRPr lang="en-US" sz="2800" b="1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US" sz="17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US" sz="17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>
    <p:ext uri="{6950BFC3-D8DA-4A85-94F7-54DA5524770B}">
      <p188:commentRel xmlns:p188="http://schemas.microsoft.com/office/powerpoint/2018/8/main" r:id="rId3"/>
    </p:ext>
  </p:extLs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narVert">
          <a:fgClr>
            <a:srgbClr val="FF0000"/>
          </a:fgClr>
          <a:bgClr>
            <a:srgbClr val="FF0000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" y="159489"/>
            <a:ext cx="4869484" cy="2097518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CHOSEN THEORY – BOWLBY’S ATTACHMENT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392" y="2083981"/>
            <a:ext cx="4578301" cy="4774019"/>
          </a:xfrm>
        </p:spPr>
        <p:txBody>
          <a:bodyPr anchor="t">
            <a:normAutofit fontScale="85000" lnSpcReduction="10000"/>
          </a:bodyPr>
          <a:lstStyle/>
          <a:p>
            <a:pPr marL="0" indent="0">
              <a:buNone/>
            </a:pPr>
            <a:endParaRPr lang="en-US" sz="2400" b="1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US" sz="2400" b="1" dirty="0">
                <a:solidFill>
                  <a:schemeClr val="tx2"/>
                </a:solidFill>
              </a:rPr>
              <a:t>Bowlby (1969, 1973, 1980): Attachment as a biological and emotional bond between child and caregiver</a:t>
            </a:r>
          </a:p>
          <a:p>
            <a:pPr marL="0" indent="0">
              <a:buNone/>
            </a:pPr>
            <a:endParaRPr lang="en-US" sz="2400" b="1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US" sz="2400" b="1" dirty="0">
                <a:solidFill>
                  <a:srgbClr val="FF0000"/>
                </a:solidFill>
              </a:rPr>
              <a:t>Key concepts:</a:t>
            </a:r>
          </a:p>
          <a:p>
            <a:pPr marL="0" indent="0">
              <a:buNone/>
            </a:pPr>
            <a:r>
              <a:rPr lang="en-US" sz="2400" b="1" dirty="0">
                <a:solidFill>
                  <a:schemeClr val="tx2"/>
                </a:solidFill>
              </a:rPr>
              <a:t>Secure attachment - Child feels safe, explores environment</a:t>
            </a:r>
          </a:p>
          <a:p>
            <a:pPr marL="0" indent="0">
              <a:buNone/>
            </a:pPr>
            <a:endParaRPr lang="en-US" sz="2400" b="1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US" sz="2400" b="1" dirty="0">
                <a:solidFill>
                  <a:schemeClr val="tx2"/>
                </a:solidFill>
              </a:rPr>
              <a:t> Insecure attachment - Avoidant, anxious, </a:t>
            </a:r>
            <a:r>
              <a:rPr lang="en-US" sz="2400" b="1" dirty="0" err="1">
                <a:solidFill>
                  <a:schemeClr val="tx2"/>
                </a:solidFill>
              </a:rPr>
              <a:t>disorganised</a:t>
            </a:r>
            <a:r>
              <a:rPr lang="en-US" sz="2400" b="1" dirty="0">
                <a:solidFill>
                  <a:schemeClr val="tx2"/>
                </a:solidFill>
              </a:rPr>
              <a:t> </a:t>
            </a:r>
            <a:r>
              <a:rPr lang="en-US" sz="2400" b="1" dirty="0" err="1">
                <a:solidFill>
                  <a:schemeClr val="tx2"/>
                </a:solidFill>
              </a:rPr>
              <a:t>behaviours</a:t>
            </a:r>
            <a:endParaRPr lang="en-US" sz="2400" b="1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US" sz="2400" b="1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US" sz="2400" b="1" dirty="0">
                <a:solidFill>
                  <a:schemeClr val="tx2"/>
                </a:solidFill>
              </a:rPr>
              <a:t>Internal working models - Influence future relationships</a:t>
            </a:r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63680" y="-16714"/>
            <a:ext cx="4780320" cy="6874714"/>
            <a:chOff x="5818240" y="-1"/>
            <a:chExt cx="6373761" cy="6874714"/>
          </a:xfrm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A heart with feet in the shape of a heart&#10;&#10;AI-generated content may be incorrect.">
            <a:extLst>
              <a:ext uri="{FF2B5EF4-FFF2-40B4-BE49-F238E27FC236}">
                <a16:creationId xmlns:a16="http://schemas.microsoft.com/office/drawing/2014/main" id="{76F93363-7DB5-D626-681E-2AA792EE18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-40000"/>
                    </a14:imgEffect>
                  </a14:imgLayer>
                </a14:imgProps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15239" b="-3"/>
          <a:stretch>
            <a:fillRect/>
          </a:stretch>
        </p:blipFill>
        <p:spPr>
          <a:xfrm>
            <a:off x="5781294" y="2397152"/>
            <a:ext cx="3106674" cy="298724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2286" y="1"/>
            <a:ext cx="4569424" cy="1828799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SCENARIO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828800"/>
            <a:ext cx="4567137" cy="5029189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2400" b="1" dirty="0"/>
              <a:t>Amira - 3 years old and newly joined nursery</a:t>
            </a:r>
          </a:p>
          <a:p>
            <a:pPr marL="0" indent="0">
              <a:lnSpc>
                <a:spcPct val="90000"/>
              </a:lnSpc>
              <a:buNone/>
            </a:pPr>
            <a:endParaRPr lang="en-US" sz="2400" b="1" dirty="0"/>
          </a:p>
          <a:p>
            <a:pPr marL="0" indent="0">
              <a:lnSpc>
                <a:spcPct val="90000"/>
              </a:lnSpc>
              <a:buNone/>
            </a:pPr>
            <a:r>
              <a:rPr lang="en-US" sz="2400" b="1"/>
              <a:t>Observation</a:t>
            </a:r>
            <a:r>
              <a:rPr lang="en-US" sz="2400" b="1" dirty="0"/>
              <a:t>:</a:t>
            </a:r>
          </a:p>
          <a:p>
            <a:pPr>
              <a:lnSpc>
                <a:spcPct val="90000"/>
              </a:lnSpc>
            </a:pPr>
            <a:r>
              <a:rPr lang="en-US" sz="2400" b="1" dirty="0"/>
              <a:t> Anxiety on separation </a:t>
            </a:r>
          </a:p>
          <a:p>
            <a:pPr>
              <a:lnSpc>
                <a:spcPct val="90000"/>
              </a:lnSpc>
            </a:pPr>
            <a:r>
              <a:rPr lang="en-US" sz="2400" b="1" dirty="0"/>
              <a:t> Limited communication</a:t>
            </a:r>
          </a:p>
          <a:p>
            <a:pPr>
              <a:lnSpc>
                <a:spcPct val="90000"/>
              </a:lnSpc>
            </a:pPr>
            <a:r>
              <a:rPr lang="en-US" sz="2400" b="1" dirty="0"/>
              <a:t>Difficulty in engaging group play</a:t>
            </a:r>
          </a:p>
          <a:p>
            <a:pPr>
              <a:lnSpc>
                <a:spcPct val="90000"/>
              </a:lnSpc>
            </a:pPr>
            <a:endParaRPr lang="en-US" sz="2400" b="1" dirty="0"/>
          </a:p>
          <a:p>
            <a:pPr marL="0" indent="0">
              <a:lnSpc>
                <a:spcPct val="90000"/>
              </a:lnSpc>
              <a:buNone/>
            </a:pPr>
            <a:r>
              <a:rPr lang="en-US" sz="2400" b="1" dirty="0"/>
              <a:t>Role: understanding development needs &amp; supporting emotional, social, psychological, and physical well-being.</a:t>
            </a:r>
          </a:p>
        </p:txBody>
      </p:sp>
      <p:pic>
        <p:nvPicPr>
          <p:cNvPr id="9" name="Picture 8" descr="A child covering her face with her hand&#10;&#10;AI-generated content may be incorrect.">
            <a:extLst>
              <a:ext uri="{FF2B5EF4-FFF2-40B4-BE49-F238E27FC236}">
                <a16:creationId xmlns:a16="http://schemas.microsoft.com/office/drawing/2014/main" id="{78A3004C-1ACD-29B0-74D4-2B770EC456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307"/>
          <a:stretch>
            <a:fillRect/>
          </a:stretch>
        </p:blipFill>
        <p:spPr>
          <a:xfrm>
            <a:off x="4178595" y="10"/>
            <a:ext cx="4965406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722474"/>
          </a:xfrm>
        </p:spPr>
        <p:txBody>
          <a:bodyPr>
            <a:normAutofit fontScale="90000"/>
          </a:bodyPr>
          <a:lstStyle/>
          <a:p>
            <a:r>
              <a:rPr sz="5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Relevance to Early Years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34516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dirty="0"/>
              <a:t>Emotional security</a:t>
            </a:r>
            <a:r>
              <a:rPr lang="en-US" dirty="0"/>
              <a:t> is</a:t>
            </a:r>
            <a:r>
              <a:rPr dirty="0"/>
              <a:t> crucial for:</a:t>
            </a:r>
          </a:p>
          <a:p>
            <a:r>
              <a:rPr dirty="0"/>
              <a:t>Social interaction and forming relationships</a:t>
            </a:r>
          </a:p>
          <a:p>
            <a:r>
              <a:rPr dirty="0"/>
              <a:t> Cognitive exploration and learning</a:t>
            </a:r>
          </a:p>
          <a:p>
            <a:r>
              <a:rPr dirty="0"/>
              <a:t> Emotional regulation</a:t>
            </a:r>
          </a:p>
          <a:p>
            <a:r>
              <a:rPr dirty="0"/>
              <a:t>Early attachment experiences shape </a:t>
            </a:r>
            <a:r>
              <a:rPr dirty="0" err="1"/>
              <a:t>behaviour</a:t>
            </a:r>
            <a:r>
              <a:rPr dirty="0"/>
              <a:t> in nursery settings</a:t>
            </a:r>
          </a:p>
        </p:txBody>
      </p:sp>
      <p:pic>
        <p:nvPicPr>
          <p:cNvPr id="5" name="Picture 4" descr="A person reading a book to children&#10;&#10;AI-generated content may be incorrect.">
            <a:extLst>
              <a:ext uri="{FF2B5EF4-FFF2-40B4-BE49-F238E27FC236}">
                <a16:creationId xmlns:a16="http://schemas.microsoft.com/office/drawing/2014/main" id="{78EC1E5F-8BE0-7ED8-A2A0-B9744B9FBA8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5693" y="85060"/>
            <a:ext cx="9144000" cy="6549656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F56F5174-31D9-4DBB-AAB7-A1FD7BDB1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6129"/>
            <a:ext cx="4851603" cy="5925741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AE113210-7872-481A-ADE6-3A05CCAF5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200"/>
          <a:stretch/>
        </p:blipFill>
        <p:spPr>
          <a:xfrm>
            <a:off x="0" y="466129"/>
            <a:ext cx="9144000" cy="592574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0" y="340242"/>
            <a:ext cx="4363606" cy="22097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Application to Amira’s Situation</a:t>
            </a:r>
          </a:p>
        </p:txBody>
      </p:sp>
      <p:sp>
        <p:nvSpPr>
          <p:cNvPr id="35" name="Freeform 62">
            <a:extLst>
              <a:ext uri="{FF2B5EF4-FFF2-40B4-BE49-F238E27FC236}">
                <a16:creationId xmlns:a16="http://schemas.microsoft.com/office/drawing/2014/main" id="{F9A95BEE-6BB1-4A28-A8E6-A34B2E42E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86286"/>
            <a:ext cx="4320692" cy="4666770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pic>
        <p:nvPicPr>
          <p:cNvPr id="5" name="Picture 4" descr="A person holding a crying child&#10;&#10;AI-generated content may be incorrect.">
            <a:extLst>
              <a:ext uri="{FF2B5EF4-FFF2-40B4-BE49-F238E27FC236}">
                <a16:creationId xmlns:a16="http://schemas.microsoft.com/office/drawing/2014/main" id="{4AB437A4-D116-5E58-715F-CC8DAFEE1F94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/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3155" t="18746" r="-9688" b="7907"/>
          <a:stretch>
            <a:fillRect/>
          </a:stretch>
        </p:blipFill>
        <p:spPr>
          <a:xfrm>
            <a:off x="70171" y="1682120"/>
            <a:ext cx="4180350" cy="4170936"/>
          </a:xfrm>
          <a:custGeom>
            <a:avLst/>
            <a:gdLst/>
            <a:ahLst/>
            <a:cxnLst/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90864" y="2673512"/>
            <a:ext cx="4682966" cy="3718358"/>
          </a:xfrm>
        </p:spPr>
        <p:txBody>
          <a:bodyPr anchor="ctr">
            <a:normAutofit fontScale="85000" lnSpcReduction="10000"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rgbClr val="000000"/>
                </a:solidFill>
              </a:rPr>
              <a:t>Anxiety during separation → possible insecure attachment cues</a:t>
            </a:r>
          </a:p>
          <a:p>
            <a:pPr marL="0" indent="0">
              <a:buNone/>
            </a:pPr>
            <a:endParaRPr lang="en-GB" sz="2600" b="1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rgbClr val="000000"/>
                </a:solidFill>
              </a:rPr>
              <a:t>Limited verbal communication → discomfort in unfamiliar environment</a:t>
            </a:r>
          </a:p>
          <a:p>
            <a:pPr marL="0" indent="0">
              <a:buNone/>
            </a:pPr>
            <a:endParaRPr lang="en-GB" sz="2600" b="1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rgbClr val="000000"/>
                </a:solidFill>
              </a:rPr>
              <a:t>Difficulty engaging in group play → need for emotional security before social exploration</a:t>
            </a:r>
          </a:p>
          <a:p>
            <a:pPr marL="0" indent="0">
              <a:buNone/>
            </a:pPr>
            <a:endParaRPr lang="en-GB" sz="15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extLst>
    <p:ext uri="{6950BFC3-D8DA-4A85-94F7-54DA5524770B}">
      <p188:commentRel xmlns:p188="http://schemas.microsoft.com/office/powerpoint/2018/8/main" r:id="rId3"/>
    </p:ext>
  </p:extLs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95693"/>
            <a:ext cx="3485178" cy="1879023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Practical Strategies &amp; Interventions</a:t>
            </a:r>
          </a:p>
        </p:txBody>
      </p:sp>
      <p:pic>
        <p:nvPicPr>
          <p:cNvPr id="4" name="Picture 3" descr="Rear view of person wearing jeans and child wearing backpack holding hands">
            <a:extLst>
              <a:ext uri="{FF2B5EF4-FFF2-40B4-BE49-F238E27FC236}">
                <a16:creationId xmlns:a16="http://schemas.microsoft.com/office/drawing/2014/main" id="{FBC9BED8-1CBC-D0CB-AA61-FD239FD2739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977" r="25473" b="-2"/>
          <a:stretch>
            <a:fillRect/>
          </a:stretch>
        </p:blipFill>
        <p:spPr>
          <a:xfrm>
            <a:off x="4627882" y="1"/>
            <a:ext cx="4521236" cy="6858000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38C8387-EA2B-B53E-2202-43FBB4F7EC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1370947"/>
              </p:ext>
            </p:extLst>
          </p:nvPr>
        </p:nvGraphicFramePr>
        <p:xfrm>
          <a:off x="106326" y="1839433"/>
          <a:ext cx="4465674" cy="49228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4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Considering Nature and Nurture</a:t>
            </a:r>
          </a:p>
        </p:txBody>
      </p:sp>
      <p:pic>
        <p:nvPicPr>
          <p:cNvPr id="4" name="Picture 3" descr="A child lying next to a baby&#10;&#10;AI-generated content may be incorrect.">
            <a:extLst>
              <a:ext uri="{FF2B5EF4-FFF2-40B4-BE49-F238E27FC236}">
                <a16:creationId xmlns:a16="http://schemas.microsoft.com/office/drawing/2014/main" id="{DE88B82C-6EB5-93D9-F618-C93E55CA0C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9359" r="26090" b="-2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AD3D7BE-D4FD-1368-E178-82B4439B2E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7855440"/>
              </p:ext>
            </p:extLst>
          </p:nvPr>
        </p:nvGraphicFramePr>
        <p:xfrm>
          <a:off x="0" y="2285999"/>
          <a:ext cx="4566879" cy="44763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41ADAC4D-747A-3DE1-C11A-581316F8764A}"/>
              </a:ext>
            </a:extLst>
          </p:cNvPr>
          <p:cNvSpPr txBox="1"/>
          <p:nvPr/>
        </p:nvSpPr>
        <p:spPr>
          <a:xfrm>
            <a:off x="6733072" y="6251944"/>
            <a:ext cx="2410926" cy="200055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courses.lumenlearning.com/wmopen-lifespandevelopment/chapter/human-development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9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266" y="36577"/>
            <a:ext cx="9120448" cy="1654111"/>
          </a:xfrm>
        </p:spPr>
        <p:txBody>
          <a:bodyPr>
            <a:normAutofit/>
          </a:bodyPr>
          <a:lstStyle/>
          <a:p>
            <a:r>
              <a:rPr lang="en-US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Evaluation of Bowlby’s Theory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650" y="1865313"/>
            <a:ext cx="7818120" cy="18288"/>
          </a:xfrm>
          <a:custGeom>
            <a:avLst/>
            <a:gdLst>
              <a:gd name="connsiteX0" fmla="*/ 0 w 7818120"/>
              <a:gd name="connsiteY0" fmla="*/ 0 h 18288"/>
              <a:gd name="connsiteX1" fmla="*/ 416966 w 7818120"/>
              <a:gd name="connsiteY1" fmla="*/ 0 h 18288"/>
              <a:gd name="connsiteX2" fmla="*/ 1146658 w 7818120"/>
              <a:gd name="connsiteY2" fmla="*/ 0 h 18288"/>
              <a:gd name="connsiteX3" fmla="*/ 1563624 w 7818120"/>
              <a:gd name="connsiteY3" fmla="*/ 0 h 18288"/>
              <a:gd name="connsiteX4" fmla="*/ 2136953 w 7818120"/>
              <a:gd name="connsiteY4" fmla="*/ 0 h 18288"/>
              <a:gd name="connsiteX5" fmla="*/ 2944825 w 7818120"/>
              <a:gd name="connsiteY5" fmla="*/ 0 h 18288"/>
              <a:gd name="connsiteX6" fmla="*/ 3596335 w 7818120"/>
              <a:gd name="connsiteY6" fmla="*/ 0 h 18288"/>
              <a:gd name="connsiteX7" fmla="*/ 4326026 w 7818120"/>
              <a:gd name="connsiteY7" fmla="*/ 0 h 18288"/>
              <a:gd name="connsiteX8" fmla="*/ 4899355 w 7818120"/>
              <a:gd name="connsiteY8" fmla="*/ 0 h 18288"/>
              <a:gd name="connsiteX9" fmla="*/ 5550865 w 7818120"/>
              <a:gd name="connsiteY9" fmla="*/ 0 h 18288"/>
              <a:gd name="connsiteX10" fmla="*/ 6358738 w 7818120"/>
              <a:gd name="connsiteY10" fmla="*/ 0 h 18288"/>
              <a:gd name="connsiteX11" fmla="*/ 6853885 w 7818120"/>
              <a:gd name="connsiteY11" fmla="*/ 0 h 18288"/>
              <a:gd name="connsiteX12" fmla="*/ 7818120 w 7818120"/>
              <a:gd name="connsiteY12" fmla="*/ 0 h 18288"/>
              <a:gd name="connsiteX13" fmla="*/ 7818120 w 7818120"/>
              <a:gd name="connsiteY13" fmla="*/ 18288 h 18288"/>
              <a:gd name="connsiteX14" fmla="*/ 7244791 w 7818120"/>
              <a:gd name="connsiteY14" fmla="*/ 18288 h 18288"/>
              <a:gd name="connsiteX15" fmla="*/ 6827825 w 7818120"/>
              <a:gd name="connsiteY15" fmla="*/ 18288 h 18288"/>
              <a:gd name="connsiteX16" fmla="*/ 6176315 w 7818120"/>
              <a:gd name="connsiteY16" fmla="*/ 18288 h 18288"/>
              <a:gd name="connsiteX17" fmla="*/ 5681167 w 7818120"/>
              <a:gd name="connsiteY17" fmla="*/ 18288 h 18288"/>
              <a:gd name="connsiteX18" fmla="*/ 5029657 w 7818120"/>
              <a:gd name="connsiteY18" fmla="*/ 18288 h 18288"/>
              <a:gd name="connsiteX19" fmla="*/ 4378147 w 7818120"/>
              <a:gd name="connsiteY19" fmla="*/ 18288 h 18288"/>
              <a:gd name="connsiteX20" fmla="*/ 3726637 w 7818120"/>
              <a:gd name="connsiteY20" fmla="*/ 18288 h 18288"/>
              <a:gd name="connsiteX21" fmla="*/ 3075127 w 7818120"/>
              <a:gd name="connsiteY21" fmla="*/ 18288 h 18288"/>
              <a:gd name="connsiteX22" fmla="*/ 2501798 w 7818120"/>
              <a:gd name="connsiteY22" fmla="*/ 18288 h 18288"/>
              <a:gd name="connsiteX23" fmla="*/ 1772107 w 7818120"/>
              <a:gd name="connsiteY23" fmla="*/ 18288 h 18288"/>
              <a:gd name="connsiteX24" fmla="*/ 1120597 w 7818120"/>
              <a:gd name="connsiteY24" fmla="*/ 18288 h 18288"/>
              <a:gd name="connsiteX25" fmla="*/ 0 w 7818120"/>
              <a:gd name="connsiteY25" fmla="*/ 18288 h 18288"/>
              <a:gd name="connsiteX26" fmla="*/ 0 w 7818120"/>
              <a:gd name="connsiteY2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818120" h="18288" fill="none" extrusionOk="0">
                <a:moveTo>
                  <a:pt x="0" y="0"/>
                </a:moveTo>
                <a:cubicBezTo>
                  <a:pt x="121520" y="-12182"/>
                  <a:pt x="211324" y="18247"/>
                  <a:pt x="416966" y="0"/>
                </a:cubicBezTo>
                <a:cubicBezTo>
                  <a:pt x="622608" y="-18247"/>
                  <a:pt x="891241" y="-13744"/>
                  <a:pt x="1146658" y="0"/>
                </a:cubicBezTo>
                <a:cubicBezTo>
                  <a:pt x="1402075" y="13744"/>
                  <a:pt x="1378880" y="-8543"/>
                  <a:pt x="1563624" y="0"/>
                </a:cubicBezTo>
                <a:cubicBezTo>
                  <a:pt x="1748368" y="8543"/>
                  <a:pt x="1972300" y="7443"/>
                  <a:pt x="2136953" y="0"/>
                </a:cubicBezTo>
                <a:cubicBezTo>
                  <a:pt x="2301606" y="-7443"/>
                  <a:pt x="2679634" y="12382"/>
                  <a:pt x="2944825" y="0"/>
                </a:cubicBezTo>
                <a:cubicBezTo>
                  <a:pt x="3210016" y="-12382"/>
                  <a:pt x="3409232" y="17967"/>
                  <a:pt x="3596335" y="0"/>
                </a:cubicBezTo>
                <a:cubicBezTo>
                  <a:pt x="3783438" y="-17967"/>
                  <a:pt x="4002523" y="-28578"/>
                  <a:pt x="4326026" y="0"/>
                </a:cubicBezTo>
                <a:cubicBezTo>
                  <a:pt x="4649529" y="28578"/>
                  <a:pt x="4777384" y="-3624"/>
                  <a:pt x="4899355" y="0"/>
                </a:cubicBezTo>
                <a:cubicBezTo>
                  <a:pt x="5021326" y="3624"/>
                  <a:pt x="5317653" y="1281"/>
                  <a:pt x="5550865" y="0"/>
                </a:cubicBezTo>
                <a:cubicBezTo>
                  <a:pt x="5784077" y="-1281"/>
                  <a:pt x="6142956" y="-39637"/>
                  <a:pt x="6358738" y="0"/>
                </a:cubicBezTo>
                <a:cubicBezTo>
                  <a:pt x="6574520" y="39637"/>
                  <a:pt x="6724785" y="-4460"/>
                  <a:pt x="6853885" y="0"/>
                </a:cubicBezTo>
                <a:cubicBezTo>
                  <a:pt x="6982985" y="4460"/>
                  <a:pt x="7403044" y="-1955"/>
                  <a:pt x="7818120" y="0"/>
                </a:cubicBezTo>
                <a:cubicBezTo>
                  <a:pt x="7817988" y="7702"/>
                  <a:pt x="7817908" y="13511"/>
                  <a:pt x="7818120" y="18288"/>
                </a:cubicBezTo>
                <a:cubicBezTo>
                  <a:pt x="7698847" y="-3267"/>
                  <a:pt x="7390924" y="22979"/>
                  <a:pt x="7244791" y="18288"/>
                </a:cubicBezTo>
                <a:cubicBezTo>
                  <a:pt x="7098658" y="13597"/>
                  <a:pt x="6952735" y="29357"/>
                  <a:pt x="6827825" y="18288"/>
                </a:cubicBezTo>
                <a:cubicBezTo>
                  <a:pt x="6702915" y="7219"/>
                  <a:pt x="6338661" y="34530"/>
                  <a:pt x="6176315" y="18288"/>
                </a:cubicBezTo>
                <a:cubicBezTo>
                  <a:pt x="6013969" y="2047"/>
                  <a:pt x="5850602" y="6362"/>
                  <a:pt x="5681167" y="18288"/>
                </a:cubicBezTo>
                <a:cubicBezTo>
                  <a:pt x="5511732" y="30214"/>
                  <a:pt x="5312143" y="419"/>
                  <a:pt x="5029657" y="18288"/>
                </a:cubicBezTo>
                <a:cubicBezTo>
                  <a:pt x="4747171" y="36158"/>
                  <a:pt x="4655062" y="30740"/>
                  <a:pt x="4378147" y="18288"/>
                </a:cubicBezTo>
                <a:cubicBezTo>
                  <a:pt x="4101232" y="5837"/>
                  <a:pt x="4037646" y="44706"/>
                  <a:pt x="3726637" y="18288"/>
                </a:cubicBezTo>
                <a:cubicBezTo>
                  <a:pt x="3415628" y="-8130"/>
                  <a:pt x="3321756" y="45507"/>
                  <a:pt x="3075127" y="18288"/>
                </a:cubicBezTo>
                <a:cubicBezTo>
                  <a:pt x="2828498" y="-8931"/>
                  <a:pt x="2684733" y="14853"/>
                  <a:pt x="2501798" y="18288"/>
                </a:cubicBezTo>
                <a:cubicBezTo>
                  <a:pt x="2318863" y="21723"/>
                  <a:pt x="2121844" y="-13013"/>
                  <a:pt x="1772107" y="18288"/>
                </a:cubicBezTo>
                <a:cubicBezTo>
                  <a:pt x="1422370" y="49589"/>
                  <a:pt x="1431548" y="31666"/>
                  <a:pt x="1120597" y="18288"/>
                </a:cubicBezTo>
                <a:cubicBezTo>
                  <a:pt x="809646" y="4911"/>
                  <a:pt x="246393" y="5624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7818120" h="18288" stroke="0" extrusionOk="0">
                <a:moveTo>
                  <a:pt x="0" y="0"/>
                </a:moveTo>
                <a:cubicBezTo>
                  <a:pt x="177487" y="-4302"/>
                  <a:pt x="287499" y="4997"/>
                  <a:pt x="573329" y="0"/>
                </a:cubicBezTo>
                <a:cubicBezTo>
                  <a:pt x="859159" y="-4997"/>
                  <a:pt x="821965" y="-336"/>
                  <a:pt x="990295" y="0"/>
                </a:cubicBezTo>
                <a:cubicBezTo>
                  <a:pt x="1158625" y="336"/>
                  <a:pt x="1587918" y="-4681"/>
                  <a:pt x="1798168" y="0"/>
                </a:cubicBezTo>
                <a:cubicBezTo>
                  <a:pt x="2008418" y="4681"/>
                  <a:pt x="2088841" y="-2754"/>
                  <a:pt x="2371496" y="0"/>
                </a:cubicBezTo>
                <a:cubicBezTo>
                  <a:pt x="2654151" y="2754"/>
                  <a:pt x="2701462" y="-24976"/>
                  <a:pt x="2944825" y="0"/>
                </a:cubicBezTo>
                <a:cubicBezTo>
                  <a:pt x="3188188" y="24976"/>
                  <a:pt x="3511636" y="25407"/>
                  <a:pt x="3752698" y="0"/>
                </a:cubicBezTo>
                <a:cubicBezTo>
                  <a:pt x="3993760" y="-25407"/>
                  <a:pt x="4107153" y="6432"/>
                  <a:pt x="4247845" y="0"/>
                </a:cubicBezTo>
                <a:cubicBezTo>
                  <a:pt x="4388537" y="-6432"/>
                  <a:pt x="4835598" y="-5108"/>
                  <a:pt x="5055718" y="0"/>
                </a:cubicBezTo>
                <a:cubicBezTo>
                  <a:pt x="5275838" y="5108"/>
                  <a:pt x="5461006" y="-24536"/>
                  <a:pt x="5863590" y="0"/>
                </a:cubicBezTo>
                <a:cubicBezTo>
                  <a:pt x="6266174" y="24536"/>
                  <a:pt x="6355549" y="-19657"/>
                  <a:pt x="6515100" y="0"/>
                </a:cubicBezTo>
                <a:cubicBezTo>
                  <a:pt x="6674651" y="19657"/>
                  <a:pt x="7275423" y="-57462"/>
                  <a:pt x="7818120" y="0"/>
                </a:cubicBezTo>
                <a:cubicBezTo>
                  <a:pt x="7818132" y="8833"/>
                  <a:pt x="7818660" y="9830"/>
                  <a:pt x="7818120" y="18288"/>
                </a:cubicBezTo>
                <a:cubicBezTo>
                  <a:pt x="7610240" y="4606"/>
                  <a:pt x="7521789" y="7721"/>
                  <a:pt x="7401154" y="18288"/>
                </a:cubicBezTo>
                <a:cubicBezTo>
                  <a:pt x="7280519" y="28855"/>
                  <a:pt x="6930719" y="4225"/>
                  <a:pt x="6593281" y="18288"/>
                </a:cubicBezTo>
                <a:cubicBezTo>
                  <a:pt x="6255843" y="32351"/>
                  <a:pt x="6286682" y="1162"/>
                  <a:pt x="6098134" y="18288"/>
                </a:cubicBezTo>
                <a:cubicBezTo>
                  <a:pt x="5909586" y="35414"/>
                  <a:pt x="5602789" y="48596"/>
                  <a:pt x="5446624" y="18288"/>
                </a:cubicBezTo>
                <a:cubicBezTo>
                  <a:pt x="5290459" y="-12020"/>
                  <a:pt x="4917039" y="21960"/>
                  <a:pt x="4638751" y="18288"/>
                </a:cubicBezTo>
                <a:cubicBezTo>
                  <a:pt x="4360463" y="14616"/>
                  <a:pt x="4304690" y="5450"/>
                  <a:pt x="3987241" y="18288"/>
                </a:cubicBezTo>
                <a:cubicBezTo>
                  <a:pt x="3669792" y="31127"/>
                  <a:pt x="3758742" y="32551"/>
                  <a:pt x="3570275" y="18288"/>
                </a:cubicBezTo>
                <a:cubicBezTo>
                  <a:pt x="3381808" y="4025"/>
                  <a:pt x="3267153" y="36200"/>
                  <a:pt x="3075127" y="18288"/>
                </a:cubicBezTo>
                <a:cubicBezTo>
                  <a:pt x="2883101" y="376"/>
                  <a:pt x="2665825" y="10973"/>
                  <a:pt x="2267255" y="18288"/>
                </a:cubicBezTo>
                <a:cubicBezTo>
                  <a:pt x="1868685" y="25603"/>
                  <a:pt x="1884698" y="28410"/>
                  <a:pt x="1615745" y="18288"/>
                </a:cubicBezTo>
                <a:cubicBezTo>
                  <a:pt x="1346792" y="8167"/>
                  <a:pt x="1320952" y="10430"/>
                  <a:pt x="1120597" y="18288"/>
                </a:cubicBezTo>
                <a:cubicBezTo>
                  <a:pt x="920242" y="26146"/>
                  <a:pt x="556507" y="50790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64ACAD35-3B98-D6A5-4CEC-0DE264479D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553350"/>
              </p:ext>
            </p:extLst>
          </p:nvPr>
        </p:nvGraphicFramePr>
        <p:xfrm>
          <a:off x="106325" y="1509823"/>
          <a:ext cx="8910083" cy="5879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sz="6600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Conclusion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650" y="1865313"/>
            <a:ext cx="7818120" cy="18288"/>
          </a:xfrm>
          <a:custGeom>
            <a:avLst/>
            <a:gdLst>
              <a:gd name="connsiteX0" fmla="*/ 0 w 7818120"/>
              <a:gd name="connsiteY0" fmla="*/ 0 h 18288"/>
              <a:gd name="connsiteX1" fmla="*/ 416966 w 7818120"/>
              <a:gd name="connsiteY1" fmla="*/ 0 h 18288"/>
              <a:gd name="connsiteX2" fmla="*/ 1146658 w 7818120"/>
              <a:gd name="connsiteY2" fmla="*/ 0 h 18288"/>
              <a:gd name="connsiteX3" fmla="*/ 1563624 w 7818120"/>
              <a:gd name="connsiteY3" fmla="*/ 0 h 18288"/>
              <a:gd name="connsiteX4" fmla="*/ 2136953 w 7818120"/>
              <a:gd name="connsiteY4" fmla="*/ 0 h 18288"/>
              <a:gd name="connsiteX5" fmla="*/ 2944825 w 7818120"/>
              <a:gd name="connsiteY5" fmla="*/ 0 h 18288"/>
              <a:gd name="connsiteX6" fmla="*/ 3596335 w 7818120"/>
              <a:gd name="connsiteY6" fmla="*/ 0 h 18288"/>
              <a:gd name="connsiteX7" fmla="*/ 4326026 w 7818120"/>
              <a:gd name="connsiteY7" fmla="*/ 0 h 18288"/>
              <a:gd name="connsiteX8" fmla="*/ 4899355 w 7818120"/>
              <a:gd name="connsiteY8" fmla="*/ 0 h 18288"/>
              <a:gd name="connsiteX9" fmla="*/ 5550865 w 7818120"/>
              <a:gd name="connsiteY9" fmla="*/ 0 h 18288"/>
              <a:gd name="connsiteX10" fmla="*/ 6358738 w 7818120"/>
              <a:gd name="connsiteY10" fmla="*/ 0 h 18288"/>
              <a:gd name="connsiteX11" fmla="*/ 6853885 w 7818120"/>
              <a:gd name="connsiteY11" fmla="*/ 0 h 18288"/>
              <a:gd name="connsiteX12" fmla="*/ 7818120 w 7818120"/>
              <a:gd name="connsiteY12" fmla="*/ 0 h 18288"/>
              <a:gd name="connsiteX13" fmla="*/ 7818120 w 7818120"/>
              <a:gd name="connsiteY13" fmla="*/ 18288 h 18288"/>
              <a:gd name="connsiteX14" fmla="*/ 7244791 w 7818120"/>
              <a:gd name="connsiteY14" fmla="*/ 18288 h 18288"/>
              <a:gd name="connsiteX15" fmla="*/ 6827825 w 7818120"/>
              <a:gd name="connsiteY15" fmla="*/ 18288 h 18288"/>
              <a:gd name="connsiteX16" fmla="*/ 6176315 w 7818120"/>
              <a:gd name="connsiteY16" fmla="*/ 18288 h 18288"/>
              <a:gd name="connsiteX17" fmla="*/ 5681167 w 7818120"/>
              <a:gd name="connsiteY17" fmla="*/ 18288 h 18288"/>
              <a:gd name="connsiteX18" fmla="*/ 5029657 w 7818120"/>
              <a:gd name="connsiteY18" fmla="*/ 18288 h 18288"/>
              <a:gd name="connsiteX19" fmla="*/ 4378147 w 7818120"/>
              <a:gd name="connsiteY19" fmla="*/ 18288 h 18288"/>
              <a:gd name="connsiteX20" fmla="*/ 3726637 w 7818120"/>
              <a:gd name="connsiteY20" fmla="*/ 18288 h 18288"/>
              <a:gd name="connsiteX21" fmla="*/ 3075127 w 7818120"/>
              <a:gd name="connsiteY21" fmla="*/ 18288 h 18288"/>
              <a:gd name="connsiteX22" fmla="*/ 2501798 w 7818120"/>
              <a:gd name="connsiteY22" fmla="*/ 18288 h 18288"/>
              <a:gd name="connsiteX23" fmla="*/ 1772107 w 7818120"/>
              <a:gd name="connsiteY23" fmla="*/ 18288 h 18288"/>
              <a:gd name="connsiteX24" fmla="*/ 1120597 w 7818120"/>
              <a:gd name="connsiteY24" fmla="*/ 18288 h 18288"/>
              <a:gd name="connsiteX25" fmla="*/ 0 w 7818120"/>
              <a:gd name="connsiteY25" fmla="*/ 18288 h 18288"/>
              <a:gd name="connsiteX26" fmla="*/ 0 w 7818120"/>
              <a:gd name="connsiteY2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818120" h="18288" fill="none" extrusionOk="0">
                <a:moveTo>
                  <a:pt x="0" y="0"/>
                </a:moveTo>
                <a:cubicBezTo>
                  <a:pt x="121520" y="-12182"/>
                  <a:pt x="211324" y="18247"/>
                  <a:pt x="416966" y="0"/>
                </a:cubicBezTo>
                <a:cubicBezTo>
                  <a:pt x="622608" y="-18247"/>
                  <a:pt x="891241" y="-13744"/>
                  <a:pt x="1146658" y="0"/>
                </a:cubicBezTo>
                <a:cubicBezTo>
                  <a:pt x="1402075" y="13744"/>
                  <a:pt x="1378880" y="-8543"/>
                  <a:pt x="1563624" y="0"/>
                </a:cubicBezTo>
                <a:cubicBezTo>
                  <a:pt x="1748368" y="8543"/>
                  <a:pt x="1972300" y="7443"/>
                  <a:pt x="2136953" y="0"/>
                </a:cubicBezTo>
                <a:cubicBezTo>
                  <a:pt x="2301606" y="-7443"/>
                  <a:pt x="2679634" y="12382"/>
                  <a:pt x="2944825" y="0"/>
                </a:cubicBezTo>
                <a:cubicBezTo>
                  <a:pt x="3210016" y="-12382"/>
                  <a:pt x="3409232" y="17967"/>
                  <a:pt x="3596335" y="0"/>
                </a:cubicBezTo>
                <a:cubicBezTo>
                  <a:pt x="3783438" y="-17967"/>
                  <a:pt x="4002523" y="-28578"/>
                  <a:pt x="4326026" y="0"/>
                </a:cubicBezTo>
                <a:cubicBezTo>
                  <a:pt x="4649529" y="28578"/>
                  <a:pt x="4777384" y="-3624"/>
                  <a:pt x="4899355" y="0"/>
                </a:cubicBezTo>
                <a:cubicBezTo>
                  <a:pt x="5021326" y="3624"/>
                  <a:pt x="5317653" y="1281"/>
                  <a:pt x="5550865" y="0"/>
                </a:cubicBezTo>
                <a:cubicBezTo>
                  <a:pt x="5784077" y="-1281"/>
                  <a:pt x="6142956" y="-39637"/>
                  <a:pt x="6358738" y="0"/>
                </a:cubicBezTo>
                <a:cubicBezTo>
                  <a:pt x="6574520" y="39637"/>
                  <a:pt x="6724785" y="-4460"/>
                  <a:pt x="6853885" y="0"/>
                </a:cubicBezTo>
                <a:cubicBezTo>
                  <a:pt x="6982985" y="4460"/>
                  <a:pt x="7403044" y="-1955"/>
                  <a:pt x="7818120" y="0"/>
                </a:cubicBezTo>
                <a:cubicBezTo>
                  <a:pt x="7817988" y="7702"/>
                  <a:pt x="7817908" y="13511"/>
                  <a:pt x="7818120" y="18288"/>
                </a:cubicBezTo>
                <a:cubicBezTo>
                  <a:pt x="7698847" y="-3267"/>
                  <a:pt x="7390924" y="22979"/>
                  <a:pt x="7244791" y="18288"/>
                </a:cubicBezTo>
                <a:cubicBezTo>
                  <a:pt x="7098658" y="13597"/>
                  <a:pt x="6952735" y="29357"/>
                  <a:pt x="6827825" y="18288"/>
                </a:cubicBezTo>
                <a:cubicBezTo>
                  <a:pt x="6702915" y="7219"/>
                  <a:pt x="6338661" y="34530"/>
                  <a:pt x="6176315" y="18288"/>
                </a:cubicBezTo>
                <a:cubicBezTo>
                  <a:pt x="6013969" y="2047"/>
                  <a:pt x="5850602" y="6362"/>
                  <a:pt x="5681167" y="18288"/>
                </a:cubicBezTo>
                <a:cubicBezTo>
                  <a:pt x="5511732" y="30214"/>
                  <a:pt x="5312143" y="419"/>
                  <a:pt x="5029657" y="18288"/>
                </a:cubicBezTo>
                <a:cubicBezTo>
                  <a:pt x="4747171" y="36158"/>
                  <a:pt x="4655062" y="30740"/>
                  <a:pt x="4378147" y="18288"/>
                </a:cubicBezTo>
                <a:cubicBezTo>
                  <a:pt x="4101232" y="5837"/>
                  <a:pt x="4037646" y="44706"/>
                  <a:pt x="3726637" y="18288"/>
                </a:cubicBezTo>
                <a:cubicBezTo>
                  <a:pt x="3415628" y="-8130"/>
                  <a:pt x="3321756" y="45507"/>
                  <a:pt x="3075127" y="18288"/>
                </a:cubicBezTo>
                <a:cubicBezTo>
                  <a:pt x="2828498" y="-8931"/>
                  <a:pt x="2684733" y="14853"/>
                  <a:pt x="2501798" y="18288"/>
                </a:cubicBezTo>
                <a:cubicBezTo>
                  <a:pt x="2318863" y="21723"/>
                  <a:pt x="2121844" y="-13013"/>
                  <a:pt x="1772107" y="18288"/>
                </a:cubicBezTo>
                <a:cubicBezTo>
                  <a:pt x="1422370" y="49589"/>
                  <a:pt x="1431548" y="31666"/>
                  <a:pt x="1120597" y="18288"/>
                </a:cubicBezTo>
                <a:cubicBezTo>
                  <a:pt x="809646" y="4911"/>
                  <a:pt x="246393" y="5624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7818120" h="18288" stroke="0" extrusionOk="0">
                <a:moveTo>
                  <a:pt x="0" y="0"/>
                </a:moveTo>
                <a:cubicBezTo>
                  <a:pt x="177487" y="-4302"/>
                  <a:pt x="287499" y="4997"/>
                  <a:pt x="573329" y="0"/>
                </a:cubicBezTo>
                <a:cubicBezTo>
                  <a:pt x="859159" y="-4997"/>
                  <a:pt x="821965" y="-336"/>
                  <a:pt x="990295" y="0"/>
                </a:cubicBezTo>
                <a:cubicBezTo>
                  <a:pt x="1158625" y="336"/>
                  <a:pt x="1587918" y="-4681"/>
                  <a:pt x="1798168" y="0"/>
                </a:cubicBezTo>
                <a:cubicBezTo>
                  <a:pt x="2008418" y="4681"/>
                  <a:pt x="2088841" y="-2754"/>
                  <a:pt x="2371496" y="0"/>
                </a:cubicBezTo>
                <a:cubicBezTo>
                  <a:pt x="2654151" y="2754"/>
                  <a:pt x="2701462" y="-24976"/>
                  <a:pt x="2944825" y="0"/>
                </a:cubicBezTo>
                <a:cubicBezTo>
                  <a:pt x="3188188" y="24976"/>
                  <a:pt x="3511636" y="25407"/>
                  <a:pt x="3752698" y="0"/>
                </a:cubicBezTo>
                <a:cubicBezTo>
                  <a:pt x="3993760" y="-25407"/>
                  <a:pt x="4107153" y="6432"/>
                  <a:pt x="4247845" y="0"/>
                </a:cubicBezTo>
                <a:cubicBezTo>
                  <a:pt x="4388537" y="-6432"/>
                  <a:pt x="4835598" y="-5108"/>
                  <a:pt x="5055718" y="0"/>
                </a:cubicBezTo>
                <a:cubicBezTo>
                  <a:pt x="5275838" y="5108"/>
                  <a:pt x="5461006" y="-24536"/>
                  <a:pt x="5863590" y="0"/>
                </a:cubicBezTo>
                <a:cubicBezTo>
                  <a:pt x="6266174" y="24536"/>
                  <a:pt x="6355549" y="-19657"/>
                  <a:pt x="6515100" y="0"/>
                </a:cubicBezTo>
                <a:cubicBezTo>
                  <a:pt x="6674651" y="19657"/>
                  <a:pt x="7275423" y="-57462"/>
                  <a:pt x="7818120" y="0"/>
                </a:cubicBezTo>
                <a:cubicBezTo>
                  <a:pt x="7818132" y="8833"/>
                  <a:pt x="7818660" y="9830"/>
                  <a:pt x="7818120" y="18288"/>
                </a:cubicBezTo>
                <a:cubicBezTo>
                  <a:pt x="7610240" y="4606"/>
                  <a:pt x="7521789" y="7721"/>
                  <a:pt x="7401154" y="18288"/>
                </a:cubicBezTo>
                <a:cubicBezTo>
                  <a:pt x="7280519" y="28855"/>
                  <a:pt x="6930719" y="4225"/>
                  <a:pt x="6593281" y="18288"/>
                </a:cubicBezTo>
                <a:cubicBezTo>
                  <a:pt x="6255843" y="32351"/>
                  <a:pt x="6286682" y="1162"/>
                  <a:pt x="6098134" y="18288"/>
                </a:cubicBezTo>
                <a:cubicBezTo>
                  <a:pt x="5909586" y="35414"/>
                  <a:pt x="5602789" y="48596"/>
                  <a:pt x="5446624" y="18288"/>
                </a:cubicBezTo>
                <a:cubicBezTo>
                  <a:pt x="5290459" y="-12020"/>
                  <a:pt x="4917039" y="21960"/>
                  <a:pt x="4638751" y="18288"/>
                </a:cubicBezTo>
                <a:cubicBezTo>
                  <a:pt x="4360463" y="14616"/>
                  <a:pt x="4304690" y="5450"/>
                  <a:pt x="3987241" y="18288"/>
                </a:cubicBezTo>
                <a:cubicBezTo>
                  <a:pt x="3669792" y="31127"/>
                  <a:pt x="3758742" y="32551"/>
                  <a:pt x="3570275" y="18288"/>
                </a:cubicBezTo>
                <a:cubicBezTo>
                  <a:pt x="3381808" y="4025"/>
                  <a:pt x="3267153" y="36200"/>
                  <a:pt x="3075127" y="18288"/>
                </a:cubicBezTo>
                <a:cubicBezTo>
                  <a:pt x="2883101" y="376"/>
                  <a:pt x="2665825" y="10973"/>
                  <a:pt x="2267255" y="18288"/>
                </a:cubicBezTo>
                <a:cubicBezTo>
                  <a:pt x="1868685" y="25603"/>
                  <a:pt x="1884698" y="28410"/>
                  <a:pt x="1615745" y="18288"/>
                </a:cubicBezTo>
                <a:cubicBezTo>
                  <a:pt x="1346792" y="8167"/>
                  <a:pt x="1320952" y="10430"/>
                  <a:pt x="1120597" y="18288"/>
                </a:cubicBezTo>
                <a:cubicBezTo>
                  <a:pt x="920242" y="26146"/>
                  <a:pt x="556507" y="50790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4F609FC-F89A-AD8A-CA8B-C3DFC3B550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6761077"/>
              </p:ext>
            </p:extLst>
          </p:nvPr>
        </p:nvGraphicFramePr>
        <p:xfrm>
          <a:off x="95693" y="2228087"/>
          <a:ext cx="8910084" cy="45052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0AE2CC4-F033-BC2D-8713-6F92ED8202E5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23397" t="9091" r="2058" b="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49" y="116959"/>
            <a:ext cx="7962457" cy="1137683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References</a:t>
            </a:r>
            <a:r>
              <a:rPr lang="en-GB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</p:txBody>
      </p:sp>
      <p:graphicFrame>
        <p:nvGraphicFramePr>
          <p:cNvPr id="19" name="Content Placeholder 3">
            <a:extLst>
              <a:ext uri="{FF2B5EF4-FFF2-40B4-BE49-F238E27FC236}">
                <a16:creationId xmlns:a16="http://schemas.microsoft.com/office/drawing/2014/main" id="{A1D45BE8-067E-A003-EA35-95882C433B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6893787"/>
              </p:ext>
            </p:extLst>
          </p:nvPr>
        </p:nvGraphicFramePr>
        <p:xfrm>
          <a:off x="457200" y="1456660"/>
          <a:ext cx="8686780" cy="52843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5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000000"/>
      </a:accent1>
      <a:accent2>
        <a:srgbClr val="000000"/>
      </a:accent2>
      <a:accent3>
        <a:srgbClr val="000000"/>
      </a:accent3>
      <a:accent4>
        <a:srgbClr val="000000"/>
      </a:accent4>
      <a:accent5>
        <a:srgbClr val="0C0C0C"/>
      </a:accent5>
      <a:accent6>
        <a:srgbClr val="0C0C0C"/>
      </a:accent6>
      <a:hlink>
        <a:srgbClr val="0C0C0C"/>
      </a:hlink>
      <a:folHlink>
        <a:srgbClr val="0C0C0C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1577</TotalTime>
  <Words>646</Words>
  <Application>Microsoft Office PowerPoint</Application>
  <PresentationFormat>On-screen Show (4:3)</PresentationFormat>
  <Paragraphs>79</Paragraphs>
  <Slides>10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Aptos</vt:lpstr>
      <vt:lpstr>Arial</vt:lpstr>
      <vt:lpstr>Office Theme</vt:lpstr>
      <vt:lpstr>Supporting Amira’s Development through Attachment Theory</vt:lpstr>
      <vt:lpstr>CHOSEN THEORY – BOWLBY’S ATTACHMENT THEORY</vt:lpstr>
      <vt:lpstr>SCENARIO OVERVIEW</vt:lpstr>
      <vt:lpstr>Relevance to Early Years Development</vt:lpstr>
      <vt:lpstr>Application to Amira’s Situation</vt:lpstr>
      <vt:lpstr>Practical Strategies &amp; Interventions</vt:lpstr>
      <vt:lpstr>Considering Nature and Nurture</vt:lpstr>
      <vt:lpstr>Evaluation of Bowlby’s Theory</vt:lpstr>
      <vt:lpstr>Conclusion</vt:lpstr>
      <vt:lpstr>References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saleha sufi</cp:lastModifiedBy>
  <cp:revision>3</cp:revision>
  <dcterms:created xsi:type="dcterms:W3CDTF">2013-01-27T09:14:16Z</dcterms:created>
  <dcterms:modified xsi:type="dcterms:W3CDTF">2025-10-12T23:22:17Z</dcterms:modified>
  <cp:category/>
</cp:coreProperties>
</file>