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60" r:id="rId5"/>
    <p:sldId id="261" r:id="rId6"/>
    <p:sldId id="263" r:id="rId7"/>
    <p:sldId id="281" r:id="rId8"/>
    <p:sldId id="264" r:id="rId9"/>
    <p:sldId id="265" r:id="rId10"/>
    <p:sldId id="278" r:id="rId11"/>
    <p:sldId id="282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85" r:id="rId20"/>
    <p:sldId id="277" r:id="rId21"/>
    <p:sldId id="280" r:id="rId22"/>
    <p:sldId id="279" r:id="rId23"/>
    <p:sldId id="283" r:id="rId24"/>
    <p:sldId id="28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AFE9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0" autoAdjust="0"/>
    <p:restoredTop sz="93788" autoAdjust="0"/>
  </p:normalViewPr>
  <p:slideViewPr>
    <p:cSldViewPr snapToGrid="0" showGuides="1">
      <p:cViewPr varScale="1">
        <p:scale>
          <a:sx n="59" d="100"/>
          <a:sy n="59" d="100"/>
        </p:scale>
        <p:origin x="894" y="66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6725BE-B481-4004-859C-B873E63897A7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EFDEAF-ADBA-41CD-BE19-45C2557625AC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Personal determinants</a:t>
          </a:r>
        </a:p>
      </dgm:t>
    </dgm:pt>
    <dgm:pt modelId="{A2F7B48E-4E20-4FA2-91AF-69C0BE732CD9}" type="parTrans" cxnId="{CDF760CC-EF9B-4183-B370-A835DC3E28A4}">
      <dgm:prSet/>
      <dgm:spPr/>
      <dgm:t>
        <a:bodyPr/>
        <a:lstStyle/>
        <a:p>
          <a:endParaRPr lang="en-GB"/>
        </a:p>
      </dgm:t>
    </dgm:pt>
    <dgm:pt modelId="{DB8BF05D-90C3-49C0-AC96-8DF6624AB07F}" type="sibTrans" cxnId="{CDF760CC-EF9B-4183-B370-A835DC3E28A4}">
      <dgm:prSet/>
      <dgm:spPr/>
      <dgm:t>
        <a:bodyPr/>
        <a:lstStyle/>
        <a:p>
          <a:endParaRPr lang="en-GB" dirty="0"/>
        </a:p>
      </dgm:t>
    </dgm:pt>
    <dgm:pt modelId="{F46D92D2-539F-438F-A5D5-74BD82EC552B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behavioural determinants</a:t>
          </a:r>
        </a:p>
      </dgm:t>
    </dgm:pt>
    <dgm:pt modelId="{6891FE23-B397-410E-9A8F-D313E1D9847E}" type="parTrans" cxnId="{488C9789-3D80-43E4-824C-F273A25D524C}">
      <dgm:prSet/>
      <dgm:spPr/>
      <dgm:t>
        <a:bodyPr/>
        <a:lstStyle/>
        <a:p>
          <a:endParaRPr lang="en-GB"/>
        </a:p>
      </dgm:t>
    </dgm:pt>
    <dgm:pt modelId="{21F2B0B8-7549-4E9B-96D1-6238451C3536}" type="sibTrans" cxnId="{488C9789-3D80-43E4-824C-F273A25D524C}">
      <dgm:prSet/>
      <dgm:spPr/>
      <dgm:t>
        <a:bodyPr/>
        <a:lstStyle/>
        <a:p>
          <a:endParaRPr lang="en-GB" dirty="0"/>
        </a:p>
      </dgm:t>
    </dgm:pt>
    <dgm:pt modelId="{49DF3AD4-AF71-4B45-935D-DBF4B0E41545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Environmental determinants</a:t>
          </a:r>
        </a:p>
      </dgm:t>
    </dgm:pt>
    <dgm:pt modelId="{CD58B4A9-0BD0-400C-85E3-17A6BDD7AE1D}" type="parTrans" cxnId="{70DFEB29-9FCE-4FCB-A051-7438065816BB}">
      <dgm:prSet/>
      <dgm:spPr/>
      <dgm:t>
        <a:bodyPr/>
        <a:lstStyle/>
        <a:p>
          <a:endParaRPr lang="en-GB"/>
        </a:p>
      </dgm:t>
    </dgm:pt>
    <dgm:pt modelId="{76B1F5A3-F5BA-4A5D-8973-75993200FDD7}" type="sibTrans" cxnId="{70DFEB29-9FCE-4FCB-A051-7438065816BB}">
      <dgm:prSet/>
      <dgm:spPr/>
      <dgm:t>
        <a:bodyPr/>
        <a:lstStyle/>
        <a:p>
          <a:endParaRPr lang="en-GB" dirty="0"/>
        </a:p>
      </dgm:t>
    </dgm:pt>
    <dgm:pt modelId="{12C03908-742E-4F5F-BFF5-9E4604506AA4}" type="pres">
      <dgm:prSet presAssocID="{BB6725BE-B481-4004-859C-B873E63897A7}" presName="Name0" presStyleCnt="0">
        <dgm:presLayoutVars>
          <dgm:dir/>
          <dgm:resizeHandles val="exact"/>
        </dgm:presLayoutVars>
      </dgm:prSet>
      <dgm:spPr/>
    </dgm:pt>
    <dgm:pt modelId="{C904BC1E-10BA-401F-968A-E6C2096314AD}" type="pres">
      <dgm:prSet presAssocID="{75EFDEAF-ADBA-41CD-BE19-45C2557625AC}" presName="node" presStyleLbl="node1" presStyleIdx="0" presStyleCnt="3" custRadScaleRad="134488" custRadScaleInc="-332">
        <dgm:presLayoutVars>
          <dgm:bulletEnabled val="1"/>
        </dgm:presLayoutVars>
      </dgm:prSet>
      <dgm:spPr/>
    </dgm:pt>
    <dgm:pt modelId="{6B0CBD23-1731-45C7-8C61-05D73797E73D}" type="pres">
      <dgm:prSet presAssocID="{DB8BF05D-90C3-49C0-AC96-8DF6624AB07F}" presName="sibTrans" presStyleLbl="sibTrans2D1" presStyleIdx="0" presStyleCnt="3"/>
      <dgm:spPr/>
    </dgm:pt>
    <dgm:pt modelId="{A0E69FCE-560B-4CF6-A480-A588F0444B31}" type="pres">
      <dgm:prSet presAssocID="{DB8BF05D-90C3-49C0-AC96-8DF6624AB07F}" presName="connectorText" presStyleLbl="sibTrans2D1" presStyleIdx="0" presStyleCnt="3"/>
      <dgm:spPr/>
    </dgm:pt>
    <dgm:pt modelId="{9160DFA6-BD7F-4FC9-8387-BB200E2C03F2}" type="pres">
      <dgm:prSet presAssocID="{F46D92D2-539F-438F-A5D5-74BD82EC552B}" presName="node" presStyleLbl="node1" presStyleIdx="1" presStyleCnt="3" custRadScaleRad="86940" custRadScaleInc="-59654">
        <dgm:presLayoutVars>
          <dgm:bulletEnabled val="1"/>
        </dgm:presLayoutVars>
      </dgm:prSet>
      <dgm:spPr/>
    </dgm:pt>
    <dgm:pt modelId="{DD26B99E-59D7-47E6-A180-7073A75537E6}" type="pres">
      <dgm:prSet presAssocID="{21F2B0B8-7549-4E9B-96D1-6238451C3536}" presName="sibTrans" presStyleLbl="sibTrans2D1" presStyleIdx="1" presStyleCnt="3"/>
      <dgm:spPr/>
    </dgm:pt>
    <dgm:pt modelId="{8C2D2EB7-725E-483A-98A1-E36319A566F9}" type="pres">
      <dgm:prSet presAssocID="{21F2B0B8-7549-4E9B-96D1-6238451C3536}" presName="connectorText" presStyleLbl="sibTrans2D1" presStyleIdx="1" presStyleCnt="3"/>
      <dgm:spPr/>
    </dgm:pt>
    <dgm:pt modelId="{8A64AD0A-8A25-488B-A0E1-01FD3057D933}" type="pres">
      <dgm:prSet presAssocID="{49DF3AD4-AF71-4B45-935D-DBF4B0E41545}" presName="node" presStyleLbl="node1" presStyleIdx="2" presStyleCnt="3" custRadScaleRad="93450" custRadScaleInc="58979">
        <dgm:presLayoutVars>
          <dgm:bulletEnabled val="1"/>
        </dgm:presLayoutVars>
      </dgm:prSet>
      <dgm:spPr/>
    </dgm:pt>
    <dgm:pt modelId="{51CDDC6C-3E9B-46E9-8BF7-81C8E224E302}" type="pres">
      <dgm:prSet presAssocID="{76B1F5A3-F5BA-4A5D-8973-75993200FDD7}" presName="sibTrans" presStyleLbl="sibTrans2D1" presStyleIdx="2" presStyleCnt="3"/>
      <dgm:spPr/>
    </dgm:pt>
    <dgm:pt modelId="{856D3B28-2ECF-4AED-8121-5C92B488B6BD}" type="pres">
      <dgm:prSet presAssocID="{76B1F5A3-F5BA-4A5D-8973-75993200FDD7}" presName="connectorText" presStyleLbl="sibTrans2D1" presStyleIdx="2" presStyleCnt="3"/>
      <dgm:spPr/>
    </dgm:pt>
  </dgm:ptLst>
  <dgm:cxnLst>
    <dgm:cxn modelId="{70DFEB29-9FCE-4FCB-A051-7438065816BB}" srcId="{BB6725BE-B481-4004-859C-B873E63897A7}" destId="{49DF3AD4-AF71-4B45-935D-DBF4B0E41545}" srcOrd="2" destOrd="0" parTransId="{CD58B4A9-0BD0-400C-85E3-17A6BDD7AE1D}" sibTransId="{76B1F5A3-F5BA-4A5D-8973-75993200FDD7}"/>
    <dgm:cxn modelId="{BADBE339-163F-4245-A664-E243E0C510DE}" type="presOf" srcId="{21F2B0B8-7549-4E9B-96D1-6238451C3536}" destId="{DD26B99E-59D7-47E6-A180-7073A75537E6}" srcOrd="0" destOrd="0" presId="urn:microsoft.com/office/officeart/2005/8/layout/cycle7"/>
    <dgm:cxn modelId="{1035AC3A-1701-46CB-A015-C544067BF33E}" type="presOf" srcId="{76B1F5A3-F5BA-4A5D-8973-75993200FDD7}" destId="{856D3B28-2ECF-4AED-8121-5C92B488B6BD}" srcOrd="1" destOrd="0" presId="urn:microsoft.com/office/officeart/2005/8/layout/cycle7"/>
    <dgm:cxn modelId="{53F94A4D-5DE9-4A41-A660-72033403FCDF}" type="presOf" srcId="{DB8BF05D-90C3-49C0-AC96-8DF6624AB07F}" destId="{6B0CBD23-1731-45C7-8C61-05D73797E73D}" srcOrd="0" destOrd="0" presId="urn:microsoft.com/office/officeart/2005/8/layout/cycle7"/>
    <dgm:cxn modelId="{B6444750-9C82-4A01-A2A2-F9A7494B19C3}" type="presOf" srcId="{BB6725BE-B481-4004-859C-B873E63897A7}" destId="{12C03908-742E-4F5F-BFF5-9E4604506AA4}" srcOrd="0" destOrd="0" presId="urn:microsoft.com/office/officeart/2005/8/layout/cycle7"/>
    <dgm:cxn modelId="{25115554-A107-45B3-897A-FD57703C4F2C}" type="presOf" srcId="{76B1F5A3-F5BA-4A5D-8973-75993200FDD7}" destId="{51CDDC6C-3E9B-46E9-8BF7-81C8E224E302}" srcOrd="0" destOrd="0" presId="urn:microsoft.com/office/officeart/2005/8/layout/cycle7"/>
    <dgm:cxn modelId="{488C9789-3D80-43E4-824C-F273A25D524C}" srcId="{BB6725BE-B481-4004-859C-B873E63897A7}" destId="{F46D92D2-539F-438F-A5D5-74BD82EC552B}" srcOrd="1" destOrd="0" parTransId="{6891FE23-B397-410E-9A8F-D313E1D9847E}" sibTransId="{21F2B0B8-7549-4E9B-96D1-6238451C3536}"/>
    <dgm:cxn modelId="{70B9D98C-CB9D-44DA-BBCC-BDE550102465}" type="presOf" srcId="{F46D92D2-539F-438F-A5D5-74BD82EC552B}" destId="{9160DFA6-BD7F-4FC9-8387-BB200E2C03F2}" srcOrd="0" destOrd="0" presId="urn:microsoft.com/office/officeart/2005/8/layout/cycle7"/>
    <dgm:cxn modelId="{B3DF8DB2-D71E-410D-8BA1-5E955D250365}" type="presOf" srcId="{75EFDEAF-ADBA-41CD-BE19-45C2557625AC}" destId="{C904BC1E-10BA-401F-968A-E6C2096314AD}" srcOrd="0" destOrd="0" presId="urn:microsoft.com/office/officeart/2005/8/layout/cycle7"/>
    <dgm:cxn modelId="{CDF760CC-EF9B-4183-B370-A835DC3E28A4}" srcId="{BB6725BE-B481-4004-859C-B873E63897A7}" destId="{75EFDEAF-ADBA-41CD-BE19-45C2557625AC}" srcOrd="0" destOrd="0" parTransId="{A2F7B48E-4E20-4FA2-91AF-69C0BE732CD9}" sibTransId="{DB8BF05D-90C3-49C0-AC96-8DF6624AB07F}"/>
    <dgm:cxn modelId="{5D1101D0-7753-4380-8ED7-1EA6F8503B08}" type="presOf" srcId="{49DF3AD4-AF71-4B45-935D-DBF4B0E41545}" destId="{8A64AD0A-8A25-488B-A0E1-01FD3057D933}" srcOrd="0" destOrd="0" presId="urn:microsoft.com/office/officeart/2005/8/layout/cycle7"/>
    <dgm:cxn modelId="{97EEE0D8-6E1A-4482-963A-6EB023927F5E}" type="presOf" srcId="{21F2B0B8-7549-4E9B-96D1-6238451C3536}" destId="{8C2D2EB7-725E-483A-98A1-E36319A566F9}" srcOrd="1" destOrd="0" presId="urn:microsoft.com/office/officeart/2005/8/layout/cycle7"/>
    <dgm:cxn modelId="{A36F71F6-3C62-44EF-8120-FC5CA0811202}" type="presOf" srcId="{DB8BF05D-90C3-49C0-AC96-8DF6624AB07F}" destId="{A0E69FCE-560B-4CF6-A480-A588F0444B31}" srcOrd="1" destOrd="0" presId="urn:microsoft.com/office/officeart/2005/8/layout/cycle7"/>
    <dgm:cxn modelId="{6B3572C5-F41F-490F-96C3-416565B20AEF}" type="presParOf" srcId="{12C03908-742E-4F5F-BFF5-9E4604506AA4}" destId="{C904BC1E-10BA-401F-968A-E6C2096314AD}" srcOrd="0" destOrd="0" presId="urn:microsoft.com/office/officeart/2005/8/layout/cycle7"/>
    <dgm:cxn modelId="{94125C51-0A28-4C21-84BC-AC62DBC47123}" type="presParOf" srcId="{12C03908-742E-4F5F-BFF5-9E4604506AA4}" destId="{6B0CBD23-1731-45C7-8C61-05D73797E73D}" srcOrd="1" destOrd="0" presId="urn:microsoft.com/office/officeart/2005/8/layout/cycle7"/>
    <dgm:cxn modelId="{2030BC9E-A955-453C-851E-83A8E09D110B}" type="presParOf" srcId="{6B0CBD23-1731-45C7-8C61-05D73797E73D}" destId="{A0E69FCE-560B-4CF6-A480-A588F0444B31}" srcOrd="0" destOrd="0" presId="urn:microsoft.com/office/officeart/2005/8/layout/cycle7"/>
    <dgm:cxn modelId="{BE082EBF-5F6A-4303-8B1F-11D4156D383A}" type="presParOf" srcId="{12C03908-742E-4F5F-BFF5-9E4604506AA4}" destId="{9160DFA6-BD7F-4FC9-8387-BB200E2C03F2}" srcOrd="2" destOrd="0" presId="urn:microsoft.com/office/officeart/2005/8/layout/cycle7"/>
    <dgm:cxn modelId="{EED86115-DA5A-4388-9D83-8DFF2FBB575A}" type="presParOf" srcId="{12C03908-742E-4F5F-BFF5-9E4604506AA4}" destId="{DD26B99E-59D7-47E6-A180-7073A75537E6}" srcOrd="3" destOrd="0" presId="urn:microsoft.com/office/officeart/2005/8/layout/cycle7"/>
    <dgm:cxn modelId="{68CEA090-12CA-4C35-B703-7AE8ABD4260A}" type="presParOf" srcId="{DD26B99E-59D7-47E6-A180-7073A75537E6}" destId="{8C2D2EB7-725E-483A-98A1-E36319A566F9}" srcOrd="0" destOrd="0" presId="urn:microsoft.com/office/officeart/2005/8/layout/cycle7"/>
    <dgm:cxn modelId="{5CE7A9EE-7B94-4490-A9E6-6AC8B02361B8}" type="presParOf" srcId="{12C03908-742E-4F5F-BFF5-9E4604506AA4}" destId="{8A64AD0A-8A25-488B-A0E1-01FD3057D933}" srcOrd="4" destOrd="0" presId="urn:microsoft.com/office/officeart/2005/8/layout/cycle7"/>
    <dgm:cxn modelId="{1D2372F2-B69A-4C70-8118-65012025FCFA}" type="presParOf" srcId="{12C03908-742E-4F5F-BFF5-9E4604506AA4}" destId="{51CDDC6C-3E9B-46E9-8BF7-81C8E224E302}" srcOrd="5" destOrd="0" presId="urn:microsoft.com/office/officeart/2005/8/layout/cycle7"/>
    <dgm:cxn modelId="{2E0972B4-4351-4E90-8838-FA24E7C9058E}" type="presParOf" srcId="{51CDDC6C-3E9B-46E9-8BF7-81C8E224E302}" destId="{856D3B28-2ECF-4AED-8121-5C92B488B6B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CBC1B9-A986-47CC-92A8-021D2900A590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11EF91-1F84-4E74-8D25-0DC17D31D37A}">
      <dgm:prSet phldrT="[Text]" custT="1"/>
      <dgm:spPr>
        <a:solidFill>
          <a:srgbClr val="00FFCC"/>
        </a:solidFill>
      </dgm:spPr>
      <dgm:t>
        <a:bodyPr/>
        <a:lstStyle/>
        <a:p>
          <a:r>
            <a: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Materials</a:t>
          </a:r>
        </a:p>
      </dgm:t>
    </dgm:pt>
    <dgm:pt modelId="{0B9A751D-1558-4813-80EB-C33BD05AFA26}" type="parTrans" cxnId="{A1C0E27B-808B-43A9-AF7B-6BFA5D57E6E3}">
      <dgm:prSet/>
      <dgm:spPr/>
      <dgm:t>
        <a:bodyPr/>
        <a:lstStyle/>
        <a:p>
          <a:endParaRPr lang="en-GB"/>
        </a:p>
      </dgm:t>
    </dgm:pt>
    <dgm:pt modelId="{696BFF73-5F5E-42B7-BCA0-B563CB817C14}" type="sibTrans" cxnId="{A1C0E27B-808B-43A9-AF7B-6BFA5D57E6E3}">
      <dgm:prSet/>
      <dgm:spPr/>
      <dgm:t>
        <a:bodyPr/>
        <a:lstStyle/>
        <a:p>
          <a:endParaRPr lang="en-GB"/>
        </a:p>
      </dgm:t>
    </dgm:pt>
    <dgm:pt modelId="{2478BC7C-8008-4EAD-BB8B-FD4FB3AE9827}">
      <dgm:prSet phldrT="[Text]" custT="1"/>
      <dgm:spPr>
        <a:solidFill>
          <a:srgbClr val="AFE9EF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Prior exposure survey</a:t>
          </a:r>
        </a:p>
      </dgm:t>
    </dgm:pt>
    <dgm:pt modelId="{6CB0E65C-341E-4C39-985C-0C967700A60E}" type="parTrans" cxnId="{555F787D-E0F4-49FD-801B-88B129792A06}">
      <dgm:prSet/>
      <dgm:spPr/>
      <dgm:t>
        <a:bodyPr/>
        <a:lstStyle/>
        <a:p>
          <a:endParaRPr lang="en-GB" dirty="0"/>
        </a:p>
      </dgm:t>
    </dgm:pt>
    <dgm:pt modelId="{781435FB-EB20-4411-93FA-C26D2C09A263}" type="sibTrans" cxnId="{555F787D-E0F4-49FD-801B-88B129792A06}">
      <dgm:prSet/>
      <dgm:spPr/>
      <dgm:t>
        <a:bodyPr/>
        <a:lstStyle/>
        <a:p>
          <a:endParaRPr lang="en-GB"/>
        </a:p>
      </dgm:t>
    </dgm:pt>
    <dgm:pt modelId="{015C43CA-4A0C-4D27-8130-CDD94D6F731F}">
      <dgm:prSet phldrT="[Text]" custT="1"/>
      <dgm:spPr>
        <a:solidFill>
          <a:srgbClr val="AFE9EF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3 x film clips: Moana helpful, Moana non- helpful, Scooby Doo</a:t>
          </a:r>
          <a:r>
            <a:rPr lang="en-GB" sz="2000" dirty="0"/>
            <a:t>)</a:t>
          </a:r>
        </a:p>
      </dgm:t>
    </dgm:pt>
    <dgm:pt modelId="{EF65010D-E1E2-48D1-9F33-17D8A2E30191}" type="parTrans" cxnId="{98C8F64A-F181-467E-BEEF-97CCF093CDD0}">
      <dgm:prSet/>
      <dgm:spPr/>
      <dgm:t>
        <a:bodyPr/>
        <a:lstStyle/>
        <a:p>
          <a:endParaRPr lang="en-GB" dirty="0"/>
        </a:p>
      </dgm:t>
    </dgm:pt>
    <dgm:pt modelId="{8364C195-1DD9-417D-BB55-C917F0A79D30}" type="sibTrans" cxnId="{98C8F64A-F181-467E-BEEF-97CCF093CDD0}">
      <dgm:prSet/>
      <dgm:spPr/>
      <dgm:t>
        <a:bodyPr/>
        <a:lstStyle/>
        <a:p>
          <a:endParaRPr lang="en-GB"/>
        </a:p>
      </dgm:t>
    </dgm:pt>
    <dgm:pt modelId="{8DF38350-605A-4026-8896-39590EE7AF73}">
      <dgm:prSet phldrT="[Text]" custT="1"/>
      <dgm:spPr>
        <a:solidFill>
          <a:srgbClr val="AFE9EF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Standardized instructions</a:t>
          </a:r>
        </a:p>
      </dgm:t>
    </dgm:pt>
    <dgm:pt modelId="{7F6BE1DD-137E-4C49-93C8-F1329D9E9A05}" type="parTrans" cxnId="{E331BB83-B2FA-452B-9B5E-38D266CE11CA}">
      <dgm:prSet/>
      <dgm:spPr/>
      <dgm:t>
        <a:bodyPr/>
        <a:lstStyle/>
        <a:p>
          <a:endParaRPr lang="en-GB" dirty="0"/>
        </a:p>
      </dgm:t>
    </dgm:pt>
    <dgm:pt modelId="{6AAA9224-0FCC-47C4-91CD-84B549D8BEAA}" type="sibTrans" cxnId="{E331BB83-B2FA-452B-9B5E-38D266CE11CA}">
      <dgm:prSet/>
      <dgm:spPr/>
      <dgm:t>
        <a:bodyPr/>
        <a:lstStyle/>
        <a:p>
          <a:endParaRPr lang="en-GB"/>
        </a:p>
      </dgm:t>
    </dgm:pt>
    <dgm:pt modelId="{3754A83D-449A-4915-BC47-CE6F591ED9DA}">
      <dgm:prSet phldrT="[Text]"/>
      <dgm:spPr>
        <a:solidFill>
          <a:srgbClr val="AFE9EF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3x tasks:</a:t>
          </a:r>
        </a:p>
        <a:p>
          <a:r>
            <a: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Word search</a:t>
          </a:r>
        </a:p>
        <a:p>
          <a:r>
            <a: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Spot the difference</a:t>
          </a:r>
        </a:p>
        <a:p>
          <a:r>
            <a: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Where’s Wally</a:t>
          </a:r>
        </a:p>
      </dgm:t>
    </dgm:pt>
    <dgm:pt modelId="{FC198AC2-9284-4D2E-AB93-C6970130CBE4}" type="parTrans" cxnId="{B4B8B8CD-4A21-46DA-A699-B916061D92A8}">
      <dgm:prSet/>
      <dgm:spPr/>
      <dgm:t>
        <a:bodyPr/>
        <a:lstStyle/>
        <a:p>
          <a:endParaRPr lang="en-GB" dirty="0"/>
        </a:p>
      </dgm:t>
    </dgm:pt>
    <dgm:pt modelId="{690DCE0A-613D-4D79-82F1-A8DDC2E9D9FD}" type="sibTrans" cxnId="{B4B8B8CD-4A21-46DA-A699-B916061D92A8}">
      <dgm:prSet/>
      <dgm:spPr/>
      <dgm:t>
        <a:bodyPr/>
        <a:lstStyle/>
        <a:p>
          <a:endParaRPr lang="en-GB"/>
        </a:p>
      </dgm:t>
    </dgm:pt>
    <dgm:pt modelId="{7CB6568A-7609-4E7C-9E1C-102CDA88ACA6}" type="pres">
      <dgm:prSet presAssocID="{F1CBC1B9-A986-47CC-92A8-021D2900A59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0AB3D7A-F0AF-4B4A-A1F5-F4F829EC16AD}" type="pres">
      <dgm:prSet presAssocID="{1C11EF91-1F84-4E74-8D25-0DC17D31D37A}" presName="centerShape" presStyleLbl="node0" presStyleIdx="0" presStyleCnt="1" custScaleX="141174" custLinFactNeighborX="-47613" custLinFactNeighborY="-50988"/>
      <dgm:spPr/>
    </dgm:pt>
    <dgm:pt modelId="{DDBEFD3C-ADB2-4888-9D4B-7709D6F38D65}" type="pres">
      <dgm:prSet presAssocID="{6CB0E65C-341E-4C39-985C-0C967700A60E}" presName="Name9" presStyleLbl="parChTrans1D2" presStyleIdx="0" presStyleCnt="4"/>
      <dgm:spPr/>
    </dgm:pt>
    <dgm:pt modelId="{CC8E4E69-EA30-4960-8D48-C1BF6C3B244D}" type="pres">
      <dgm:prSet presAssocID="{6CB0E65C-341E-4C39-985C-0C967700A60E}" presName="connTx" presStyleLbl="parChTrans1D2" presStyleIdx="0" presStyleCnt="4"/>
      <dgm:spPr/>
    </dgm:pt>
    <dgm:pt modelId="{7CC6855E-A915-48FE-BE24-399C95CDDFC0}" type="pres">
      <dgm:prSet presAssocID="{2478BC7C-8008-4EAD-BB8B-FD4FB3AE9827}" presName="node" presStyleLbl="node1" presStyleIdx="0" presStyleCnt="4" custRadScaleRad="122073" custRadScaleInc="67411">
        <dgm:presLayoutVars>
          <dgm:bulletEnabled val="1"/>
        </dgm:presLayoutVars>
      </dgm:prSet>
      <dgm:spPr/>
    </dgm:pt>
    <dgm:pt modelId="{EE3E708C-115C-4512-9F01-FE15B98C4E72}" type="pres">
      <dgm:prSet presAssocID="{EF65010D-E1E2-48D1-9F33-17D8A2E30191}" presName="Name9" presStyleLbl="parChTrans1D2" presStyleIdx="1" presStyleCnt="4"/>
      <dgm:spPr/>
    </dgm:pt>
    <dgm:pt modelId="{0AD6C8A7-8DCB-42A2-9983-13CC8F112EA1}" type="pres">
      <dgm:prSet presAssocID="{EF65010D-E1E2-48D1-9F33-17D8A2E30191}" presName="connTx" presStyleLbl="parChTrans1D2" presStyleIdx="1" presStyleCnt="4"/>
      <dgm:spPr/>
    </dgm:pt>
    <dgm:pt modelId="{FDB59541-E486-4A1F-A6BF-32F784E5FCF7}" type="pres">
      <dgm:prSet presAssocID="{015C43CA-4A0C-4D27-8130-CDD94D6F731F}" presName="node" presStyleLbl="node1" presStyleIdx="1" presStyleCnt="4" custScaleX="167380" custScaleY="126079" custRadScaleRad="104364" custRadScaleInc="-18600">
        <dgm:presLayoutVars>
          <dgm:bulletEnabled val="1"/>
        </dgm:presLayoutVars>
      </dgm:prSet>
      <dgm:spPr/>
    </dgm:pt>
    <dgm:pt modelId="{0644301E-3A67-4EDF-A00F-EB6A0B7C2F9D}" type="pres">
      <dgm:prSet presAssocID="{7F6BE1DD-137E-4C49-93C8-F1329D9E9A05}" presName="Name9" presStyleLbl="parChTrans1D2" presStyleIdx="2" presStyleCnt="4"/>
      <dgm:spPr/>
    </dgm:pt>
    <dgm:pt modelId="{BE72725C-A8C0-4343-8203-C67A9609B65F}" type="pres">
      <dgm:prSet presAssocID="{7F6BE1DD-137E-4C49-93C8-F1329D9E9A05}" presName="connTx" presStyleLbl="parChTrans1D2" presStyleIdx="2" presStyleCnt="4"/>
      <dgm:spPr/>
    </dgm:pt>
    <dgm:pt modelId="{F46CB0CA-B06A-4CAA-BDF3-DBAA58AF33F0}" type="pres">
      <dgm:prSet presAssocID="{8DF38350-605A-4026-8896-39590EE7AF73}" presName="node" presStyleLbl="node1" presStyleIdx="2" presStyleCnt="4" custScaleX="191587" custRadScaleRad="103276" custRadScaleInc="-77553">
        <dgm:presLayoutVars>
          <dgm:bulletEnabled val="1"/>
        </dgm:presLayoutVars>
      </dgm:prSet>
      <dgm:spPr/>
    </dgm:pt>
    <dgm:pt modelId="{6899F9E2-DDC5-4A5C-B9EA-529B4B9D99AE}" type="pres">
      <dgm:prSet presAssocID="{FC198AC2-9284-4D2E-AB93-C6970130CBE4}" presName="Name9" presStyleLbl="parChTrans1D2" presStyleIdx="3" presStyleCnt="4"/>
      <dgm:spPr/>
    </dgm:pt>
    <dgm:pt modelId="{7408B865-992A-4AFA-AC96-E29B33E9AB99}" type="pres">
      <dgm:prSet presAssocID="{FC198AC2-9284-4D2E-AB93-C6970130CBE4}" presName="connTx" presStyleLbl="parChTrans1D2" presStyleIdx="3" presStyleCnt="4"/>
      <dgm:spPr/>
    </dgm:pt>
    <dgm:pt modelId="{82F7169C-3F65-4E7E-B7C8-775EB0DB4945}" type="pres">
      <dgm:prSet presAssocID="{3754A83D-449A-4915-BC47-CE6F591ED9DA}" presName="node" presStyleLbl="node1" presStyleIdx="3" presStyleCnt="4" custScaleX="150166" custScaleY="180252" custRadScaleRad="111393" custRadScaleInc="-64441">
        <dgm:presLayoutVars>
          <dgm:bulletEnabled val="1"/>
        </dgm:presLayoutVars>
      </dgm:prSet>
      <dgm:spPr/>
    </dgm:pt>
  </dgm:ptLst>
  <dgm:cxnLst>
    <dgm:cxn modelId="{5EAFF706-6E80-4FAC-9755-C741929FF03B}" type="presOf" srcId="{1C11EF91-1F84-4E74-8D25-0DC17D31D37A}" destId="{40AB3D7A-F0AF-4B4A-A1F5-F4F829EC16AD}" srcOrd="0" destOrd="0" presId="urn:microsoft.com/office/officeart/2005/8/layout/radial1"/>
    <dgm:cxn modelId="{330A7D1C-4645-41F4-9B73-CB20B4D28FFA}" type="presOf" srcId="{FC198AC2-9284-4D2E-AB93-C6970130CBE4}" destId="{7408B865-992A-4AFA-AC96-E29B33E9AB99}" srcOrd="1" destOrd="0" presId="urn:microsoft.com/office/officeart/2005/8/layout/radial1"/>
    <dgm:cxn modelId="{A616A625-533E-422E-A9B6-FE3A0ED8415D}" type="presOf" srcId="{2478BC7C-8008-4EAD-BB8B-FD4FB3AE9827}" destId="{7CC6855E-A915-48FE-BE24-399C95CDDFC0}" srcOrd="0" destOrd="0" presId="urn:microsoft.com/office/officeart/2005/8/layout/radial1"/>
    <dgm:cxn modelId="{FFE9372A-01C5-449C-A700-68991CD20374}" type="presOf" srcId="{8DF38350-605A-4026-8896-39590EE7AF73}" destId="{F46CB0CA-B06A-4CAA-BDF3-DBAA58AF33F0}" srcOrd="0" destOrd="0" presId="urn:microsoft.com/office/officeart/2005/8/layout/radial1"/>
    <dgm:cxn modelId="{59F34B37-23F9-4F6D-9F05-3C0418FABA94}" type="presOf" srcId="{EF65010D-E1E2-48D1-9F33-17D8A2E30191}" destId="{EE3E708C-115C-4512-9F01-FE15B98C4E72}" srcOrd="0" destOrd="0" presId="urn:microsoft.com/office/officeart/2005/8/layout/radial1"/>
    <dgm:cxn modelId="{98C8F64A-F181-467E-BEEF-97CCF093CDD0}" srcId="{1C11EF91-1F84-4E74-8D25-0DC17D31D37A}" destId="{015C43CA-4A0C-4D27-8130-CDD94D6F731F}" srcOrd="1" destOrd="0" parTransId="{EF65010D-E1E2-48D1-9F33-17D8A2E30191}" sibTransId="{8364C195-1DD9-417D-BB55-C917F0A79D30}"/>
    <dgm:cxn modelId="{2938B26B-FE87-4509-98D9-38F370100498}" type="presOf" srcId="{7F6BE1DD-137E-4C49-93C8-F1329D9E9A05}" destId="{0644301E-3A67-4EDF-A00F-EB6A0B7C2F9D}" srcOrd="0" destOrd="0" presId="urn:microsoft.com/office/officeart/2005/8/layout/radial1"/>
    <dgm:cxn modelId="{9852384E-9D01-424A-BA73-07AB5181B845}" type="presOf" srcId="{FC198AC2-9284-4D2E-AB93-C6970130CBE4}" destId="{6899F9E2-DDC5-4A5C-B9EA-529B4B9D99AE}" srcOrd="0" destOrd="0" presId="urn:microsoft.com/office/officeart/2005/8/layout/radial1"/>
    <dgm:cxn modelId="{A1C0E27B-808B-43A9-AF7B-6BFA5D57E6E3}" srcId="{F1CBC1B9-A986-47CC-92A8-021D2900A590}" destId="{1C11EF91-1F84-4E74-8D25-0DC17D31D37A}" srcOrd="0" destOrd="0" parTransId="{0B9A751D-1558-4813-80EB-C33BD05AFA26}" sibTransId="{696BFF73-5F5E-42B7-BCA0-B563CB817C14}"/>
    <dgm:cxn modelId="{555F787D-E0F4-49FD-801B-88B129792A06}" srcId="{1C11EF91-1F84-4E74-8D25-0DC17D31D37A}" destId="{2478BC7C-8008-4EAD-BB8B-FD4FB3AE9827}" srcOrd="0" destOrd="0" parTransId="{6CB0E65C-341E-4C39-985C-0C967700A60E}" sibTransId="{781435FB-EB20-4411-93FA-C26D2C09A263}"/>
    <dgm:cxn modelId="{E331BB83-B2FA-452B-9B5E-38D266CE11CA}" srcId="{1C11EF91-1F84-4E74-8D25-0DC17D31D37A}" destId="{8DF38350-605A-4026-8896-39590EE7AF73}" srcOrd="2" destOrd="0" parTransId="{7F6BE1DD-137E-4C49-93C8-F1329D9E9A05}" sibTransId="{6AAA9224-0FCC-47C4-91CD-84B549D8BEAA}"/>
    <dgm:cxn modelId="{F4FD719B-E146-44A6-8663-D6DF75408CE4}" type="presOf" srcId="{015C43CA-4A0C-4D27-8130-CDD94D6F731F}" destId="{FDB59541-E486-4A1F-A6BF-32F784E5FCF7}" srcOrd="0" destOrd="0" presId="urn:microsoft.com/office/officeart/2005/8/layout/radial1"/>
    <dgm:cxn modelId="{72AD51B5-184A-4FBA-B093-87A440F47CE7}" type="presOf" srcId="{7F6BE1DD-137E-4C49-93C8-F1329D9E9A05}" destId="{BE72725C-A8C0-4343-8203-C67A9609B65F}" srcOrd="1" destOrd="0" presId="urn:microsoft.com/office/officeart/2005/8/layout/radial1"/>
    <dgm:cxn modelId="{620B7BBE-EA28-49B3-B908-8A6DF7E1FAA4}" type="presOf" srcId="{6CB0E65C-341E-4C39-985C-0C967700A60E}" destId="{DDBEFD3C-ADB2-4888-9D4B-7709D6F38D65}" srcOrd="0" destOrd="0" presId="urn:microsoft.com/office/officeart/2005/8/layout/radial1"/>
    <dgm:cxn modelId="{A6CA06CA-051E-4087-9014-79374FD90F6F}" type="presOf" srcId="{3754A83D-449A-4915-BC47-CE6F591ED9DA}" destId="{82F7169C-3F65-4E7E-B7C8-775EB0DB4945}" srcOrd="0" destOrd="0" presId="urn:microsoft.com/office/officeart/2005/8/layout/radial1"/>
    <dgm:cxn modelId="{B4B8B8CD-4A21-46DA-A699-B916061D92A8}" srcId="{1C11EF91-1F84-4E74-8D25-0DC17D31D37A}" destId="{3754A83D-449A-4915-BC47-CE6F591ED9DA}" srcOrd="3" destOrd="0" parTransId="{FC198AC2-9284-4D2E-AB93-C6970130CBE4}" sibTransId="{690DCE0A-613D-4D79-82F1-A8DDC2E9D9FD}"/>
    <dgm:cxn modelId="{3566B3CF-089D-48EF-A86F-46B214902AFD}" type="presOf" srcId="{F1CBC1B9-A986-47CC-92A8-021D2900A590}" destId="{7CB6568A-7609-4E7C-9E1C-102CDA88ACA6}" srcOrd="0" destOrd="0" presId="urn:microsoft.com/office/officeart/2005/8/layout/radial1"/>
    <dgm:cxn modelId="{51EE10D7-21B5-4901-A9B3-22AD06A5D077}" type="presOf" srcId="{6CB0E65C-341E-4C39-985C-0C967700A60E}" destId="{CC8E4E69-EA30-4960-8D48-C1BF6C3B244D}" srcOrd="1" destOrd="0" presId="urn:microsoft.com/office/officeart/2005/8/layout/radial1"/>
    <dgm:cxn modelId="{227307FC-D6AF-4643-81A5-B6152ECB2743}" type="presOf" srcId="{EF65010D-E1E2-48D1-9F33-17D8A2E30191}" destId="{0AD6C8A7-8DCB-42A2-9983-13CC8F112EA1}" srcOrd="1" destOrd="0" presId="urn:microsoft.com/office/officeart/2005/8/layout/radial1"/>
    <dgm:cxn modelId="{D877DC5A-24D5-47F2-987E-412651D1ADC2}" type="presParOf" srcId="{7CB6568A-7609-4E7C-9E1C-102CDA88ACA6}" destId="{40AB3D7A-F0AF-4B4A-A1F5-F4F829EC16AD}" srcOrd="0" destOrd="0" presId="urn:microsoft.com/office/officeart/2005/8/layout/radial1"/>
    <dgm:cxn modelId="{2BF0FDB3-E018-4E10-8A99-0F57BC06CD97}" type="presParOf" srcId="{7CB6568A-7609-4E7C-9E1C-102CDA88ACA6}" destId="{DDBEFD3C-ADB2-4888-9D4B-7709D6F38D65}" srcOrd="1" destOrd="0" presId="urn:microsoft.com/office/officeart/2005/8/layout/radial1"/>
    <dgm:cxn modelId="{ACB5C7F6-2625-4721-8F6F-EC4AA5FA513D}" type="presParOf" srcId="{DDBEFD3C-ADB2-4888-9D4B-7709D6F38D65}" destId="{CC8E4E69-EA30-4960-8D48-C1BF6C3B244D}" srcOrd="0" destOrd="0" presId="urn:microsoft.com/office/officeart/2005/8/layout/radial1"/>
    <dgm:cxn modelId="{8EB12479-4EDB-4D45-AF2B-AB4EF4F8D721}" type="presParOf" srcId="{7CB6568A-7609-4E7C-9E1C-102CDA88ACA6}" destId="{7CC6855E-A915-48FE-BE24-399C95CDDFC0}" srcOrd="2" destOrd="0" presId="urn:microsoft.com/office/officeart/2005/8/layout/radial1"/>
    <dgm:cxn modelId="{3F65D810-00D5-4DB0-A004-6E908B74EB20}" type="presParOf" srcId="{7CB6568A-7609-4E7C-9E1C-102CDA88ACA6}" destId="{EE3E708C-115C-4512-9F01-FE15B98C4E72}" srcOrd="3" destOrd="0" presId="urn:microsoft.com/office/officeart/2005/8/layout/radial1"/>
    <dgm:cxn modelId="{1B4AB895-E58A-4F33-9114-E8D8CDCB3C92}" type="presParOf" srcId="{EE3E708C-115C-4512-9F01-FE15B98C4E72}" destId="{0AD6C8A7-8DCB-42A2-9983-13CC8F112EA1}" srcOrd="0" destOrd="0" presId="urn:microsoft.com/office/officeart/2005/8/layout/radial1"/>
    <dgm:cxn modelId="{BD387FB5-DA47-4C4B-8963-29C969367209}" type="presParOf" srcId="{7CB6568A-7609-4E7C-9E1C-102CDA88ACA6}" destId="{FDB59541-E486-4A1F-A6BF-32F784E5FCF7}" srcOrd="4" destOrd="0" presId="urn:microsoft.com/office/officeart/2005/8/layout/radial1"/>
    <dgm:cxn modelId="{60BA2D7E-39E6-4BDC-8468-81DF999B45C8}" type="presParOf" srcId="{7CB6568A-7609-4E7C-9E1C-102CDA88ACA6}" destId="{0644301E-3A67-4EDF-A00F-EB6A0B7C2F9D}" srcOrd="5" destOrd="0" presId="urn:microsoft.com/office/officeart/2005/8/layout/radial1"/>
    <dgm:cxn modelId="{D65F6383-82B5-4F53-A128-0A5478865D7A}" type="presParOf" srcId="{0644301E-3A67-4EDF-A00F-EB6A0B7C2F9D}" destId="{BE72725C-A8C0-4343-8203-C67A9609B65F}" srcOrd="0" destOrd="0" presId="urn:microsoft.com/office/officeart/2005/8/layout/radial1"/>
    <dgm:cxn modelId="{8F5E677E-920E-4B6A-A1AF-FE081731CF9E}" type="presParOf" srcId="{7CB6568A-7609-4E7C-9E1C-102CDA88ACA6}" destId="{F46CB0CA-B06A-4CAA-BDF3-DBAA58AF33F0}" srcOrd="6" destOrd="0" presId="urn:microsoft.com/office/officeart/2005/8/layout/radial1"/>
    <dgm:cxn modelId="{163B8A73-FFA5-4144-AD74-1EC67769473C}" type="presParOf" srcId="{7CB6568A-7609-4E7C-9E1C-102CDA88ACA6}" destId="{6899F9E2-DDC5-4A5C-B9EA-529B4B9D99AE}" srcOrd="7" destOrd="0" presId="urn:microsoft.com/office/officeart/2005/8/layout/radial1"/>
    <dgm:cxn modelId="{619D68BB-9A5D-466A-B63B-21B9D1164F55}" type="presParOf" srcId="{6899F9E2-DDC5-4A5C-B9EA-529B4B9D99AE}" destId="{7408B865-992A-4AFA-AC96-E29B33E9AB99}" srcOrd="0" destOrd="0" presId="urn:microsoft.com/office/officeart/2005/8/layout/radial1"/>
    <dgm:cxn modelId="{B03AF671-2279-4407-8473-2A2D4F231E16}" type="presParOf" srcId="{7CB6568A-7609-4E7C-9E1C-102CDA88ACA6}" destId="{82F7169C-3F65-4E7E-B7C8-775EB0DB4945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25507B-B1C2-4902-B5B1-D4F96518C36F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920D97-29D3-49BC-B7CB-3A2138ADA9BE}">
      <dgm:prSet phldrT="[Text]" custT="1"/>
      <dgm:spPr>
        <a:solidFill>
          <a:srgbClr val="AFE9EF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Bandura’s (2001) social cognitive theory</a:t>
          </a:r>
        </a:p>
      </dgm:t>
    </dgm:pt>
    <dgm:pt modelId="{50928995-1CE4-4EAF-9761-8995F92E60DF}" type="parTrans" cxnId="{D401E906-EAFF-4666-8256-A3CBD1E11017}">
      <dgm:prSet/>
      <dgm:spPr/>
      <dgm:t>
        <a:bodyPr/>
        <a:lstStyle/>
        <a:p>
          <a:endParaRPr lang="en-GB"/>
        </a:p>
      </dgm:t>
    </dgm:pt>
    <dgm:pt modelId="{76E9EA37-540E-4B17-80EC-72CD064B6158}" type="sibTrans" cxnId="{D401E906-EAFF-4666-8256-A3CBD1E11017}">
      <dgm:prSet/>
      <dgm:spPr/>
      <dgm:t>
        <a:bodyPr/>
        <a:lstStyle/>
        <a:p>
          <a:endParaRPr lang="en-GB"/>
        </a:p>
      </dgm:t>
    </dgm:pt>
    <dgm:pt modelId="{FD24B67B-E810-4473-853D-DE0A4D8563BA}">
      <dgm:prSet phldrT="[Text]" custT="1"/>
      <dgm:spPr>
        <a:solidFill>
          <a:srgbClr val="AFE9EF"/>
        </a:solidFill>
      </dgm:spPr>
      <dgm:t>
        <a:bodyPr/>
        <a:lstStyle/>
        <a:p>
          <a:r>
            <a:rPr lang="en-GB" sz="1800" dirty="0">
              <a:solidFill>
                <a:srgbClr val="000000"/>
              </a:solidFill>
            </a:rPr>
            <a:t>Behaviours within Disney films that elicit positive results are being learned, stored and acted upon when children are viewing them on a regular basis</a:t>
          </a:r>
          <a:r>
            <a:rPr lang="en-GB" sz="1400" dirty="0">
              <a:solidFill>
                <a:srgbClr val="000000"/>
              </a:solidFill>
            </a:rPr>
            <a:t>. </a:t>
          </a:r>
          <a:endParaRPr lang="en-GB" sz="1400" dirty="0"/>
        </a:p>
      </dgm:t>
    </dgm:pt>
    <dgm:pt modelId="{3A178AD0-0949-4CA9-AAE0-3EB65483D6A1}" type="parTrans" cxnId="{628247BB-69BC-434E-A8DF-98BB3A341C3F}">
      <dgm:prSet/>
      <dgm:spPr/>
      <dgm:t>
        <a:bodyPr/>
        <a:lstStyle/>
        <a:p>
          <a:endParaRPr lang="en-GB" dirty="0"/>
        </a:p>
      </dgm:t>
    </dgm:pt>
    <dgm:pt modelId="{5216929D-3C69-4E17-87E4-B72B03A24421}" type="sibTrans" cxnId="{628247BB-69BC-434E-A8DF-98BB3A341C3F}">
      <dgm:prSet/>
      <dgm:spPr/>
      <dgm:t>
        <a:bodyPr/>
        <a:lstStyle/>
        <a:p>
          <a:endParaRPr lang="en-GB"/>
        </a:p>
      </dgm:t>
    </dgm:pt>
    <dgm:pt modelId="{C28CA3CD-D85C-44FC-A799-881492B95CD1}" type="pres">
      <dgm:prSet presAssocID="{8C25507B-B1C2-4902-B5B1-D4F96518C36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0618F89-51D7-4E9B-9642-AAA6B7B4CBA1}" type="pres">
      <dgm:prSet presAssocID="{D4920D97-29D3-49BC-B7CB-3A2138ADA9BE}" presName="centerShape" presStyleLbl="node0" presStyleIdx="0" presStyleCnt="1" custScaleX="80874" custLinFactNeighborX="574" custLinFactNeighborY="479"/>
      <dgm:spPr/>
    </dgm:pt>
    <dgm:pt modelId="{B5C9DFA2-5389-4A8A-8064-DB4D53254519}" type="pres">
      <dgm:prSet presAssocID="{3A178AD0-0949-4CA9-AAE0-3EB65483D6A1}" presName="Name9" presStyleLbl="parChTrans1D2" presStyleIdx="0" presStyleCnt="1"/>
      <dgm:spPr/>
    </dgm:pt>
    <dgm:pt modelId="{29938846-5D7E-4A70-9DFD-84604D0DFB71}" type="pres">
      <dgm:prSet presAssocID="{3A178AD0-0949-4CA9-AAE0-3EB65483D6A1}" presName="connTx" presStyleLbl="parChTrans1D2" presStyleIdx="0" presStyleCnt="1"/>
      <dgm:spPr/>
    </dgm:pt>
    <dgm:pt modelId="{4A22F3E7-477A-4A6F-A1FA-D4104C4BF69B}" type="pres">
      <dgm:prSet presAssocID="{FD24B67B-E810-4473-853D-DE0A4D8563BA}" presName="node" presStyleLbl="node1" presStyleIdx="0" presStyleCnt="1" custScaleX="123955" custRadScaleRad="99732" custRadScaleInc="306">
        <dgm:presLayoutVars>
          <dgm:bulletEnabled val="1"/>
        </dgm:presLayoutVars>
      </dgm:prSet>
      <dgm:spPr/>
    </dgm:pt>
  </dgm:ptLst>
  <dgm:cxnLst>
    <dgm:cxn modelId="{D401E906-EAFF-4666-8256-A3CBD1E11017}" srcId="{8C25507B-B1C2-4902-B5B1-D4F96518C36F}" destId="{D4920D97-29D3-49BC-B7CB-3A2138ADA9BE}" srcOrd="0" destOrd="0" parTransId="{50928995-1CE4-4EAF-9761-8995F92E60DF}" sibTransId="{76E9EA37-540E-4B17-80EC-72CD064B6158}"/>
    <dgm:cxn modelId="{92609231-ECEC-46E1-B46B-BBBA193CD496}" type="presOf" srcId="{D4920D97-29D3-49BC-B7CB-3A2138ADA9BE}" destId="{30618F89-51D7-4E9B-9642-AAA6B7B4CBA1}" srcOrd="0" destOrd="0" presId="urn:microsoft.com/office/officeart/2005/8/layout/radial1"/>
    <dgm:cxn modelId="{4502F769-7993-478C-B800-46343DC29720}" type="presOf" srcId="{3A178AD0-0949-4CA9-AAE0-3EB65483D6A1}" destId="{B5C9DFA2-5389-4A8A-8064-DB4D53254519}" srcOrd="0" destOrd="0" presId="urn:microsoft.com/office/officeart/2005/8/layout/radial1"/>
    <dgm:cxn modelId="{93DDE54A-D1A5-4803-81AE-9DFD685DDBE0}" type="presOf" srcId="{8C25507B-B1C2-4902-B5B1-D4F96518C36F}" destId="{C28CA3CD-D85C-44FC-A799-881492B95CD1}" srcOrd="0" destOrd="0" presId="urn:microsoft.com/office/officeart/2005/8/layout/radial1"/>
    <dgm:cxn modelId="{E906A895-6191-4323-AD7D-F41D7E9D435A}" type="presOf" srcId="{3A178AD0-0949-4CA9-AAE0-3EB65483D6A1}" destId="{29938846-5D7E-4A70-9DFD-84604D0DFB71}" srcOrd="1" destOrd="0" presId="urn:microsoft.com/office/officeart/2005/8/layout/radial1"/>
    <dgm:cxn modelId="{628247BB-69BC-434E-A8DF-98BB3A341C3F}" srcId="{D4920D97-29D3-49BC-B7CB-3A2138ADA9BE}" destId="{FD24B67B-E810-4473-853D-DE0A4D8563BA}" srcOrd="0" destOrd="0" parTransId="{3A178AD0-0949-4CA9-AAE0-3EB65483D6A1}" sibTransId="{5216929D-3C69-4E17-87E4-B72B03A24421}"/>
    <dgm:cxn modelId="{90339EE3-2E7D-4BF1-957B-C33F0B8321C0}" type="presOf" srcId="{FD24B67B-E810-4473-853D-DE0A4D8563BA}" destId="{4A22F3E7-477A-4A6F-A1FA-D4104C4BF69B}" srcOrd="0" destOrd="0" presId="urn:microsoft.com/office/officeart/2005/8/layout/radial1"/>
    <dgm:cxn modelId="{B1747704-3A4B-46BD-8392-F46E121BEE94}" type="presParOf" srcId="{C28CA3CD-D85C-44FC-A799-881492B95CD1}" destId="{30618F89-51D7-4E9B-9642-AAA6B7B4CBA1}" srcOrd="0" destOrd="0" presId="urn:microsoft.com/office/officeart/2005/8/layout/radial1"/>
    <dgm:cxn modelId="{A19546C2-BC75-4F85-8829-13B5774D1EF1}" type="presParOf" srcId="{C28CA3CD-D85C-44FC-A799-881492B95CD1}" destId="{B5C9DFA2-5389-4A8A-8064-DB4D53254519}" srcOrd="1" destOrd="0" presId="urn:microsoft.com/office/officeart/2005/8/layout/radial1"/>
    <dgm:cxn modelId="{576FEFE9-BF57-4425-83CD-E7268A3937BA}" type="presParOf" srcId="{B5C9DFA2-5389-4A8A-8064-DB4D53254519}" destId="{29938846-5D7E-4A70-9DFD-84604D0DFB71}" srcOrd="0" destOrd="0" presId="urn:microsoft.com/office/officeart/2005/8/layout/radial1"/>
    <dgm:cxn modelId="{B33C1166-4082-47D1-8431-30CC19A6BFF3}" type="presParOf" srcId="{C28CA3CD-D85C-44FC-A799-881492B95CD1}" destId="{4A22F3E7-477A-4A6F-A1FA-D4104C4BF69B}" srcOrd="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A9CD74-4DFD-4C72-AD25-F1CAA7B64EDD}" type="doc">
      <dgm:prSet loTypeId="urn:microsoft.com/office/officeart/2005/8/layout/rings+Icon" loCatId="officeonline" qsTypeId="urn:microsoft.com/office/officeart/2005/8/quickstyle/3d3" qsCatId="3D" csTypeId="urn:microsoft.com/office/officeart/2005/8/colors/accent1_2" csCatId="accent1" phldr="1"/>
      <dgm:spPr/>
    </dgm:pt>
    <dgm:pt modelId="{D814B66B-D76D-45B5-B517-D20B57F4763F}">
      <dgm:prSet phldrT="[Text]" custT="1"/>
      <dgm:spPr/>
      <dgm:t>
        <a:bodyPr/>
        <a:lstStyle/>
        <a:p>
          <a:r>
            <a:rPr lang="en-GB" sz="2000" dirty="0"/>
            <a:t>Childs academic achievement</a:t>
          </a:r>
        </a:p>
        <a:p>
          <a:r>
            <a:rPr lang="en-GB" sz="1400" dirty="0"/>
            <a:t>(Malecki &amp; Elliot, 2002)</a:t>
          </a:r>
        </a:p>
      </dgm:t>
    </dgm:pt>
    <dgm:pt modelId="{375D8A53-5F7B-4436-9ED9-6ED453656DD2}" type="parTrans" cxnId="{E79E6ED7-59AC-4A80-84B9-A091F67ACA82}">
      <dgm:prSet/>
      <dgm:spPr/>
      <dgm:t>
        <a:bodyPr/>
        <a:lstStyle/>
        <a:p>
          <a:endParaRPr lang="en-GB"/>
        </a:p>
      </dgm:t>
    </dgm:pt>
    <dgm:pt modelId="{7552991D-6B1E-4518-83BF-1C9E6A0994FD}" type="sibTrans" cxnId="{E79E6ED7-59AC-4A80-84B9-A091F67ACA82}">
      <dgm:prSet/>
      <dgm:spPr/>
      <dgm:t>
        <a:bodyPr/>
        <a:lstStyle/>
        <a:p>
          <a:endParaRPr lang="en-GB"/>
        </a:p>
      </dgm:t>
    </dgm:pt>
    <dgm:pt modelId="{441AEAD5-2A37-4CA8-87F3-9BA93138820B}">
      <dgm:prSet phldrT="[Text]" custT="1"/>
      <dgm:spPr/>
      <dgm:t>
        <a:bodyPr/>
        <a:lstStyle/>
        <a:p>
          <a:r>
            <a:rPr lang="en-GB" sz="2000" dirty="0"/>
            <a:t>Peer relationships</a:t>
          </a:r>
        </a:p>
        <a:p>
          <a:r>
            <a:rPr lang="en-GB" sz="1400" dirty="0"/>
            <a:t>(Lansford et al, 2008)</a:t>
          </a:r>
        </a:p>
      </dgm:t>
    </dgm:pt>
    <dgm:pt modelId="{4AC7E1D7-1484-4AC9-BD63-1A0E72CE9302}" type="parTrans" cxnId="{BA9C262F-93EA-426B-A841-F631F25C6F09}">
      <dgm:prSet/>
      <dgm:spPr/>
      <dgm:t>
        <a:bodyPr/>
        <a:lstStyle/>
        <a:p>
          <a:endParaRPr lang="en-GB"/>
        </a:p>
      </dgm:t>
    </dgm:pt>
    <dgm:pt modelId="{724AF5F6-0168-466D-855B-AB1B01361961}" type="sibTrans" cxnId="{BA9C262F-93EA-426B-A841-F631F25C6F09}">
      <dgm:prSet/>
      <dgm:spPr/>
      <dgm:t>
        <a:bodyPr/>
        <a:lstStyle/>
        <a:p>
          <a:endParaRPr lang="en-GB"/>
        </a:p>
      </dgm:t>
    </dgm:pt>
    <dgm:pt modelId="{995BA10A-BC9C-415B-9417-9407B8A56AD3}">
      <dgm:prSet phldrT="[Text]" custT="1"/>
      <dgm:spPr/>
      <dgm:t>
        <a:bodyPr/>
        <a:lstStyle/>
        <a:p>
          <a:r>
            <a:rPr lang="en-GB" sz="2000" dirty="0"/>
            <a:t>Quality of friendships</a:t>
          </a:r>
        </a:p>
        <a:p>
          <a:r>
            <a:rPr lang="en-GB" sz="1400" dirty="0"/>
            <a:t>(Rubin et al, 2006)</a:t>
          </a:r>
        </a:p>
      </dgm:t>
    </dgm:pt>
    <dgm:pt modelId="{A7AB7886-DD40-430F-8EF3-2B1D5015F44D}" type="parTrans" cxnId="{3E26DEFD-1375-4C71-B51C-B45C513C3029}">
      <dgm:prSet/>
      <dgm:spPr/>
      <dgm:t>
        <a:bodyPr/>
        <a:lstStyle/>
        <a:p>
          <a:endParaRPr lang="en-GB"/>
        </a:p>
      </dgm:t>
    </dgm:pt>
    <dgm:pt modelId="{D7025464-B4AF-4142-AFBA-C2C8768CE6BB}" type="sibTrans" cxnId="{3E26DEFD-1375-4C71-B51C-B45C513C3029}">
      <dgm:prSet/>
      <dgm:spPr/>
      <dgm:t>
        <a:bodyPr/>
        <a:lstStyle/>
        <a:p>
          <a:endParaRPr lang="en-GB"/>
        </a:p>
      </dgm:t>
    </dgm:pt>
    <dgm:pt modelId="{B6CA9906-80C5-4D3F-8838-44B63E86873F}">
      <dgm:prSet phldrT="[Text]" custT="1"/>
      <dgm:spPr/>
      <dgm:t>
        <a:bodyPr/>
        <a:lstStyle/>
        <a:p>
          <a:r>
            <a:rPr lang="en-GB" sz="2000" dirty="0"/>
            <a:t>Overall psychosocial development</a:t>
          </a:r>
        </a:p>
        <a:p>
          <a:r>
            <a:rPr lang="en-GB" sz="1600" dirty="0"/>
            <a:t>(Shirlie, 2009)</a:t>
          </a:r>
        </a:p>
      </dgm:t>
    </dgm:pt>
    <dgm:pt modelId="{63B314D7-128F-4C56-987F-C79CA6F49F7A}" type="parTrans" cxnId="{6491E2FF-3383-4395-9BF6-2BE03DC325A4}">
      <dgm:prSet/>
      <dgm:spPr/>
      <dgm:t>
        <a:bodyPr/>
        <a:lstStyle/>
        <a:p>
          <a:endParaRPr lang="en-GB"/>
        </a:p>
      </dgm:t>
    </dgm:pt>
    <dgm:pt modelId="{CF5A5883-E9A0-4962-833B-7B1C325B313C}" type="sibTrans" cxnId="{6491E2FF-3383-4395-9BF6-2BE03DC325A4}">
      <dgm:prSet/>
      <dgm:spPr/>
      <dgm:t>
        <a:bodyPr/>
        <a:lstStyle/>
        <a:p>
          <a:endParaRPr lang="en-GB"/>
        </a:p>
      </dgm:t>
    </dgm:pt>
    <dgm:pt modelId="{F4FCCB9B-C3C7-43F8-BE17-2F1007F198D6}" type="pres">
      <dgm:prSet presAssocID="{CFA9CD74-4DFD-4C72-AD25-F1CAA7B64EDD}" presName="Name0" presStyleCnt="0">
        <dgm:presLayoutVars>
          <dgm:chMax val="7"/>
          <dgm:dir/>
          <dgm:resizeHandles val="exact"/>
        </dgm:presLayoutVars>
      </dgm:prSet>
      <dgm:spPr/>
    </dgm:pt>
    <dgm:pt modelId="{BCB0EABE-90B7-463A-95F0-607ACD1621D5}" type="pres">
      <dgm:prSet presAssocID="{CFA9CD74-4DFD-4C72-AD25-F1CAA7B64EDD}" presName="ellipse1" presStyleLbl="vennNode1" presStyleIdx="0" presStyleCnt="4" custScaleX="145967" custScaleY="115489" custLinFactX="-46964" custLinFactNeighborX="-100000" custLinFactNeighborY="22058">
        <dgm:presLayoutVars>
          <dgm:bulletEnabled val="1"/>
        </dgm:presLayoutVars>
      </dgm:prSet>
      <dgm:spPr/>
    </dgm:pt>
    <dgm:pt modelId="{CFD49D1A-FDD3-470E-A459-515897D36621}" type="pres">
      <dgm:prSet presAssocID="{CFA9CD74-4DFD-4C72-AD25-F1CAA7B64EDD}" presName="ellipse2" presStyleLbl="vennNode1" presStyleIdx="1" presStyleCnt="4" custScaleX="141059" custScaleY="107148" custLinFactNeighborX="63980" custLinFactNeighborY="-48807">
        <dgm:presLayoutVars>
          <dgm:bulletEnabled val="1"/>
        </dgm:presLayoutVars>
      </dgm:prSet>
      <dgm:spPr/>
    </dgm:pt>
    <dgm:pt modelId="{740A93CA-22E8-4B0B-8A8D-40239BEDFFC3}" type="pres">
      <dgm:prSet presAssocID="{CFA9CD74-4DFD-4C72-AD25-F1CAA7B64EDD}" presName="ellipse3" presStyleLbl="vennNode1" presStyleIdx="2" presStyleCnt="4" custScaleX="140787" custScaleY="111585" custLinFactX="-11342" custLinFactNeighborX="-100000" custLinFactNeighborY="20106">
        <dgm:presLayoutVars>
          <dgm:bulletEnabled val="1"/>
        </dgm:presLayoutVars>
      </dgm:prSet>
      <dgm:spPr/>
    </dgm:pt>
    <dgm:pt modelId="{0374D7F9-3E06-4534-B0FA-1B9A975C1812}" type="pres">
      <dgm:prSet presAssocID="{CFA9CD74-4DFD-4C72-AD25-F1CAA7B64EDD}" presName="ellipse4" presStyleLbl="vennNode1" presStyleIdx="3" presStyleCnt="4" custScaleX="145453" custScaleY="109240" custLinFactNeighborX="85495" custLinFactNeighborY="-46779">
        <dgm:presLayoutVars>
          <dgm:bulletEnabled val="1"/>
        </dgm:presLayoutVars>
      </dgm:prSet>
      <dgm:spPr/>
    </dgm:pt>
  </dgm:ptLst>
  <dgm:cxnLst>
    <dgm:cxn modelId="{BA9C262F-93EA-426B-A841-F631F25C6F09}" srcId="{CFA9CD74-4DFD-4C72-AD25-F1CAA7B64EDD}" destId="{441AEAD5-2A37-4CA8-87F3-9BA93138820B}" srcOrd="1" destOrd="0" parTransId="{4AC7E1D7-1484-4AC9-BD63-1A0E72CE9302}" sibTransId="{724AF5F6-0168-466D-855B-AB1B01361961}"/>
    <dgm:cxn modelId="{D3EE0251-5DC9-45D7-B929-E360CADAC1FB}" type="presOf" srcId="{D814B66B-D76D-45B5-B517-D20B57F4763F}" destId="{BCB0EABE-90B7-463A-95F0-607ACD1621D5}" srcOrd="0" destOrd="0" presId="urn:microsoft.com/office/officeart/2005/8/layout/rings+Icon"/>
    <dgm:cxn modelId="{61A6AC80-148A-4415-8291-F2591E86400F}" type="presOf" srcId="{995BA10A-BC9C-415B-9417-9407B8A56AD3}" destId="{740A93CA-22E8-4B0B-8A8D-40239BEDFFC3}" srcOrd="0" destOrd="0" presId="urn:microsoft.com/office/officeart/2005/8/layout/rings+Icon"/>
    <dgm:cxn modelId="{FD7B55C5-4F5E-48F5-8E92-B59DD4E62D70}" type="presOf" srcId="{B6CA9906-80C5-4D3F-8838-44B63E86873F}" destId="{0374D7F9-3E06-4534-B0FA-1B9A975C1812}" srcOrd="0" destOrd="0" presId="urn:microsoft.com/office/officeart/2005/8/layout/rings+Icon"/>
    <dgm:cxn modelId="{E79E6ED7-59AC-4A80-84B9-A091F67ACA82}" srcId="{CFA9CD74-4DFD-4C72-AD25-F1CAA7B64EDD}" destId="{D814B66B-D76D-45B5-B517-D20B57F4763F}" srcOrd="0" destOrd="0" parTransId="{375D8A53-5F7B-4436-9ED9-6ED453656DD2}" sibTransId="{7552991D-6B1E-4518-83BF-1C9E6A0994FD}"/>
    <dgm:cxn modelId="{8BDC6FED-9D6B-4977-A84A-2472A1D20AF0}" type="presOf" srcId="{441AEAD5-2A37-4CA8-87F3-9BA93138820B}" destId="{CFD49D1A-FDD3-470E-A459-515897D36621}" srcOrd="0" destOrd="0" presId="urn:microsoft.com/office/officeart/2005/8/layout/rings+Icon"/>
    <dgm:cxn modelId="{272E4EF7-3E2F-4FB0-AC2C-91243293486A}" type="presOf" srcId="{CFA9CD74-4DFD-4C72-AD25-F1CAA7B64EDD}" destId="{F4FCCB9B-C3C7-43F8-BE17-2F1007F198D6}" srcOrd="0" destOrd="0" presId="urn:microsoft.com/office/officeart/2005/8/layout/rings+Icon"/>
    <dgm:cxn modelId="{3E26DEFD-1375-4C71-B51C-B45C513C3029}" srcId="{CFA9CD74-4DFD-4C72-AD25-F1CAA7B64EDD}" destId="{995BA10A-BC9C-415B-9417-9407B8A56AD3}" srcOrd="2" destOrd="0" parTransId="{A7AB7886-DD40-430F-8EF3-2B1D5015F44D}" sibTransId="{D7025464-B4AF-4142-AFBA-C2C8768CE6BB}"/>
    <dgm:cxn modelId="{6491E2FF-3383-4395-9BF6-2BE03DC325A4}" srcId="{CFA9CD74-4DFD-4C72-AD25-F1CAA7B64EDD}" destId="{B6CA9906-80C5-4D3F-8838-44B63E86873F}" srcOrd="3" destOrd="0" parTransId="{63B314D7-128F-4C56-987F-C79CA6F49F7A}" sibTransId="{CF5A5883-E9A0-4962-833B-7B1C325B313C}"/>
    <dgm:cxn modelId="{4D5E3895-9B81-401E-A11D-C7AC62D9B710}" type="presParOf" srcId="{F4FCCB9B-C3C7-43F8-BE17-2F1007F198D6}" destId="{BCB0EABE-90B7-463A-95F0-607ACD1621D5}" srcOrd="0" destOrd="0" presId="urn:microsoft.com/office/officeart/2005/8/layout/rings+Icon"/>
    <dgm:cxn modelId="{C25EB339-C998-43B9-A059-958966468098}" type="presParOf" srcId="{F4FCCB9B-C3C7-43F8-BE17-2F1007F198D6}" destId="{CFD49D1A-FDD3-470E-A459-515897D36621}" srcOrd="1" destOrd="0" presId="urn:microsoft.com/office/officeart/2005/8/layout/rings+Icon"/>
    <dgm:cxn modelId="{52B29F45-3866-4504-92D8-14D92BF47A04}" type="presParOf" srcId="{F4FCCB9B-C3C7-43F8-BE17-2F1007F198D6}" destId="{740A93CA-22E8-4B0B-8A8D-40239BEDFFC3}" srcOrd="2" destOrd="0" presId="urn:microsoft.com/office/officeart/2005/8/layout/rings+Icon"/>
    <dgm:cxn modelId="{7B7BB92A-A052-4F02-A0C8-74138840859E}" type="presParOf" srcId="{F4FCCB9B-C3C7-43F8-BE17-2F1007F198D6}" destId="{0374D7F9-3E06-4534-B0FA-1B9A975C1812}" srcOrd="3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0F8B21-31AF-4F35-9EEF-335E11B7A8A9}" type="doc">
      <dgm:prSet loTypeId="urn:microsoft.com/office/officeart/2005/8/layout/radial5" loCatId="relationship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4466EF51-1818-4A2B-A63E-0FDAE6483965}">
      <dgm:prSet phldrT="[Text]" custT="1"/>
      <dgm:spPr>
        <a:solidFill>
          <a:srgbClr val="00FFCC"/>
        </a:solidFill>
      </dgm:spPr>
      <dgm:t>
        <a:bodyPr/>
        <a:lstStyle/>
        <a:p>
          <a:r>
            <a:rPr lang="en-GB" sz="2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Sample</a:t>
          </a:r>
        </a:p>
      </dgm:t>
    </dgm:pt>
    <dgm:pt modelId="{00E2E36D-99B2-4030-BEE9-B420CB93AEEC}" type="parTrans" cxnId="{C7F68FF3-941B-408A-8067-7E928AE90B5B}">
      <dgm:prSet/>
      <dgm:spPr/>
      <dgm:t>
        <a:bodyPr/>
        <a:lstStyle/>
        <a:p>
          <a:endParaRPr lang="en-GB"/>
        </a:p>
      </dgm:t>
    </dgm:pt>
    <dgm:pt modelId="{9D2883CC-3EDC-4CC2-8122-77D69AE68FDD}" type="sibTrans" cxnId="{C7F68FF3-941B-408A-8067-7E928AE90B5B}">
      <dgm:prSet/>
      <dgm:spPr/>
      <dgm:t>
        <a:bodyPr/>
        <a:lstStyle/>
        <a:p>
          <a:endParaRPr lang="en-GB"/>
        </a:p>
      </dgm:t>
    </dgm:pt>
    <dgm:pt modelId="{49211964-25B0-49DF-95C4-D7DDDD08AE5D}">
      <dgm:prSet phldrT="[Text]" custT="1"/>
      <dgm:spPr>
        <a:solidFill>
          <a:srgbClr val="00FFCC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Girlguiding and scouts</a:t>
          </a:r>
        </a:p>
      </dgm:t>
    </dgm:pt>
    <dgm:pt modelId="{8B6CC22D-8A05-461D-AA08-923FFCD87956}" type="parTrans" cxnId="{4F292585-5C4B-40E6-BD5C-2636570D8183}">
      <dgm:prSet/>
      <dgm:spPr>
        <a:solidFill>
          <a:srgbClr val="00B0F0"/>
        </a:solidFill>
      </dgm:spPr>
      <dgm:t>
        <a:bodyPr/>
        <a:lstStyle/>
        <a:p>
          <a:endParaRPr lang="en-GB" dirty="0"/>
        </a:p>
      </dgm:t>
    </dgm:pt>
    <dgm:pt modelId="{C3200154-3FBC-45C0-9D28-ACA672205DE6}" type="sibTrans" cxnId="{4F292585-5C4B-40E6-BD5C-2636570D8183}">
      <dgm:prSet/>
      <dgm:spPr/>
      <dgm:t>
        <a:bodyPr/>
        <a:lstStyle/>
        <a:p>
          <a:endParaRPr lang="en-GB"/>
        </a:p>
      </dgm:t>
    </dgm:pt>
    <dgm:pt modelId="{FD70DF1A-F4EA-4EF0-8B28-0C9C0DA3631C}">
      <dgm:prSet phldrT="[Text]" custT="1"/>
      <dgm:spPr>
        <a:solidFill>
          <a:srgbClr val="00FFCC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Demand characteristics</a:t>
          </a:r>
        </a:p>
      </dgm:t>
    </dgm:pt>
    <dgm:pt modelId="{94AD13CA-A675-46B2-89EF-73CC8ED4CBE8}" type="parTrans" cxnId="{96893C67-2946-4612-A37E-131621601558}">
      <dgm:prSet/>
      <dgm:spPr>
        <a:solidFill>
          <a:srgbClr val="00B0F0"/>
        </a:solidFill>
      </dgm:spPr>
      <dgm:t>
        <a:bodyPr/>
        <a:lstStyle/>
        <a:p>
          <a:endParaRPr lang="en-GB" dirty="0"/>
        </a:p>
      </dgm:t>
    </dgm:pt>
    <dgm:pt modelId="{C792C547-09F4-46B8-A988-CB904DBB82B2}" type="sibTrans" cxnId="{96893C67-2946-4612-A37E-131621601558}">
      <dgm:prSet/>
      <dgm:spPr/>
      <dgm:t>
        <a:bodyPr/>
        <a:lstStyle/>
        <a:p>
          <a:endParaRPr lang="en-GB"/>
        </a:p>
      </dgm:t>
    </dgm:pt>
    <dgm:pt modelId="{AD95FFC5-58F1-4DBE-B0A6-988BF7B4DFB4}">
      <dgm:prSet phldrT="[Text]" custScaleX="192289" custRadScaleRad="106060" custRadScaleInc="107287"/>
      <dgm:spPr/>
      <dgm:t>
        <a:bodyPr/>
        <a:lstStyle/>
        <a:p>
          <a:endParaRPr lang="en-US"/>
        </a:p>
      </dgm:t>
    </dgm:pt>
    <dgm:pt modelId="{6942938B-ABF2-48AC-BC91-925770277291}" type="parTrans" cxnId="{EB4E9B72-3C91-4D50-8969-8C06BE46EF63}">
      <dgm:prSet custLinFactNeighborX="-19647" custLinFactNeighborY="94628"/>
      <dgm:spPr/>
      <dgm:t>
        <a:bodyPr/>
        <a:lstStyle/>
        <a:p>
          <a:endParaRPr lang="en-GB"/>
        </a:p>
      </dgm:t>
    </dgm:pt>
    <dgm:pt modelId="{869AEB97-489A-441D-B119-EAFC825AE979}" type="sibTrans" cxnId="{EB4E9B72-3C91-4D50-8969-8C06BE46EF63}">
      <dgm:prSet/>
      <dgm:spPr/>
      <dgm:t>
        <a:bodyPr/>
        <a:lstStyle/>
        <a:p>
          <a:endParaRPr lang="en-GB"/>
        </a:p>
      </dgm:t>
    </dgm:pt>
    <dgm:pt modelId="{46602792-3B7D-4934-96A4-EE205EC80A23}">
      <dgm:prSet phldrT="[Text]" custScaleX="192289" custRadScaleRad="106060" custRadScaleInc="107287"/>
      <dgm:spPr/>
      <dgm:t>
        <a:bodyPr/>
        <a:lstStyle/>
        <a:p>
          <a:endParaRPr lang="en-US"/>
        </a:p>
      </dgm:t>
    </dgm:pt>
    <dgm:pt modelId="{C6E75ADE-22C7-493E-B385-4138F7DCE5AA}" type="parTrans" cxnId="{6799AEF1-40CD-4D06-AB81-A75741306812}">
      <dgm:prSet custLinFactNeighborX="-19647" custLinFactNeighborY="94628"/>
      <dgm:spPr/>
      <dgm:t>
        <a:bodyPr/>
        <a:lstStyle/>
        <a:p>
          <a:endParaRPr lang="en-GB"/>
        </a:p>
      </dgm:t>
    </dgm:pt>
    <dgm:pt modelId="{79E52F00-064D-4E3E-B1D2-FFEA7C56D605}" type="sibTrans" cxnId="{6799AEF1-40CD-4D06-AB81-A75741306812}">
      <dgm:prSet/>
      <dgm:spPr/>
      <dgm:t>
        <a:bodyPr/>
        <a:lstStyle/>
        <a:p>
          <a:endParaRPr lang="en-GB"/>
        </a:p>
      </dgm:t>
    </dgm:pt>
    <dgm:pt modelId="{38C7536D-DCAB-4F1F-8546-F06C068F5F72}">
      <dgm:prSet phldrT="[Text]" custScaleX="192289" custRadScaleRad="106060" custRadScaleInc="107287"/>
      <dgm:spPr/>
      <dgm:t>
        <a:bodyPr/>
        <a:lstStyle/>
        <a:p>
          <a:endParaRPr lang="en-US"/>
        </a:p>
      </dgm:t>
    </dgm:pt>
    <dgm:pt modelId="{AE5CBDED-A059-4BB5-B4E7-4E9488C638BA}" type="parTrans" cxnId="{4227DC40-277F-4868-8E76-36E8FA6BEED0}">
      <dgm:prSet custLinFactNeighborX="-19647" custLinFactNeighborY="94628"/>
      <dgm:spPr/>
      <dgm:t>
        <a:bodyPr/>
        <a:lstStyle/>
        <a:p>
          <a:endParaRPr lang="en-GB"/>
        </a:p>
      </dgm:t>
    </dgm:pt>
    <dgm:pt modelId="{79D4A8BC-F011-4098-A783-8E318E17D554}" type="sibTrans" cxnId="{4227DC40-277F-4868-8E76-36E8FA6BEED0}">
      <dgm:prSet/>
      <dgm:spPr/>
      <dgm:t>
        <a:bodyPr/>
        <a:lstStyle/>
        <a:p>
          <a:endParaRPr lang="en-GB"/>
        </a:p>
      </dgm:t>
    </dgm:pt>
    <dgm:pt modelId="{4694A44E-E500-4F67-9601-8A8223655934}">
      <dgm:prSet custT="1"/>
      <dgm:spPr>
        <a:solidFill>
          <a:srgbClr val="00FFCC"/>
        </a:solidFill>
      </dgm:spPr>
      <dgm:t>
        <a:bodyPr/>
        <a:lstStyle/>
        <a:p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Existing prosocial behaviour</a:t>
          </a:r>
        </a:p>
      </dgm:t>
    </dgm:pt>
    <dgm:pt modelId="{D0C73105-F4BB-4F12-A1D6-9734C341A096}" type="parTrans" cxnId="{5B0D50F8-2253-40ED-99CC-7EE336709967}">
      <dgm:prSet/>
      <dgm:spPr>
        <a:solidFill>
          <a:srgbClr val="00B0F0"/>
        </a:solidFill>
      </dgm:spPr>
      <dgm:t>
        <a:bodyPr/>
        <a:lstStyle/>
        <a:p>
          <a:endParaRPr lang="en-GB" dirty="0"/>
        </a:p>
      </dgm:t>
    </dgm:pt>
    <dgm:pt modelId="{362BCAFB-D90D-42FA-BB09-1AC6DCD8046C}" type="sibTrans" cxnId="{5B0D50F8-2253-40ED-99CC-7EE336709967}">
      <dgm:prSet/>
      <dgm:spPr/>
      <dgm:t>
        <a:bodyPr/>
        <a:lstStyle/>
        <a:p>
          <a:endParaRPr lang="en-GB"/>
        </a:p>
      </dgm:t>
    </dgm:pt>
    <dgm:pt modelId="{56FD9D8D-5373-4B37-9DEF-E6A6151D246F}" type="pres">
      <dgm:prSet presAssocID="{750F8B21-31AF-4F35-9EEF-335E11B7A8A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BFA7FE9-70A3-4CB6-8DFD-6D3A57624CC9}" type="pres">
      <dgm:prSet presAssocID="{4466EF51-1818-4A2B-A63E-0FDAE6483965}" presName="centerShape" presStyleLbl="node0" presStyleIdx="0" presStyleCnt="1" custScaleX="183668" custLinFactNeighborX="-52799" custLinFactNeighborY="-36865"/>
      <dgm:spPr/>
    </dgm:pt>
    <dgm:pt modelId="{D7923E9B-1E7B-4185-983B-6E1469811F21}" type="pres">
      <dgm:prSet presAssocID="{8B6CC22D-8A05-461D-AA08-923FFCD87956}" presName="parTrans" presStyleLbl="sibTrans2D1" presStyleIdx="0" presStyleCnt="3"/>
      <dgm:spPr/>
    </dgm:pt>
    <dgm:pt modelId="{14A6C1F3-C17E-4FB7-BC27-A39D9ECF5ECC}" type="pres">
      <dgm:prSet presAssocID="{8B6CC22D-8A05-461D-AA08-923FFCD87956}" presName="connectorText" presStyleLbl="sibTrans2D1" presStyleIdx="0" presStyleCnt="3"/>
      <dgm:spPr/>
    </dgm:pt>
    <dgm:pt modelId="{2BC0425C-6ADF-4CF3-B257-B5C2263BE5D6}" type="pres">
      <dgm:prSet presAssocID="{49211964-25B0-49DF-95C4-D7DDDD08AE5D}" presName="node" presStyleLbl="node1" presStyleIdx="0" presStyleCnt="3" custScaleX="183229" custScaleY="65283" custRadScaleRad="131575" custRadScaleInc="66554">
        <dgm:presLayoutVars>
          <dgm:bulletEnabled val="1"/>
        </dgm:presLayoutVars>
      </dgm:prSet>
      <dgm:spPr/>
    </dgm:pt>
    <dgm:pt modelId="{35D97B11-CEAC-4C71-95C4-AA8F71FB3473}" type="pres">
      <dgm:prSet presAssocID="{94AD13CA-A675-46B2-89EF-73CC8ED4CBE8}" presName="parTrans" presStyleLbl="sibTrans2D1" presStyleIdx="1" presStyleCnt="3"/>
      <dgm:spPr/>
    </dgm:pt>
    <dgm:pt modelId="{C89A8EF3-D3BE-475C-A2D2-6C6F7A03338C}" type="pres">
      <dgm:prSet presAssocID="{94AD13CA-A675-46B2-89EF-73CC8ED4CBE8}" presName="connectorText" presStyleLbl="sibTrans2D1" presStyleIdx="1" presStyleCnt="3"/>
      <dgm:spPr/>
    </dgm:pt>
    <dgm:pt modelId="{B81FF595-50A5-4D7A-808E-52B47279FE5C}" type="pres">
      <dgm:prSet presAssocID="{FD70DF1A-F4EA-4EF0-8B28-0C9C0DA3631C}" presName="node" presStyleLbl="node1" presStyleIdx="1" presStyleCnt="3" custScaleX="224901" custRadScaleRad="75502" custRadScaleInc="-67674">
        <dgm:presLayoutVars>
          <dgm:bulletEnabled val="1"/>
        </dgm:presLayoutVars>
      </dgm:prSet>
      <dgm:spPr/>
    </dgm:pt>
    <dgm:pt modelId="{5144FC5E-3E8F-4A75-B9D1-7E2385FD393E}" type="pres">
      <dgm:prSet presAssocID="{D0C73105-F4BB-4F12-A1D6-9734C341A096}" presName="parTrans" presStyleLbl="sibTrans2D1" presStyleIdx="2" presStyleCnt="3"/>
      <dgm:spPr/>
    </dgm:pt>
    <dgm:pt modelId="{29CEA4BE-7388-4009-B7E1-C24FECB23125}" type="pres">
      <dgm:prSet presAssocID="{D0C73105-F4BB-4F12-A1D6-9734C341A096}" presName="connectorText" presStyleLbl="sibTrans2D1" presStyleIdx="2" presStyleCnt="3"/>
      <dgm:spPr/>
    </dgm:pt>
    <dgm:pt modelId="{026707BD-D0D8-44FD-8057-522EE8A8E3A9}" type="pres">
      <dgm:prSet presAssocID="{4694A44E-E500-4F67-9601-8A8223655934}" presName="node" presStyleLbl="node1" presStyleIdx="2" presStyleCnt="3" custScaleX="161673" custRadScaleRad="59060" custRadScaleInc="-16908">
        <dgm:presLayoutVars>
          <dgm:bulletEnabled val="1"/>
        </dgm:presLayoutVars>
      </dgm:prSet>
      <dgm:spPr/>
    </dgm:pt>
  </dgm:ptLst>
  <dgm:cxnLst>
    <dgm:cxn modelId="{D8787220-50F8-4501-B295-E3D3256BA3E5}" type="presOf" srcId="{8B6CC22D-8A05-461D-AA08-923FFCD87956}" destId="{14A6C1F3-C17E-4FB7-BC27-A39D9ECF5ECC}" srcOrd="1" destOrd="0" presId="urn:microsoft.com/office/officeart/2005/8/layout/radial5"/>
    <dgm:cxn modelId="{0F3EC129-56F6-42D1-B0B6-FCA909CC9020}" type="presOf" srcId="{4694A44E-E500-4F67-9601-8A8223655934}" destId="{026707BD-D0D8-44FD-8057-522EE8A8E3A9}" srcOrd="0" destOrd="0" presId="urn:microsoft.com/office/officeart/2005/8/layout/radial5"/>
    <dgm:cxn modelId="{4227DC40-277F-4868-8E76-36E8FA6BEED0}" srcId="{750F8B21-31AF-4F35-9EEF-335E11B7A8A9}" destId="{38C7536D-DCAB-4F1F-8546-F06C068F5F72}" srcOrd="3" destOrd="0" parTransId="{AE5CBDED-A059-4BB5-B4E7-4E9488C638BA}" sibTransId="{79D4A8BC-F011-4098-A783-8E318E17D554}"/>
    <dgm:cxn modelId="{3383A243-439B-4FE2-8F84-5CF3B28E71F2}" type="presOf" srcId="{49211964-25B0-49DF-95C4-D7DDDD08AE5D}" destId="{2BC0425C-6ADF-4CF3-B257-B5C2263BE5D6}" srcOrd="0" destOrd="0" presId="urn:microsoft.com/office/officeart/2005/8/layout/radial5"/>
    <dgm:cxn modelId="{96893C67-2946-4612-A37E-131621601558}" srcId="{4466EF51-1818-4A2B-A63E-0FDAE6483965}" destId="{FD70DF1A-F4EA-4EF0-8B28-0C9C0DA3631C}" srcOrd="1" destOrd="0" parTransId="{94AD13CA-A675-46B2-89EF-73CC8ED4CBE8}" sibTransId="{C792C547-09F4-46B8-A988-CB904DBB82B2}"/>
    <dgm:cxn modelId="{091ED468-4385-41F2-BD6B-5BA72EA62EE4}" type="presOf" srcId="{94AD13CA-A675-46B2-89EF-73CC8ED4CBE8}" destId="{C89A8EF3-D3BE-475C-A2D2-6C6F7A03338C}" srcOrd="1" destOrd="0" presId="urn:microsoft.com/office/officeart/2005/8/layout/radial5"/>
    <dgm:cxn modelId="{EB4E9B72-3C91-4D50-8969-8C06BE46EF63}" srcId="{750F8B21-31AF-4F35-9EEF-335E11B7A8A9}" destId="{AD95FFC5-58F1-4DBE-B0A6-988BF7B4DFB4}" srcOrd="1" destOrd="0" parTransId="{6942938B-ABF2-48AC-BC91-925770277291}" sibTransId="{869AEB97-489A-441D-B119-EAFC825AE979}"/>
    <dgm:cxn modelId="{6870FD57-7958-49C8-ABC6-28372B3E9E55}" type="presOf" srcId="{8B6CC22D-8A05-461D-AA08-923FFCD87956}" destId="{D7923E9B-1E7B-4185-983B-6E1469811F21}" srcOrd="0" destOrd="0" presId="urn:microsoft.com/office/officeart/2005/8/layout/radial5"/>
    <dgm:cxn modelId="{73CEE079-0FE7-488F-9E9E-E3C5927AE90B}" type="presOf" srcId="{D0C73105-F4BB-4F12-A1D6-9734C341A096}" destId="{29CEA4BE-7388-4009-B7E1-C24FECB23125}" srcOrd="1" destOrd="0" presId="urn:microsoft.com/office/officeart/2005/8/layout/radial5"/>
    <dgm:cxn modelId="{D489D381-D6D2-4BF0-B6FD-991BEED1C150}" type="presOf" srcId="{FD70DF1A-F4EA-4EF0-8B28-0C9C0DA3631C}" destId="{B81FF595-50A5-4D7A-808E-52B47279FE5C}" srcOrd="0" destOrd="0" presId="urn:microsoft.com/office/officeart/2005/8/layout/radial5"/>
    <dgm:cxn modelId="{4F292585-5C4B-40E6-BD5C-2636570D8183}" srcId="{4466EF51-1818-4A2B-A63E-0FDAE6483965}" destId="{49211964-25B0-49DF-95C4-D7DDDD08AE5D}" srcOrd="0" destOrd="0" parTransId="{8B6CC22D-8A05-461D-AA08-923FFCD87956}" sibTransId="{C3200154-3FBC-45C0-9D28-ACA672205DE6}"/>
    <dgm:cxn modelId="{88303A9C-85DB-4495-AB75-C90902935466}" type="presOf" srcId="{750F8B21-31AF-4F35-9EEF-335E11B7A8A9}" destId="{56FD9D8D-5373-4B37-9DEF-E6A6151D246F}" srcOrd="0" destOrd="0" presId="urn:microsoft.com/office/officeart/2005/8/layout/radial5"/>
    <dgm:cxn modelId="{D7E210A7-5EDD-4015-BB0B-54BE18ADACD7}" type="presOf" srcId="{4466EF51-1818-4A2B-A63E-0FDAE6483965}" destId="{0BFA7FE9-70A3-4CB6-8DFD-6D3A57624CC9}" srcOrd="0" destOrd="0" presId="urn:microsoft.com/office/officeart/2005/8/layout/radial5"/>
    <dgm:cxn modelId="{F7C310C3-575E-468A-A367-5A8053EA9370}" type="presOf" srcId="{94AD13CA-A675-46B2-89EF-73CC8ED4CBE8}" destId="{35D97B11-CEAC-4C71-95C4-AA8F71FB3473}" srcOrd="0" destOrd="0" presId="urn:microsoft.com/office/officeart/2005/8/layout/radial5"/>
    <dgm:cxn modelId="{7894DAE4-D190-416A-AA5A-E88509235F62}" type="presOf" srcId="{D0C73105-F4BB-4F12-A1D6-9734C341A096}" destId="{5144FC5E-3E8F-4A75-B9D1-7E2385FD393E}" srcOrd="0" destOrd="0" presId="urn:microsoft.com/office/officeart/2005/8/layout/radial5"/>
    <dgm:cxn modelId="{6799AEF1-40CD-4D06-AB81-A75741306812}" srcId="{750F8B21-31AF-4F35-9EEF-335E11B7A8A9}" destId="{46602792-3B7D-4934-96A4-EE205EC80A23}" srcOrd="2" destOrd="0" parTransId="{C6E75ADE-22C7-493E-B385-4138F7DCE5AA}" sibTransId="{79E52F00-064D-4E3E-B1D2-FFEA7C56D605}"/>
    <dgm:cxn modelId="{C7F68FF3-941B-408A-8067-7E928AE90B5B}" srcId="{750F8B21-31AF-4F35-9EEF-335E11B7A8A9}" destId="{4466EF51-1818-4A2B-A63E-0FDAE6483965}" srcOrd="0" destOrd="0" parTransId="{00E2E36D-99B2-4030-BEE9-B420CB93AEEC}" sibTransId="{9D2883CC-3EDC-4CC2-8122-77D69AE68FDD}"/>
    <dgm:cxn modelId="{5B0D50F8-2253-40ED-99CC-7EE336709967}" srcId="{4466EF51-1818-4A2B-A63E-0FDAE6483965}" destId="{4694A44E-E500-4F67-9601-8A8223655934}" srcOrd="2" destOrd="0" parTransId="{D0C73105-F4BB-4F12-A1D6-9734C341A096}" sibTransId="{362BCAFB-D90D-42FA-BB09-1AC6DCD8046C}"/>
    <dgm:cxn modelId="{BEB157BD-16DA-450B-A99A-EE6F427E0F66}" type="presParOf" srcId="{56FD9D8D-5373-4B37-9DEF-E6A6151D246F}" destId="{0BFA7FE9-70A3-4CB6-8DFD-6D3A57624CC9}" srcOrd="0" destOrd="0" presId="urn:microsoft.com/office/officeart/2005/8/layout/radial5"/>
    <dgm:cxn modelId="{E191BF92-E37B-4BF1-84B3-BA2EAEFF0FEF}" type="presParOf" srcId="{56FD9D8D-5373-4B37-9DEF-E6A6151D246F}" destId="{D7923E9B-1E7B-4185-983B-6E1469811F21}" srcOrd="1" destOrd="0" presId="urn:microsoft.com/office/officeart/2005/8/layout/radial5"/>
    <dgm:cxn modelId="{203CACA1-7F19-494B-91C6-4CCCD6F3E029}" type="presParOf" srcId="{D7923E9B-1E7B-4185-983B-6E1469811F21}" destId="{14A6C1F3-C17E-4FB7-BC27-A39D9ECF5ECC}" srcOrd="0" destOrd="0" presId="urn:microsoft.com/office/officeart/2005/8/layout/radial5"/>
    <dgm:cxn modelId="{003AD6FA-12E6-4885-AA46-ADCAEF8EF768}" type="presParOf" srcId="{56FD9D8D-5373-4B37-9DEF-E6A6151D246F}" destId="{2BC0425C-6ADF-4CF3-B257-B5C2263BE5D6}" srcOrd="2" destOrd="0" presId="urn:microsoft.com/office/officeart/2005/8/layout/radial5"/>
    <dgm:cxn modelId="{B0CC3279-2301-40F4-A922-CB6E1EF4B04B}" type="presParOf" srcId="{56FD9D8D-5373-4B37-9DEF-E6A6151D246F}" destId="{35D97B11-CEAC-4C71-95C4-AA8F71FB3473}" srcOrd="3" destOrd="0" presId="urn:microsoft.com/office/officeart/2005/8/layout/radial5"/>
    <dgm:cxn modelId="{CF801F45-9679-481E-8FB4-C49A0ABC6D96}" type="presParOf" srcId="{35D97B11-CEAC-4C71-95C4-AA8F71FB3473}" destId="{C89A8EF3-D3BE-475C-A2D2-6C6F7A03338C}" srcOrd="0" destOrd="0" presId="urn:microsoft.com/office/officeart/2005/8/layout/radial5"/>
    <dgm:cxn modelId="{61F08509-153A-4F37-A9C0-DF52D3B2D0C4}" type="presParOf" srcId="{56FD9D8D-5373-4B37-9DEF-E6A6151D246F}" destId="{B81FF595-50A5-4D7A-808E-52B47279FE5C}" srcOrd="4" destOrd="0" presId="urn:microsoft.com/office/officeart/2005/8/layout/radial5"/>
    <dgm:cxn modelId="{7DC352FA-6C37-4415-8BC4-3804F3A5A0BB}" type="presParOf" srcId="{56FD9D8D-5373-4B37-9DEF-E6A6151D246F}" destId="{5144FC5E-3E8F-4A75-B9D1-7E2385FD393E}" srcOrd="5" destOrd="0" presId="urn:microsoft.com/office/officeart/2005/8/layout/radial5"/>
    <dgm:cxn modelId="{6093D430-46FD-48E0-B416-A2D8C7D6D667}" type="presParOf" srcId="{5144FC5E-3E8F-4A75-B9D1-7E2385FD393E}" destId="{29CEA4BE-7388-4009-B7E1-C24FECB23125}" srcOrd="0" destOrd="0" presId="urn:microsoft.com/office/officeart/2005/8/layout/radial5"/>
    <dgm:cxn modelId="{CC2608A2-FDDA-46F6-95C1-D2C2EFED2E8E}" type="presParOf" srcId="{56FD9D8D-5373-4B37-9DEF-E6A6151D246F}" destId="{026707BD-D0D8-44FD-8057-522EE8A8E3A9}" srcOrd="6" destOrd="0" presId="urn:microsoft.com/office/officeart/2005/8/layout/radial5"/>
  </dgm:cxnLst>
  <dgm:bg>
    <a:solidFill>
      <a:srgbClr val="AFE9EF"/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4BC1E-10BA-401F-968A-E6C2096314AD}">
      <dsp:nvSpPr>
        <dsp:cNvPr id="0" name=""/>
        <dsp:cNvSpPr/>
      </dsp:nvSpPr>
      <dsp:spPr>
        <a:xfrm>
          <a:off x="1400334" y="0"/>
          <a:ext cx="1703646" cy="851823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Personal determinants</a:t>
          </a:r>
        </a:p>
      </dsp:txBody>
      <dsp:txXfrm>
        <a:off x="1425283" y="24949"/>
        <a:ext cx="1653748" cy="801925"/>
      </dsp:txXfrm>
    </dsp:sp>
    <dsp:sp modelId="{6B0CBD23-1731-45C7-8C61-05D73797E73D}">
      <dsp:nvSpPr>
        <dsp:cNvPr id="0" name=""/>
        <dsp:cNvSpPr/>
      </dsp:nvSpPr>
      <dsp:spPr>
        <a:xfrm rot="2821600">
          <a:off x="2596721" y="1035572"/>
          <a:ext cx="724607" cy="29813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2686162" y="1095200"/>
        <a:ext cx="545725" cy="178882"/>
      </dsp:txXfrm>
    </dsp:sp>
    <dsp:sp modelId="{9160DFA6-BD7F-4FC9-8387-BB200E2C03F2}">
      <dsp:nvSpPr>
        <dsp:cNvPr id="0" name=""/>
        <dsp:cNvSpPr/>
      </dsp:nvSpPr>
      <dsp:spPr>
        <a:xfrm>
          <a:off x="2814068" y="1517459"/>
          <a:ext cx="1703646" cy="851823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behavioural determinants</a:t>
          </a:r>
        </a:p>
      </dsp:txBody>
      <dsp:txXfrm>
        <a:off x="2839017" y="1542408"/>
        <a:ext cx="1653748" cy="801925"/>
      </dsp:txXfrm>
    </dsp:sp>
    <dsp:sp modelId="{DD26B99E-59D7-47E6-A180-7073A75537E6}">
      <dsp:nvSpPr>
        <dsp:cNvPr id="0" name=""/>
        <dsp:cNvSpPr/>
      </dsp:nvSpPr>
      <dsp:spPr>
        <a:xfrm rot="10799992">
          <a:off x="1896553" y="1794305"/>
          <a:ext cx="724607" cy="29813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 rot="10800000">
        <a:off x="1985994" y="1853933"/>
        <a:ext cx="545725" cy="178882"/>
      </dsp:txXfrm>
    </dsp:sp>
    <dsp:sp modelId="{8A64AD0A-8A25-488B-A0E1-01FD3057D933}">
      <dsp:nvSpPr>
        <dsp:cNvPr id="0" name=""/>
        <dsp:cNvSpPr/>
      </dsp:nvSpPr>
      <dsp:spPr>
        <a:xfrm>
          <a:off x="0" y="1517466"/>
          <a:ext cx="1703646" cy="851823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Environmental determinants</a:t>
          </a:r>
        </a:p>
      </dsp:txBody>
      <dsp:txXfrm>
        <a:off x="24949" y="1542415"/>
        <a:ext cx="1653748" cy="801925"/>
      </dsp:txXfrm>
    </dsp:sp>
    <dsp:sp modelId="{51CDDC6C-3E9B-46E9-8BF7-81C8E224E302}">
      <dsp:nvSpPr>
        <dsp:cNvPr id="0" name=""/>
        <dsp:cNvSpPr/>
      </dsp:nvSpPr>
      <dsp:spPr>
        <a:xfrm rot="18762070">
          <a:off x="1189686" y="1035575"/>
          <a:ext cx="724607" cy="298138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1279127" y="1095203"/>
        <a:ext cx="545725" cy="178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B3D7A-F0AF-4B4A-A1F5-F4F829EC16AD}">
      <dsp:nvSpPr>
        <dsp:cNvPr id="0" name=""/>
        <dsp:cNvSpPr/>
      </dsp:nvSpPr>
      <dsp:spPr>
        <a:xfrm>
          <a:off x="973829" y="0"/>
          <a:ext cx="2193053" cy="1553440"/>
        </a:xfrm>
        <a:prstGeom prst="ellipse">
          <a:avLst/>
        </a:prstGeom>
        <a:solidFill>
          <a:srgbClr val="00FFC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Materials</a:t>
          </a:r>
        </a:p>
      </dsp:txBody>
      <dsp:txXfrm>
        <a:off x="1294994" y="227496"/>
        <a:ext cx="1550723" cy="1098448"/>
      </dsp:txXfrm>
    </dsp:sp>
    <dsp:sp modelId="{DDBEFD3C-ADB2-4888-9D4B-7709D6F38D65}">
      <dsp:nvSpPr>
        <dsp:cNvPr id="0" name=""/>
        <dsp:cNvSpPr/>
      </dsp:nvSpPr>
      <dsp:spPr>
        <a:xfrm>
          <a:off x="3166883" y="759519"/>
          <a:ext cx="1301033" cy="34401"/>
        </a:xfrm>
        <a:custGeom>
          <a:avLst/>
          <a:gdLst/>
          <a:ahLst/>
          <a:cxnLst/>
          <a:rect l="0" t="0" r="0" b="0"/>
          <a:pathLst>
            <a:path>
              <a:moveTo>
                <a:pt x="0" y="17200"/>
              </a:moveTo>
              <a:lnTo>
                <a:pt x="1301033" y="172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784874" y="744194"/>
        <a:ext cx="65051" cy="65051"/>
      </dsp:txXfrm>
    </dsp:sp>
    <dsp:sp modelId="{7CC6855E-A915-48FE-BE24-399C95CDDFC0}">
      <dsp:nvSpPr>
        <dsp:cNvPr id="0" name=""/>
        <dsp:cNvSpPr/>
      </dsp:nvSpPr>
      <dsp:spPr>
        <a:xfrm>
          <a:off x="4467916" y="0"/>
          <a:ext cx="1553440" cy="1553440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Prior exposure survey</a:t>
          </a:r>
        </a:p>
      </dsp:txBody>
      <dsp:txXfrm>
        <a:off x="4695412" y="227496"/>
        <a:ext cx="1098448" cy="1098448"/>
      </dsp:txXfrm>
    </dsp:sp>
    <dsp:sp modelId="{EE3E708C-115C-4512-9F01-FE15B98C4E72}">
      <dsp:nvSpPr>
        <dsp:cNvPr id="0" name=""/>
        <dsp:cNvSpPr/>
      </dsp:nvSpPr>
      <dsp:spPr>
        <a:xfrm rot="1404085">
          <a:off x="2918546" y="1587063"/>
          <a:ext cx="2128049" cy="34401"/>
        </a:xfrm>
        <a:custGeom>
          <a:avLst/>
          <a:gdLst/>
          <a:ahLst/>
          <a:cxnLst/>
          <a:rect l="0" t="0" r="0" b="0"/>
          <a:pathLst>
            <a:path>
              <a:moveTo>
                <a:pt x="0" y="17200"/>
              </a:moveTo>
              <a:lnTo>
                <a:pt x="2128049" y="172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 dirty="0"/>
        </a:p>
      </dsp:txBody>
      <dsp:txXfrm>
        <a:off x="3929369" y="1551063"/>
        <a:ext cx="106402" cy="106402"/>
      </dsp:txXfrm>
    </dsp:sp>
    <dsp:sp modelId="{FDB59541-E486-4A1F-A6BF-32F784E5FCF7}">
      <dsp:nvSpPr>
        <dsp:cNvPr id="0" name=""/>
        <dsp:cNvSpPr/>
      </dsp:nvSpPr>
      <dsp:spPr>
        <a:xfrm>
          <a:off x="4786269" y="1535429"/>
          <a:ext cx="2600147" cy="1958561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3 x film clips: Moana helpful, Moana non- helpful, Scooby Doo</a:t>
          </a:r>
          <a:r>
            <a:rPr lang="en-GB" sz="2000" kern="1200" dirty="0"/>
            <a:t>)</a:t>
          </a:r>
        </a:p>
      </dsp:txBody>
      <dsp:txXfrm>
        <a:off x="5167052" y="1822254"/>
        <a:ext cx="1838581" cy="1384911"/>
      </dsp:txXfrm>
    </dsp:sp>
    <dsp:sp modelId="{0644301E-3A67-4EDF-A00F-EB6A0B7C2F9D}">
      <dsp:nvSpPr>
        <dsp:cNvPr id="0" name=""/>
        <dsp:cNvSpPr/>
      </dsp:nvSpPr>
      <dsp:spPr>
        <a:xfrm rot="3017262">
          <a:off x="2068506" y="2617553"/>
          <a:ext cx="3090189" cy="34401"/>
        </a:xfrm>
        <a:custGeom>
          <a:avLst/>
          <a:gdLst/>
          <a:ahLst/>
          <a:cxnLst/>
          <a:rect l="0" t="0" r="0" b="0"/>
          <a:pathLst>
            <a:path>
              <a:moveTo>
                <a:pt x="0" y="17200"/>
              </a:moveTo>
              <a:lnTo>
                <a:pt x="3090189" y="172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3536346" y="2557500"/>
        <a:ext cx="154509" cy="154509"/>
      </dsp:txXfrm>
    </dsp:sp>
    <dsp:sp modelId="{F46CB0CA-B06A-4CAA-BDF3-DBAA58AF33F0}">
      <dsp:nvSpPr>
        <dsp:cNvPr id="0" name=""/>
        <dsp:cNvSpPr/>
      </dsp:nvSpPr>
      <dsp:spPr>
        <a:xfrm>
          <a:off x="3704616" y="3759251"/>
          <a:ext cx="2976189" cy="1553440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Standardized instructions</a:t>
          </a:r>
        </a:p>
      </dsp:txBody>
      <dsp:txXfrm>
        <a:off x="4140469" y="3986747"/>
        <a:ext cx="2104483" cy="1098448"/>
      </dsp:txXfrm>
    </dsp:sp>
    <dsp:sp modelId="{6899F9E2-DDC5-4A5C-B9EA-529B4B9D99AE}">
      <dsp:nvSpPr>
        <dsp:cNvPr id="0" name=""/>
        <dsp:cNvSpPr/>
      </dsp:nvSpPr>
      <dsp:spPr>
        <a:xfrm rot="5448806">
          <a:off x="1571698" y="2016955"/>
          <a:ext cx="961608" cy="34401"/>
        </a:xfrm>
        <a:custGeom>
          <a:avLst/>
          <a:gdLst/>
          <a:ahLst/>
          <a:cxnLst/>
          <a:rect l="0" t="0" r="0" b="0"/>
          <a:pathLst>
            <a:path>
              <a:moveTo>
                <a:pt x="0" y="17200"/>
              </a:moveTo>
              <a:lnTo>
                <a:pt x="961608" y="1720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2028463" y="2010116"/>
        <a:ext cx="48080" cy="48080"/>
      </dsp:txXfrm>
    </dsp:sp>
    <dsp:sp modelId="{82F7169C-3F65-4E7E-B7C8-775EB0DB4945}">
      <dsp:nvSpPr>
        <dsp:cNvPr id="0" name=""/>
        <dsp:cNvSpPr/>
      </dsp:nvSpPr>
      <dsp:spPr>
        <a:xfrm>
          <a:off x="859432" y="2514709"/>
          <a:ext cx="2332738" cy="2800106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3x tasks: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Word search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Spot the difference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Where’s Wally</a:t>
          </a:r>
        </a:p>
      </dsp:txBody>
      <dsp:txXfrm>
        <a:off x="1201054" y="2924775"/>
        <a:ext cx="1649494" cy="19799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18F89-51D7-4E9B-9642-AAA6B7B4CBA1}">
      <dsp:nvSpPr>
        <dsp:cNvPr id="0" name=""/>
        <dsp:cNvSpPr/>
      </dsp:nvSpPr>
      <dsp:spPr>
        <a:xfrm>
          <a:off x="26934" y="68810"/>
          <a:ext cx="1910441" cy="2362244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Bandura’s (2001) social cognitive theory</a:t>
          </a:r>
        </a:p>
      </dsp:txBody>
      <dsp:txXfrm>
        <a:off x="306712" y="414753"/>
        <a:ext cx="1350885" cy="1670358"/>
      </dsp:txXfrm>
    </dsp:sp>
    <dsp:sp modelId="{B5C9DFA2-5389-4A8A-8064-DB4D53254519}">
      <dsp:nvSpPr>
        <dsp:cNvPr id="0" name=""/>
        <dsp:cNvSpPr/>
      </dsp:nvSpPr>
      <dsp:spPr>
        <a:xfrm rot="26">
          <a:off x="1937375" y="1211136"/>
          <a:ext cx="613115" cy="77611"/>
        </a:xfrm>
        <a:custGeom>
          <a:avLst/>
          <a:gdLst/>
          <a:ahLst/>
          <a:cxnLst/>
          <a:rect l="0" t="0" r="0" b="0"/>
          <a:pathLst>
            <a:path>
              <a:moveTo>
                <a:pt x="0" y="38805"/>
              </a:moveTo>
              <a:lnTo>
                <a:pt x="613115" y="388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228605" y="1234614"/>
        <a:ext cx="30655" cy="30655"/>
      </dsp:txXfrm>
    </dsp:sp>
    <dsp:sp modelId="{4A22F3E7-477A-4A6F-A1FA-D4104C4BF69B}">
      <dsp:nvSpPr>
        <dsp:cNvPr id="0" name=""/>
        <dsp:cNvSpPr/>
      </dsp:nvSpPr>
      <dsp:spPr>
        <a:xfrm>
          <a:off x="2550491" y="68833"/>
          <a:ext cx="2928120" cy="2362244"/>
        </a:xfrm>
        <a:prstGeom prst="ellipse">
          <a:avLst/>
        </a:prstGeom>
        <a:solidFill>
          <a:srgbClr val="AFE9E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</a:rPr>
            <a:t>Behaviours within Disney films that elicit positive results are being learned, stored and acted upon when children are viewing them on a regular basis</a:t>
          </a:r>
          <a:r>
            <a:rPr lang="en-GB" sz="1400" kern="1200" dirty="0">
              <a:solidFill>
                <a:srgbClr val="000000"/>
              </a:solidFill>
            </a:rPr>
            <a:t>. </a:t>
          </a:r>
          <a:endParaRPr lang="en-GB" sz="1400" kern="1200" dirty="0"/>
        </a:p>
      </dsp:txBody>
      <dsp:txXfrm>
        <a:off x="2979304" y="414776"/>
        <a:ext cx="2070494" cy="16703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0EABE-90B7-463A-95F0-607ACD1621D5}">
      <dsp:nvSpPr>
        <dsp:cNvPr id="0" name=""/>
        <dsp:cNvSpPr/>
      </dsp:nvSpPr>
      <dsp:spPr>
        <a:xfrm>
          <a:off x="0" y="243841"/>
          <a:ext cx="2241685" cy="177383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Childs academic achievement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(Malecki &amp; Elliot, 2002)</a:t>
          </a:r>
        </a:p>
      </dsp:txBody>
      <dsp:txXfrm>
        <a:off x="328287" y="503613"/>
        <a:ext cx="1585111" cy="1254293"/>
      </dsp:txXfrm>
    </dsp:sp>
    <dsp:sp modelId="{CFD49D1A-FDD3-470E-A459-515897D36621}">
      <dsp:nvSpPr>
        <dsp:cNvPr id="0" name=""/>
        <dsp:cNvSpPr/>
      </dsp:nvSpPr>
      <dsp:spPr>
        <a:xfrm>
          <a:off x="4017556" y="243840"/>
          <a:ext cx="2166310" cy="16457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Peer relationships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(Lansford et al, 2008)</a:t>
          </a:r>
        </a:p>
      </dsp:txBody>
      <dsp:txXfrm>
        <a:off x="4334805" y="484851"/>
        <a:ext cx="1531812" cy="1163702"/>
      </dsp:txXfrm>
    </dsp:sp>
    <dsp:sp modelId="{740A93CA-22E8-4B0B-8A8D-40239BEDFFC3}">
      <dsp:nvSpPr>
        <dsp:cNvPr id="0" name=""/>
        <dsp:cNvSpPr/>
      </dsp:nvSpPr>
      <dsp:spPr>
        <a:xfrm>
          <a:off x="2116887" y="243841"/>
          <a:ext cx="2162133" cy="171387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Quality of friendships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(Rubin et al, 2006)</a:t>
          </a:r>
        </a:p>
      </dsp:txBody>
      <dsp:txXfrm>
        <a:off x="2433524" y="494832"/>
        <a:ext cx="1528859" cy="1211892"/>
      </dsp:txXfrm>
    </dsp:sp>
    <dsp:sp modelId="{0374D7F9-3E06-4534-B0FA-1B9A975C1812}">
      <dsp:nvSpPr>
        <dsp:cNvPr id="0" name=""/>
        <dsp:cNvSpPr/>
      </dsp:nvSpPr>
      <dsp:spPr>
        <a:xfrm>
          <a:off x="5894115" y="258923"/>
          <a:ext cx="2233791" cy="167785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Overall psychosocial development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(Shirlie, 2009)</a:t>
          </a:r>
        </a:p>
      </dsp:txBody>
      <dsp:txXfrm>
        <a:off x="6221246" y="504639"/>
        <a:ext cx="1579529" cy="11864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A7FE9-70A3-4CB6-8DFD-6D3A57624CC9}">
      <dsp:nvSpPr>
        <dsp:cNvPr id="0" name=""/>
        <dsp:cNvSpPr/>
      </dsp:nvSpPr>
      <dsp:spPr>
        <a:xfrm>
          <a:off x="158144" y="304850"/>
          <a:ext cx="1978750" cy="1077351"/>
        </a:xfrm>
        <a:prstGeom prst="ellipse">
          <a:avLst/>
        </a:prstGeom>
        <a:solidFill>
          <a:srgbClr val="00FFCC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Sample</a:t>
          </a:r>
        </a:p>
      </dsp:txBody>
      <dsp:txXfrm>
        <a:off x="447925" y="462624"/>
        <a:ext cx="1399188" cy="761803"/>
      </dsp:txXfrm>
    </dsp:sp>
    <dsp:sp modelId="{D7923E9B-1E7B-4185-983B-6E1469811F21}">
      <dsp:nvSpPr>
        <dsp:cNvPr id="0" name=""/>
        <dsp:cNvSpPr/>
      </dsp:nvSpPr>
      <dsp:spPr>
        <a:xfrm rot="21111991">
          <a:off x="2320497" y="454706"/>
          <a:ext cx="532217" cy="36629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2321050" y="535740"/>
        <a:ext cx="422327" cy="219779"/>
      </dsp:txXfrm>
    </dsp:sp>
    <dsp:sp modelId="{2BC0425C-6ADF-4CF3-B257-B5C2263BE5D6}">
      <dsp:nvSpPr>
        <dsp:cNvPr id="0" name=""/>
        <dsp:cNvSpPr/>
      </dsp:nvSpPr>
      <dsp:spPr>
        <a:xfrm>
          <a:off x="3027609" y="82104"/>
          <a:ext cx="1974020" cy="703327"/>
        </a:xfrm>
        <a:prstGeom prst="ellipse">
          <a:avLst/>
        </a:prstGeom>
        <a:solidFill>
          <a:srgbClr val="00FFCC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Girlguiding and scouts</a:t>
          </a:r>
        </a:p>
      </dsp:txBody>
      <dsp:txXfrm>
        <a:off x="3316698" y="185104"/>
        <a:ext cx="1395842" cy="497327"/>
      </dsp:txXfrm>
    </dsp:sp>
    <dsp:sp modelId="{35D97B11-CEAC-4C71-95C4-AA8F71FB3473}">
      <dsp:nvSpPr>
        <dsp:cNvPr id="0" name=""/>
        <dsp:cNvSpPr/>
      </dsp:nvSpPr>
      <dsp:spPr>
        <a:xfrm rot="1104355">
          <a:off x="2176528" y="1086301"/>
          <a:ext cx="501853" cy="36629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2179339" y="1142212"/>
        <a:ext cx="391963" cy="219779"/>
      </dsp:txXfrm>
    </dsp:sp>
    <dsp:sp modelId="{B81FF595-50A5-4D7A-808E-52B47279FE5C}">
      <dsp:nvSpPr>
        <dsp:cNvPr id="0" name=""/>
        <dsp:cNvSpPr/>
      </dsp:nvSpPr>
      <dsp:spPr>
        <a:xfrm>
          <a:off x="2648604" y="1207514"/>
          <a:ext cx="2422974" cy="1077351"/>
        </a:xfrm>
        <a:prstGeom prst="ellipse">
          <a:avLst/>
        </a:prstGeom>
        <a:solidFill>
          <a:srgbClr val="00FFCC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Demand characteristics</a:t>
          </a:r>
        </a:p>
      </dsp:txBody>
      <dsp:txXfrm>
        <a:off x="3003440" y="1365288"/>
        <a:ext cx="1713302" cy="761803"/>
      </dsp:txXfrm>
    </dsp:sp>
    <dsp:sp modelId="{5144FC5E-3E8F-4A75-B9D1-7E2385FD393E}">
      <dsp:nvSpPr>
        <dsp:cNvPr id="0" name=""/>
        <dsp:cNvSpPr/>
      </dsp:nvSpPr>
      <dsp:spPr>
        <a:xfrm rot="3696058">
          <a:off x="1401193" y="1496780"/>
          <a:ext cx="397099" cy="366299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1430006" y="1521707"/>
        <a:ext cx="287209" cy="219779"/>
      </dsp:txXfrm>
    </dsp:sp>
    <dsp:sp modelId="{026707BD-D0D8-44FD-8057-522EE8A8E3A9}">
      <dsp:nvSpPr>
        <dsp:cNvPr id="0" name=""/>
        <dsp:cNvSpPr/>
      </dsp:nvSpPr>
      <dsp:spPr>
        <a:xfrm>
          <a:off x="1188581" y="1991544"/>
          <a:ext cx="1741786" cy="1077351"/>
        </a:xfrm>
        <a:prstGeom prst="ellipse">
          <a:avLst/>
        </a:prstGeom>
        <a:solidFill>
          <a:srgbClr val="00FFCC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Existing prosocial behaviour</a:t>
          </a:r>
        </a:p>
      </dsp:txBody>
      <dsp:txXfrm>
        <a:off x="1443660" y="2149318"/>
        <a:ext cx="1231628" cy="761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0397B-1BB4-4BB7-9840-DD5F98376F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482B6-CE1A-4328-BA15-BC6A1126DE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3A820-D9FA-46F8-B1CC-B1793096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C5BEC-C158-4615-BA54-6EE1FB7A4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5E1B5-6BB6-4BFE-80A9-9146EA8C9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309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9D9AD-0DC3-4E8B-BBBA-515B5C13B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DB90D-822B-4860-BC73-0EEC3F224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4AFF2-0326-4FE8-BFBE-D072CD273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D974B-C2C3-4510-890A-26DD86314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D5A7A-922C-4707-9869-D7C8D8F5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971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BF87B-3540-406E-9865-6CE1B5312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7AC941-7D3A-42EB-9623-0DAEC079F2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0A6D4-43DC-4B08-9282-92979408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18B78-A0D9-4827-8595-A9C459C43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E343F1-E959-445A-9433-A3B9698F6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086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FB639-B234-4ECD-AD92-0CDB60295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7567-C42A-462F-8148-A9F2F8F4D6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9C67D-8C09-4AD4-8007-A4E33F3EB4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C725AC-05EB-4613-BA97-59392A857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C22C9E-1F50-468B-978B-7B9B9F1DF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787ED-5D77-44CE-BEC6-7ABC38857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952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B55E1-61B9-48F0-AC9C-984EE282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B6681-162C-4367-B7C2-8DFAA02BEA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DA7919-1676-4B57-BE66-CEB3F29B0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7C0736-318D-4B23-8DCE-DAB1CC7B70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BCAD2-DB1E-4218-BDE1-4AAD5D93DD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AFAAC3-B1F8-4F9B-887A-F12BA9F93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A7501C-5733-453A-BDDB-4159965B3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E80A24-4BF1-48BB-B842-5E2292341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014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31547-38A1-4A00-9782-EA4A124C9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20FAA6-0B71-448C-9816-8BEE102F4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753D8A-4AFB-46C6-9764-F4551A5A8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197DD8-46C7-4C6A-A552-17ED3A3F9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410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F854C6-B507-4F9B-9D84-9A4B6B28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9722E4-CD02-470A-99F8-A996E7A9F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355E8E-CF0C-4577-B295-F7305EC33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178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4A90-467E-4F25-9CF6-33A741B4B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1D8E0-2179-4633-882C-14A3D5112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06F82-FF8B-4F4E-A95F-970A114BD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C250C9-1E68-4696-AD93-CE59CF58E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51938-D052-415F-ADDF-D1A8FCD25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DD00DA-AA87-49E8-8B2D-C602A5DAB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878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243A2-B579-4C8F-9A31-38E5F8990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D9114F-BBBA-419B-8893-8133CAD4DB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92332-6AFE-4781-8EF0-1A78055565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2A3F7-2B8C-49E8-B161-FEF632727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CAF656-F1D0-47D4-8980-A1C37808E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03CFD0-619A-4BD5-8E23-78C28CB4A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71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C86B9-9FE5-4B9B-9B7B-38A6B42DD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2A5991-4B3D-41EC-AA92-67E05701F2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A7DB3E-ABDA-44E8-B736-ABF1B0890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A64EF-83F6-43D9-9E31-6B68EC006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2D7F71-0B3C-4225-A2C9-9F4289D4F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4399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D2A20D-830D-41AD-B6F3-DD9E1B3801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099BDF-E91C-48BB-9951-52773351E0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D44F5-0EA8-40AD-B427-A00D35867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BFA31-7B15-4B33-83F7-D1BDAB166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0DC43-3D77-4A0F-A165-B761890C4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92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9BB5F2-A003-4AAF-AAB4-E68A0AB8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29721-71D5-4C7D-9D66-B7553E09F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8142D-D819-4E52-A501-68492C109E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38471-3FB6-47D6-85C6-3053D32A9110}" type="datetimeFigureOut">
              <a:rPr lang="en-GB" smtClean="0"/>
              <a:t>21/05/2019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3FE0D-94A1-4510-AB30-580D4D4BD1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D0B16-214D-4548-B11E-17D3AB1D65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57D22-7DE7-492B-9553-2E9068B07F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0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der.today/how-am-i-trying-to-mentor-software-developers-e2a38e65be7c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a-cupofrain.blogspot.com/2017/01/movie-moana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-cupofrain.blogspot.com/2017/01/movie-moana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der.today/how-am-i-trying-to-mentor-software-developers-e2a38e65be7c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a-cupofrain.blogspot.com/2017/01/movie-moana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hyperlink" Target="https://a-cupofrain.blogspot.com/2017/01/movie-moana.html" TargetMode="External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.jpg"/><Relationship Id="rId7" Type="http://schemas.openxmlformats.org/officeDocument/2006/relationships/diagramData" Target="../diagrams/data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der.today/how-am-i-trying-to-mentor-software-developers-e2a38e65be7c" TargetMode="External"/><Relationship Id="rId11" Type="http://schemas.microsoft.com/office/2007/relationships/diagramDrawing" Target="../diagrams/drawing2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2.xml"/><Relationship Id="rId4" Type="http://schemas.openxmlformats.org/officeDocument/2006/relationships/hyperlink" Target="https://a-cupofrain.blogspot.com/2017/01/movie-moana.html" TargetMode="External"/><Relationship Id="rId9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der.today/how-am-i-trying-to-mentor-software-developers-e2a38e65be7c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a-cupofrain.blogspot.com/2017/01/movie-moana.html" TargetMode="External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-cupofrain.blogspot.com/2017/01/movie-moana.html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1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10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a-cupofrain.blogspot.com/2017/01/movie-moana.html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1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image" Target="../media/image1.jpg"/><Relationship Id="rId7" Type="http://schemas.openxmlformats.org/officeDocument/2006/relationships/diagramData" Target="../diagrams/data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der.today/how-am-i-trying-to-mentor-software-developers-e2a38e65be7c" TargetMode="External"/><Relationship Id="rId11" Type="http://schemas.microsoft.com/office/2007/relationships/diagramDrawing" Target="../diagrams/drawing5.xml"/><Relationship Id="rId5" Type="http://schemas.openxmlformats.org/officeDocument/2006/relationships/image" Target="../media/image2.png"/><Relationship Id="rId10" Type="http://schemas.openxmlformats.org/officeDocument/2006/relationships/diagramColors" Target="../diagrams/colors5.xml"/><Relationship Id="rId4" Type="http://schemas.openxmlformats.org/officeDocument/2006/relationships/hyperlink" Target="https://a-cupofrain.blogspot.com/2017/01/movie-moana.html" TargetMode="External"/><Relationship Id="rId9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oder.today/how-am-i-trying-to-mentor-software-developers-e2a38e65be7c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-cupofrain.blogspot.com/2017/01/movie-moana.html" TargetMode="External"/><Relationship Id="rId4" Type="http://schemas.openxmlformats.org/officeDocument/2006/relationships/image" Target="../media/image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a-cupofrain.blogspot.com/2017/01/movie-moan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der.today/how-am-i-trying-to-mentor-software-developers-e2a38e65be7c" TargetMode="Externa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3ED6F-F478-4CCE-B191-C3BCAFAED6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007335"/>
            <a:ext cx="6455833" cy="1497998"/>
          </a:xfrm>
        </p:spPr>
        <p:txBody>
          <a:bodyPr anchor="t">
            <a:noAutofit/>
          </a:bodyPr>
          <a:lstStyle/>
          <a:p>
            <a:pPr algn="l"/>
            <a:r>
              <a:rPr lang="en-GB" sz="4800" dirty="0"/>
              <a:t>The effect of Disney films on children’s helping behaviour.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629F2-F007-4D93-A2B8-10B581C7DA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288965"/>
            <a:ext cx="6455833" cy="665853"/>
          </a:xfrm>
        </p:spPr>
        <p:txBody>
          <a:bodyPr anchor="b">
            <a:noAutofit/>
          </a:bodyPr>
          <a:lstStyle/>
          <a:p>
            <a:pPr algn="l"/>
            <a:r>
              <a:rPr lang="en-GB" dirty="0"/>
              <a:t>Dissertation in Psychology</a:t>
            </a:r>
          </a:p>
          <a:p>
            <a:pPr algn="l"/>
            <a:r>
              <a:rPr lang="en-GB" dirty="0"/>
              <a:t>1600980</a:t>
            </a:r>
          </a:p>
          <a:p>
            <a:pPr algn="l"/>
            <a:r>
              <a:rPr lang="en-GB" dirty="0"/>
              <a:t>2019</a:t>
            </a:r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E26B9EF5-5D92-4AC7-BC55-FC5C4C98E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05C5575-0F07-43D0-AE78-81EAA8E6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848EDEFF-F19A-4251-AE1A-8A9F320628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222" r="-2" b="28778"/>
          <a:stretch/>
        </p:blipFill>
        <p:spPr>
          <a:xfrm>
            <a:off x="3639395" y="10"/>
            <a:ext cx="4023360" cy="298023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pic>
        <p:nvPicPr>
          <p:cNvPr id="8" name="Picture 7" descr="A close up of a person&#10;&#10;Description automatically generated">
            <a:extLst>
              <a:ext uri="{FF2B5EF4-FFF2-40B4-BE49-F238E27FC236}">
                <a16:creationId xmlns:a16="http://schemas.microsoft.com/office/drawing/2014/main" id="{CB730FAB-19B4-4440-B3BD-A6FC86B4993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002" r="19040" b="-2"/>
          <a:stretch/>
        </p:blipFill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68B8CA-380F-4623-8255-81842F3FA38B}"/>
              </a:ext>
            </a:extLst>
          </p:cNvPr>
          <p:cNvSpPr txBox="1"/>
          <p:nvPr/>
        </p:nvSpPr>
        <p:spPr>
          <a:xfrm>
            <a:off x="9732673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a-cupofrain.blogspot.com/2017/01/movie-moan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4DD869-FC5E-4DBC-AE06-3B7624074E39}"/>
              </a:ext>
            </a:extLst>
          </p:cNvPr>
          <p:cNvSpPr txBox="1"/>
          <p:nvPr/>
        </p:nvSpPr>
        <p:spPr>
          <a:xfrm>
            <a:off x="7400107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s://coder.today/how-am-i-trying-to-mentor-software-developers-e2a38e65be7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9497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EC9205-59AD-457F-8137-6B76DDF9F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" y="193355"/>
            <a:ext cx="5492141" cy="846231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Prosocial behaviour</a:t>
            </a:r>
          </a:p>
        </p:txBody>
      </p:sp>
      <p:sp>
        <p:nvSpPr>
          <p:cNvPr id="14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E22DA945-3AF7-4683-8103-71F8E72BD58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871" r="-1" b="34427"/>
          <a:stretch/>
        </p:blipFill>
        <p:spPr>
          <a:xfrm>
            <a:off x="6632714" y="1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5829D-A0DA-44ED-AF4A-3A641A593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957" y="1349829"/>
            <a:ext cx="6483095" cy="5197928"/>
          </a:xfrm>
          <a:solidFill>
            <a:srgbClr val="AFE9EF"/>
          </a:solidFill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Prosocial behaviour has become an issue of great interest to educators and those working with adolescents </a:t>
            </a:r>
            <a:r>
              <a:rPr lang="en-GB" sz="1600" dirty="0"/>
              <a:t>(Shirilla, 2009).</a:t>
            </a:r>
            <a:endParaRPr lang="en-GB" sz="16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Good development of prosocial behaviours leads to improved academic performance, healthy psychological development and deters unhealthy behaviours </a:t>
            </a:r>
            <a:r>
              <a:rPr lang="en-GB" sz="1600" dirty="0"/>
              <a:t>(Shirilla, 2009). </a:t>
            </a:r>
            <a:endParaRPr lang="en-GB" sz="16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Malecki &amp; Elliot (2002): longitudinal study. Found positive correlation between prosocial behaviour and academic performance.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One factor that has been found to influence the development of prosocial behaviour is media</a:t>
            </a:r>
            <a:r>
              <a:rPr lang="en-GB" sz="2000" dirty="0">
                <a:solidFill>
                  <a:srgbClr val="000000"/>
                </a:solidFill>
              </a:rPr>
              <a:t>.</a:t>
            </a:r>
          </a:p>
          <a:p>
            <a:endParaRPr lang="en-GB" sz="1700" dirty="0">
              <a:solidFill>
                <a:srgbClr val="000000"/>
              </a:solidFill>
            </a:endParaRPr>
          </a:p>
        </p:txBody>
      </p:sp>
      <p:sp>
        <p:nvSpPr>
          <p:cNvPr id="16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3B943E31-8C5E-428C-BBC1-B51CA1F2E60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761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858129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F6BA9C4B-3B6E-4D63-BD86-2C43AB5E78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7772400" y="-154031"/>
            <a:ext cx="4578834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EF3C115A-DEDD-4063-A401-118531D4F5A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8133943" y="2796647"/>
            <a:ext cx="3601402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9023B5-C39E-4703-B67F-D3238FEC5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655" y="176708"/>
            <a:ext cx="1813016" cy="837705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3600" b="1" i="1" dirty="0">
                <a:solidFill>
                  <a:srgbClr val="000000"/>
                </a:solidFill>
              </a:rPr>
              <a:t>Media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6220A7-A705-4A3D-8C5A-D08B7786B88C}"/>
              </a:ext>
            </a:extLst>
          </p:cNvPr>
          <p:cNvSpPr/>
          <p:nvPr/>
        </p:nvSpPr>
        <p:spPr>
          <a:xfrm>
            <a:off x="284524" y="1104662"/>
            <a:ext cx="7487876" cy="6617196"/>
          </a:xfrm>
          <a:prstGeom prst="rect">
            <a:avLst/>
          </a:prstGeom>
          <a:solidFill>
            <a:srgbClr val="AFE9EF"/>
          </a:solidFill>
        </p:spPr>
        <p:txBody>
          <a:bodyPr wrap="square">
            <a:spAutoFit/>
          </a:bodyPr>
          <a:lstStyle/>
          <a:p>
            <a:endParaRPr lang="en-GB" b="1" i="1" u="sng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Rideout, Foehr and Roberts (2010):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</a:rPr>
              <a:t>Increase of media use among children from 6.19 hours to 7. 38 hours per day 2004-2009.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</a:rPr>
              <a:t>99% of respondents have TV in bedroom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</a:rPr>
              <a:t>Leading choice of activity other than sleeping.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Studies such as this demonstrate that media is a dominant force in the lives of children.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It is said that some form of learning is taking place when children view media, influencing modes of socialising. (Oyero &amp; Oyesomi, 2014).</a:t>
            </a:r>
          </a:p>
          <a:p>
            <a:endParaRPr lang="en-GB" sz="2400" b="1" i="1" u="sng" dirty="0">
              <a:solidFill>
                <a:srgbClr val="000000"/>
              </a:solidFill>
            </a:endParaRPr>
          </a:p>
          <a:p>
            <a:endParaRPr lang="en-GB" sz="1600" b="1" i="1" u="sng" dirty="0">
              <a:solidFill>
                <a:srgbClr val="000000"/>
              </a:solidFill>
            </a:endParaRPr>
          </a:p>
          <a:p>
            <a:endParaRPr lang="en-GB" b="1" i="1" u="sng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4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BA62D-C80E-4180-8D8B-9FBEF0B13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898" y="252284"/>
            <a:ext cx="6949440" cy="640715"/>
          </a:xfrm>
          <a:solidFill>
            <a:srgbClr val="00FFCC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2400" b="1" i="1" dirty="0"/>
              <a:t>Social cognitive theory </a:t>
            </a:r>
            <a:r>
              <a:rPr lang="en-GB" sz="2000" dirty="0"/>
              <a:t>(Bandura, 2001).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B4FA1D9-6091-445B-BD00-6874CF8DD5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5312538"/>
              </p:ext>
            </p:extLst>
          </p:nvPr>
        </p:nvGraphicFramePr>
        <p:xfrm>
          <a:off x="1410940" y="1242854"/>
          <a:ext cx="4519518" cy="3359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9A170553-D119-450F-833A-3155944D607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7135" r="1" b="34694"/>
          <a:stretch/>
        </p:blipFill>
        <p:spPr>
          <a:xfrm>
            <a:off x="7992502" y="408403"/>
            <a:ext cx="4042409" cy="2286000"/>
          </a:xfrm>
          <a:prstGeom prst="rect">
            <a:avLst/>
          </a:prstGeom>
        </p:spPr>
      </p:pic>
      <p:pic>
        <p:nvPicPr>
          <p:cNvPr id="9" name="Picture 8" descr="A close up of a person&#10;&#10;Description automatically generated">
            <a:extLst>
              <a:ext uri="{FF2B5EF4-FFF2-40B4-BE49-F238E27FC236}">
                <a16:creationId xmlns:a16="http://schemas.microsoft.com/office/drawing/2014/main" id="{FFCD7333-0E7B-4875-91B5-CCE136EFCFD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566" r="4604" b="-2"/>
          <a:stretch/>
        </p:blipFill>
        <p:spPr>
          <a:xfrm>
            <a:off x="7992502" y="3429000"/>
            <a:ext cx="4042410" cy="3388994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FD4733FD-57C8-46D7-83C2-5364E6368DB2}"/>
              </a:ext>
            </a:extLst>
          </p:cNvPr>
          <p:cNvSpPr/>
          <p:nvPr/>
        </p:nvSpPr>
        <p:spPr>
          <a:xfrm>
            <a:off x="2250830" y="4331128"/>
            <a:ext cx="2075124" cy="1342073"/>
          </a:xfrm>
          <a:prstGeom prst="ellipse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Children attend to the information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F676DDE-91E3-425D-9EB5-AC550F9F2268}"/>
              </a:ext>
            </a:extLst>
          </p:cNvPr>
          <p:cNvSpPr/>
          <p:nvPr/>
        </p:nvSpPr>
        <p:spPr>
          <a:xfrm>
            <a:off x="359898" y="5048687"/>
            <a:ext cx="1904012" cy="1342073"/>
          </a:xfrm>
          <a:prstGeom prst="ellipse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Remember the information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6F81C5E-F1B3-4663-820D-2CBA20003A43}"/>
              </a:ext>
            </a:extLst>
          </p:cNvPr>
          <p:cNvSpPr/>
          <p:nvPr/>
        </p:nvSpPr>
        <p:spPr>
          <a:xfrm>
            <a:off x="4009324" y="5263643"/>
            <a:ext cx="2075124" cy="1342073"/>
          </a:xfrm>
          <a:prstGeom prst="ellipse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Reconstruct the information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31E8F07-B8D2-4578-8EB8-8F0DA112EBFA}"/>
              </a:ext>
            </a:extLst>
          </p:cNvPr>
          <p:cNvSpPr/>
          <p:nvPr/>
        </p:nvSpPr>
        <p:spPr>
          <a:xfrm>
            <a:off x="5996943" y="4529969"/>
            <a:ext cx="2302368" cy="1404710"/>
          </a:xfrm>
          <a:prstGeom prst="ellipse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Motivated to learn: positive results</a:t>
            </a:r>
          </a:p>
        </p:txBody>
      </p:sp>
    </p:spTree>
    <p:extLst>
      <p:ext uri="{BB962C8B-B14F-4D97-AF65-F5344CB8AC3E}">
        <p14:creationId xmlns:p14="http://schemas.microsoft.com/office/powerpoint/2010/main" val="2656689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9781C937-6D8A-42D4-81AD-B16F5892F5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7102928" y="-168318"/>
            <a:ext cx="5242187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D138B4D2-0723-4046-A522-AE930C2B44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6089904" y="2487168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4E8240-C6BA-4545-A452-E5210DB38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163452"/>
            <a:ext cx="1856559" cy="963219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3600" b="1" i="1" dirty="0">
                <a:solidFill>
                  <a:srgbClr val="000000"/>
                </a:solidFill>
              </a:rPr>
              <a:t>Disney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77FFB-4994-4C68-A9F4-594E2B8D7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929" y="1208231"/>
            <a:ext cx="6613071" cy="5567876"/>
          </a:xfrm>
          <a:solidFill>
            <a:srgbClr val="AFE9EF"/>
          </a:solidFill>
        </p:spPr>
        <p:txBody>
          <a:bodyPr anchor="ctr">
            <a:no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In line with social cognitive theory, the regular and repeated viewing of Disney films should result in learnt behaviours.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Padilla-Walker et al., (2013) found that an act of prosocial behaviour occurs once every minute.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Research into the effect of Disney on children’s learnt behaviours has been predominantly negative, focusing on stereotypes and violence (Natasia &amp; Uppal, 2010; England et al, 2011; Coyne &amp; Whitehead, 2008).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de Leeuw &amp; van der Laan (2018) : found that children were more helpful following exposure to a clip of helping behaviour in the Disney film Cars, than those who were exposed to non-helpful behaviour in the same film. </a:t>
            </a:r>
          </a:p>
        </p:txBody>
      </p:sp>
    </p:spTree>
    <p:extLst>
      <p:ext uri="{BB962C8B-B14F-4D97-AF65-F5344CB8AC3E}">
        <p14:creationId xmlns:p14="http://schemas.microsoft.com/office/powerpoint/2010/main" val="744567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3348623C-B1EC-47A9-A8A2-FD9D92DEC4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7552950" y="217479"/>
            <a:ext cx="4792166" cy="2982921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5908F948-AD7B-49C0-B4E3-1602C6359B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7353539" y="3549849"/>
            <a:ext cx="4602001" cy="3090672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A7E4E1-EEDE-4AEB-9ABF-48F92BC1F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158" y="28799"/>
            <a:ext cx="1807574" cy="676671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3600" b="1" i="1" dirty="0">
                <a:solidFill>
                  <a:srgbClr val="000000"/>
                </a:solidFill>
              </a:rPr>
              <a:t>Study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F03FC7-353D-4736-B34C-6251DFFF284C}"/>
              </a:ext>
            </a:extLst>
          </p:cNvPr>
          <p:cNvSpPr txBox="1"/>
          <p:nvPr/>
        </p:nvSpPr>
        <p:spPr>
          <a:xfrm>
            <a:off x="804997" y="16177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9FA955-F765-4EDB-AB58-F9422504DD09}"/>
              </a:ext>
            </a:extLst>
          </p:cNvPr>
          <p:cNvSpPr txBox="1"/>
          <p:nvPr/>
        </p:nvSpPr>
        <p:spPr>
          <a:xfrm>
            <a:off x="338158" y="950190"/>
            <a:ext cx="7236018" cy="5663089"/>
          </a:xfrm>
          <a:prstGeom prst="rect">
            <a:avLst/>
          </a:prstGeom>
          <a:solidFill>
            <a:srgbClr val="AFE9EF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A partial replication of  de leeuw &amp; van der Laan (2017) study.</a:t>
            </a:r>
          </a:p>
          <a:p>
            <a:endParaRPr lang="en-GB" sz="2400" dirty="0"/>
          </a:p>
          <a:p>
            <a:r>
              <a:rPr lang="en-GB" sz="2400" dirty="0"/>
              <a:t>Aimed to address some of the limitations: </a:t>
            </a:r>
          </a:p>
          <a:p>
            <a:r>
              <a:rPr lang="en-GB" sz="2400" dirty="0"/>
              <a:t>       </a:t>
            </a:r>
          </a:p>
          <a:p>
            <a:r>
              <a:rPr lang="en-GB" sz="2400" dirty="0"/>
              <a:t>           Film choice        Conditions        Observation           </a:t>
            </a:r>
          </a:p>
          <a:p>
            <a:r>
              <a:rPr lang="en-GB" sz="2400" dirty="0"/>
              <a:t>                                                                       </a:t>
            </a:r>
          </a:p>
          <a:p>
            <a:endParaRPr lang="en-GB" sz="2400" dirty="0"/>
          </a:p>
          <a:p>
            <a:r>
              <a:rPr lang="en-GB" sz="2400" b="1" dirty="0"/>
              <a:t>Aim</a:t>
            </a:r>
            <a:r>
              <a:rPr lang="en-GB" sz="2400" dirty="0"/>
              <a:t> :   To investigate if immediate and prior exposure to Disney movies impacted on a child’s prosocial behaviour, specifically helping behaviour, chosen as it is a high cost act of prosocial behaviour often seen in Disney movies</a:t>
            </a:r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130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BDB4B32E-4A13-4A82-B573-7876773A93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8213270" y="-168318"/>
            <a:ext cx="4131845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DF6A8E3A-0FFB-4CBF-B5FD-46DD5B4DE13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7739742" y="2487168"/>
            <a:ext cx="4613801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1058E0-36DB-4F90-9AF4-540519F02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469" y="120356"/>
            <a:ext cx="1415688" cy="676671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</a:rPr>
              <a:t>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6AEEC-92B5-4C27-93BD-B90477B65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6" y="930639"/>
            <a:ext cx="8229599" cy="5905525"/>
          </a:xfrm>
          <a:solidFill>
            <a:srgbClr val="AFE9EF"/>
          </a:solidFill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Rationale</a:t>
            </a:r>
            <a:r>
              <a:rPr lang="en-GB" sz="2400" dirty="0">
                <a:solidFill>
                  <a:srgbClr val="000000"/>
                </a:solidFill>
              </a:rPr>
              <a:t>: </a:t>
            </a:r>
          </a:p>
          <a:p>
            <a:pPr marL="285750" indent="-285750"/>
            <a:r>
              <a:rPr lang="en-GB" sz="2400" dirty="0">
                <a:solidFill>
                  <a:srgbClr val="000000"/>
                </a:solidFill>
              </a:rPr>
              <a:t>Children spend more time with media than in school </a:t>
            </a:r>
            <a:r>
              <a:rPr lang="en-GB" sz="1800" dirty="0">
                <a:solidFill>
                  <a:srgbClr val="000000"/>
                </a:solidFill>
              </a:rPr>
              <a:t>(Rideout, Foehr &amp; Roberts, 2010).</a:t>
            </a:r>
          </a:p>
          <a:p>
            <a:pPr marL="285750" indent="-285750"/>
            <a:r>
              <a:rPr lang="en-GB" sz="2400" dirty="0">
                <a:solidFill>
                  <a:srgbClr val="000000"/>
                </a:solidFill>
              </a:rPr>
              <a:t>Prosocial behaviours are an asset for healthy psychosocial development </a:t>
            </a:r>
            <a:r>
              <a:rPr lang="en-GB" sz="1800" dirty="0">
                <a:solidFill>
                  <a:srgbClr val="000000"/>
                </a:solidFill>
              </a:rPr>
              <a:t>(Shirillia, 2009).</a:t>
            </a:r>
          </a:p>
          <a:p>
            <a:pPr marL="285750" indent="-285750"/>
            <a:r>
              <a:rPr lang="en-GB" sz="2400" dirty="0">
                <a:solidFill>
                  <a:srgbClr val="000000"/>
                </a:solidFill>
              </a:rPr>
              <a:t>Are a deterrent for future problematic behaviours </a:t>
            </a:r>
            <a:r>
              <a:rPr lang="en-GB" sz="1800" dirty="0">
                <a:solidFill>
                  <a:srgbClr val="000000"/>
                </a:solidFill>
              </a:rPr>
              <a:t>(Shirillia, 2009).</a:t>
            </a:r>
          </a:p>
          <a:p>
            <a:pPr marL="285750" indent="-285750"/>
            <a:r>
              <a:rPr lang="en-GB" sz="2400" dirty="0">
                <a:solidFill>
                  <a:srgbClr val="000000"/>
                </a:solidFill>
              </a:rPr>
              <a:t>Predictors of future academic functioning </a:t>
            </a:r>
            <a:r>
              <a:rPr lang="en-GB" sz="1800" dirty="0">
                <a:solidFill>
                  <a:srgbClr val="000000"/>
                </a:solidFill>
              </a:rPr>
              <a:t>(Shirillia, 2009).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Disney films are hugely popular , readily available and are viewed repeatedly.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It is important to explore the potential effects that this type of media is having on our young people .</a:t>
            </a:r>
            <a:endParaRPr lang="en-GB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366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E05BC4-D6E3-424B-97EB-37BCF50D1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945" y="52686"/>
            <a:ext cx="4977976" cy="946528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Hypotheses</a:t>
            </a:r>
          </a:p>
        </p:txBody>
      </p:sp>
      <p:sp>
        <p:nvSpPr>
          <p:cNvPr id="14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0D44C58B-A4C3-4F88-BBD6-BDDF5B1FA7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871" r="-1" b="34427"/>
          <a:stretch/>
        </p:blipFill>
        <p:spPr>
          <a:xfrm>
            <a:off x="6679870" y="30677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3E9DA-32E6-45B3-93F0-2CB7C7068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945" y="1086536"/>
            <a:ext cx="6365925" cy="5526535"/>
          </a:xfrm>
          <a:solidFill>
            <a:srgbClr val="AFE9EF"/>
          </a:solidFill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1)   </a:t>
            </a:r>
            <a:r>
              <a:rPr lang="en-GB" sz="2400" dirty="0">
                <a:solidFill>
                  <a:srgbClr val="000000"/>
                </a:solidFill>
              </a:rPr>
              <a:t>That helping behaviour would be greater following the viewing of a helping clip from the Disney film Moana, than following the viewing of a non-helping clip from the same film and a clip from a control film; Scooby Doo</a:t>
            </a:r>
            <a:r>
              <a:rPr lang="en-GB" sz="2000" dirty="0">
                <a:solidFill>
                  <a:srgbClr val="000000"/>
                </a:solidFill>
              </a:rPr>
              <a:t>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2)  That high levels of prior exposure to Disney films would result in greater helping behaviour than low or average levels.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1700" dirty="0">
              <a:solidFill>
                <a:srgbClr val="000000"/>
              </a:solidFill>
            </a:endParaRPr>
          </a:p>
        </p:txBody>
      </p:sp>
      <p:sp>
        <p:nvSpPr>
          <p:cNvPr id="16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9096A1D4-0685-462E-904D-89BB2936EEA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761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4226157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FB247BAE-EFD8-4664-91A9-916DEE46E7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6083786" y="-168318"/>
            <a:ext cx="6261330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7" name="Picture 6" descr="A close up of a person&#10;&#10;Description automatically generated">
            <a:extLst>
              <a:ext uri="{FF2B5EF4-FFF2-40B4-BE49-F238E27FC236}">
                <a16:creationId xmlns:a16="http://schemas.microsoft.com/office/drawing/2014/main" id="{20D7FBC8-DC86-4A7C-AD44-378385395D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6089904" y="2487168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2CEDC-D283-46BA-ABAF-316C0EC2D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529" y="114865"/>
            <a:ext cx="4803636" cy="682162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85790-F15E-4A7E-9C7B-694C9F4F1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282" y="1518557"/>
            <a:ext cx="5913189" cy="4917973"/>
          </a:xfrm>
          <a:solidFill>
            <a:srgbClr val="AFE9EF"/>
          </a:solidFill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rgbClr val="000000"/>
                </a:solidFill>
              </a:rPr>
              <a:t>Design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An experimental mixed-subjects design.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 A 3x3x2x2 </a:t>
            </a:r>
            <a:r>
              <a:rPr lang="en-GB" sz="2400" dirty="0" err="1">
                <a:solidFill>
                  <a:srgbClr val="000000"/>
                </a:solidFill>
              </a:rPr>
              <a:t>anova</a:t>
            </a:r>
            <a:r>
              <a:rPr lang="en-GB" sz="2400" dirty="0">
                <a:solidFill>
                  <a:srgbClr val="000000"/>
                </a:solidFill>
              </a:rPr>
              <a:t> to examine main effects. 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IV’s: film clip, prior exposure, gender, age.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DV: number of times help was given.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All children took part in all three conditions: A-Disney helpful, B-Disney non-helpful, C-control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5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937569C-55B4-439D-A247-CC3CE2BF4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61550-3E78-4CC9-AA86-A503B0464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1736155" cy="688473"/>
          </a:xfrm>
          <a:solidFill>
            <a:srgbClr val="AFE9EF"/>
          </a:solidFill>
        </p:spPr>
        <p:txBody>
          <a:bodyPr>
            <a:normAutofit/>
          </a:bodyPr>
          <a:lstStyle/>
          <a:p>
            <a:r>
              <a:rPr lang="en-GB" sz="2400" b="1" i="1" dirty="0"/>
              <a:t>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ADC4D-B7D9-469B-AF5D-E67925941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69" y="1613589"/>
            <a:ext cx="6204984" cy="3626917"/>
          </a:xfrm>
        </p:spPr>
        <p:txBody>
          <a:bodyPr>
            <a:normAutofit/>
          </a:bodyPr>
          <a:lstStyle/>
          <a:p>
            <a:r>
              <a:rPr lang="en-GB" sz="2400" dirty="0"/>
              <a:t>A probability sample of local Brownies, Rainbows, Cubs and Scouts.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35FC750B-9AB2-409D-B760-691DBE582B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7135" r="1" b="34694"/>
          <a:stretch/>
        </p:blipFill>
        <p:spPr>
          <a:xfrm>
            <a:off x="7707980" y="0"/>
            <a:ext cx="2224825" cy="2487493"/>
          </a:xfrm>
          <a:prstGeom prst="rect">
            <a:avLst/>
          </a:prstGeom>
        </p:spPr>
      </p:pic>
      <p:pic>
        <p:nvPicPr>
          <p:cNvPr id="6" name="Picture 5" descr="A close up of a person&#10;&#10;Description automatically generated">
            <a:extLst>
              <a:ext uri="{FF2B5EF4-FFF2-40B4-BE49-F238E27FC236}">
                <a16:creationId xmlns:a16="http://schemas.microsoft.com/office/drawing/2014/main" id="{E5AFBEE8-917F-4195-9F4F-1998145208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66" r="4604" b="-2"/>
          <a:stretch/>
        </p:blipFill>
        <p:spPr>
          <a:xfrm>
            <a:off x="9932806" y="0"/>
            <a:ext cx="2259193" cy="248749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02BBB5-5354-4141-A3F1-FEE6705A99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751358"/>
              </p:ext>
            </p:extLst>
          </p:nvPr>
        </p:nvGraphicFramePr>
        <p:xfrm>
          <a:off x="7829551" y="2670092"/>
          <a:ext cx="4042411" cy="352763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309263">
                  <a:extLst>
                    <a:ext uri="{9D8B030D-6E8A-4147-A177-3AD203B41FA5}">
                      <a16:colId xmlns:a16="http://schemas.microsoft.com/office/drawing/2014/main" val="1866466401"/>
                    </a:ext>
                  </a:extLst>
                </a:gridCol>
                <a:gridCol w="866574">
                  <a:extLst>
                    <a:ext uri="{9D8B030D-6E8A-4147-A177-3AD203B41FA5}">
                      <a16:colId xmlns:a16="http://schemas.microsoft.com/office/drawing/2014/main" val="3917642010"/>
                    </a:ext>
                  </a:extLst>
                </a:gridCol>
                <a:gridCol w="866574">
                  <a:extLst>
                    <a:ext uri="{9D8B030D-6E8A-4147-A177-3AD203B41FA5}">
                      <a16:colId xmlns:a16="http://schemas.microsoft.com/office/drawing/2014/main" val="1652241433"/>
                    </a:ext>
                  </a:extLst>
                </a:gridCol>
              </a:tblGrid>
              <a:tr h="465039">
                <a:tc>
                  <a:txBody>
                    <a:bodyPr/>
                    <a:lstStyle/>
                    <a:p>
                      <a:r>
                        <a:rPr lang="en-GB" sz="1400" dirty="0"/>
                        <a:t>Demographic variables</a:t>
                      </a:r>
                      <a:endParaRPr lang="en-GB" sz="1400" b="1" dirty="0">
                        <a:solidFill>
                          <a:srgbClr val="FFFFFF"/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</a:t>
                      </a:r>
                      <a:endParaRPr lang="en-GB" sz="1600" b="1" dirty="0">
                        <a:solidFill>
                          <a:srgbClr val="FFFFFF"/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%</a:t>
                      </a:r>
                      <a:endParaRPr lang="en-GB" sz="1400" b="1" dirty="0">
                        <a:solidFill>
                          <a:srgbClr val="FFFFFF"/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3616106682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Male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45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47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3941373433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Female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51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53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385586914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5-7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53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55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471615109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8-10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43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45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4177471453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25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26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3140875295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41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43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2765006027"/>
                  </a:ext>
                </a:extLst>
              </a:tr>
              <a:tr h="437513"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31</a:t>
                      </a:r>
                      <a:endParaRPr lang="en-GB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3565" marR="92139" marT="92139" marB="92139"/>
                </a:tc>
                <a:extLst>
                  <a:ext uri="{0D108BD9-81ED-4DB2-BD59-A6C34878D82A}">
                    <a16:rowId xmlns:a16="http://schemas.microsoft.com/office/drawing/2014/main" val="2112883891"/>
                  </a:ext>
                </a:extLst>
              </a:tr>
            </a:tbl>
          </a:graphicData>
        </a:graphic>
      </p:graphicFrame>
      <p:pic>
        <p:nvPicPr>
          <p:cNvPr id="8" name="Picture 7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5C3E7E91-8E99-4181-8E1A-E07C167A9F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16" y="2709862"/>
            <a:ext cx="1645224" cy="1438275"/>
          </a:xfrm>
          <a:prstGeom prst="rect">
            <a:avLst/>
          </a:prstGeom>
        </p:spPr>
      </p:pic>
      <p:pic>
        <p:nvPicPr>
          <p:cNvPr id="10" name="Picture 9" descr="A picture containing clipart&#10;&#10;Description automatically generated">
            <a:extLst>
              <a:ext uri="{FF2B5EF4-FFF2-40B4-BE49-F238E27FC236}">
                <a16:creationId xmlns:a16="http://schemas.microsoft.com/office/drawing/2014/main" id="{6A70373B-E451-41E0-8797-F83299BDF1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7671" y="2706232"/>
            <a:ext cx="1256569" cy="1543050"/>
          </a:xfrm>
          <a:prstGeom prst="rect">
            <a:avLst/>
          </a:prstGeom>
        </p:spPr>
      </p:pic>
      <p:pic>
        <p:nvPicPr>
          <p:cNvPr id="13" name="Picture 12" descr="A picture containing clipart&#10;&#10;Description automatically generated">
            <a:extLst>
              <a:ext uri="{FF2B5EF4-FFF2-40B4-BE49-F238E27FC236}">
                <a16:creationId xmlns:a16="http://schemas.microsoft.com/office/drawing/2014/main" id="{65906184-9801-430B-A6B8-6FAF17E232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338" y="2706232"/>
            <a:ext cx="1256569" cy="1491637"/>
          </a:xfrm>
          <a:prstGeom prst="rect">
            <a:avLst/>
          </a:prstGeom>
        </p:spPr>
      </p:pic>
      <p:pic>
        <p:nvPicPr>
          <p:cNvPr id="15" name="Picture 1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5CEFFB3-4A0E-48D1-8F79-57BE6FE6848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2661" y="2731938"/>
            <a:ext cx="1177004" cy="149163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248306D-1704-493B-AC66-DBC3F51DCF0C}"/>
              </a:ext>
            </a:extLst>
          </p:cNvPr>
          <p:cNvSpPr txBox="1"/>
          <p:nvPr/>
        </p:nvSpPr>
        <p:spPr>
          <a:xfrm>
            <a:off x="929539" y="4751240"/>
            <a:ext cx="1035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5-7 years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072263D-9509-4160-8A17-772E814B4455}"/>
              </a:ext>
            </a:extLst>
          </p:cNvPr>
          <p:cNvSpPr txBox="1"/>
          <p:nvPr/>
        </p:nvSpPr>
        <p:spPr>
          <a:xfrm>
            <a:off x="2661745" y="4751240"/>
            <a:ext cx="1152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8-10 years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A04C4E-CD4D-49CA-BF7A-B31876B85D01}"/>
              </a:ext>
            </a:extLst>
          </p:cNvPr>
          <p:cNvSpPr txBox="1"/>
          <p:nvPr/>
        </p:nvSpPr>
        <p:spPr>
          <a:xfrm>
            <a:off x="4274189" y="4751240"/>
            <a:ext cx="1035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5-7 years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F5AF50-94B0-44D6-BD50-1B3E7FD758F3}"/>
              </a:ext>
            </a:extLst>
          </p:cNvPr>
          <p:cNvSpPr txBox="1"/>
          <p:nvPr/>
        </p:nvSpPr>
        <p:spPr>
          <a:xfrm>
            <a:off x="5769614" y="4751240"/>
            <a:ext cx="1152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8-10 years</a:t>
            </a:r>
          </a:p>
        </p:txBody>
      </p:sp>
    </p:spTree>
    <p:extLst>
      <p:ext uri="{BB962C8B-B14F-4D97-AF65-F5344CB8AC3E}">
        <p14:creationId xmlns:p14="http://schemas.microsoft.com/office/powerpoint/2010/main" val="933089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8603A-FE81-4151-B72D-A8376C93B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106" y="326441"/>
            <a:ext cx="1472294" cy="865545"/>
          </a:xfrm>
        </p:spPr>
        <p:txBody>
          <a:bodyPr>
            <a:normAutofit/>
          </a:bodyPr>
          <a:lstStyle/>
          <a:p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14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76859F1D-61C1-4AE1-A128-CDE0D6E85B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871" r="-1" b="34427"/>
          <a:stretch/>
        </p:blipFill>
        <p:spPr>
          <a:xfrm>
            <a:off x="6632714" y="1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DE0C6-5785-46B6-927A-9F422BFF8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1191986"/>
            <a:ext cx="6151333" cy="4868985"/>
          </a:xfrm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6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9DA6A24A-407C-41D2-8231-F17BAD4F5C9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761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742518C-B517-41C2-9605-D305ADFA1C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2260866"/>
              </p:ext>
            </p:extLst>
          </p:nvPr>
        </p:nvGraphicFramePr>
        <p:xfrm>
          <a:off x="-704545" y="571501"/>
          <a:ext cx="8128000" cy="5644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40248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8247790E-ADE5-4F02-BB6C-1EDE5EEF97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6083786" y="-168318"/>
            <a:ext cx="6261330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24BFAF20-9155-4325-8A08-51C3DB8DB4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6089904" y="2487168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11554D-C036-4FED-AB6E-266F1394A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616" y="133118"/>
            <a:ext cx="1982833" cy="530792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808B9-5D53-4687-9704-ABDEEBB37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1" y="797028"/>
            <a:ext cx="6263639" cy="6060972"/>
          </a:xfrm>
          <a:solidFill>
            <a:srgbClr val="AFE9EF"/>
          </a:solidFill>
        </p:spPr>
        <p:txBody>
          <a:bodyPr anchor="ctr">
            <a:noAutofit/>
          </a:bodyPr>
          <a:lstStyle/>
          <a:p>
            <a:endParaRPr lang="en-GB" sz="2400" b="1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Following ethical approval, written consent was obtained from parents and group leaders.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The children completed a demographic survey  (name, gender and age).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b="1" dirty="0">
                <a:solidFill>
                  <a:srgbClr val="000000"/>
                </a:solidFill>
              </a:rPr>
              <a:t>Prior Disney exposure </a:t>
            </a:r>
            <a:r>
              <a:rPr lang="en-GB" sz="2400" dirty="0">
                <a:solidFill>
                  <a:srgbClr val="000000"/>
                </a:solidFill>
              </a:rPr>
              <a:t>: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40 most recently released Disney films.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Asked to select how many times they had seen each film; never, once, twice, more than twice.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Scores were given for each answer and scores added for an overall score which placed them as high (81-120), average (41-80) or low (0-40).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2245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person&#10;&#10;Description automatically generated">
            <a:extLst>
              <a:ext uri="{FF2B5EF4-FFF2-40B4-BE49-F238E27FC236}">
                <a16:creationId xmlns:a16="http://schemas.microsoft.com/office/drawing/2014/main" id="{AF9E6345-752C-45B8-86F0-42EDA15C54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87" r="4724" b="-2"/>
          <a:stretch/>
        </p:blipFill>
        <p:spPr>
          <a:xfrm>
            <a:off x="7643133" y="2873828"/>
            <a:ext cx="4548867" cy="3984171"/>
          </a:xfrm>
          <a:custGeom>
            <a:avLst/>
            <a:gdLst>
              <a:gd name="connsiteX0" fmla="*/ 3140343 w 5485419"/>
              <a:gd name="connsiteY0" fmla="*/ 0 h 4610469"/>
              <a:gd name="connsiteX1" fmla="*/ 5360901 w 5485419"/>
              <a:gd name="connsiteY1" fmla="*/ 919786 h 4610469"/>
              <a:gd name="connsiteX2" fmla="*/ 5485419 w 5485419"/>
              <a:gd name="connsiteY2" fmla="*/ 1056789 h 4610469"/>
              <a:gd name="connsiteX3" fmla="*/ 5485419 w 5485419"/>
              <a:gd name="connsiteY3" fmla="*/ 4610469 h 4610469"/>
              <a:gd name="connsiteX4" fmla="*/ 366137 w 5485419"/>
              <a:gd name="connsiteY4" fmla="*/ 4610469 h 4610469"/>
              <a:gd name="connsiteX5" fmla="*/ 246784 w 5485419"/>
              <a:gd name="connsiteY5" fmla="*/ 4362707 h 4610469"/>
              <a:gd name="connsiteX6" fmla="*/ 0 w 5485419"/>
              <a:gd name="connsiteY6" fmla="*/ 3140344 h 4610469"/>
              <a:gd name="connsiteX7" fmla="*/ 3140343 w 5485419"/>
              <a:gd name="connsiteY7" fmla="*/ 0 h 4610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5419" h="4610469">
                <a:moveTo>
                  <a:pt x="3140343" y="0"/>
                </a:moveTo>
                <a:cubicBezTo>
                  <a:pt x="4007525" y="0"/>
                  <a:pt x="4792611" y="351495"/>
                  <a:pt x="5360901" y="919786"/>
                </a:cubicBezTo>
                <a:lnTo>
                  <a:pt x="5485419" y="1056789"/>
                </a:lnTo>
                <a:lnTo>
                  <a:pt x="5485419" y="4610469"/>
                </a:lnTo>
                <a:lnTo>
                  <a:pt x="366137" y="4610469"/>
                </a:lnTo>
                <a:lnTo>
                  <a:pt x="246784" y="4362707"/>
                </a:lnTo>
                <a:cubicBezTo>
                  <a:pt x="87874" y="3987002"/>
                  <a:pt x="0" y="3573935"/>
                  <a:pt x="0" y="3140344"/>
                </a:cubicBezTo>
                <a:cubicBezTo>
                  <a:pt x="0" y="1405980"/>
                  <a:pt x="1405980" y="0"/>
                  <a:pt x="3140343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F1ADB595-8DB3-4F58-ABC8-122BAEF6FF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6824" r="2" b="34383"/>
          <a:stretch/>
        </p:blipFill>
        <p:spPr>
          <a:xfrm>
            <a:off x="6780930" y="0"/>
            <a:ext cx="4548867" cy="2614366"/>
          </a:xfrm>
          <a:custGeom>
            <a:avLst/>
            <a:gdLst>
              <a:gd name="connsiteX0" fmla="*/ 28132 w 4548867"/>
              <a:gd name="connsiteY0" fmla="*/ 0 h 2614366"/>
              <a:gd name="connsiteX1" fmla="*/ 4520736 w 4548867"/>
              <a:gd name="connsiteY1" fmla="*/ 0 h 2614366"/>
              <a:gd name="connsiteX2" fmla="*/ 4537124 w 4548867"/>
              <a:gd name="connsiteY2" fmla="*/ 107385 h 2614366"/>
              <a:gd name="connsiteX3" fmla="*/ 4548867 w 4548867"/>
              <a:gd name="connsiteY3" fmla="*/ 339933 h 2614366"/>
              <a:gd name="connsiteX4" fmla="*/ 2274434 w 4548867"/>
              <a:gd name="connsiteY4" fmla="*/ 2614366 h 2614366"/>
              <a:gd name="connsiteX5" fmla="*/ 0 w 4548867"/>
              <a:gd name="connsiteY5" fmla="*/ 339933 h 2614366"/>
              <a:gd name="connsiteX6" fmla="*/ 11743 w 4548867"/>
              <a:gd name="connsiteY6" fmla="*/ 107385 h 2614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8867" h="2614366">
                <a:moveTo>
                  <a:pt x="28132" y="0"/>
                </a:moveTo>
                <a:lnTo>
                  <a:pt x="4520736" y="0"/>
                </a:lnTo>
                <a:lnTo>
                  <a:pt x="4537124" y="107385"/>
                </a:lnTo>
                <a:cubicBezTo>
                  <a:pt x="4544889" y="183845"/>
                  <a:pt x="4548867" y="261424"/>
                  <a:pt x="4548867" y="339933"/>
                </a:cubicBezTo>
                <a:cubicBezTo>
                  <a:pt x="4548867" y="1596068"/>
                  <a:pt x="3530568" y="2614366"/>
                  <a:pt x="2274434" y="2614366"/>
                </a:cubicBezTo>
                <a:cubicBezTo>
                  <a:pt x="1018299" y="2614366"/>
                  <a:pt x="0" y="1596068"/>
                  <a:pt x="0" y="339933"/>
                </a:cubicBezTo>
                <a:cubicBezTo>
                  <a:pt x="0" y="261424"/>
                  <a:pt x="3978" y="183845"/>
                  <a:pt x="11743" y="107385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37BAF8-EA97-496B-9DF6-3D53B6A19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5D81455-CBC3-46B7-A7CA-D4AF68EF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81" y="193355"/>
            <a:ext cx="2572176" cy="427131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Procedure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6898E3-E7B4-436F-B537-0C0164D33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16" y="848293"/>
            <a:ext cx="6780930" cy="5668337"/>
          </a:xfrm>
          <a:solidFill>
            <a:srgbClr val="AFE9EF"/>
          </a:solidFill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The children viewed each of the film clips, with film clip order being counter balanced.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After viewing, 20 minutes was given for the children to complete 6 tasks in pairs: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           Clip A – word search,   Clip B- Spot the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                  difference, Clip C – Where’s Wally?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 Tasks had their difficulty manipulated to ensure each child would require help from  their partner at different stages.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The experiment was filmed and data analysed by the experimenter.</a:t>
            </a:r>
          </a:p>
        </p:txBody>
      </p:sp>
    </p:spTree>
    <p:extLst>
      <p:ext uri="{BB962C8B-B14F-4D97-AF65-F5344CB8AC3E}">
        <p14:creationId xmlns:p14="http://schemas.microsoft.com/office/powerpoint/2010/main" val="1054037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5597-CB6C-49D2-9067-ECF84D559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860" y="109173"/>
            <a:ext cx="2002221" cy="626588"/>
          </a:xfrm>
        </p:spPr>
        <p:txBody>
          <a:bodyPr>
            <a:normAutofit/>
          </a:bodyPr>
          <a:lstStyle/>
          <a:p>
            <a:r>
              <a:rPr lang="en-GB" sz="2400" b="1" i="1" dirty="0"/>
              <a:t>Results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5346F8C-0349-4C2E-B626-3DAEB2865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844040" y="-6858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9552BDB2-1968-4593-AD3D-4D89DD2072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007623"/>
              </p:ext>
            </p:extLst>
          </p:nvPr>
        </p:nvGraphicFramePr>
        <p:xfrm>
          <a:off x="657859" y="1358197"/>
          <a:ext cx="5227320" cy="1928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val="824528066"/>
                    </a:ext>
                  </a:extLst>
                </a:gridCol>
                <a:gridCol w="1615440">
                  <a:extLst>
                    <a:ext uri="{9D8B030D-6E8A-4147-A177-3AD203B41FA5}">
                      <a16:colId xmlns:a16="http://schemas.microsoft.com/office/drawing/2014/main" val="2308055637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1466547885"/>
                    </a:ext>
                  </a:extLst>
                </a:gridCol>
              </a:tblGrid>
              <a:tr h="556691">
                <a:tc>
                  <a:txBody>
                    <a:bodyPr/>
                    <a:lstStyle/>
                    <a:p>
                      <a:r>
                        <a:rPr lang="en-GB" dirty="0"/>
                        <a:t>Film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211468"/>
                  </a:ext>
                </a:extLst>
              </a:tr>
              <a:tr h="353589">
                <a:tc>
                  <a:txBody>
                    <a:bodyPr/>
                    <a:lstStyle/>
                    <a:p>
                      <a:r>
                        <a:rPr lang="en-GB" dirty="0"/>
                        <a:t>Disney Helpful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5.71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8332583"/>
                  </a:ext>
                </a:extLst>
              </a:tr>
              <a:tr h="610304">
                <a:tc>
                  <a:txBody>
                    <a:bodyPr/>
                    <a:lstStyle/>
                    <a:p>
                      <a:r>
                        <a:rPr lang="en-GB" dirty="0"/>
                        <a:t>Disney non-helpful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329180"/>
                  </a:ext>
                </a:extLst>
              </a:tr>
              <a:tr h="353589">
                <a:tc>
                  <a:txBody>
                    <a:bodyPr/>
                    <a:lstStyle/>
                    <a:p>
                      <a:r>
                        <a:rPr lang="en-GB" dirty="0"/>
                        <a:t>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12.64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68544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9094309-55CE-4CB0-9E2A-9201D4BB5BDB}"/>
              </a:ext>
            </a:extLst>
          </p:cNvPr>
          <p:cNvSpPr txBox="1"/>
          <p:nvPr/>
        </p:nvSpPr>
        <p:spPr>
          <a:xfrm>
            <a:off x="657859" y="731609"/>
            <a:ext cx="2002221" cy="400110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Hypothesis 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CDFC5E4-0D73-4482-AC2C-17C9FAE743D2}"/>
              </a:ext>
            </a:extLst>
          </p:cNvPr>
          <p:cNvSpPr txBox="1"/>
          <p:nvPr/>
        </p:nvSpPr>
        <p:spPr>
          <a:xfrm>
            <a:off x="472546" y="3574576"/>
            <a:ext cx="6565900" cy="2862322"/>
          </a:xfrm>
          <a:prstGeom prst="rect">
            <a:avLst/>
          </a:prstGeom>
          <a:solidFill>
            <a:srgbClr val="AFE9EF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3x3x2x2 mixed anova demonstrated a significant main effect was for helping F(2,168)=34.758. p =.000, ɳp²= .293.</a:t>
            </a:r>
          </a:p>
          <a:p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 </a:t>
            </a:r>
            <a:r>
              <a:rPr lang="en-GB" sz="2000" dirty="0"/>
              <a:t>A post hoc tukey test demonstrated that helping behaviour was significantly greater following the viewing of clip  A ( p=.000,) than following the viewing of  B  (p=.000,) and C  (p= .000).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i="1" dirty="0"/>
              <a:t> </a:t>
            </a:r>
            <a:endParaRPr lang="en-GB" sz="2000" dirty="0"/>
          </a:p>
        </p:txBody>
      </p:sp>
      <p:pic>
        <p:nvPicPr>
          <p:cNvPr id="14" name="Picture 13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6719370A-74A1-4F72-98CF-C7EF142320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6824" r="2" b="34383"/>
          <a:stretch/>
        </p:blipFill>
        <p:spPr>
          <a:xfrm>
            <a:off x="6219440" y="1"/>
            <a:ext cx="4548867" cy="2614366"/>
          </a:xfrm>
          <a:custGeom>
            <a:avLst/>
            <a:gdLst>
              <a:gd name="connsiteX0" fmla="*/ 28132 w 4548867"/>
              <a:gd name="connsiteY0" fmla="*/ 0 h 2614366"/>
              <a:gd name="connsiteX1" fmla="*/ 4520736 w 4548867"/>
              <a:gd name="connsiteY1" fmla="*/ 0 h 2614366"/>
              <a:gd name="connsiteX2" fmla="*/ 4537124 w 4548867"/>
              <a:gd name="connsiteY2" fmla="*/ 107385 h 2614366"/>
              <a:gd name="connsiteX3" fmla="*/ 4548867 w 4548867"/>
              <a:gd name="connsiteY3" fmla="*/ 339933 h 2614366"/>
              <a:gd name="connsiteX4" fmla="*/ 2274434 w 4548867"/>
              <a:gd name="connsiteY4" fmla="*/ 2614366 h 2614366"/>
              <a:gd name="connsiteX5" fmla="*/ 0 w 4548867"/>
              <a:gd name="connsiteY5" fmla="*/ 339933 h 2614366"/>
              <a:gd name="connsiteX6" fmla="*/ 11743 w 4548867"/>
              <a:gd name="connsiteY6" fmla="*/ 107385 h 2614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48867" h="2614366">
                <a:moveTo>
                  <a:pt x="28132" y="0"/>
                </a:moveTo>
                <a:lnTo>
                  <a:pt x="4520736" y="0"/>
                </a:lnTo>
                <a:lnTo>
                  <a:pt x="4537124" y="107385"/>
                </a:lnTo>
                <a:cubicBezTo>
                  <a:pt x="4544889" y="183845"/>
                  <a:pt x="4548867" y="261424"/>
                  <a:pt x="4548867" y="339933"/>
                </a:cubicBezTo>
                <a:cubicBezTo>
                  <a:pt x="4548867" y="1596068"/>
                  <a:pt x="3530568" y="2614366"/>
                  <a:pt x="2274434" y="2614366"/>
                </a:cubicBezTo>
                <a:cubicBezTo>
                  <a:pt x="1018299" y="2614366"/>
                  <a:pt x="0" y="1596068"/>
                  <a:pt x="0" y="339933"/>
                </a:cubicBezTo>
                <a:cubicBezTo>
                  <a:pt x="0" y="261424"/>
                  <a:pt x="3978" y="183845"/>
                  <a:pt x="11743" y="107385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5" name="Picture 14" descr="A close up of a person&#10;&#10;Description automatically generated">
            <a:extLst>
              <a:ext uri="{FF2B5EF4-FFF2-40B4-BE49-F238E27FC236}">
                <a16:creationId xmlns:a16="http://schemas.microsoft.com/office/drawing/2014/main" id="{A977BA52-3B1B-407F-B390-30B67F065B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87" r="4724" b="-2"/>
          <a:stretch/>
        </p:blipFill>
        <p:spPr>
          <a:xfrm>
            <a:off x="7558020" y="2247531"/>
            <a:ext cx="4633980" cy="4610469"/>
          </a:xfrm>
          <a:custGeom>
            <a:avLst/>
            <a:gdLst>
              <a:gd name="connsiteX0" fmla="*/ 3140343 w 5485419"/>
              <a:gd name="connsiteY0" fmla="*/ 0 h 4610469"/>
              <a:gd name="connsiteX1" fmla="*/ 5360901 w 5485419"/>
              <a:gd name="connsiteY1" fmla="*/ 919786 h 4610469"/>
              <a:gd name="connsiteX2" fmla="*/ 5485419 w 5485419"/>
              <a:gd name="connsiteY2" fmla="*/ 1056789 h 4610469"/>
              <a:gd name="connsiteX3" fmla="*/ 5485419 w 5485419"/>
              <a:gd name="connsiteY3" fmla="*/ 4610469 h 4610469"/>
              <a:gd name="connsiteX4" fmla="*/ 366137 w 5485419"/>
              <a:gd name="connsiteY4" fmla="*/ 4610469 h 4610469"/>
              <a:gd name="connsiteX5" fmla="*/ 246784 w 5485419"/>
              <a:gd name="connsiteY5" fmla="*/ 4362707 h 4610469"/>
              <a:gd name="connsiteX6" fmla="*/ 0 w 5485419"/>
              <a:gd name="connsiteY6" fmla="*/ 3140344 h 4610469"/>
              <a:gd name="connsiteX7" fmla="*/ 3140343 w 5485419"/>
              <a:gd name="connsiteY7" fmla="*/ 0 h 4610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5419" h="4610469">
                <a:moveTo>
                  <a:pt x="3140343" y="0"/>
                </a:moveTo>
                <a:cubicBezTo>
                  <a:pt x="4007525" y="0"/>
                  <a:pt x="4792611" y="351495"/>
                  <a:pt x="5360901" y="919786"/>
                </a:cubicBezTo>
                <a:lnTo>
                  <a:pt x="5485419" y="1056789"/>
                </a:lnTo>
                <a:lnTo>
                  <a:pt x="5485419" y="4610469"/>
                </a:lnTo>
                <a:lnTo>
                  <a:pt x="366137" y="4610469"/>
                </a:lnTo>
                <a:lnTo>
                  <a:pt x="246784" y="4362707"/>
                </a:lnTo>
                <a:cubicBezTo>
                  <a:pt x="87874" y="3987002"/>
                  <a:pt x="0" y="3573935"/>
                  <a:pt x="0" y="3140344"/>
                </a:cubicBezTo>
                <a:cubicBezTo>
                  <a:pt x="0" y="1405980"/>
                  <a:pt x="1405980" y="0"/>
                  <a:pt x="3140343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172656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4">
            <a:extLst>
              <a:ext uri="{FF2B5EF4-FFF2-40B4-BE49-F238E27FC236}">
                <a16:creationId xmlns:a16="http://schemas.microsoft.com/office/drawing/2014/main" id="{1E2E0AFE-704B-4CB8-AB9D-D44727875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575911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A3FC83-2295-457A-9AD0-0D744BFE3055}"/>
              </a:ext>
            </a:extLst>
          </p:cNvPr>
          <p:cNvSpPr txBox="1"/>
          <p:nvPr/>
        </p:nvSpPr>
        <p:spPr>
          <a:xfrm>
            <a:off x="436627" y="344695"/>
            <a:ext cx="4911826" cy="6551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u="sng" dirty="0">
                <a:latin typeface="+mj-lt"/>
                <a:ea typeface="+mj-ea"/>
                <a:cs typeface="+mj-cs"/>
              </a:rPr>
              <a:t>Hypothesis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52EAD7-D440-473C-816E-5A08607DA0AD}"/>
              </a:ext>
            </a:extLst>
          </p:cNvPr>
          <p:cNvSpPr txBox="1"/>
          <p:nvPr/>
        </p:nvSpPr>
        <p:spPr>
          <a:xfrm>
            <a:off x="608155" y="881743"/>
            <a:ext cx="5172159" cy="5336176"/>
          </a:xfrm>
          <a:prstGeom prst="rect">
            <a:avLst/>
          </a:prstGeom>
          <a:solidFill>
            <a:srgbClr val="AFE9EF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significant 2-way interaction was not found for exposure x helping F(2, 168) =1.174, p= .324, ɳp² = .027.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3x3 anova was carried out: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Significant findings were found for exposure on helping behavior F(2,186) =27.73, p= .000, ɳp²= .230.</a:t>
            </a: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 High prior exposure was significantly more helpful than those with low exposure (p=.000) and average exposure (p= .004)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Average prior exposure were significantly more helpful than those with low exposure (p= .053) 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9" name="Picture 8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0E19C54F-1DCF-48E7-88FA-26BA8B30EA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7135" r="1" b="34694"/>
          <a:stretch/>
        </p:blipFill>
        <p:spPr>
          <a:xfrm>
            <a:off x="6309361" y="224083"/>
            <a:ext cx="3010068" cy="2142632"/>
          </a:xfrm>
          <a:prstGeom prst="rect">
            <a:avLst/>
          </a:prstGeom>
        </p:spPr>
      </p:pic>
      <p:pic>
        <p:nvPicPr>
          <p:cNvPr id="10" name="Picture 9" descr="A close up of a person&#10;&#10;Description automatically generated">
            <a:extLst>
              <a:ext uri="{FF2B5EF4-FFF2-40B4-BE49-F238E27FC236}">
                <a16:creationId xmlns:a16="http://schemas.microsoft.com/office/drawing/2014/main" id="{ADFD7797-61C6-488E-968A-0681569671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66" r="4604" b="-2"/>
          <a:stretch/>
        </p:blipFill>
        <p:spPr>
          <a:xfrm>
            <a:off x="9299370" y="240459"/>
            <a:ext cx="2555747" cy="2089215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135119E-0EAD-4C55-AA55-20717BC933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1345377"/>
              </p:ext>
            </p:extLst>
          </p:nvPr>
        </p:nvGraphicFramePr>
        <p:xfrm>
          <a:off x="6267528" y="2876115"/>
          <a:ext cx="5858861" cy="33418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10489">
                  <a:extLst>
                    <a:ext uri="{9D8B030D-6E8A-4147-A177-3AD203B41FA5}">
                      <a16:colId xmlns:a16="http://schemas.microsoft.com/office/drawing/2014/main" val="1309007507"/>
                    </a:ext>
                  </a:extLst>
                </a:gridCol>
                <a:gridCol w="1467778">
                  <a:extLst>
                    <a:ext uri="{9D8B030D-6E8A-4147-A177-3AD203B41FA5}">
                      <a16:colId xmlns:a16="http://schemas.microsoft.com/office/drawing/2014/main" val="3834681424"/>
                    </a:ext>
                  </a:extLst>
                </a:gridCol>
                <a:gridCol w="1529037">
                  <a:extLst>
                    <a:ext uri="{9D8B030D-6E8A-4147-A177-3AD203B41FA5}">
                      <a16:colId xmlns:a16="http://schemas.microsoft.com/office/drawing/2014/main" val="456305141"/>
                    </a:ext>
                  </a:extLst>
                </a:gridCol>
                <a:gridCol w="1651557">
                  <a:extLst>
                    <a:ext uri="{9D8B030D-6E8A-4147-A177-3AD203B41FA5}">
                      <a16:colId xmlns:a16="http://schemas.microsoft.com/office/drawing/2014/main" val="1404190298"/>
                    </a:ext>
                  </a:extLst>
                </a:gridCol>
              </a:tblGrid>
              <a:tr h="1066097">
                <a:tc>
                  <a:txBody>
                    <a:bodyPr/>
                    <a:lstStyle/>
                    <a:p>
                      <a:r>
                        <a:rPr lang="en-GB" sz="1600" dirty="0"/>
                        <a:t>Prior exposure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Clip A</a:t>
                      </a:r>
                    </a:p>
                    <a:p>
                      <a:r>
                        <a:rPr lang="en-GB" sz="1600" dirty="0"/>
                        <a:t>Mean           SD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Clip B</a:t>
                      </a:r>
                    </a:p>
                    <a:p>
                      <a:r>
                        <a:rPr lang="en-GB" sz="1600" dirty="0"/>
                        <a:t>Mean           SD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Clip C</a:t>
                      </a:r>
                    </a:p>
                    <a:p>
                      <a:r>
                        <a:rPr lang="en-GB" sz="1600" dirty="0"/>
                        <a:t>Mean            SD</a:t>
                      </a:r>
                    </a:p>
                  </a:txBody>
                  <a:tcPr marL="81805" marR="81805" marT="40903" marB="40903"/>
                </a:tc>
                <a:extLst>
                  <a:ext uri="{0D108BD9-81ED-4DB2-BD59-A6C34878D82A}">
                    <a16:rowId xmlns:a16="http://schemas.microsoft.com/office/drawing/2014/main" val="2180123949"/>
                  </a:ext>
                </a:extLst>
              </a:tr>
              <a:tr h="758569">
                <a:tc>
                  <a:txBody>
                    <a:bodyPr/>
                    <a:lstStyle/>
                    <a:p>
                      <a:r>
                        <a:rPr lang="en-GB" sz="1600" dirty="0"/>
                        <a:t>Low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3.96           7.83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7.56             1.50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2.88               1.98</a:t>
                      </a:r>
                    </a:p>
                  </a:txBody>
                  <a:tcPr marL="81805" marR="81805" marT="40903" marB="40903"/>
                </a:tc>
                <a:extLst>
                  <a:ext uri="{0D108BD9-81ED-4DB2-BD59-A6C34878D82A}">
                    <a16:rowId xmlns:a16="http://schemas.microsoft.com/office/drawing/2014/main" val="2536540036"/>
                  </a:ext>
                </a:extLst>
              </a:tr>
              <a:tr h="758569">
                <a:tc>
                  <a:txBody>
                    <a:bodyPr/>
                    <a:lstStyle/>
                    <a:p>
                      <a:r>
                        <a:rPr lang="en-GB" sz="1600" dirty="0"/>
                        <a:t>Average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5.58            3.48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3.68              1.50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4.19                6.03</a:t>
                      </a:r>
                    </a:p>
                  </a:txBody>
                  <a:tcPr marL="81805" marR="81805" marT="40903" marB="40903"/>
                </a:tc>
                <a:extLst>
                  <a:ext uri="{0D108BD9-81ED-4DB2-BD59-A6C34878D82A}">
                    <a16:rowId xmlns:a16="http://schemas.microsoft.com/office/drawing/2014/main" val="3891283906"/>
                  </a:ext>
                </a:extLst>
              </a:tr>
              <a:tr h="758569">
                <a:tc>
                  <a:txBody>
                    <a:bodyPr/>
                    <a:lstStyle/>
                    <a:p>
                      <a:r>
                        <a:rPr lang="en-GB" sz="1600" dirty="0"/>
                        <a:t>high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7.23            3.08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5.36              2.05</a:t>
                      </a:r>
                    </a:p>
                  </a:txBody>
                  <a:tcPr marL="81805" marR="81805" marT="40903" marB="40903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4.73                1.77</a:t>
                      </a:r>
                    </a:p>
                  </a:txBody>
                  <a:tcPr marL="81805" marR="81805" marT="40903" marB="40903"/>
                </a:tc>
                <a:extLst>
                  <a:ext uri="{0D108BD9-81ED-4DB2-BD59-A6C34878D82A}">
                    <a16:rowId xmlns:a16="http://schemas.microsoft.com/office/drawing/2014/main" val="3965899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315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DAD23-44DD-423E-91AB-090AF4B55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2" y="218591"/>
            <a:ext cx="2392680" cy="488315"/>
          </a:xfrm>
          <a:solidFill>
            <a:srgbClr val="00FFCC"/>
          </a:solidFill>
        </p:spPr>
        <p:txBody>
          <a:bodyPr>
            <a:normAutofit fontScale="90000"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74C27-D9D8-47D8-80AA-1282DE595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                             </a:t>
            </a:r>
          </a:p>
        </p:txBody>
      </p:sp>
      <p:sp>
        <p:nvSpPr>
          <p:cNvPr id="4" name="Callout: Down Arrow 3">
            <a:extLst>
              <a:ext uri="{FF2B5EF4-FFF2-40B4-BE49-F238E27FC236}">
                <a16:creationId xmlns:a16="http://schemas.microsoft.com/office/drawing/2014/main" id="{D3849EF8-6A5E-49B7-A2DD-70FD8CAF5501}"/>
              </a:ext>
            </a:extLst>
          </p:cNvPr>
          <p:cNvSpPr/>
          <p:nvPr/>
        </p:nvSpPr>
        <p:spPr>
          <a:xfrm>
            <a:off x="396563" y="1041043"/>
            <a:ext cx="2590800" cy="914400"/>
          </a:xfrm>
          <a:prstGeom prst="downArrowCallou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Supported  de Leeuw &amp; van der Laan (2018)</a:t>
            </a:r>
          </a:p>
        </p:txBody>
      </p:sp>
      <p:sp>
        <p:nvSpPr>
          <p:cNvPr id="6" name="Callout: Down Arrow 5">
            <a:extLst>
              <a:ext uri="{FF2B5EF4-FFF2-40B4-BE49-F238E27FC236}">
                <a16:creationId xmlns:a16="http://schemas.microsoft.com/office/drawing/2014/main" id="{1750AE46-25A3-4735-9061-56497C6278AA}"/>
              </a:ext>
            </a:extLst>
          </p:cNvPr>
          <p:cNvSpPr/>
          <p:nvPr/>
        </p:nvSpPr>
        <p:spPr>
          <a:xfrm>
            <a:off x="3284381" y="1048663"/>
            <a:ext cx="2590800" cy="914400"/>
          </a:xfrm>
          <a:prstGeom prst="downArrowCallou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Built on  de Leeuw &amp; van der Laan (2018)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0A2432-C697-4B10-A607-2265E6DAA3B8}"/>
              </a:ext>
            </a:extLst>
          </p:cNvPr>
          <p:cNvSpPr/>
          <p:nvPr/>
        </p:nvSpPr>
        <p:spPr>
          <a:xfrm>
            <a:off x="381323" y="2092603"/>
            <a:ext cx="2590800" cy="1112520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Those exposed to Disney helping clip most helpful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70D427-06FF-4023-9536-756FE32C7447}"/>
              </a:ext>
            </a:extLst>
          </p:cNvPr>
          <p:cNvSpPr/>
          <p:nvPr/>
        </p:nvSpPr>
        <p:spPr>
          <a:xfrm>
            <a:off x="3284381" y="2100500"/>
            <a:ext cx="2590800" cy="1112520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Demonstrated long term effects: those with high levels prior exposure most helpful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10BF449-5AA9-4F91-B0E0-F9FE9BB317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8794003"/>
              </p:ext>
            </p:extLst>
          </p:nvPr>
        </p:nvGraphicFramePr>
        <p:xfrm>
          <a:off x="396564" y="3644980"/>
          <a:ext cx="5478618" cy="2440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AC9443B-5CB4-443B-AAAC-175967460298}"/>
              </a:ext>
            </a:extLst>
          </p:cNvPr>
          <p:cNvSpPr txBox="1"/>
          <p:nvPr/>
        </p:nvSpPr>
        <p:spPr>
          <a:xfrm>
            <a:off x="6332059" y="1041043"/>
            <a:ext cx="1790862" cy="2862322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These findings suggest that exposure to Disney films has both short term and long-term effects on helping behaviour ..</a:t>
            </a:r>
            <a:endParaRPr lang="en-GB" sz="2000" dirty="0"/>
          </a:p>
        </p:txBody>
      </p:sp>
      <p:pic>
        <p:nvPicPr>
          <p:cNvPr id="13" name="Picture 12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D6C5CFDD-45C3-4323-8972-65F32E261FE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5025" b="32582"/>
          <a:stretch/>
        </p:blipFill>
        <p:spPr>
          <a:xfrm>
            <a:off x="8321362" y="212695"/>
            <a:ext cx="3627192" cy="3643137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4" name="Picture 13" descr="A close up of a person&#10;&#10;Description automatically generated">
            <a:extLst>
              <a:ext uri="{FF2B5EF4-FFF2-40B4-BE49-F238E27FC236}">
                <a16:creationId xmlns:a16="http://schemas.microsoft.com/office/drawing/2014/main" id="{CD7AFF71-78E2-424F-8D47-C75E6062583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r="-1" b="15346"/>
          <a:stretch/>
        </p:blipFill>
        <p:spPr>
          <a:xfrm>
            <a:off x="8579798" y="3314081"/>
            <a:ext cx="3368756" cy="3543919"/>
          </a:xfrm>
          <a:prstGeom prst="rect">
            <a:avLst/>
          </a:prstGeom>
          <a:effectLst>
            <a:softEdge rad="5334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533F2A-594C-406F-BC13-7D50B4F9F6D9}"/>
              </a:ext>
            </a:extLst>
          </p:cNvPr>
          <p:cNvSpPr txBox="1"/>
          <p:nvPr/>
        </p:nvSpPr>
        <p:spPr>
          <a:xfrm>
            <a:off x="6133937" y="4301500"/>
            <a:ext cx="2829499" cy="1631216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Highlights the benefits of media use in the teaching and harnessing of children’s prosocial behaviours.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69485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F33E6-FCD6-49E3-8B02-2B2A01CE2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54" y="167531"/>
            <a:ext cx="3200400" cy="747395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/>
              <a:t>Implications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2E661C-3F41-47C3-BCDA-F3717F36C8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429314"/>
              </p:ext>
            </p:extLst>
          </p:nvPr>
        </p:nvGraphicFramePr>
        <p:xfrm>
          <a:off x="128449" y="1300748"/>
          <a:ext cx="9022080" cy="256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5721071-4F19-424B-B0ED-7E5ADFEA1706}"/>
              </a:ext>
            </a:extLst>
          </p:cNvPr>
          <p:cNvSpPr/>
          <p:nvPr/>
        </p:nvSpPr>
        <p:spPr>
          <a:xfrm>
            <a:off x="243278" y="3861068"/>
            <a:ext cx="2682240" cy="2560320"/>
          </a:xfrm>
          <a:prstGeom prst="round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Shala (2013): pre-schoolers with positive social development had increased academic success in primary school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626253-CEC8-41FB-8DE8-45307E279124}"/>
              </a:ext>
            </a:extLst>
          </p:cNvPr>
          <p:cNvSpPr/>
          <p:nvPr/>
        </p:nvSpPr>
        <p:spPr>
          <a:xfrm>
            <a:off x="5845710" y="3928255"/>
            <a:ext cx="3154680" cy="2425945"/>
          </a:xfrm>
          <a:prstGeom prst="round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Capara et al (2014): found a decline in verbal aggression and improved school grades following an intervention to improve prosocial behaviour in young adolescents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57BDDF1-0FB2-4C51-B3D3-7C94397BD26D}"/>
              </a:ext>
            </a:extLst>
          </p:cNvPr>
          <p:cNvSpPr/>
          <p:nvPr/>
        </p:nvSpPr>
        <p:spPr>
          <a:xfrm>
            <a:off x="3172925" y="3928256"/>
            <a:ext cx="2506980" cy="2425944"/>
          </a:xfrm>
          <a:prstGeom prst="round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Layous et al ., (2012): when 9-11-year olds engaged in acts of prosocial behaviour over 4 weeks, significant increase in peer acceptance</a:t>
            </a:r>
          </a:p>
        </p:txBody>
      </p:sp>
      <p:pic>
        <p:nvPicPr>
          <p:cNvPr id="8" name="Picture 7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A608169A-9B4C-4A95-9BFF-DB48EF32BDA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5025" b="32582"/>
          <a:stretch/>
        </p:blipFill>
        <p:spPr>
          <a:xfrm>
            <a:off x="8579798" y="0"/>
            <a:ext cx="3627192" cy="3643137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9" name="Picture 8" descr="A close up of a person&#10;&#10;Description automatically generated">
            <a:extLst>
              <a:ext uri="{FF2B5EF4-FFF2-40B4-BE49-F238E27FC236}">
                <a16:creationId xmlns:a16="http://schemas.microsoft.com/office/drawing/2014/main" id="{0913CDA9-0740-4FC3-8BCF-A9CCD69B94C3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r="-1" b="15346"/>
          <a:stretch/>
        </p:blipFill>
        <p:spPr>
          <a:xfrm>
            <a:off x="8522290" y="3429000"/>
            <a:ext cx="3368756" cy="3543919"/>
          </a:xfrm>
          <a:prstGeom prst="rect">
            <a:avLst/>
          </a:prstGeom>
          <a:effectLst>
            <a:softEdge rad="533400"/>
          </a:effectLst>
        </p:spPr>
      </p:pic>
    </p:spTree>
    <p:extLst>
      <p:ext uri="{BB962C8B-B14F-4D97-AF65-F5344CB8AC3E}">
        <p14:creationId xmlns:p14="http://schemas.microsoft.com/office/powerpoint/2010/main" val="2602267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ECD38B-01E1-4078-A953-F166E816E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050" y="169395"/>
            <a:ext cx="1749880" cy="627633"/>
          </a:xfrm>
          <a:solidFill>
            <a:srgbClr val="AFE9EF"/>
          </a:solidFill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Limitations</a:t>
            </a:r>
          </a:p>
        </p:txBody>
      </p:sp>
      <p:sp>
        <p:nvSpPr>
          <p:cNvPr id="19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09AD7D13-80B1-4452-88F3-54255D1F81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871" r="-1" b="34427"/>
          <a:stretch/>
        </p:blipFill>
        <p:spPr>
          <a:xfrm>
            <a:off x="6632714" y="1"/>
            <a:ext cx="3674754" cy="2106932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21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" name="Picture 9" descr="A close up of a person&#10;&#10;Description automatically generated">
            <a:extLst>
              <a:ext uri="{FF2B5EF4-FFF2-40B4-BE49-F238E27FC236}">
                <a16:creationId xmlns:a16="http://schemas.microsoft.com/office/drawing/2014/main" id="{AEA020DD-14D4-41C7-849B-D11C502514D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761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59AE118-6BBC-4B98-B56A-2E5D72FAB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095826"/>
              </p:ext>
            </p:extLst>
          </p:nvPr>
        </p:nvGraphicFramePr>
        <p:xfrm>
          <a:off x="274321" y="966423"/>
          <a:ext cx="5821679" cy="3344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41DE8717-6E3C-450D-A5D5-E495E5E69BB5}"/>
              </a:ext>
            </a:extLst>
          </p:cNvPr>
          <p:cNvSpPr/>
          <p:nvPr/>
        </p:nvSpPr>
        <p:spPr>
          <a:xfrm>
            <a:off x="458289" y="4767657"/>
            <a:ext cx="2726871" cy="1528776"/>
          </a:xfrm>
          <a:prstGeom prst="ellipse">
            <a:avLst/>
          </a:prstGeom>
          <a:solidFill>
            <a:srgbClr val="00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Only one type of prosocial behaviour measured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8870176-6970-4FF1-A3AF-3B3F35529379}"/>
              </a:ext>
            </a:extLst>
          </p:cNvPr>
          <p:cNvSpPr/>
          <p:nvPr/>
        </p:nvSpPr>
        <p:spPr>
          <a:xfrm>
            <a:off x="3643449" y="4716385"/>
            <a:ext cx="2197518" cy="1528776"/>
          </a:xfrm>
          <a:prstGeom prst="ellipse">
            <a:avLst/>
          </a:prstGeom>
          <a:solidFill>
            <a:srgbClr val="00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Friendship pairs</a:t>
            </a:r>
          </a:p>
        </p:txBody>
      </p:sp>
    </p:spTree>
    <p:extLst>
      <p:ext uri="{BB962C8B-B14F-4D97-AF65-F5344CB8AC3E}">
        <p14:creationId xmlns:p14="http://schemas.microsoft.com/office/powerpoint/2010/main" val="7414908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CEB4E-6306-4840-8515-E6A71FD2F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4109357" cy="696232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/>
              <a:t> Future research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7FC167-A35B-400E-9B23-C7400E796201}"/>
              </a:ext>
            </a:extLst>
          </p:cNvPr>
          <p:cNvSpPr/>
          <p:nvPr/>
        </p:nvSpPr>
        <p:spPr>
          <a:xfrm>
            <a:off x="1322614" y="1681842"/>
            <a:ext cx="1943100" cy="1600201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Social environment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D8B668-366C-473D-8D85-14F6CA389E4E}"/>
              </a:ext>
            </a:extLst>
          </p:cNvPr>
          <p:cNvSpPr/>
          <p:nvPr/>
        </p:nvSpPr>
        <p:spPr>
          <a:xfrm>
            <a:off x="1322614" y="3575958"/>
            <a:ext cx="1943100" cy="1600200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Existing prosocial behaviours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C616C2-4232-4DFF-ABFD-FC3017D70090}"/>
              </a:ext>
            </a:extLst>
          </p:cNvPr>
          <p:cNvSpPr/>
          <p:nvPr/>
        </p:nvSpPr>
        <p:spPr>
          <a:xfrm>
            <a:off x="3874520" y="3575958"/>
            <a:ext cx="2302329" cy="1600200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Friends versus strangers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533CA7-B521-445F-AA96-BF577C13B49D}"/>
              </a:ext>
            </a:extLst>
          </p:cNvPr>
          <p:cNvSpPr/>
          <p:nvPr/>
        </p:nvSpPr>
        <p:spPr>
          <a:xfrm>
            <a:off x="3874520" y="1681842"/>
            <a:ext cx="2302329" cy="1600199"/>
          </a:xfrm>
          <a:prstGeom prst="rect">
            <a:avLst/>
          </a:prstGeom>
          <a:solidFill>
            <a:srgbClr val="AFE9E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Other acts of prosocial behaviour</a:t>
            </a:r>
          </a:p>
        </p:txBody>
      </p:sp>
      <p:pic>
        <p:nvPicPr>
          <p:cNvPr id="16" name="Picture 15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91A698CD-D1CA-47B1-8D40-F865CE1E01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7102928" y="-168318"/>
            <a:ext cx="5242187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7" name="Picture 16" descr="A close up of a person&#10;&#10;Description automatically generated">
            <a:extLst>
              <a:ext uri="{FF2B5EF4-FFF2-40B4-BE49-F238E27FC236}">
                <a16:creationId xmlns:a16="http://schemas.microsoft.com/office/drawing/2014/main" id="{4F41385E-AE40-405F-AC90-F89D7C7CC5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6089904" y="2487168"/>
            <a:ext cx="6263640" cy="4215384"/>
          </a:xfrm>
          <a:prstGeom prst="rect">
            <a:avLst/>
          </a:prstGeom>
          <a:effectLst>
            <a:softEdge rad="533400"/>
          </a:effectLst>
        </p:spPr>
      </p:pic>
    </p:spTree>
    <p:extLst>
      <p:ext uri="{BB962C8B-B14F-4D97-AF65-F5344CB8AC3E}">
        <p14:creationId xmlns:p14="http://schemas.microsoft.com/office/powerpoint/2010/main" val="19644650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8A7C9-D6E5-49D0-A222-ABA4E55F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" y="201435"/>
            <a:ext cx="2621280" cy="594995"/>
          </a:xfrm>
          <a:solidFill>
            <a:srgbClr val="AFE9EF"/>
          </a:solidFill>
        </p:spPr>
        <p:txBody>
          <a:bodyPr>
            <a:normAutofit/>
          </a:bodyPr>
          <a:lstStyle/>
          <a:p>
            <a:r>
              <a:rPr lang="en-GB" sz="2400" b="1" i="1"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62C00B-7C69-449D-B127-3B2619BC3498}"/>
              </a:ext>
            </a:extLst>
          </p:cNvPr>
          <p:cNvSpPr txBox="1"/>
          <p:nvPr/>
        </p:nvSpPr>
        <p:spPr>
          <a:xfrm>
            <a:off x="278674" y="1375726"/>
            <a:ext cx="7269480" cy="1200329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This study aimed to explore the impact of helping behaviour in Disney films and prior exposure to Disney films on a child’s helping behaviour.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8821C0-D4B4-4E45-ABEE-511BC234DEE6}"/>
              </a:ext>
            </a:extLst>
          </p:cNvPr>
          <p:cNvSpPr txBox="1"/>
          <p:nvPr/>
        </p:nvSpPr>
        <p:spPr>
          <a:xfrm>
            <a:off x="670559" y="2813680"/>
            <a:ext cx="2366555" cy="830997"/>
          </a:xfrm>
          <a:prstGeom prst="rect">
            <a:avLst/>
          </a:prstGeom>
          <a:solidFill>
            <a:srgbClr val="AFE9EF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The study demonstrated</a:t>
            </a:r>
            <a:r>
              <a:rPr lang="en-GB" sz="2400" dirty="0"/>
              <a:t>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1B6B40-D694-4298-A84C-DE98B5AFE7DC}"/>
              </a:ext>
            </a:extLst>
          </p:cNvPr>
          <p:cNvSpPr txBox="1"/>
          <p:nvPr/>
        </p:nvSpPr>
        <p:spPr>
          <a:xfrm>
            <a:off x="2003437" y="5264091"/>
            <a:ext cx="5326223" cy="1200329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That high prior exposure to Disney films results in greater helping behaviour</a:t>
            </a:r>
            <a:r>
              <a:rPr lang="en-GB" dirty="0"/>
              <a:t>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86A4E1-EE34-4CF0-BD5D-14E59AB07808}"/>
              </a:ext>
            </a:extLst>
          </p:cNvPr>
          <p:cNvSpPr txBox="1"/>
          <p:nvPr/>
        </p:nvSpPr>
        <p:spPr>
          <a:xfrm>
            <a:off x="2003436" y="3791944"/>
            <a:ext cx="5326223" cy="1200329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That following exposure to a helping act in a Disney film, children were more helpful.</a:t>
            </a:r>
          </a:p>
        </p:txBody>
      </p:sp>
      <p:pic>
        <p:nvPicPr>
          <p:cNvPr id="16" name="Content Placeholder 15" descr="A close up of a person&#10;&#10;Description automatically generated">
            <a:extLst>
              <a:ext uri="{FF2B5EF4-FFF2-40B4-BE49-F238E27FC236}">
                <a16:creationId xmlns:a16="http://schemas.microsoft.com/office/drawing/2014/main" id="{D281F1C2-9EE2-49C1-BC35-659B8A0B5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5346"/>
          <a:stretch/>
        </p:blipFill>
        <p:spPr>
          <a:xfrm>
            <a:off x="8010640" y="3355360"/>
            <a:ext cx="4044812" cy="3502639"/>
          </a:xfrm>
          <a:prstGeom prst="rect">
            <a:avLst/>
          </a:prstGeom>
        </p:spPr>
      </p:pic>
      <p:pic>
        <p:nvPicPr>
          <p:cNvPr id="17" name="Picture 16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4D96EF05-5A31-447C-8F1A-51D361ADA30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5025" b="32582"/>
          <a:stretch/>
        </p:blipFill>
        <p:spPr>
          <a:xfrm>
            <a:off x="8010640" y="0"/>
            <a:ext cx="4044812" cy="340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864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9556D-23A3-4316-BE6F-E32CBF1C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28" y="137099"/>
            <a:ext cx="3208513" cy="777302"/>
          </a:xfrm>
          <a:solidFill>
            <a:srgbClr val="00FFCC"/>
          </a:solidFill>
        </p:spPr>
        <p:txBody>
          <a:bodyPr>
            <a:normAutofit/>
          </a:bodyPr>
          <a:lstStyle/>
          <a:p>
            <a:r>
              <a:rPr lang="en-GB" sz="2400" b="1" i="1" dirty="0"/>
              <a:t>Conclusion Continued: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C49EA6-A457-4133-9622-92540277D14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7328" y="1143059"/>
            <a:ext cx="7884030" cy="1754326"/>
          </a:xfrm>
          <a:prstGeom prst="rect">
            <a:avLst/>
          </a:prstGeom>
          <a:solidFill>
            <a:srgbClr val="AFE9EF"/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/>
              <a:t>In line with social cognitive theory, this study demonstrated that acts of prosocial behaviour in media can have a positive influence on children’s behaviour and that the prosocial messages within media are just as strong as antisocial messages.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B7F269-DF60-42CE-8823-EB612AE0FF98}"/>
              </a:ext>
            </a:extLst>
          </p:cNvPr>
          <p:cNvSpPr txBox="1"/>
          <p:nvPr/>
        </p:nvSpPr>
        <p:spPr>
          <a:xfrm>
            <a:off x="397328" y="5008212"/>
            <a:ext cx="7884030" cy="1569660"/>
          </a:xfrm>
          <a:prstGeom prst="rect">
            <a:avLst/>
          </a:prstGeom>
          <a:solidFill>
            <a:srgbClr val="AFE9EF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Disney has the potential to positively influence the social behaviours of the children viewing them and provide the opportunity for enhanced friendships, relationships and academic achievement throughout life</a:t>
            </a:r>
            <a:r>
              <a:rPr lang="en-GB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3B8563-E5C8-4089-B65C-9D77DDB7A139}"/>
              </a:ext>
            </a:extLst>
          </p:cNvPr>
          <p:cNvSpPr txBox="1"/>
          <p:nvPr/>
        </p:nvSpPr>
        <p:spPr>
          <a:xfrm>
            <a:off x="397328" y="3126043"/>
            <a:ext cx="7884030" cy="1569660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 Builds on a body of research that demonstrates the medium of television to be a powerful tool in positively influencing socialising skills and behaviours when the content is of a positive nature. </a:t>
            </a:r>
          </a:p>
        </p:txBody>
      </p:sp>
      <p:pic>
        <p:nvPicPr>
          <p:cNvPr id="7" name="Picture 6" descr="A picture containing water, water sport, swimming&#10;&#10;Description automatically generated">
            <a:extLst>
              <a:ext uri="{FF2B5EF4-FFF2-40B4-BE49-F238E27FC236}">
                <a16:creationId xmlns:a16="http://schemas.microsoft.com/office/drawing/2014/main" id="{B800F2DD-042A-4975-B0C1-EA7D3CDFA3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25" b="32582"/>
          <a:stretch/>
        </p:blipFill>
        <p:spPr>
          <a:xfrm>
            <a:off x="8425542" y="0"/>
            <a:ext cx="3629909" cy="3401080"/>
          </a:xfrm>
          <a:prstGeom prst="rect">
            <a:avLst/>
          </a:prstGeom>
        </p:spPr>
      </p:pic>
      <p:pic>
        <p:nvPicPr>
          <p:cNvPr id="8" name="Content Placeholder 15" descr="A close up of a person&#10;&#10;Description automatically generated">
            <a:extLst>
              <a:ext uri="{FF2B5EF4-FFF2-40B4-BE49-F238E27FC236}">
                <a16:creationId xmlns:a16="http://schemas.microsoft.com/office/drawing/2014/main" id="{8D2563E9-8357-46C6-B474-90A9853C5A7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5346"/>
          <a:stretch/>
        </p:blipFill>
        <p:spPr>
          <a:xfrm>
            <a:off x="8425542" y="3355360"/>
            <a:ext cx="3629910" cy="350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9610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6FC35-3008-472E-8B07-AE967D3A5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DE012-6706-4F74-9E4D-E59AA2871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/>
              <a:t>Bandura, A. (2001). Social cognitive theory: An agentic perspective. </a:t>
            </a:r>
            <a:r>
              <a:rPr lang="en-GB" sz="2000" i="1" dirty="0"/>
              <a:t>Annual review of psychology</a:t>
            </a:r>
            <a:r>
              <a:rPr lang="en-GB" sz="2000" dirty="0"/>
              <a:t>, </a:t>
            </a:r>
            <a:r>
              <a:rPr lang="en-GB" sz="2000" i="1" dirty="0"/>
              <a:t>52</a:t>
            </a:r>
            <a:r>
              <a:rPr lang="en-GB" sz="2000" dirty="0"/>
              <a:t>(1), 1-26.</a:t>
            </a:r>
          </a:p>
          <a:p>
            <a:r>
              <a:rPr lang="en-GB" sz="2000" dirty="0"/>
              <a:t>Caprara, G. V., Kanacri, B. P. L., Gerbino, M., Zuffiano, A., Alessandri, G., Vecchio, G., ... &amp; Bridglall, B. (2014). Positive effects of promoting prosocial behavior in early adolescence: Evidence from a school-based intervention. </a:t>
            </a:r>
            <a:r>
              <a:rPr lang="en-GB" sz="2000" i="1" dirty="0"/>
              <a:t>International Journal of Behavioral Development</a:t>
            </a:r>
            <a:r>
              <a:rPr lang="en-GB" sz="2000" dirty="0"/>
              <a:t>, </a:t>
            </a:r>
            <a:r>
              <a:rPr lang="en-GB" sz="2000" i="1" dirty="0"/>
              <a:t>38</a:t>
            </a:r>
            <a:r>
              <a:rPr lang="en-GB" sz="2000" dirty="0"/>
              <a:t>(4), 386-396.</a:t>
            </a:r>
          </a:p>
          <a:p>
            <a:pPr>
              <a:tabLst>
                <a:tab pos="9063038" algn="l"/>
              </a:tabLst>
            </a:pPr>
            <a:r>
              <a:rPr lang="en-GB" sz="2000" dirty="0"/>
              <a:t>Coyne, S. M., &amp; Whitehead, E. (2008). Indirect aggression in animated Disney films. </a:t>
            </a:r>
            <a:r>
              <a:rPr lang="en-GB" sz="2000" i="1" dirty="0"/>
              <a:t>Journal of communication</a:t>
            </a:r>
            <a:r>
              <a:rPr lang="en-GB" sz="2000" dirty="0"/>
              <a:t>, </a:t>
            </a:r>
            <a:r>
              <a:rPr lang="en-GB" sz="2000" i="1" dirty="0"/>
              <a:t>58</a:t>
            </a:r>
            <a:r>
              <a:rPr lang="en-GB" sz="2000" dirty="0"/>
              <a:t>(2), 382-395</a:t>
            </a:r>
            <a:r>
              <a:rPr lang="en-GB" dirty="0"/>
              <a:t>.</a:t>
            </a:r>
          </a:p>
          <a:p>
            <a:r>
              <a:rPr lang="en-GB" sz="2000" dirty="0"/>
              <a:t>de Leeuw, R. N., &amp; van der Laan, C. A. (2018). Helping behavior in Disney animated movies and children’s helping behavior in the Netherlands. </a:t>
            </a:r>
            <a:r>
              <a:rPr lang="en-GB" sz="2000" i="1" dirty="0"/>
              <a:t>Journal of Children and Media</a:t>
            </a:r>
            <a:r>
              <a:rPr lang="en-GB" sz="2000" dirty="0"/>
              <a:t>, </a:t>
            </a:r>
            <a:r>
              <a:rPr lang="en-GB" sz="2000" i="1" dirty="0"/>
              <a:t>12</a:t>
            </a:r>
            <a:r>
              <a:rPr lang="en-GB" sz="2000" dirty="0"/>
              <a:t>(2), 159-174.</a:t>
            </a:r>
          </a:p>
          <a:p>
            <a:r>
              <a:rPr lang="en-GB" sz="2000" dirty="0"/>
              <a:t>England, D. E., Descartes, L., &amp; Collier-Meek, M. A. (2011). Gender role portrayal and the Disney princesses. </a:t>
            </a:r>
            <a:r>
              <a:rPr lang="en-GB" sz="2000" i="1" dirty="0"/>
              <a:t>Sex roles</a:t>
            </a:r>
            <a:r>
              <a:rPr lang="en-GB" sz="2000" dirty="0"/>
              <a:t>, </a:t>
            </a:r>
            <a:r>
              <a:rPr lang="en-GB" sz="2000" i="1" dirty="0"/>
              <a:t>64</a:t>
            </a:r>
            <a:r>
              <a:rPr lang="en-GB" sz="2000" dirty="0"/>
              <a:t>(7-8), 555-567.</a:t>
            </a:r>
          </a:p>
          <a:p>
            <a:r>
              <a:rPr lang="en-GB" sz="2200" dirty="0"/>
              <a:t>Lansford, J. E., Malone, P. S., Dodge, K. A., Crozier, J. C., Pettit, G. S., &amp; Bates, J. E. (2006). A 12-year prospective study of patterns of social information processing problems and externalizing behaviors. </a:t>
            </a:r>
            <a:r>
              <a:rPr lang="en-GB" sz="2200" i="1" dirty="0"/>
              <a:t>Journal of Abnormal Child Psychology</a:t>
            </a:r>
            <a:r>
              <a:rPr lang="en-GB" sz="2200" dirty="0"/>
              <a:t>, </a:t>
            </a:r>
            <a:r>
              <a:rPr lang="en-GB" sz="2200" i="1" dirty="0"/>
              <a:t>34</a:t>
            </a:r>
            <a:r>
              <a:rPr lang="en-GB" sz="2200" dirty="0"/>
              <a:t>(5), 709-718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026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EEE2EC-CE5D-4120-971E-BE3FBE87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807029" cy="875846"/>
          </a:xfrm>
        </p:spPr>
        <p:txBody>
          <a:bodyPr>
            <a:normAutofit/>
          </a:bodyPr>
          <a:lstStyle/>
          <a:p>
            <a:r>
              <a:rPr lang="en-GB" sz="2400" b="1" i="1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964157-4BDE-43BA-BB87-28F6A991C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Layous, K., Nelson, S. K., Oberle, E., Schonert-Reichl, K. A., &amp; Lyubomirsky, S. (2012). Kindness counts: Prompting prosocial behavior in preadolescents boosts peer acceptance and well-being. </a:t>
            </a:r>
            <a:r>
              <a:rPr lang="en-GB" sz="2000" i="1" dirty="0"/>
              <a:t>PloS one</a:t>
            </a:r>
            <a:r>
              <a:rPr lang="en-GB" sz="2000" dirty="0"/>
              <a:t>, </a:t>
            </a:r>
            <a:r>
              <a:rPr lang="en-GB" sz="2000" i="1" dirty="0"/>
              <a:t>7</a:t>
            </a:r>
            <a:r>
              <a:rPr lang="en-GB" sz="2000" dirty="0"/>
              <a:t>(12), e51380.</a:t>
            </a:r>
          </a:p>
          <a:p>
            <a:r>
              <a:rPr lang="en-GB" sz="2000" dirty="0"/>
              <a:t>Malecki, C. K., &amp; Elliot, S. N. (2002). Children's social behaviors as predictors of academic achievement: A longitudinal analysis. </a:t>
            </a:r>
            <a:r>
              <a:rPr lang="en-GB" sz="2000" i="1" dirty="0"/>
              <a:t>School Psychology Quarterly</a:t>
            </a:r>
            <a:r>
              <a:rPr lang="en-GB" sz="2000" dirty="0"/>
              <a:t>, </a:t>
            </a:r>
            <a:r>
              <a:rPr lang="en-GB" sz="2000" i="1" dirty="0"/>
              <a:t>17</a:t>
            </a:r>
            <a:r>
              <a:rPr lang="en-GB" sz="2000" dirty="0"/>
              <a:t>(1), 1.</a:t>
            </a:r>
          </a:p>
          <a:p>
            <a:r>
              <a:rPr lang="en-GB" sz="2000" dirty="0"/>
              <a:t>Nastasia, D., &amp; Uppal, C. (2010). TV princesses in the eyes of Western and non-Western girls. </a:t>
            </a:r>
            <a:r>
              <a:rPr lang="en-GB" sz="2000" i="1" dirty="0"/>
              <a:t>TelevIZIon</a:t>
            </a:r>
            <a:r>
              <a:rPr lang="en-GB" sz="2000" dirty="0"/>
              <a:t>, </a:t>
            </a:r>
            <a:r>
              <a:rPr lang="en-GB" sz="2000" i="1" dirty="0"/>
              <a:t>23</a:t>
            </a:r>
            <a:r>
              <a:rPr lang="en-GB" sz="2000" dirty="0"/>
              <a:t>, 34-37.</a:t>
            </a:r>
          </a:p>
          <a:p>
            <a:r>
              <a:rPr lang="en-GB" sz="2000" dirty="0"/>
              <a:t>Padilla‐Walker, L. M., Coyne, S. M., Fraser, A. M., &amp; Stockdale, L. A. (2013). Is Disney the nicest place on earth? A content analysis of prosocial behavior in animated Disney films. </a:t>
            </a:r>
            <a:r>
              <a:rPr lang="en-GB" sz="2000" i="1" dirty="0"/>
              <a:t>Journal of Communication</a:t>
            </a:r>
            <a:r>
              <a:rPr lang="en-GB" sz="2000" dirty="0"/>
              <a:t>, </a:t>
            </a:r>
            <a:r>
              <a:rPr lang="en-GB" sz="2000" i="1" dirty="0"/>
              <a:t>63</a:t>
            </a:r>
            <a:r>
              <a:rPr lang="en-GB" sz="2000" dirty="0"/>
              <a:t>(2), 393-412.</a:t>
            </a:r>
          </a:p>
          <a:p>
            <a:r>
              <a:rPr lang="en-GB" sz="2000" dirty="0"/>
              <a:t>Rideout, V. J., Foehr, U. G., &amp; Roberts, D. F. (2010). Generation M 2: Media in the Lives of 8-to 18-Year-Olds. </a:t>
            </a:r>
            <a:r>
              <a:rPr lang="en-GB" sz="2000" i="1" dirty="0"/>
              <a:t>Henry J. Kaiser Family Foundation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7469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2DD0E-6852-431D-A2A8-BDC45F3C1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i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E4F3C-1C9E-41CF-BF88-06D104C88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Rubin, K. H., Wojslawowicz, J. C., Rose-Krasnor, L., Booth-LaForce, C., &amp; Burgess, K. B. (2006). The best friendships of shy/withdrawn children: Prevalence, stability, and relationship quality. </a:t>
            </a:r>
            <a:r>
              <a:rPr lang="en-GB" sz="2000" i="1" dirty="0"/>
              <a:t>Journal of abnormal child psychology</a:t>
            </a:r>
            <a:r>
              <a:rPr lang="en-GB" sz="2000" dirty="0"/>
              <a:t>, </a:t>
            </a:r>
            <a:r>
              <a:rPr lang="en-GB" sz="2000" i="1" dirty="0"/>
              <a:t>34</a:t>
            </a:r>
            <a:r>
              <a:rPr lang="en-GB" sz="2000" dirty="0"/>
              <a:t>(2), 139-153.</a:t>
            </a:r>
          </a:p>
          <a:p>
            <a:r>
              <a:rPr lang="en-GB" sz="2000" dirty="0"/>
              <a:t>Shala, M. (2013). The impact of preschool social-emotional development on academic success of elementary school students. </a:t>
            </a:r>
            <a:r>
              <a:rPr lang="en-GB" sz="2000" i="1" dirty="0"/>
              <a:t>Psychology</a:t>
            </a:r>
            <a:r>
              <a:rPr lang="en-GB" sz="2000" dirty="0"/>
              <a:t>, </a:t>
            </a:r>
            <a:r>
              <a:rPr lang="en-GB" sz="2000" i="1" dirty="0"/>
              <a:t>4</a:t>
            </a:r>
            <a:r>
              <a:rPr lang="en-GB" sz="2000" dirty="0"/>
              <a:t>(11), 787.</a:t>
            </a:r>
          </a:p>
          <a:p>
            <a:r>
              <a:rPr lang="en-GB" sz="2000" dirty="0"/>
              <a:t>Shirilla, P. (2009). Adventure-based programming and social skill development in the lives of diverse youth: Perspectives from two research projects. </a:t>
            </a:r>
            <a:r>
              <a:rPr lang="en-GB" sz="2000" i="1" dirty="0"/>
              <a:t>Journal of Experiential Education</a:t>
            </a:r>
            <a:r>
              <a:rPr lang="en-GB" sz="2000" dirty="0"/>
              <a:t>, </a:t>
            </a:r>
            <a:r>
              <a:rPr lang="en-GB" sz="2000" i="1" dirty="0"/>
              <a:t>31</a:t>
            </a:r>
            <a:r>
              <a:rPr lang="en-GB" sz="2000" dirty="0"/>
              <a:t>(3), 410-414.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70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2145</Words>
  <Application>Microsoft Office PowerPoint</Application>
  <PresentationFormat>Widescreen</PresentationFormat>
  <Paragraphs>239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The effect of Disney films on children’s helping behaviour.</vt:lpstr>
      <vt:lpstr>Prosocial behaviour</vt:lpstr>
      <vt:lpstr>Media</vt:lpstr>
      <vt:lpstr>Social cognitive theory (Bandura, 2001).</vt:lpstr>
      <vt:lpstr>Disney</vt:lpstr>
      <vt:lpstr>Study</vt:lpstr>
      <vt:lpstr>Study</vt:lpstr>
      <vt:lpstr>Hypotheses</vt:lpstr>
      <vt:lpstr>Methodology</vt:lpstr>
      <vt:lpstr>Participants</vt:lpstr>
      <vt:lpstr>PowerPoint Presentation</vt:lpstr>
      <vt:lpstr>Procedure</vt:lpstr>
      <vt:lpstr>Procedure</vt:lpstr>
      <vt:lpstr>Results</vt:lpstr>
      <vt:lpstr>PowerPoint Presentation</vt:lpstr>
      <vt:lpstr>Discussion</vt:lpstr>
      <vt:lpstr>Implications</vt:lpstr>
      <vt:lpstr>Limitations</vt:lpstr>
      <vt:lpstr> Future research</vt:lpstr>
      <vt:lpstr>Conclusion</vt:lpstr>
      <vt:lpstr>Conclusion Continued: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 of Disney films on children’s helping behaviour.</dc:title>
  <dc:creator>zena buchanan</dc:creator>
  <cp:lastModifiedBy>zena buchanan</cp:lastModifiedBy>
  <cp:revision>11</cp:revision>
  <dcterms:created xsi:type="dcterms:W3CDTF">2019-05-20T16:19:26Z</dcterms:created>
  <dcterms:modified xsi:type="dcterms:W3CDTF">2019-05-21T16:38:05Z</dcterms:modified>
</cp:coreProperties>
</file>