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handoutMasterIdLst>
    <p:handoutMasterId r:id="rId15"/>
  </p:handoutMasterIdLst>
  <p:sldIdLst>
    <p:sldId id="288" r:id="rId2"/>
    <p:sldId id="341" r:id="rId3"/>
    <p:sldId id="342" r:id="rId4"/>
    <p:sldId id="314" r:id="rId5"/>
    <p:sldId id="315" r:id="rId6"/>
    <p:sldId id="316" r:id="rId7"/>
    <p:sldId id="343" r:id="rId8"/>
    <p:sldId id="344" r:id="rId9"/>
    <p:sldId id="345" r:id="rId10"/>
    <p:sldId id="317" r:id="rId11"/>
    <p:sldId id="318" r:id="rId12"/>
    <p:sldId id="293" r:id="rId13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990000"/>
    <a:srgbClr val="66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281" autoAdjust="0"/>
  </p:normalViewPr>
  <p:slideViewPr>
    <p:cSldViewPr>
      <p:cViewPr>
        <p:scale>
          <a:sx n="68" d="100"/>
          <a:sy n="68" d="100"/>
        </p:scale>
        <p:origin x="-106" y="11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F588-CC53-4371-BCF1-C5309E1A3B70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6C94F-CF31-4F05-8719-29D1637D81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319602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9B3F8-1CC2-4B8E-8A48-385A7B6D3C9C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7185-9310-4DA2-AE89-76A591B7B39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272194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2013/3/14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o.uk/url?sa=i&amp;rct=j&amp;q=&amp;esrc=s&amp;frm=1&amp;source=images&amp;cd=&amp;cad=rja&amp;docid=5238y3m55j2FIM&amp;tbnid=kejcLRCdYC08dM:&amp;ved=0CAUQjRw&amp;url=http://www.clipartpal.com/clipart/cartoon/cartoon_266741.html&amp;ei=F98cUbi_BuTE0QXsuoDoCA&amp;psig=AFQjCNGJP85uEo76k2ROsLQCbRDwpC1wug&amp;ust=1360932890706604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o.uk/url?sa=i&amp;rct=j&amp;q=&amp;esrc=s&amp;frm=1&amp;source=images&amp;cd=&amp;cad=rja&amp;docid=rlG3c7jz-cVZFM&amp;tbnid=Ll-wGz-1t7oXSM:&amp;ved=0CAUQjRw&amp;url=http://www.roflcat.com/don--t-look&amp;ei=o_ckUe3VG8i40QXQ6IGYDw&amp;psig=AFQjCNE_2oqH-phu_mxw765XUfh5RfpcHg&amp;ust=1361463447066153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o.uk/url?sa=i&amp;rct=j&amp;q=close+your+eyes&amp;source=images&amp;cd=&amp;cad=rja&amp;docid=twgc3Azcfn3YdM&amp;tbnid=YvvBwvn6B_JcMM:&amp;ved=0CAUQjRw&amp;url=http://www.istockphoto.com/stock-photo-159926-close-your-eyes.php&amp;ei=05dAUeiuFZKRhQetsIGYBg&amp;psig=AFQjCNEvpNySrA9wTjuN27Y49I3eXzbVYg&amp;ust=1363274039773054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o.uk/url?sa=i&amp;rct=j&amp;q=close+your+eyes+cartoon&amp;source=images&amp;cd=&amp;cad=rja&amp;docid=nw7WW3TZJgUaiM&amp;tbnid=fknP-lbDE8D1sM:&amp;ved=0CAUQjRw&amp;url=http://www.hluizpresents.com/introducing-on-the-air-with-h-luiz/&amp;ei=HZxAUf-INoOAhQel3YGwBg&amp;psig=AFQjCNHOQfAxlkx0H3338sA2etixHQs2uA&amp;ust=1363275130323836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4283968" y="3200400"/>
            <a:ext cx="4680520" cy="1600200"/>
          </a:xfrm>
        </p:spPr>
        <p:txBody>
          <a:bodyPr>
            <a:normAutofit/>
          </a:bodyPr>
          <a:lstStyle/>
          <a:p>
            <a:r>
              <a:rPr lang="en-GB" altLang="zh-CN" dirty="0" err="1"/>
              <a:t>B</a:t>
            </a:r>
            <a:r>
              <a:rPr lang="en-GB" altLang="zh-CN" dirty="0" err="1" smtClean="0"/>
              <a:t>ěi</a:t>
            </a:r>
            <a:r>
              <a:rPr lang="en-GB" altLang="zh-CN" dirty="0" smtClean="0"/>
              <a:t> </a:t>
            </a:r>
            <a:r>
              <a:rPr lang="en-GB" altLang="zh-CN" dirty="0" err="1"/>
              <a:t>jīng</a:t>
            </a:r>
            <a:r>
              <a:rPr lang="en-GB" altLang="zh-CN" dirty="0"/>
              <a:t> de </a:t>
            </a:r>
            <a:r>
              <a:rPr lang="en-GB" altLang="zh-CN" dirty="0" err="1"/>
              <a:t>tiān</a:t>
            </a:r>
            <a:r>
              <a:rPr lang="en-GB" altLang="zh-CN" dirty="0"/>
              <a:t> </a:t>
            </a:r>
            <a:r>
              <a:rPr lang="en-GB" altLang="zh-CN" dirty="0" err="1"/>
              <a:t>qì</a:t>
            </a:r>
            <a:r>
              <a:rPr lang="en-GB" altLang="zh-CN" dirty="0"/>
              <a:t> </a:t>
            </a:r>
            <a:r>
              <a:rPr lang="en-GB" altLang="zh-CN" dirty="0" err="1"/>
              <a:t>zěn</a:t>
            </a:r>
            <a:r>
              <a:rPr lang="en-GB" altLang="zh-CN" dirty="0"/>
              <a:t> me </a:t>
            </a:r>
            <a:r>
              <a:rPr lang="en-GB" altLang="zh-CN" dirty="0" err="1"/>
              <a:t>yàng</a:t>
            </a:r>
            <a:r>
              <a:rPr lang="en-GB" altLang="zh-CN" dirty="0"/>
              <a:t> </a:t>
            </a:r>
            <a:r>
              <a:rPr lang="zh-CN" altLang="en-GB" dirty="0"/>
              <a:t>？</a:t>
            </a:r>
          </a:p>
          <a:p>
            <a:r>
              <a:rPr lang="zh-CN" altLang="en-US" sz="3600" dirty="0" smtClean="0"/>
              <a:t>北京的天气怎么样？</a:t>
            </a:r>
            <a:endParaRPr lang="zh-CN" altLang="en-US" sz="3600" dirty="0"/>
          </a:p>
          <a:p>
            <a:endParaRPr lang="zh-CN" altLang="en-US" dirty="0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zh-CN" dirty="0" smtClean="0"/>
              <a:t>CLIMATE AND WEATHER </a:t>
            </a:r>
            <a:r>
              <a:rPr lang="zh-CN" altLang="en-US" dirty="0" smtClean="0"/>
              <a:t> 气候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xmlns="" val="1050739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副标题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3" name="内容占位符 2"/>
          <p:cNvSpPr>
            <a:spLocks noGrp="1"/>
          </p:cNvSpPr>
          <p:nvPr>
            <p:ph type="ctrTitle"/>
          </p:nvPr>
        </p:nvSpPr>
        <p:spPr>
          <a:xfrm>
            <a:off x="-1" y="908720"/>
            <a:ext cx="7956377" cy="2591718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北京的天气</a:t>
            </a:r>
            <a:r>
              <a:rPr lang="zh-CN" altLang="en-US" dirty="0"/>
              <a:t>怎么样？</a:t>
            </a:r>
            <a:br>
              <a:rPr lang="zh-CN" altLang="en-US" dirty="0"/>
            </a:br>
            <a:endParaRPr lang="zh-CN" altLang="en-US" dirty="0"/>
          </a:p>
        </p:txBody>
      </p:sp>
      <p:pic>
        <p:nvPicPr>
          <p:cNvPr id="9218" name="Picture 2" descr="http://www.clipartpal.com/_thumbs/Talking_3_tnb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2181898"/>
            <a:ext cx="5643570" cy="467610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4283968" y="2356619"/>
            <a:ext cx="164307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smtClean="0">
                <a:solidFill>
                  <a:srgbClr val="FF0000"/>
                </a:solidFill>
              </a:rPr>
              <a:t>En..</a:t>
            </a:r>
            <a:endParaRPr lang="zh-CN" altLang="en-US" sz="2800" dirty="0" smtClean="0">
              <a:solidFill>
                <a:srgbClr val="FF0000"/>
              </a:solidFill>
            </a:endParaRPr>
          </a:p>
          <a:p>
            <a:endParaRPr lang="zh-CN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516216" y="233329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</a:rPr>
              <a:t>How is the climate in Beijing</a:t>
            </a:r>
            <a:endParaRPr lang="zh-CN" altLang="en-US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139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572000"/>
          </a:xfrm>
        </p:spPr>
        <p:txBody>
          <a:bodyPr/>
          <a:lstStyle/>
          <a:p>
            <a:pPr lvl="0"/>
            <a:r>
              <a:rPr lang="en-US" dirty="0" err="1" smtClean="0"/>
              <a:t>怎么</a:t>
            </a:r>
            <a:r>
              <a:rPr lang="zh-CN" altLang="en-US" dirty="0"/>
              <a:t>样</a:t>
            </a:r>
            <a:r>
              <a:rPr lang="en-US" dirty="0" smtClean="0"/>
              <a:t>(</a:t>
            </a:r>
            <a:r>
              <a:rPr lang="en-US" dirty="0" err="1" smtClean="0"/>
              <a:t>zěnmeyàng</a:t>
            </a:r>
            <a:r>
              <a:rPr lang="en-US" dirty="0" smtClean="0"/>
              <a:t>)</a:t>
            </a:r>
            <a:r>
              <a:rPr lang="zh-CN" altLang="en-US" dirty="0" smtClean="0"/>
              <a:t>   </a:t>
            </a:r>
            <a:r>
              <a:rPr lang="en-US" altLang="zh-CN" dirty="0" smtClean="0"/>
              <a:t>what do you think of…/  how about?</a:t>
            </a:r>
          </a:p>
          <a:p>
            <a:pPr marL="0" lvl="0" indent="0">
              <a:buNone/>
            </a:pPr>
            <a:endParaRPr lang="en-US" dirty="0" smtClean="0"/>
          </a:p>
          <a:p>
            <a:pPr lvl="0"/>
            <a:r>
              <a:rPr lang="zh-CN" altLang="en-US" dirty="0"/>
              <a:t>北</a:t>
            </a:r>
            <a:r>
              <a:rPr lang="zh-CN" altLang="en-US" dirty="0" smtClean="0"/>
              <a:t>京怎么样？</a:t>
            </a:r>
            <a:endParaRPr lang="en-US" altLang="zh-CN" dirty="0" smtClean="0"/>
          </a:p>
          <a:p>
            <a:r>
              <a:rPr lang="zh-CN" altLang="en-US" dirty="0" smtClean="0"/>
              <a:t>汉语老师怎么</a:t>
            </a:r>
            <a:r>
              <a:rPr lang="zh-CN" altLang="en-US" dirty="0"/>
              <a:t>样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威</a:t>
            </a:r>
            <a:r>
              <a:rPr lang="zh-CN" altLang="en-US" dirty="0"/>
              <a:t>尔士的牛奶怎么样？</a:t>
            </a:r>
          </a:p>
          <a:p>
            <a:pPr lvl="0"/>
            <a:endParaRPr lang="en-US" altLang="zh-CN" dirty="0" smtClean="0"/>
          </a:p>
          <a:p>
            <a:pPr lvl="0"/>
            <a:r>
              <a:rPr lang="zh-CN" altLang="en-US" dirty="0"/>
              <a:t>我</a:t>
            </a:r>
            <a:r>
              <a:rPr lang="zh-CN" altLang="en-US" dirty="0" smtClean="0"/>
              <a:t>们去北京，怎么样？</a:t>
            </a:r>
            <a:endParaRPr lang="en-US" altLang="zh-CN" dirty="0" smtClean="0"/>
          </a:p>
          <a:p>
            <a:pPr lvl="0"/>
            <a:r>
              <a:rPr lang="zh-CN" altLang="en-US" dirty="0"/>
              <a:t>星期</a:t>
            </a:r>
            <a:r>
              <a:rPr lang="zh-CN" altLang="en-US" dirty="0" smtClean="0"/>
              <a:t>天去我家吃饭，怎么样？</a:t>
            </a:r>
            <a:endParaRPr lang="en-US" altLang="zh-CN" dirty="0" smtClean="0"/>
          </a:p>
          <a:p>
            <a:pPr lvl="0"/>
            <a:r>
              <a:rPr lang="zh-CN" altLang="en-US" dirty="0"/>
              <a:t>明</a:t>
            </a:r>
            <a:r>
              <a:rPr lang="zh-CN" altLang="en-US" dirty="0" smtClean="0"/>
              <a:t>天不上课，怎么样？</a:t>
            </a:r>
            <a:endParaRPr lang="en-US" altLang="zh-CN" dirty="0" smtClean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xmlns="" val="323247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1475656" y="1447800"/>
            <a:ext cx="7211144" cy="4572000"/>
          </a:xfrm>
        </p:spPr>
        <p:txBody>
          <a:bodyPr>
            <a:normAutofit/>
          </a:bodyPr>
          <a:lstStyle/>
          <a:p>
            <a:r>
              <a:rPr lang="en-US" dirty="0" err="1"/>
              <a:t>jì</a:t>
            </a:r>
            <a:r>
              <a:rPr lang="en-US" dirty="0"/>
              <a:t> </a:t>
            </a:r>
            <a:r>
              <a:rPr lang="en-US" dirty="0" err="1" smtClean="0"/>
              <a:t>jié</a:t>
            </a:r>
            <a:r>
              <a:rPr lang="zh-CN" altLang="en-US" dirty="0" smtClean="0"/>
              <a:t>          季节</a:t>
            </a:r>
            <a:r>
              <a:rPr lang="en-US" dirty="0"/>
              <a:t>　　</a:t>
            </a:r>
            <a:endParaRPr lang="en-US" dirty="0" smtClean="0"/>
          </a:p>
          <a:p>
            <a:r>
              <a:rPr lang="en-US" dirty="0" smtClean="0"/>
              <a:t> </a:t>
            </a:r>
            <a:r>
              <a:rPr lang="en-US" dirty="0" err="1"/>
              <a:t>chūn</a:t>
            </a:r>
            <a:r>
              <a:rPr lang="en-US" dirty="0"/>
              <a:t> </a:t>
            </a:r>
            <a:r>
              <a:rPr lang="en-US" dirty="0" err="1" smtClean="0"/>
              <a:t>tiān</a:t>
            </a:r>
            <a:r>
              <a:rPr lang="zh-CN" altLang="en-US" dirty="0" smtClean="0"/>
              <a:t> 春天</a:t>
            </a:r>
            <a:r>
              <a:rPr lang="en-US" dirty="0"/>
              <a:t>　　</a:t>
            </a:r>
            <a:endParaRPr lang="en-US" dirty="0" smtClean="0"/>
          </a:p>
          <a:p>
            <a:r>
              <a:rPr lang="en-US" dirty="0" err="1"/>
              <a:t>xià</a:t>
            </a:r>
            <a:r>
              <a:rPr lang="en-US" dirty="0"/>
              <a:t> </a:t>
            </a:r>
            <a:r>
              <a:rPr lang="en-US" dirty="0" err="1" smtClean="0"/>
              <a:t>tiān</a:t>
            </a:r>
            <a:r>
              <a:rPr lang="zh-CN" altLang="en-US" dirty="0" smtClean="0"/>
              <a:t>      夏天</a:t>
            </a:r>
            <a:endParaRPr lang="en-US" altLang="zh-CN" dirty="0" smtClean="0"/>
          </a:p>
          <a:p>
            <a:r>
              <a:rPr lang="en-US" dirty="0" err="1"/>
              <a:t>qiū</a:t>
            </a:r>
            <a:r>
              <a:rPr lang="en-US" dirty="0"/>
              <a:t> </a:t>
            </a:r>
            <a:r>
              <a:rPr lang="en-US" dirty="0" err="1" smtClean="0"/>
              <a:t>tiān</a:t>
            </a:r>
            <a:r>
              <a:rPr lang="zh-CN" altLang="en-US" dirty="0" smtClean="0"/>
              <a:t>     秋天</a:t>
            </a:r>
            <a:endParaRPr lang="en-US" altLang="zh-CN" dirty="0" smtClean="0"/>
          </a:p>
          <a:p>
            <a:r>
              <a:rPr lang="en-US" dirty="0" err="1"/>
              <a:t>dōng</a:t>
            </a:r>
            <a:r>
              <a:rPr lang="en-US" dirty="0"/>
              <a:t> </a:t>
            </a:r>
            <a:r>
              <a:rPr lang="en-US" dirty="0" err="1" smtClean="0"/>
              <a:t>tiān</a:t>
            </a:r>
            <a:r>
              <a:rPr lang="zh-CN" altLang="en-US" dirty="0" smtClean="0"/>
              <a:t>  冬天</a:t>
            </a:r>
            <a:endParaRPr lang="en-US" dirty="0"/>
          </a:p>
          <a:p>
            <a:r>
              <a:rPr lang="zh-CN" altLang="en-US" dirty="0"/>
              <a:t>　</a:t>
            </a:r>
            <a:r>
              <a:rPr lang="zh-CN" altLang="en-US" dirty="0" smtClean="0"/>
              <a:t> 　</a:t>
            </a:r>
            <a:endParaRPr lang="zh-CN" altLang="en-US" dirty="0"/>
          </a:p>
        </p:txBody>
      </p:sp>
      <p:pic>
        <p:nvPicPr>
          <p:cNvPr id="27650" name="Picture 2" descr="http://www.roflcat.com/images/cats/Don__t_Look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528" y="1412776"/>
            <a:ext cx="2736304" cy="3558021"/>
          </a:xfrm>
          <a:prstGeom prst="rect">
            <a:avLst/>
          </a:prstGeom>
          <a:noFill/>
        </p:spPr>
      </p:pic>
      <p:pic>
        <p:nvPicPr>
          <p:cNvPr id="1026" name="Picture 2" descr="C:\Users\leo.CLL\Desktop\picture on weather\season 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97149"/>
            <a:ext cx="6084168" cy="282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95536" y="1484783"/>
            <a:ext cx="4305672" cy="4273781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dirty="0" err="1"/>
              <a:t>nuǎn</a:t>
            </a:r>
            <a:r>
              <a:rPr lang="en-US" dirty="0"/>
              <a:t> </a:t>
            </a:r>
            <a:r>
              <a:rPr lang="en-US" dirty="0" err="1"/>
              <a:t>huo</a:t>
            </a:r>
            <a:r>
              <a:rPr lang="zh-CN" altLang="en-US" dirty="0"/>
              <a:t>  暖和</a:t>
            </a:r>
            <a:r>
              <a:rPr lang="en-US" dirty="0"/>
              <a:t>　 　</a:t>
            </a:r>
          </a:p>
          <a:p>
            <a:r>
              <a:rPr lang="en-US" dirty="0"/>
              <a:t> </a:t>
            </a:r>
            <a:r>
              <a:rPr lang="en-US" dirty="0" err="1"/>
              <a:t>rè</a:t>
            </a:r>
            <a:r>
              <a:rPr lang="en-US" dirty="0"/>
              <a:t>　</a:t>
            </a:r>
            <a:r>
              <a:rPr lang="zh-CN" altLang="en-US" dirty="0"/>
              <a:t>          热</a:t>
            </a:r>
            <a:r>
              <a:rPr lang="en-US" dirty="0"/>
              <a:t>　　</a:t>
            </a:r>
          </a:p>
          <a:p>
            <a:r>
              <a:rPr lang="en-US" dirty="0" err="1"/>
              <a:t>liáng</a:t>
            </a:r>
            <a:r>
              <a:rPr lang="en-US" dirty="0"/>
              <a:t> </a:t>
            </a:r>
            <a:r>
              <a:rPr lang="en-US" dirty="0" err="1"/>
              <a:t>kuài</a:t>
            </a:r>
            <a:r>
              <a:rPr lang="zh-CN" altLang="en-US" dirty="0"/>
              <a:t>  凉快　</a:t>
            </a:r>
            <a:endParaRPr lang="en-US" dirty="0"/>
          </a:p>
          <a:p>
            <a:r>
              <a:rPr lang="en-US" dirty="0"/>
              <a:t> </a:t>
            </a:r>
            <a:r>
              <a:rPr lang="en-US" dirty="0" err="1"/>
              <a:t>lěng</a:t>
            </a:r>
            <a:r>
              <a:rPr lang="en-US" dirty="0"/>
              <a:t>　</a:t>
            </a:r>
            <a:r>
              <a:rPr lang="zh-CN" altLang="en-US" dirty="0"/>
              <a:t>       冷</a:t>
            </a:r>
          </a:p>
        </p:txBody>
      </p:sp>
      <p:pic>
        <p:nvPicPr>
          <p:cNvPr id="2055" name="Picture 7" descr="C:\Users\leo.CLL\Desktop\picture on weather\col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2072" y="4437112"/>
            <a:ext cx="2724472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leo.CLL\Desktop\picture on weather\ho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4596" y="4315399"/>
            <a:ext cx="2160587" cy="2541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o.CLL\Desktop\picture on weather\war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855" y="4984778"/>
            <a:ext cx="237009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leo.CLL\Desktop\picture on weather\1Q2153D5-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5183" y="4797152"/>
            <a:ext cx="1998735" cy="197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eo.CLL\Desktop\picture on weather\seaso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12775"/>
            <a:ext cx="5904656" cy="3011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altLang="zh-CN" dirty="0" err="1"/>
              <a:t>tiān</a:t>
            </a:r>
            <a:r>
              <a:rPr lang="en-GB" altLang="zh-CN" dirty="0"/>
              <a:t> </a:t>
            </a:r>
            <a:r>
              <a:rPr lang="en-GB" altLang="zh-CN" dirty="0" err="1"/>
              <a:t>qì</a:t>
            </a:r>
            <a:r>
              <a:rPr lang="zh-CN" altLang="en-GB" dirty="0"/>
              <a:t>　</a:t>
            </a:r>
            <a:r>
              <a:rPr lang="zh-CN" altLang="en-US" dirty="0" smtClean="0"/>
              <a:t>天气</a:t>
            </a:r>
            <a:r>
              <a:rPr lang="zh-CN" altLang="en-GB" dirty="0"/>
              <a:t>　</a:t>
            </a:r>
            <a:endParaRPr lang="en-US" altLang="zh-CN" dirty="0" smtClean="0"/>
          </a:p>
          <a:p>
            <a:pPr>
              <a:buNone/>
            </a:pPr>
            <a:r>
              <a:rPr lang="en-GB" altLang="zh-CN" dirty="0" err="1" smtClean="0"/>
              <a:t>qíng</a:t>
            </a:r>
            <a:r>
              <a:rPr lang="zh-CN" altLang="en-GB" dirty="0"/>
              <a:t>　　 </a:t>
            </a:r>
            <a:r>
              <a:rPr lang="zh-CN" altLang="en-US" dirty="0"/>
              <a:t> 晴</a:t>
            </a:r>
            <a:endParaRPr lang="en-US" altLang="zh-CN" dirty="0" smtClean="0"/>
          </a:p>
          <a:p>
            <a:pPr>
              <a:buNone/>
            </a:pPr>
            <a:r>
              <a:rPr lang="en-GB" altLang="zh-CN" dirty="0" err="1" smtClean="0"/>
              <a:t>yīn</a:t>
            </a:r>
            <a:r>
              <a:rPr lang="zh-CN" altLang="en-GB" dirty="0"/>
              <a:t>　　　</a:t>
            </a:r>
            <a:r>
              <a:rPr lang="zh-CN" altLang="en-US" dirty="0"/>
              <a:t>阴</a:t>
            </a:r>
            <a:endParaRPr lang="en-US" altLang="zh-CN" dirty="0" smtClean="0"/>
          </a:p>
          <a:p>
            <a:pPr>
              <a:buNone/>
            </a:pPr>
            <a:r>
              <a:rPr lang="en-GB" altLang="zh-CN" dirty="0" err="1" smtClean="0"/>
              <a:t>duō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yún</a:t>
            </a:r>
            <a:r>
              <a:rPr lang="zh-CN" altLang="en-US" dirty="0" smtClean="0"/>
              <a:t>  多云</a:t>
            </a:r>
            <a:r>
              <a:rPr lang="zh-CN" altLang="en-GB" dirty="0"/>
              <a:t>　　 </a:t>
            </a:r>
            <a:endParaRPr lang="en-US" altLang="zh-CN" dirty="0" smtClean="0"/>
          </a:p>
          <a:p>
            <a:pPr>
              <a:buNone/>
            </a:pPr>
            <a:r>
              <a:rPr lang="en-GB" altLang="zh-CN" dirty="0" err="1" smtClean="0"/>
              <a:t>xià</a:t>
            </a:r>
            <a:r>
              <a:rPr lang="en-GB" altLang="zh-CN" dirty="0" smtClean="0"/>
              <a:t> </a:t>
            </a:r>
            <a:r>
              <a:rPr lang="en-GB" altLang="zh-CN" dirty="0" err="1"/>
              <a:t>yǔ</a:t>
            </a:r>
            <a:r>
              <a:rPr lang="en-GB" altLang="zh-CN" dirty="0"/>
              <a:t> </a:t>
            </a:r>
            <a:r>
              <a:rPr lang="zh-CN" altLang="en-GB" dirty="0"/>
              <a:t>　</a:t>
            </a:r>
            <a:r>
              <a:rPr lang="zh-CN" altLang="en-US" dirty="0" smtClean="0"/>
              <a:t>下雨</a:t>
            </a:r>
            <a:endParaRPr lang="en-US" altLang="zh-CN" dirty="0" smtClean="0"/>
          </a:p>
          <a:p>
            <a:pPr>
              <a:buNone/>
            </a:pPr>
            <a:r>
              <a:rPr lang="zh-CN" altLang="en-GB" dirty="0" smtClean="0"/>
              <a:t> </a:t>
            </a:r>
            <a:r>
              <a:rPr lang="en-GB" altLang="zh-CN" dirty="0" err="1"/>
              <a:t>xià</a:t>
            </a:r>
            <a:r>
              <a:rPr lang="en-GB" altLang="zh-CN" dirty="0"/>
              <a:t> </a:t>
            </a:r>
            <a:r>
              <a:rPr lang="en-GB" altLang="zh-CN" dirty="0" err="1" smtClean="0"/>
              <a:t>xuě</a:t>
            </a:r>
            <a:r>
              <a:rPr lang="zh-CN" altLang="en-US" dirty="0" smtClean="0"/>
              <a:t>  下雪</a:t>
            </a:r>
            <a:r>
              <a:rPr lang="zh-CN" altLang="en-US" dirty="0"/>
              <a:t>　 　　　　　　</a:t>
            </a:r>
            <a:endParaRPr lang="en-US" altLang="zh-CN" dirty="0" smtClean="0"/>
          </a:p>
          <a:p>
            <a:pPr>
              <a:buNone/>
            </a:pPr>
            <a:r>
              <a:rPr lang="en-GB" altLang="zh-CN" dirty="0" err="1" smtClean="0"/>
              <a:t>guā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fēng</a:t>
            </a:r>
            <a:r>
              <a:rPr lang="zh-CN" altLang="en-US" dirty="0" smtClean="0"/>
              <a:t> 刮风</a:t>
            </a:r>
            <a:endParaRPr lang="zh-CN" altLang="en-GB" dirty="0"/>
          </a:p>
          <a:p>
            <a:pPr>
              <a:buNone/>
            </a:pPr>
            <a:r>
              <a:rPr lang="zh-CN" altLang="en-GB" dirty="0"/>
              <a:t>　　</a:t>
            </a:r>
            <a:endParaRPr lang="zh-CN" altLang="en-US" dirty="0"/>
          </a:p>
        </p:txBody>
      </p:sp>
      <p:pic>
        <p:nvPicPr>
          <p:cNvPr id="6" name="Picture 2" descr="http://i.istockimg.com/file_thumbview_approve/159926/2/stock-photo-159926-close-your-ey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39" y="1442733"/>
            <a:ext cx="2016224" cy="327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leo.CLL\Desktop\picture on weather\21471213345107d7398790d9_3977070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6166" y="1442733"/>
            <a:ext cx="5840254" cy="361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dà</a:t>
            </a:r>
            <a:r>
              <a:rPr lang="en-GB" dirty="0"/>
              <a:t> </a:t>
            </a:r>
            <a:r>
              <a:rPr lang="en-GB" dirty="0" err="1"/>
              <a:t>fēng</a:t>
            </a:r>
            <a:r>
              <a:rPr lang="en-GB" dirty="0"/>
              <a:t>　</a:t>
            </a:r>
            <a:r>
              <a:rPr lang="zh-CN" altLang="en-US" dirty="0" smtClean="0"/>
              <a:t>  大风</a:t>
            </a:r>
            <a:r>
              <a:rPr lang="en-GB" dirty="0"/>
              <a:t>　</a:t>
            </a:r>
            <a:endParaRPr lang="en-GB" dirty="0" smtClean="0"/>
          </a:p>
          <a:p>
            <a:r>
              <a:rPr lang="en-GB" dirty="0" err="1" smtClean="0"/>
              <a:t>xiǎo</a:t>
            </a:r>
            <a:r>
              <a:rPr lang="en-GB" dirty="0" smtClean="0"/>
              <a:t> </a:t>
            </a:r>
            <a:r>
              <a:rPr lang="en-GB" dirty="0" err="1"/>
              <a:t>xuě</a:t>
            </a:r>
            <a:r>
              <a:rPr lang="en-GB" dirty="0"/>
              <a:t>　</a:t>
            </a:r>
            <a:r>
              <a:rPr lang="zh-CN" altLang="en-US" dirty="0" smtClean="0"/>
              <a:t>小雪</a:t>
            </a:r>
            <a:endParaRPr lang="en-GB" dirty="0" smtClean="0"/>
          </a:p>
          <a:p>
            <a:r>
              <a:rPr lang="en-GB" dirty="0" err="1" smtClean="0"/>
              <a:t>léi</a:t>
            </a:r>
            <a:r>
              <a:rPr lang="en-GB" dirty="0"/>
              <a:t>　　</a:t>
            </a:r>
            <a:r>
              <a:rPr lang="zh-CN" altLang="en-US" dirty="0" smtClean="0"/>
              <a:t>       雷</a:t>
            </a:r>
            <a:endParaRPr lang="en-GB" dirty="0" smtClean="0"/>
          </a:p>
          <a:p>
            <a:r>
              <a:rPr lang="en-GB" dirty="0" err="1" smtClean="0"/>
              <a:t>shǎn</a:t>
            </a:r>
            <a:r>
              <a:rPr lang="en-GB" dirty="0" smtClean="0"/>
              <a:t> </a:t>
            </a:r>
            <a:r>
              <a:rPr lang="en-GB" dirty="0" err="1"/>
              <a:t>diàn</a:t>
            </a:r>
            <a:r>
              <a:rPr lang="en-GB" dirty="0"/>
              <a:t>　</a:t>
            </a:r>
            <a:r>
              <a:rPr lang="zh-CN" altLang="en-US" dirty="0" smtClean="0"/>
              <a:t>闪电</a:t>
            </a:r>
            <a:r>
              <a:rPr lang="zh-CN" altLang="en-US" dirty="0"/>
              <a:t>　</a:t>
            </a:r>
            <a:endParaRPr lang="en-GB" dirty="0"/>
          </a:p>
        </p:txBody>
      </p:sp>
      <p:pic>
        <p:nvPicPr>
          <p:cNvPr id="4098" name="Picture 2" descr="http://www.hluizpresents.com/wp-content/uploads/2010/07/CartoonEyesCloseUPRigh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151216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o.CLL\Desktop\picture on weather\zimbabwean-weather-forecas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484784"/>
            <a:ext cx="5226496" cy="503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4823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Describe these pictures </a:t>
            </a:r>
            <a:endParaRPr lang="en-GB" dirty="0"/>
          </a:p>
        </p:txBody>
      </p:sp>
      <p:pic>
        <p:nvPicPr>
          <p:cNvPr id="5122" name="Picture 2" descr="C:\Users\leo.CLL\Desktop\picture on weather\heavy_snow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700808"/>
            <a:ext cx="7541542" cy="499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leo.CLL\Desktop\picture on weather\untitl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8136626" cy="507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eo.CLL\Desktop\picture on weather\rain-of-relief1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628800"/>
            <a:ext cx="7101408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leo.CLL\Desktop\picture on weather\street-snow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2958" y="1633555"/>
            <a:ext cx="7255506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eo.CLL\Desktop\picture on weather\coo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5918" y="1723319"/>
            <a:ext cx="6970395" cy="5134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o.CLL\Desktop\picture on weather\Stong Wind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63189"/>
            <a:ext cx="6624736" cy="503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leo.CLL\Desktop\picture on weather\spot_weather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763190"/>
            <a:ext cx="6370240" cy="506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9751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196752"/>
            <a:ext cx="7772400" cy="482304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zuì</a:t>
            </a:r>
            <a:r>
              <a:rPr lang="en-GB" dirty="0"/>
              <a:t>　　</a:t>
            </a:r>
            <a:r>
              <a:rPr lang="en-GB" dirty="0" smtClean="0"/>
              <a:t>           </a:t>
            </a:r>
            <a:r>
              <a:rPr lang="zh-CN" altLang="en-US" dirty="0" smtClean="0"/>
              <a:t>最       </a:t>
            </a:r>
            <a:r>
              <a:rPr lang="en-US" altLang="zh-CN" dirty="0" err="1" smtClean="0"/>
              <a:t>adv</a:t>
            </a:r>
            <a:r>
              <a:rPr lang="en-US" altLang="zh-CN" dirty="0" smtClean="0"/>
              <a:t>     the most</a:t>
            </a:r>
            <a:endParaRPr lang="en-GB" dirty="0" smtClean="0"/>
          </a:p>
          <a:p>
            <a:r>
              <a:rPr lang="en-GB" dirty="0" err="1" smtClean="0"/>
              <a:t>cháng</a:t>
            </a:r>
            <a:r>
              <a:rPr lang="en-GB" dirty="0" smtClean="0"/>
              <a:t> </a:t>
            </a:r>
            <a:r>
              <a:rPr lang="en-GB" dirty="0" err="1"/>
              <a:t>cháng</a:t>
            </a:r>
            <a:r>
              <a:rPr lang="en-GB" dirty="0"/>
              <a:t>　</a:t>
            </a:r>
            <a:r>
              <a:rPr lang="zh-CN" altLang="en-US" dirty="0" smtClean="0"/>
              <a:t>常常</a:t>
            </a:r>
            <a:r>
              <a:rPr lang="en-GB" altLang="zh-CN" dirty="0" smtClean="0"/>
              <a:t>   </a:t>
            </a:r>
            <a:r>
              <a:rPr lang="en-GB" altLang="zh-CN" dirty="0" err="1" smtClean="0"/>
              <a:t>adv</a:t>
            </a:r>
            <a:r>
              <a:rPr lang="en-GB" altLang="zh-CN" dirty="0" smtClean="0"/>
              <a:t>    usually, often</a:t>
            </a:r>
            <a:endParaRPr lang="en-GB" dirty="0" smtClean="0"/>
          </a:p>
          <a:p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en-GB" dirty="0" err="1"/>
              <a:t>cháng</a:t>
            </a:r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zh-CN" altLang="en-US" dirty="0"/>
              <a:t>　 不 </a:t>
            </a:r>
            <a:r>
              <a:rPr lang="zh-CN" altLang="en-US" dirty="0" smtClean="0"/>
              <a:t>常  </a:t>
            </a:r>
            <a:r>
              <a:rPr lang="en-US" altLang="zh-CN" dirty="0" err="1" smtClean="0"/>
              <a:t>adv</a:t>
            </a:r>
            <a:r>
              <a:rPr lang="en-US" altLang="zh-CN" dirty="0" smtClean="0"/>
              <a:t>     rarely, not often</a:t>
            </a:r>
          </a:p>
          <a:p>
            <a:pPr marL="0" indent="0">
              <a:buNone/>
            </a:pPr>
            <a:r>
              <a:rPr lang="en-US" dirty="0" smtClean="0"/>
              <a:t>Example:</a:t>
            </a:r>
          </a:p>
          <a:p>
            <a:pPr marL="0" indent="0">
              <a:buNone/>
            </a:pPr>
            <a:r>
              <a:rPr lang="en-US" dirty="0"/>
              <a:t>1 </a:t>
            </a:r>
            <a:r>
              <a:rPr lang="en-US" dirty="0" err="1"/>
              <a:t>tā</a:t>
            </a:r>
            <a:r>
              <a:rPr lang="en-US" dirty="0"/>
              <a:t> </a:t>
            </a:r>
            <a:r>
              <a:rPr lang="en-US" dirty="0" err="1"/>
              <a:t>shì</a:t>
            </a:r>
            <a:r>
              <a:rPr lang="en-US" dirty="0"/>
              <a:t> </a:t>
            </a:r>
            <a:r>
              <a:rPr lang="en-US" dirty="0" err="1"/>
              <a:t>zuì</a:t>
            </a:r>
            <a:r>
              <a:rPr lang="en-US" dirty="0"/>
              <a:t> </a:t>
            </a:r>
            <a:r>
              <a:rPr lang="en-US" dirty="0" err="1"/>
              <a:t>hǎo</a:t>
            </a:r>
            <a:r>
              <a:rPr lang="en-US" dirty="0"/>
              <a:t> de </a:t>
            </a:r>
            <a:r>
              <a:rPr lang="en-US" dirty="0" err="1"/>
              <a:t>xué</a:t>
            </a:r>
            <a:r>
              <a:rPr lang="en-US" dirty="0"/>
              <a:t> </a:t>
            </a:r>
            <a:r>
              <a:rPr lang="en-US" dirty="0" err="1"/>
              <a:t>shēng</a:t>
            </a:r>
            <a:r>
              <a:rPr lang="en-US" dirty="0"/>
              <a:t> </a:t>
            </a:r>
            <a:r>
              <a:rPr lang="en-US" dirty="0" smtClean="0"/>
              <a:t>。</a:t>
            </a:r>
            <a:r>
              <a:rPr lang="en-US" dirty="0"/>
              <a:t>　　</a:t>
            </a:r>
            <a:r>
              <a:rPr lang="en-US" dirty="0" err="1" smtClean="0"/>
              <a:t>zhè</a:t>
            </a:r>
            <a:r>
              <a:rPr lang="en-US" dirty="0" smtClean="0"/>
              <a:t> </a:t>
            </a:r>
            <a:r>
              <a:rPr lang="en-US" dirty="0" err="1"/>
              <a:t>gè</a:t>
            </a:r>
            <a:r>
              <a:rPr lang="en-US" dirty="0"/>
              <a:t> </a:t>
            </a:r>
            <a:r>
              <a:rPr lang="en-US" dirty="0" err="1"/>
              <a:t>xué</a:t>
            </a:r>
            <a:r>
              <a:rPr lang="en-US" dirty="0"/>
              <a:t> </a:t>
            </a:r>
            <a:r>
              <a:rPr lang="en-US" dirty="0" err="1"/>
              <a:t>shēng</a:t>
            </a:r>
            <a:r>
              <a:rPr lang="en-US" dirty="0"/>
              <a:t> </a:t>
            </a:r>
            <a:r>
              <a:rPr lang="en-US" dirty="0" err="1"/>
              <a:t>zuì</a:t>
            </a:r>
            <a:r>
              <a:rPr lang="en-US" dirty="0"/>
              <a:t> </a:t>
            </a:r>
            <a:r>
              <a:rPr lang="en-US" dirty="0" err="1"/>
              <a:t>hǎo</a:t>
            </a:r>
            <a:r>
              <a:rPr lang="en-US" dirty="0"/>
              <a:t> 。</a:t>
            </a:r>
          </a:p>
          <a:p>
            <a:pPr marL="0" indent="0">
              <a:buNone/>
            </a:pPr>
            <a:r>
              <a:rPr lang="en-US" sz="2800" dirty="0" smtClean="0"/>
              <a:t>1 </a:t>
            </a:r>
            <a:r>
              <a:rPr lang="zh-CN" altLang="en-US" sz="2800" dirty="0"/>
              <a:t>他 </a:t>
            </a:r>
            <a:r>
              <a:rPr lang="zh-CN" altLang="en-US" sz="2800" dirty="0" smtClean="0"/>
              <a:t>是最好的 学生。     </a:t>
            </a:r>
            <a:r>
              <a:rPr lang="en-US" sz="2800" dirty="0" smtClean="0"/>
              <a:t>OR</a:t>
            </a:r>
            <a:r>
              <a:rPr lang="en-US" sz="2800" dirty="0"/>
              <a:t>　</a:t>
            </a:r>
            <a:r>
              <a:rPr lang="zh-CN" altLang="en-US" sz="2800" dirty="0" smtClean="0"/>
              <a:t> 这个学生最好</a:t>
            </a:r>
            <a:r>
              <a:rPr lang="zh-CN" altLang="en-US" sz="2800" dirty="0"/>
              <a:t>　。</a:t>
            </a:r>
          </a:p>
          <a:p>
            <a:pPr marL="0" indent="0">
              <a:buNone/>
            </a:pPr>
            <a:r>
              <a:rPr lang="en-US" altLang="zh-CN" dirty="0" smtClean="0"/>
              <a:t>2 </a:t>
            </a:r>
            <a:r>
              <a:rPr lang="en-US" dirty="0" err="1"/>
              <a:t>zài</a:t>
            </a:r>
            <a:r>
              <a:rPr lang="en-US" dirty="0"/>
              <a:t> </a:t>
            </a:r>
            <a:r>
              <a:rPr lang="en-US" dirty="0" err="1"/>
              <a:t>yīng</a:t>
            </a:r>
            <a:r>
              <a:rPr lang="en-US" dirty="0"/>
              <a:t> </a:t>
            </a:r>
            <a:r>
              <a:rPr lang="en-US" dirty="0" err="1"/>
              <a:t>guó</a:t>
            </a:r>
            <a:r>
              <a:rPr lang="en-US" dirty="0"/>
              <a:t> ，</a:t>
            </a:r>
            <a:r>
              <a:rPr lang="en-US" dirty="0" err="1"/>
              <a:t>wēi</a:t>
            </a:r>
            <a:r>
              <a:rPr lang="en-US" dirty="0"/>
              <a:t> </a:t>
            </a:r>
            <a:r>
              <a:rPr lang="en-US" dirty="0" err="1"/>
              <a:t>ěr</a:t>
            </a:r>
            <a:r>
              <a:rPr lang="en-US" dirty="0"/>
              <a:t> </a:t>
            </a:r>
            <a:r>
              <a:rPr lang="en-US" dirty="0" err="1"/>
              <a:t>shì</a:t>
            </a:r>
            <a:r>
              <a:rPr lang="en-US" dirty="0"/>
              <a:t> </a:t>
            </a:r>
            <a:r>
              <a:rPr lang="en-US" dirty="0" err="1"/>
              <a:t>zuì</a:t>
            </a:r>
            <a:r>
              <a:rPr lang="en-US" dirty="0"/>
              <a:t> </a:t>
            </a:r>
            <a:r>
              <a:rPr lang="en-US" dirty="0" err="1"/>
              <a:t>měi</a:t>
            </a:r>
            <a:r>
              <a:rPr lang="en-US" dirty="0"/>
              <a:t> ，</a:t>
            </a:r>
            <a:r>
              <a:rPr lang="en-US" dirty="0" err="1"/>
              <a:t>sū</a:t>
            </a:r>
            <a:r>
              <a:rPr lang="en-US" dirty="0"/>
              <a:t> </a:t>
            </a:r>
            <a:r>
              <a:rPr lang="en-US" dirty="0" err="1"/>
              <a:t>gé</a:t>
            </a:r>
            <a:r>
              <a:rPr lang="en-US" dirty="0"/>
              <a:t> </a:t>
            </a:r>
            <a:r>
              <a:rPr lang="en-US" dirty="0" err="1"/>
              <a:t>lán</a:t>
            </a:r>
            <a:r>
              <a:rPr lang="en-US" dirty="0"/>
              <a:t> </a:t>
            </a:r>
            <a:r>
              <a:rPr lang="en-US" dirty="0" err="1"/>
              <a:t>zuì</a:t>
            </a:r>
            <a:r>
              <a:rPr lang="en-US" dirty="0"/>
              <a:t> </a:t>
            </a:r>
            <a:r>
              <a:rPr lang="en-US" dirty="0" err="1"/>
              <a:t>lěng</a:t>
            </a:r>
            <a:r>
              <a:rPr lang="en-US" dirty="0"/>
              <a:t> </a:t>
            </a:r>
            <a:r>
              <a:rPr lang="zh-CN" altLang="en-US" dirty="0" smtClean="0"/>
              <a:t>。</a:t>
            </a:r>
            <a:endParaRPr lang="en-US" dirty="0"/>
          </a:p>
          <a:p>
            <a:pPr marL="0" indent="0">
              <a:buNone/>
            </a:pPr>
            <a:r>
              <a:rPr lang="en-US" sz="2800" dirty="0"/>
              <a:t>2 </a:t>
            </a:r>
            <a:r>
              <a:rPr lang="zh-CN" altLang="en-US" sz="2800" dirty="0" smtClean="0"/>
              <a:t>在英国</a:t>
            </a:r>
            <a:r>
              <a:rPr lang="zh-CN" altLang="en-US" sz="2800" dirty="0"/>
              <a:t>　，</a:t>
            </a:r>
            <a:r>
              <a:rPr lang="zh-CN" altLang="en-US" sz="2800" dirty="0" smtClean="0"/>
              <a:t>威尔 士最美，   苏 </a:t>
            </a:r>
            <a:r>
              <a:rPr lang="zh-CN" altLang="en-US" sz="2800" dirty="0"/>
              <a:t>格 </a:t>
            </a:r>
            <a:r>
              <a:rPr lang="zh-CN" altLang="en-US" sz="2800" dirty="0" smtClean="0"/>
              <a:t>兰最冷。</a:t>
            </a:r>
            <a:r>
              <a:rPr lang="zh-CN" altLang="en-US" dirty="0"/>
              <a:t>　</a:t>
            </a:r>
          </a:p>
          <a:p>
            <a:pPr marL="0" indent="0">
              <a:buNone/>
            </a:pPr>
            <a:r>
              <a:rPr lang="en-US" altLang="zh-CN" sz="2400" dirty="0" smtClean="0"/>
              <a:t>3 </a:t>
            </a:r>
            <a:r>
              <a:rPr lang="en-US" sz="2400" dirty="0" err="1"/>
              <a:t>wǒ</a:t>
            </a:r>
            <a:r>
              <a:rPr lang="en-US" sz="2400" dirty="0"/>
              <a:t> </a:t>
            </a:r>
            <a:r>
              <a:rPr lang="en-US" sz="2400" dirty="0" err="1" smtClean="0"/>
              <a:t>chángcháng</a:t>
            </a:r>
            <a:r>
              <a:rPr lang="en-US" sz="2400" dirty="0" smtClean="0"/>
              <a:t> </a:t>
            </a:r>
            <a:r>
              <a:rPr lang="en-US" sz="2400" dirty="0" err="1" smtClean="0"/>
              <a:t>kāichē</a:t>
            </a:r>
            <a:r>
              <a:rPr lang="en-US" sz="2400" dirty="0" smtClean="0"/>
              <a:t> </a:t>
            </a:r>
            <a:r>
              <a:rPr lang="en-US" sz="2400" dirty="0" err="1" smtClean="0"/>
              <a:t>shàngbānhěnshǎo</a:t>
            </a:r>
            <a:r>
              <a:rPr lang="en-US" sz="2400" dirty="0" smtClean="0"/>
              <a:t> </a:t>
            </a:r>
            <a:r>
              <a:rPr lang="en-US" sz="2400" dirty="0" err="1"/>
              <a:t>zuò</a:t>
            </a:r>
            <a:r>
              <a:rPr lang="en-US" sz="2400" dirty="0"/>
              <a:t> </a:t>
            </a:r>
            <a:r>
              <a:rPr lang="en-US" sz="2400" dirty="0" err="1" smtClean="0"/>
              <a:t>gōnggòngqìchē</a:t>
            </a:r>
            <a:r>
              <a:rPr lang="en-US" sz="2400" dirty="0" smtClean="0"/>
              <a:t> </a:t>
            </a:r>
            <a:r>
              <a:rPr lang="en-US" sz="2400" dirty="0" err="1"/>
              <a:t>shàng</a:t>
            </a:r>
            <a:r>
              <a:rPr lang="en-US" sz="2400" dirty="0"/>
              <a:t> </a:t>
            </a:r>
            <a:r>
              <a:rPr lang="en-US" sz="2400" dirty="0" err="1" smtClean="0"/>
              <a:t>bā</a:t>
            </a:r>
            <a:r>
              <a:rPr lang="en-US" altLang="zh-CN" sz="2400" dirty="0" err="1"/>
              <a:t>n</a:t>
            </a:r>
            <a:endParaRPr lang="en-US" sz="2400" dirty="0"/>
          </a:p>
          <a:p>
            <a:pPr marL="0" indent="0">
              <a:buNone/>
            </a:pPr>
            <a:r>
              <a:rPr lang="en-US" sz="2800" dirty="0" smtClean="0"/>
              <a:t>3 </a:t>
            </a:r>
            <a:r>
              <a:rPr lang="zh-CN" altLang="en-US" sz="2800" dirty="0"/>
              <a:t>我 </a:t>
            </a:r>
            <a:r>
              <a:rPr lang="zh-CN" altLang="en-US" sz="2800" dirty="0" smtClean="0"/>
              <a:t>常常开车上班，             很少坐公共汽车上班。</a:t>
            </a:r>
            <a:endParaRPr lang="zh-CN" altLang="en-US" sz="2800" dirty="0"/>
          </a:p>
          <a:p>
            <a:pPr marL="0" indent="0">
              <a:buNone/>
            </a:pPr>
            <a:r>
              <a:rPr lang="en-US" altLang="zh-CN" dirty="0" smtClean="0"/>
              <a:t>4 </a:t>
            </a:r>
            <a:r>
              <a:rPr lang="en-US" dirty="0" err="1"/>
              <a:t>zǎo</a:t>
            </a:r>
            <a:r>
              <a:rPr lang="en-US" dirty="0"/>
              <a:t> </a:t>
            </a:r>
            <a:r>
              <a:rPr lang="en-US" dirty="0" err="1"/>
              <a:t>shàng</a:t>
            </a:r>
            <a:r>
              <a:rPr lang="en-US" dirty="0"/>
              <a:t> ，</a:t>
            </a:r>
            <a:r>
              <a:rPr lang="en-US" dirty="0" err="1"/>
              <a:t>wǒ</a:t>
            </a:r>
            <a:r>
              <a:rPr lang="en-US" dirty="0"/>
              <a:t> </a:t>
            </a:r>
            <a:r>
              <a:rPr lang="en-US" dirty="0" err="1"/>
              <a:t>cháng</a:t>
            </a:r>
            <a:r>
              <a:rPr lang="en-US" dirty="0"/>
              <a:t> </a:t>
            </a:r>
            <a:r>
              <a:rPr lang="en-US" dirty="0" err="1"/>
              <a:t>cháng</a:t>
            </a:r>
            <a:r>
              <a:rPr lang="en-US" dirty="0"/>
              <a:t> </a:t>
            </a:r>
            <a:r>
              <a:rPr lang="en-US" dirty="0" err="1"/>
              <a:t>hē</a:t>
            </a:r>
            <a:r>
              <a:rPr lang="en-US" dirty="0"/>
              <a:t> </a:t>
            </a:r>
            <a:r>
              <a:rPr lang="en-US" dirty="0" err="1"/>
              <a:t>niú</a:t>
            </a:r>
            <a:r>
              <a:rPr lang="en-US" dirty="0"/>
              <a:t> </a:t>
            </a:r>
            <a:r>
              <a:rPr lang="en-US" dirty="0" err="1"/>
              <a:t>nǎi</a:t>
            </a:r>
            <a:r>
              <a:rPr lang="en-US" dirty="0"/>
              <a:t> ，</a:t>
            </a:r>
            <a:r>
              <a:rPr lang="en-US" dirty="0" err="1"/>
              <a:t>bù</a:t>
            </a:r>
            <a:r>
              <a:rPr lang="en-US" dirty="0"/>
              <a:t> </a:t>
            </a:r>
            <a:r>
              <a:rPr lang="en-US" dirty="0" err="1"/>
              <a:t>cháng</a:t>
            </a:r>
            <a:r>
              <a:rPr lang="en-US" dirty="0"/>
              <a:t> </a:t>
            </a:r>
            <a:r>
              <a:rPr lang="en-US" dirty="0" err="1"/>
              <a:t>hē</a:t>
            </a:r>
            <a:r>
              <a:rPr lang="en-US" dirty="0"/>
              <a:t> </a:t>
            </a:r>
            <a:r>
              <a:rPr lang="en-US" dirty="0" err="1"/>
              <a:t>kā</a:t>
            </a:r>
            <a:r>
              <a:rPr lang="en-US" dirty="0"/>
              <a:t> </a:t>
            </a:r>
            <a:r>
              <a:rPr lang="en-US" dirty="0" err="1"/>
              <a:t>fēi</a:t>
            </a:r>
            <a:r>
              <a:rPr lang="en-US" dirty="0"/>
              <a:t> </a:t>
            </a:r>
            <a:r>
              <a:rPr lang="en-US" dirty="0" smtClean="0"/>
              <a:t>。</a:t>
            </a:r>
            <a:endParaRPr lang="en-US" dirty="0"/>
          </a:p>
          <a:p>
            <a:pPr marL="0" indent="0">
              <a:buNone/>
            </a:pPr>
            <a:r>
              <a:rPr lang="en-US" sz="2800" dirty="0" smtClean="0"/>
              <a:t>4 </a:t>
            </a:r>
            <a:r>
              <a:rPr lang="zh-CN" altLang="en-US" sz="2800" dirty="0" smtClean="0"/>
              <a:t>  早上，     我 常常喝 牛奶，         不 常喝 咖啡。</a:t>
            </a:r>
            <a:endParaRPr lang="en-US" sz="2800" dirty="0" smtClean="0"/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xmlns="" val="370188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句子 </a:t>
            </a:r>
            <a:r>
              <a:rPr lang="en-US" altLang="zh-CN" dirty="0" smtClean="0"/>
              <a:t>sentences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zh-CN" altLang="en-US" b="1" dirty="0" smtClean="0"/>
              <a:t>哪</a:t>
            </a:r>
            <a:r>
              <a:rPr lang="zh-CN" altLang="en-US" b="1" dirty="0"/>
              <a:t>个季 节最好？</a:t>
            </a:r>
          </a:p>
          <a:p>
            <a:pPr lvl="0">
              <a:buNone/>
            </a:pPr>
            <a:r>
              <a:rPr lang="zh-CN" altLang="en-US" b="1" dirty="0" smtClean="0">
                <a:solidFill>
                  <a:srgbClr val="00B050"/>
                </a:solidFill>
              </a:rPr>
              <a:t> </a:t>
            </a:r>
            <a:r>
              <a:rPr lang="en-US" altLang="zh-CN" b="1" dirty="0" err="1" smtClean="0">
                <a:solidFill>
                  <a:srgbClr val="00B050"/>
                </a:solidFill>
              </a:rPr>
              <a:t>něi</a:t>
            </a:r>
            <a:r>
              <a:rPr lang="en-US" altLang="zh-CN" b="1" dirty="0" smtClean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gè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jì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jié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zuì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hǎo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 smtClean="0"/>
              <a:t>？</a:t>
            </a:r>
            <a:endParaRPr lang="en-US" altLang="zh-CN" b="1" dirty="0" smtClean="0"/>
          </a:p>
          <a:p>
            <a:pPr>
              <a:buNone/>
            </a:pPr>
            <a:r>
              <a:rPr lang="zh-CN" altLang="en-US" b="1" dirty="0" smtClean="0"/>
              <a:t>很</a:t>
            </a:r>
            <a:r>
              <a:rPr lang="zh-CN" altLang="en-US" b="1" dirty="0"/>
              <a:t>少刮风，也不常下雨 </a:t>
            </a:r>
            <a:r>
              <a:rPr lang="zh-CN" altLang="en-US" b="1" dirty="0" smtClean="0"/>
              <a:t>。</a:t>
            </a:r>
            <a:endParaRPr lang="en-US" altLang="zh-CN" b="1" dirty="0" smtClean="0"/>
          </a:p>
          <a:p>
            <a:pPr lvl="0">
              <a:buNone/>
            </a:pPr>
            <a:r>
              <a:rPr lang="en-US" altLang="zh-CN" b="1" dirty="0" err="1">
                <a:solidFill>
                  <a:srgbClr val="00B050"/>
                </a:solidFill>
              </a:rPr>
              <a:t>hěn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shǎo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guā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fēng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>
                <a:solidFill>
                  <a:srgbClr val="00B050"/>
                </a:solidFill>
              </a:rPr>
              <a:t>，</a:t>
            </a:r>
            <a:r>
              <a:rPr lang="en-US" altLang="zh-CN" b="1" dirty="0" err="1">
                <a:solidFill>
                  <a:srgbClr val="00B050"/>
                </a:solidFill>
              </a:rPr>
              <a:t>yě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bù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cháng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xià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yǔ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>
                <a:solidFill>
                  <a:srgbClr val="00B050"/>
                </a:solidFill>
              </a:rPr>
              <a:t>。</a:t>
            </a:r>
            <a:endParaRPr lang="en-US" altLang="zh-CN" b="1" dirty="0">
              <a:solidFill>
                <a:srgbClr val="00B050"/>
              </a:solidFill>
            </a:endParaRPr>
          </a:p>
          <a:p>
            <a:pPr lvl="0">
              <a:buNone/>
            </a:pPr>
            <a:r>
              <a:rPr lang="zh-CN" altLang="en-US" b="1" dirty="0"/>
              <a:t>春天好不 好？</a:t>
            </a:r>
          </a:p>
          <a:p>
            <a:pPr>
              <a:buNone/>
            </a:pPr>
            <a:r>
              <a:rPr lang="en-US" altLang="zh-CN" b="1" dirty="0" err="1">
                <a:solidFill>
                  <a:srgbClr val="00B050"/>
                </a:solidFill>
              </a:rPr>
              <a:t>chūn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tiān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hǎo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bù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hǎo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>
                <a:solidFill>
                  <a:srgbClr val="00B050"/>
                </a:solidFill>
              </a:rPr>
              <a:t>？</a:t>
            </a:r>
            <a:endParaRPr lang="zh-CN" altLang="en-US" b="1" dirty="0"/>
          </a:p>
          <a:p>
            <a:pPr>
              <a:buNone/>
            </a:pPr>
            <a:r>
              <a:rPr lang="zh-CN" altLang="en-US" b="1" dirty="0" smtClean="0"/>
              <a:t>春天常</a:t>
            </a:r>
            <a:r>
              <a:rPr lang="zh-CN" altLang="en-US" b="1" dirty="0"/>
              <a:t>常刮大风</a:t>
            </a:r>
            <a:r>
              <a:rPr lang="zh-CN" altLang="en-US" b="1" dirty="0" smtClean="0"/>
              <a:t>。</a:t>
            </a:r>
            <a:endParaRPr lang="en-US" altLang="zh-CN" b="1" dirty="0" smtClean="0"/>
          </a:p>
          <a:p>
            <a:pPr>
              <a:buNone/>
            </a:pPr>
            <a:r>
              <a:rPr lang="en-US" altLang="zh-CN" b="1" dirty="0" err="1" smtClean="0">
                <a:solidFill>
                  <a:srgbClr val="00B050"/>
                </a:solidFill>
              </a:rPr>
              <a:t>chūn</a:t>
            </a:r>
            <a:r>
              <a:rPr lang="en-US" altLang="zh-CN" b="1" dirty="0" smtClean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tiān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cháng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cháng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guā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dà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fēng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>
                <a:solidFill>
                  <a:srgbClr val="00B050"/>
                </a:solidFill>
              </a:rPr>
              <a:t>。</a:t>
            </a:r>
            <a:endParaRPr lang="en-US" altLang="zh-CN" b="1" dirty="0">
              <a:solidFill>
                <a:srgbClr val="00B050"/>
              </a:solidFill>
            </a:endParaRPr>
          </a:p>
          <a:p>
            <a:pPr lvl="0">
              <a:buNone/>
            </a:pPr>
            <a:endParaRPr lang="zh-CN" altLang="en-US" b="1" dirty="0"/>
          </a:p>
          <a:p>
            <a:endParaRPr lang="zh-CN" altLang="en-US" dirty="0"/>
          </a:p>
        </p:txBody>
      </p:sp>
      <p:sp>
        <p:nvSpPr>
          <p:cNvPr id="4" name="剪去单角的矩形 3"/>
          <p:cNvSpPr/>
          <p:nvPr/>
        </p:nvSpPr>
        <p:spPr>
          <a:xfrm>
            <a:off x="1043608" y="1928802"/>
            <a:ext cx="3096344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剪去单角的矩形 4"/>
          <p:cNvSpPr/>
          <p:nvPr/>
        </p:nvSpPr>
        <p:spPr>
          <a:xfrm>
            <a:off x="1005231" y="2986697"/>
            <a:ext cx="5729679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剪去单角的矩形 5"/>
          <p:cNvSpPr/>
          <p:nvPr/>
        </p:nvSpPr>
        <p:spPr>
          <a:xfrm>
            <a:off x="827584" y="4797152"/>
            <a:ext cx="5786478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剪去单角的矩形 6"/>
          <p:cNvSpPr/>
          <p:nvPr/>
        </p:nvSpPr>
        <p:spPr>
          <a:xfrm>
            <a:off x="986809" y="3859338"/>
            <a:ext cx="3657199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1143000"/>
          </a:xfrm>
        </p:spPr>
        <p:txBody>
          <a:bodyPr/>
          <a:lstStyle/>
          <a:p>
            <a:r>
              <a:rPr lang="zh-CN" altLang="en-US" dirty="0" smtClean="0"/>
              <a:t>会话 </a:t>
            </a:r>
            <a:r>
              <a:rPr lang="en-US" altLang="zh-CN" dirty="0" smtClean="0"/>
              <a:t>conversation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755576" y="1268760"/>
            <a:ext cx="7931224" cy="4680520"/>
          </a:xfrm>
          <a:ln>
            <a:solidFill>
              <a:srgbClr val="FFFF00"/>
            </a:solidFill>
          </a:ln>
        </p:spPr>
        <p:txBody>
          <a:bodyPr>
            <a:normAutofit fontScale="92500" lnSpcReduction="10000"/>
          </a:bodyPr>
          <a:lstStyle/>
          <a:p>
            <a:pPr lvl="0">
              <a:buNone/>
            </a:pPr>
            <a:r>
              <a:rPr lang="en-US" altLang="zh-CN" b="1" dirty="0" err="1" smtClean="0">
                <a:solidFill>
                  <a:srgbClr val="00B050"/>
                </a:solidFill>
              </a:rPr>
              <a:t>A.Běi</a:t>
            </a:r>
            <a:r>
              <a:rPr lang="en-US" altLang="zh-CN" b="1" dirty="0" smtClean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jīng</a:t>
            </a:r>
            <a:r>
              <a:rPr lang="en-US" altLang="zh-CN" b="1" dirty="0">
                <a:solidFill>
                  <a:srgbClr val="00B050"/>
                </a:solidFill>
              </a:rPr>
              <a:t> de </a:t>
            </a:r>
            <a:r>
              <a:rPr lang="en-US" altLang="zh-CN" b="1" dirty="0" err="1">
                <a:solidFill>
                  <a:srgbClr val="00B050"/>
                </a:solidFill>
              </a:rPr>
              <a:t>qì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hòu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zěn</a:t>
            </a:r>
            <a:r>
              <a:rPr lang="en-US" altLang="zh-CN" b="1" dirty="0">
                <a:solidFill>
                  <a:srgbClr val="00B050"/>
                </a:solidFill>
              </a:rPr>
              <a:t> me </a:t>
            </a:r>
            <a:r>
              <a:rPr lang="en-US" altLang="zh-CN" b="1" dirty="0" err="1">
                <a:solidFill>
                  <a:srgbClr val="00B050"/>
                </a:solidFill>
              </a:rPr>
              <a:t>yàng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 smtClean="0">
                <a:solidFill>
                  <a:srgbClr val="00B050"/>
                </a:solidFill>
              </a:rPr>
              <a:t>？   </a:t>
            </a:r>
            <a:r>
              <a:rPr lang="en-US" altLang="zh-CN" b="1" dirty="0" smtClean="0">
                <a:solidFill>
                  <a:srgbClr val="00B050"/>
                </a:solidFill>
              </a:rPr>
              <a:t>A.</a:t>
            </a:r>
            <a:r>
              <a:rPr lang="zh-CN" altLang="en-US" b="1" dirty="0" smtClean="0"/>
              <a:t>北 京的气候怎么样？</a:t>
            </a:r>
            <a:endParaRPr lang="zh-CN" altLang="en-US" b="1" dirty="0"/>
          </a:p>
          <a:p>
            <a:pPr>
              <a:buNone/>
            </a:pPr>
            <a:r>
              <a:rPr lang="en-US" altLang="zh-CN" b="1" dirty="0" err="1" smtClean="0">
                <a:solidFill>
                  <a:srgbClr val="0070C0"/>
                </a:solidFill>
              </a:rPr>
              <a:t>B.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Běijīng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 </a:t>
            </a:r>
            <a:r>
              <a:rPr lang="en-US" altLang="zh-CN" sz="2400" b="1" dirty="0" err="1">
                <a:solidFill>
                  <a:srgbClr val="00B050"/>
                </a:solidFill>
              </a:rPr>
              <a:t>yǒu</a:t>
            </a:r>
            <a:r>
              <a:rPr lang="en-US" altLang="zh-CN" sz="2400" b="1" dirty="0">
                <a:solidFill>
                  <a:srgbClr val="00B05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sìgè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jìjié</a:t>
            </a:r>
            <a:r>
              <a:rPr lang="zh-CN" altLang="en-US" sz="2400" b="1" dirty="0" smtClean="0">
                <a:solidFill>
                  <a:srgbClr val="00B050"/>
                </a:solidFill>
              </a:rPr>
              <a:t>，</a:t>
            </a:r>
            <a:r>
              <a:rPr lang="en-US" altLang="zh-CN" sz="2400" b="1" dirty="0" err="1">
                <a:solidFill>
                  <a:srgbClr val="00B050"/>
                </a:solidFill>
              </a:rPr>
              <a:t>chūn</a:t>
            </a:r>
            <a:r>
              <a:rPr lang="en-US" altLang="zh-CN" sz="2400" b="1" dirty="0">
                <a:solidFill>
                  <a:srgbClr val="00B050"/>
                </a:solidFill>
              </a:rPr>
              <a:t> ,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xià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 ,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qiū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 ,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dōng</a:t>
            </a:r>
            <a:r>
              <a:rPr lang="zh-CN" altLang="en-US" sz="2400" b="1" dirty="0" smtClean="0">
                <a:solidFill>
                  <a:srgbClr val="00B050"/>
                </a:solidFill>
              </a:rPr>
              <a:t>。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dōngtiān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 </a:t>
            </a:r>
            <a:r>
              <a:rPr lang="en-US" altLang="zh-CN" sz="2400" b="1" dirty="0" err="1">
                <a:solidFill>
                  <a:srgbClr val="00B050"/>
                </a:solidFill>
              </a:rPr>
              <a:t>hěn</a:t>
            </a:r>
            <a:r>
              <a:rPr lang="en-US" altLang="zh-CN" sz="2400" b="1" dirty="0">
                <a:solidFill>
                  <a:srgbClr val="00B05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lěng</a:t>
            </a:r>
            <a:r>
              <a:rPr lang="zh-CN" altLang="en-US" sz="2400" b="1" dirty="0" smtClean="0">
                <a:solidFill>
                  <a:srgbClr val="00B050"/>
                </a:solidFill>
              </a:rPr>
              <a:t>，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xiàtiān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 </a:t>
            </a:r>
            <a:r>
              <a:rPr lang="en-US" altLang="zh-CN" sz="2400" b="1" dirty="0" err="1">
                <a:solidFill>
                  <a:srgbClr val="00B050"/>
                </a:solidFill>
              </a:rPr>
              <a:t>hěn</a:t>
            </a:r>
            <a:r>
              <a:rPr lang="en-US" altLang="zh-CN" sz="2400" b="1" dirty="0">
                <a:solidFill>
                  <a:srgbClr val="00B05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rè</a:t>
            </a:r>
            <a:r>
              <a:rPr lang="zh-CN" altLang="en-US" sz="2400" b="1" dirty="0" smtClean="0">
                <a:solidFill>
                  <a:srgbClr val="00B050"/>
                </a:solidFill>
              </a:rPr>
              <a:t>，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chūntiān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nuǎnhuo</a:t>
            </a:r>
            <a:r>
              <a:rPr lang="zh-CN" altLang="en-US" sz="2400" b="1" dirty="0" smtClean="0">
                <a:solidFill>
                  <a:srgbClr val="00B050"/>
                </a:solidFill>
              </a:rPr>
              <a:t>，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qiūtiān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B050"/>
                </a:solidFill>
              </a:rPr>
              <a:t>liángkuài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 </a:t>
            </a:r>
            <a:r>
              <a:rPr lang="zh-CN" altLang="en-US" sz="2400" b="1" dirty="0">
                <a:solidFill>
                  <a:srgbClr val="00B050"/>
                </a:solidFill>
              </a:rPr>
              <a:t>。</a:t>
            </a:r>
          </a:p>
          <a:p>
            <a:pPr>
              <a:buNone/>
            </a:pPr>
            <a:r>
              <a:rPr lang="en-US" altLang="zh-CN" b="1" dirty="0" smtClean="0">
                <a:solidFill>
                  <a:srgbClr val="00B0F0"/>
                </a:solidFill>
              </a:rPr>
              <a:t>B.</a:t>
            </a:r>
            <a:r>
              <a:rPr lang="zh-CN" altLang="en-US" sz="2200" b="1" dirty="0" smtClean="0"/>
              <a:t>北京有四个季节， 春、夏、秋、 冬。</a:t>
            </a:r>
            <a:r>
              <a:rPr lang="zh-CN" altLang="en-US" sz="2200" b="1" dirty="0"/>
              <a:t>冬天很 冷，夏天很热 ， 春 天暖和，秋天凉 快。</a:t>
            </a:r>
          </a:p>
          <a:p>
            <a:pPr lvl="0">
              <a:buNone/>
            </a:pPr>
            <a:r>
              <a:rPr lang="en-US" altLang="zh-CN" b="1" dirty="0" smtClean="0">
                <a:solidFill>
                  <a:srgbClr val="00B050"/>
                </a:solidFill>
              </a:rPr>
              <a:t>A</a:t>
            </a:r>
            <a:r>
              <a:rPr lang="en-US" altLang="zh-CN" b="1" dirty="0">
                <a:solidFill>
                  <a:srgbClr val="00B050"/>
                </a:solidFill>
              </a:rPr>
              <a:t>. </a:t>
            </a:r>
            <a:r>
              <a:rPr lang="en-US" altLang="zh-CN" b="1" dirty="0" err="1">
                <a:solidFill>
                  <a:srgbClr val="00B050"/>
                </a:solidFill>
              </a:rPr>
              <a:t>něi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gè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jì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jié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zuì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hǎo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 smtClean="0"/>
              <a:t>？</a:t>
            </a:r>
            <a:r>
              <a:rPr lang="en-US" altLang="zh-CN" b="1" dirty="0" smtClean="0">
                <a:solidFill>
                  <a:srgbClr val="00B050"/>
                </a:solidFill>
              </a:rPr>
              <a:t>A</a:t>
            </a:r>
            <a:r>
              <a:rPr lang="en-US" altLang="zh-CN" b="1" dirty="0">
                <a:solidFill>
                  <a:srgbClr val="00B050"/>
                </a:solidFill>
              </a:rPr>
              <a:t>. </a:t>
            </a:r>
            <a:r>
              <a:rPr lang="zh-CN" altLang="en-US" b="1" dirty="0" smtClean="0"/>
              <a:t>哪个季 节最好？</a:t>
            </a:r>
            <a:endParaRPr lang="zh-CN" altLang="en-US" b="1" dirty="0"/>
          </a:p>
          <a:p>
            <a:pPr>
              <a:buNone/>
            </a:pPr>
            <a:r>
              <a:rPr lang="en-US" altLang="zh-CN" b="1" dirty="0">
                <a:solidFill>
                  <a:srgbClr val="00B0F0"/>
                </a:solidFill>
              </a:rPr>
              <a:t>B. </a:t>
            </a:r>
            <a:r>
              <a:rPr lang="en-US" altLang="zh-CN" b="1" dirty="0" err="1">
                <a:solidFill>
                  <a:srgbClr val="00B050"/>
                </a:solidFill>
              </a:rPr>
              <a:t>qiū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tiān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zuì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měi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>
                <a:solidFill>
                  <a:srgbClr val="00B050"/>
                </a:solidFill>
              </a:rPr>
              <a:t>，</a:t>
            </a:r>
            <a:r>
              <a:rPr lang="en-US" altLang="zh-CN" b="1" dirty="0" err="1">
                <a:solidFill>
                  <a:srgbClr val="00B050"/>
                </a:solidFill>
              </a:rPr>
              <a:t>zuì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shū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fú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>
                <a:solidFill>
                  <a:srgbClr val="00B050"/>
                </a:solidFill>
              </a:rPr>
              <a:t>，</a:t>
            </a:r>
            <a:r>
              <a:rPr lang="en-US" altLang="zh-CN" b="1" dirty="0" err="1">
                <a:solidFill>
                  <a:srgbClr val="00B050"/>
                </a:solidFill>
              </a:rPr>
              <a:t>hěn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shǎo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guā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fēng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>
                <a:solidFill>
                  <a:srgbClr val="00B050"/>
                </a:solidFill>
              </a:rPr>
              <a:t>，</a:t>
            </a:r>
            <a:r>
              <a:rPr lang="en-US" altLang="zh-CN" b="1" dirty="0" err="1">
                <a:solidFill>
                  <a:srgbClr val="00B050"/>
                </a:solidFill>
              </a:rPr>
              <a:t>yě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bù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cháng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xià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yǔ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 smtClean="0">
                <a:solidFill>
                  <a:srgbClr val="00B050"/>
                </a:solidFill>
              </a:rPr>
              <a:t>。</a:t>
            </a:r>
            <a:endParaRPr lang="en-US" altLang="zh-CN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altLang="zh-CN" b="1" dirty="0" smtClean="0">
                <a:solidFill>
                  <a:srgbClr val="00B0F0"/>
                </a:solidFill>
              </a:rPr>
              <a:t>B. </a:t>
            </a:r>
            <a:r>
              <a:rPr lang="zh-CN" altLang="en-US" b="1" dirty="0" smtClean="0"/>
              <a:t>秋天最美，最舒服 ，很少刮风，也不常下雨 。</a:t>
            </a:r>
          </a:p>
          <a:p>
            <a:pPr lvl="0">
              <a:buNone/>
            </a:pPr>
            <a:r>
              <a:rPr lang="en-US" altLang="zh-CN" b="1" dirty="0" smtClean="0">
                <a:solidFill>
                  <a:srgbClr val="00B050"/>
                </a:solidFill>
              </a:rPr>
              <a:t>A</a:t>
            </a:r>
            <a:r>
              <a:rPr lang="en-US" altLang="zh-CN" b="1" dirty="0">
                <a:solidFill>
                  <a:srgbClr val="00B050"/>
                </a:solidFill>
              </a:rPr>
              <a:t>. </a:t>
            </a:r>
            <a:r>
              <a:rPr lang="en-US" altLang="zh-CN" b="1" dirty="0" err="1">
                <a:solidFill>
                  <a:srgbClr val="00B050"/>
                </a:solidFill>
              </a:rPr>
              <a:t>chūn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tiān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hǎo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bù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hǎo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 smtClean="0">
                <a:solidFill>
                  <a:srgbClr val="00B050"/>
                </a:solidFill>
              </a:rPr>
              <a:t>？</a:t>
            </a:r>
            <a:r>
              <a:rPr lang="en-US" altLang="zh-CN" b="1" dirty="0" smtClean="0">
                <a:solidFill>
                  <a:srgbClr val="00B050"/>
                </a:solidFill>
              </a:rPr>
              <a:t>A.</a:t>
            </a:r>
            <a:r>
              <a:rPr lang="zh-CN" altLang="en-US" b="1" dirty="0" smtClean="0"/>
              <a:t>春天好不 好？</a:t>
            </a:r>
            <a:endParaRPr lang="zh-CN" altLang="en-US" b="1" dirty="0"/>
          </a:p>
          <a:p>
            <a:pPr>
              <a:buNone/>
            </a:pPr>
            <a:r>
              <a:rPr lang="en-US" altLang="zh-CN" b="1" dirty="0">
                <a:solidFill>
                  <a:srgbClr val="00B0F0"/>
                </a:solidFill>
              </a:rPr>
              <a:t>B. </a:t>
            </a:r>
            <a:r>
              <a:rPr lang="en-US" altLang="zh-CN" b="1" dirty="0" err="1">
                <a:solidFill>
                  <a:srgbClr val="00B050"/>
                </a:solidFill>
              </a:rPr>
              <a:t>chūn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tiān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yě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hěn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měi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>
                <a:solidFill>
                  <a:srgbClr val="00B050"/>
                </a:solidFill>
              </a:rPr>
              <a:t>，</a:t>
            </a:r>
            <a:r>
              <a:rPr lang="en-US" altLang="zh-CN" b="1" dirty="0" err="1">
                <a:solidFill>
                  <a:srgbClr val="00B050"/>
                </a:solidFill>
              </a:rPr>
              <a:t>dàn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shì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cháng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cháng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guā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dà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en-US" altLang="zh-CN" b="1" dirty="0" err="1">
                <a:solidFill>
                  <a:srgbClr val="00B050"/>
                </a:solidFill>
              </a:rPr>
              <a:t>fēng</a:t>
            </a:r>
            <a:r>
              <a:rPr lang="en-US" altLang="zh-CN" b="1" dirty="0">
                <a:solidFill>
                  <a:srgbClr val="00B050"/>
                </a:solidFill>
              </a:rPr>
              <a:t> </a:t>
            </a:r>
            <a:r>
              <a:rPr lang="zh-CN" altLang="en-US" b="1" dirty="0" smtClean="0">
                <a:solidFill>
                  <a:srgbClr val="00B050"/>
                </a:solidFill>
              </a:rPr>
              <a:t>。</a:t>
            </a:r>
            <a:endParaRPr lang="en-US" altLang="zh-CN" b="1" dirty="0">
              <a:solidFill>
                <a:srgbClr val="00B050"/>
              </a:solidFill>
            </a:endParaRPr>
          </a:p>
          <a:p>
            <a:pPr lvl="0">
              <a:buNone/>
            </a:pPr>
            <a:r>
              <a:rPr lang="en-US" altLang="zh-CN" b="1" dirty="0" smtClean="0">
                <a:solidFill>
                  <a:srgbClr val="00B0F0"/>
                </a:solidFill>
              </a:rPr>
              <a:t>B.</a:t>
            </a:r>
            <a:r>
              <a:rPr lang="zh-CN" altLang="en-US" b="1" dirty="0" smtClean="0"/>
              <a:t>春天也 很美，但是常常刮大风。</a:t>
            </a:r>
            <a:endParaRPr lang="zh-CN" alt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0" y="9906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CN" altLang="en-US">
                <a:ea typeface="宋体" charset="-122"/>
              </a:rPr>
              <a:t>　</a:t>
            </a:r>
            <a:endParaRPr lang="zh-CN" altLang="en-US" b="1">
              <a:solidFill>
                <a:schemeClr val="accent2"/>
              </a:solidFill>
            </a:endParaRPr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990600" y="1066800"/>
            <a:ext cx="609600" cy="381000"/>
          </a:xfrm>
          <a:prstGeom prst="rect">
            <a:avLst/>
          </a:prstGeom>
          <a:gradFill rotWithShape="0">
            <a:gsLst>
              <a:gs pos="0">
                <a:srgbClr val="CC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685800" y="1219200"/>
            <a:ext cx="609600" cy="381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6699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1219200" y="1371600"/>
            <a:ext cx="609600" cy="381000"/>
          </a:xfrm>
          <a:prstGeom prst="rect">
            <a:avLst/>
          </a:prstGeom>
          <a:gradFill rotWithShape="0">
            <a:gsLst>
              <a:gs pos="0">
                <a:srgbClr val="FFCC00"/>
              </a:gs>
              <a:gs pos="100000">
                <a:srgbClr val="FFFF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8" name="Line 6"/>
          <p:cNvSpPr>
            <a:spLocks noChangeShapeType="1"/>
          </p:cNvSpPr>
          <p:nvPr/>
        </p:nvSpPr>
        <p:spPr bwMode="auto">
          <a:xfrm>
            <a:off x="914400" y="1447800"/>
            <a:ext cx="6248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79" name="Line 7"/>
          <p:cNvSpPr>
            <a:spLocks noChangeShapeType="1"/>
          </p:cNvSpPr>
          <p:nvPr/>
        </p:nvSpPr>
        <p:spPr bwMode="auto">
          <a:xfrm>
            <a:off x="1219200" y="1143000"/>
            <a:ext cx="0" cy="4038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80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zài</a:t>
            </a:r>
            <a:r>
              <a:rPr lang="en-US" altLang="zh-CN" sz="4000" b="1" dirty="0">
                <a:solidFill>
                  <a:srgbClr val="A50021"/>
                </a:solidFill>
                <a:latin typeface="宋体" charset="-122"/>
                <a:ea typeface="宋体" charset="-122"/>
              </a:rPr>
              <a:t>  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jiàn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  <p:pic>
        <p:nvPicPr>
          <p:cNvPr id="11" name="Picture 2" descr="青蛙 再见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643446"/>
            <a:ext cx="1143000" cy="857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61993997"/>
      </p:ext>
    </p:extLst>
  </p:cSld>
  <p:clrMapOvr>
    <a:masterClrMapping/>
  </p:clrMapOvr>
  <p:transition>
    <p:blinds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2045</TotalTime>
  <Words>352</Words>
  <Application>Microsoft Office PowerPoint</Application>
  <PresentationFormat>全屏显示(4:3)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13" baseType="lpstr">
      <vt:lpstr>平衡</vt:lpstr>
      <vt:lpstr>CLIMATE AND WEATHER  气候</vt:lpstr>
      <vt:lpstr>北京的天气怎么样？ </vt:lpstr>
      <vt:lpstr>shēngcí     生词      New words</vt:lpstr>
      <vt:lpstr>shēngcí生词New words</vt:lpstr>
      <vt:lpstr>shēngcí     生词      New words</vt:lpstr>
      <vt:lpstr>幻灯片 6</vt:lpstr>
      <vt:lpstr>幻灯片 7</vt:lpstr>
      <vt:lpstr>Describe these pictures </vt:lpstr>
      <vt:lpstr>幻灯片 9</vt:lpstr>
      <vt:lpstr>句子 sentences</vt:lpstr>
      <vt:lpstr>会话 conversation</vt:lpstr>
      <vt:lpstr>幻灯片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LENOVO</cp:lastModifiedBy>
  <cp:revision>391</cp:revision>
  <cp:lastPrinted>2013-01-16T17:56:10Z</cp:lastPrinted>
  <dcterms:created xsi:type="dcterms:W3CDTF">2012-11-19T18:23:30Z</dcterms:created>
  <dcterms:modified xsi:type="dcterms:W3CDTF">2013-03-13T18:19:52Z</dcterms:modified>
</cp:coreProperties>
</file>