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5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6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7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8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9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10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11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theme/theme12.xml" ContentType="application/vnd.openxmlformats-officedocument.theme+xml"/>
  <Override PartName="/ppt/slideLayouts/slideLayout37.xml" ContentType="application/vnd.openxmlformats-officedocument.presentationml.slideLayout+xml"/>
  <Override PartName="/ppt/theme/theme13.xml" ContentType="application/vnd.openxmlformats-officedocument.theme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theme/theme14.xml" ContentType="application/vnd.openxmlformats-officedocument.theme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theme/theme15.xml" ContentType="application/vnd.openxmlformats-officedocument.theme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theme/theme16.xml" ContentType="application/vnd.openxmlformats-officedocument.theme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theme/theme17.xml" ContentType="application/vnd.openxmlformats-officedocument.theme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theme/theme18.xml" ContentType="application/vnd.openxmlformats-officedocument.theme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theme/theme19.xml" ContentType="application/vnd.openxmlformats-officedocument.theme+xml"/>
  <Override PartName="/ppt/slideLayouts/slideLayout77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ink/ink1.xml" ContentType="application/inkml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44"/>
  </p:notesMasterIdLst>
  <p:sldIdLst>
    <p:sldId id="719" r:id="rId24"/>
    <p:sldId id="301" r:id="rId25"/>
    <p:sldId id="302" r:id="rId26"/>
    <p:sldId id="331" r:id="rId27"/>
    <p:sldId id="722" r:id="rId28"/>
    <p:sldId id="370" r:id="rId29"/>
    <p:sldId id="723" r:id="rId30"/>
    <p:sldId id="371" r:id="rId31"/>
    <p:sldId id="724" r:id="rId32"/>
    <p:sldId id="372" r:id="rId33"/>
    <p:sldId id="725" r:id="rId34"/>
    <p:sldId id="373" r:id="rId35"/>
    <p:sldId id="726" r:id="rId36"/>
    <p:sldId id="374" r:id="rId37"/>
    <p:sldId id="727" r:id="rId38"/>
    <p:sldId id="375" r:id="rId39"/>
    <p:sldId id="728" r:id="rId40"/>
    <p:sldId id="729" r:id="rId41"/>
    <p:sldId id="376" r:id="rId42"/>
    <p:sldId id="721" r:id="rId4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988" autoAdjust="0"/>
    <p:restoredTop sz="77253"/>
  </p:normalViewPr>
  <p:slideViewPr>
    <p:cSldViewPr snapToGrid="0">
      <p:cViewPr varScale="1">
        <p:scale>
          <a:sx n="92" d="100"/>
          <a:sy n="92" d="100"/>
        </p:scale>
        <p:origin x="60" y="279"/>
      </p:cViewPr>
      <p:guideLst/>
    </p:cSldViewPr>
  </p:slideViewPr>
  <p:notesTextViewPr>
    <p:cViewPr>
      <p:scale>
        <a:sx n="3" d="2"/>
        <a:sy n="3" d="2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3.xml"/><Relationship Id="rId39" Type="http://schemas.openxmlformats.org/officeDocument/2006/relationships/slide" Target="slides/slide16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1.xml"/><Relationship Id="rId42" Type="http://schemas.openxmlformats.org/officeDocument/2006/relationships/slide" Target="slides/slide19.xml"/><Relationship Id="rId47" Type="http://schemas.openxmlformats.org/officeDocument/2006/relationships/theme" Target="theme/theme1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9" Type="http://schemas.openxmlformats.org/officeDocument/2006/relationships/slide" Target="slides/slide6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slide" Target="slides/slide9.xml"/><Relationship Id="rId37" Type="http://schemas.openxmlformats.org/officeDocument/2006/relationships/slide" Target="slides/slide14.xml"/><Relationship Id="rId40" Type="http://schemas.openxmlformats.org/officeDocument/2006/relationships/slide" Target="slides/slide17.xml"/><Relationship Id="rId45" Type="http://schemas.openxmlformats.org/officeDocument/2006/relationships/presProps" Target="presProps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openxmlformats.org/officeDocument/2006/relationships/slide" Target="slides/slide13.xml"/><Relationship Id="rId49" Type="http://schemas.microsoft.com/office/2016/11/relationships/changesInfo" Target="changesInfos/changesInfo1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slide" Target="slides/slide8.xml"/><Relationship Id="rId44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slide" Target="slides/slide7.xml"/><Relationship Id="rId35" Type="http://schemas.openxmlformats.org/officeDocument/2006/relationships/slide" Target="slides/slide12.xml"/><Relationship Id="rId43" Type="http://schemas.openxmlformats.org/officeDocument/2006/relationships/slide" Target="slides/slide20.xml"/><Relationship Id="rId48" Type="http://schemas.openxmlformats.org/officeDocument/2006/relationships/tableStyles" Target="tableStyles.xml"/><Relationship Id="rId8" Type="http://schemas.openxmlformats.org/officeDocument/2006/relationships/slideMaster" Target="slideMasters/slideMaster5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slide" Target="slides/slide10.xml"/><Relationship Id="rId38" Type="http://schemas.openxmlformats.org/officeDocument/2006/relationships/slide" Target="slides/slide15.xml"/><Relationship Id="rId46" Type="http://schemas.openxmlformats.org/officeDocument/2006/relationships/viewProps" Target="viewProps.xml"/><Relationship Id="rId20" Type="http://schemas.openxmlformats.org/officeDocument/2006/relationships/slideMaster" Target="slideMasters/slideMaster17.xml"/><Relationship Id="rId41" Type="http://schemas.openxmlformats.org/officeDocument/2006/relationships/slide" Target="slides/slide18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alin Jacob Wilson Packia Dhas" userId="050d7d71-3621-4503-95e8-1c9a9d962492" providerId="ADAL" clId="{B36565E8-67B6-443C-8B89-6489F2DA1B9D}"/>
    <pc:docChg chg="modSld">
      <pc:chgData name="Stalin Jacob Wilson Packia Dhas" userId="050d7d71-3621-4503-95e8-1c9a9d962492" providerId="ADAL" clId="{B36565E8-67B6-443C-8B89-6489F2DA1B9D}" dt="2024-06-10T12:34:24.110" v="1" actId="20577"/>
      <pc:docMkLst>
        <pc:docMk/>
      </pc:docMkLst>
      <pc:sldChg chg="modSp mod">
        <pc:chgData name="Stalin Jacob Wilson Packia Dhas" userId="050d7d71-3621-4503-95e8-1c9a9d962492" providerId="ADAL" clId="{B36565E8-67B6-443C-8B89-6489F2DA1B9D}" dt="2024-06-10T12:34:24.110" v="1" actId="20577"/>
        <pc:sldMkLst>
          <pc:docMk/>
          <pc:sldMk cId="3119007398" sldId="719"/>
        </pc:sldMkLst>
        <pc:spChg chg="mod">
          <ac:chgData name="Stalin Jacob Wilson Packia Dhas" userId="050d7d71-3621-4503-95e8-1c9a9d962492" providerId="ADAL" clId="{B36565E8-67B6-443C-8B89-6489F2DA1B9D}" dt="2024-06-10T12:34:24.110" v="1" actId="20577"/>
          <ac:spMkLst>
            <pc:docMk/>
            <pc:sldMk cId="3119007398" sldId="719"/>
            <ac:spMk id="2" creationId="{5AF40EAB-6954-8B5E-C784-2A455332F66A}"/>
          </ac:spMkLst>
        </pc:spChg>
      </pc:sldChg>
    </pc:docChg>
  </pc:docChgLst>
</pc:chgInfo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8191" units="in"/>
          <inkml:channel name="T" type="integer" max="2.14748E9" units="dev"/>
        </inkml:traceFormat>
        <inkml:channelProperties>
          <inkml:channelProperty channel="X" name="resolution" value="6301.34619" units="1/cm"/>
          <inkml:channelProperty channel="Y" name="resolution" value="6301.34619" units="1/cm"/>
          <inkml:channelProperty channel="F" name="resolution" value="3999.51147" units="1/in"/>
          <inkml:channelProperty channel="T" name="resolution" value="1" units="1/dev"/>
        </inkml:channelProperties>
      </inkml:inkSource>
      <inkml:timestamp xml:id="ts0" timeString="2023-10-26T15:22:05.695"/>
    </inkml:context>
    <inkml:brush xml:id="br0">
      <inkml:brushProperty name="width" value="0.05292" units="cm"/>
      <inkml:brushProperty name="height" value="0.05292" units="cm"/>
      <inkml:brushProperty name="color" value="#FF0000"/>
    </inkml:brush>
  </inkml:definitions>
  <inkml:trace contextRef="#ctx0" brushRef="#br0">8824 12540 22 0,'-13'-29'381'16,"1"0"56"-16,-8-1 40 0,7 1 24 16,7 3-142-16,-9 4-128 0,10 3-64 0,5 0-40 15,5 6-25-15,3-1-8 0,-1-2-4 16,12 6-11-16,7-2-8 0,0 5-12 16,7 3-13-16,-1 0-17 0,1 2-11 0,5 4-4 15,-5 2-7-15,-1 0-7 0,1 3-13 16,-13 5-17-16,-1-2-24 0,1 1-18 0,-14 0-15 15,2 3-6-15,-8-1 5 0,-8 0 15 16,2 2 18-16,-7-1 15 0,-8 2 12 16,3-2 9-16,-8 0 4 0,7 1 4 0,-13 0 3 15,4 1 2-15,2-3 3 0,0-1 3 16,1-1 1-16,6-1 0 0,4 1 0 0,3-3 2 16,5 3 0-16,1-3-4 0,6-2 1 15,6 2 1-15,7-1 2 0,1 1 1 0,6-5 3 16,-1 4 2-16,13-4 0 0,-6 5-2 15,8-1-1-15,-2-3 0 0,0 4-2 0,-1-2-4 16,3 3-17-16,-2 1-34 0,-5-3-49 16,-1-3-69-16,-7 4-81 0,-1-1-86 0,-2 1-70 15,-11-6-11-15,3 2 26 0,-8-4 53 16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10/06/2024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891348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4585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6059425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4585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4821246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4585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8031091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4585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1225167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4585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7168979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45859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23606974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45859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48954709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0831494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45859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Health and Safety module – coming soon on Moodle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36331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6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0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5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6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7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7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8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9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29399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216447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7DBDD278-6059-4AF9-8CBF-27CAA0ED3730}" type="datetime1">
              <a:rPr lang="en-GB" smtClean="0"/>
              <a:t>10/06/2024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Computer Systems Fundamentals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429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C3E7D9-C89D-426C-A71B-7CF56B21BEEE}" type="datetime1">
              <a:rPr lang="en-GB" smtClean="0"/>
              <a:t>10/06/2024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Computer Systems Fundamentals 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1760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A1F9EEFC-609C-4A6F-A9CA-CF0B4CC4F3B0}" type="datetime1">
              <a:rPr lang="en-GB" smtClean="0"/>
              <a:t>10/06/2024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Computer Systems Fundamentals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20474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21563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554175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278843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642620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05E0C48B-FB7F-4DE9-A06F-D367E702B4B3}" type="datetime1">
              <a:rPr lang="en-GB" smtClean="0"/>
              <a:t>10/06/2024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Computer Systems Fundamentals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26778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551B93-9CE8-4684-9EDC-3C944C9368CD}" type="datetime1">
              <a:rPr lang="en-GB" smtClean="0"/>
              <a:t>10/06/2024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Computer Systems Fundamentals 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98398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4CD2CC44-967E-428B-9030-45C68D18CE2F}" type="datetime1">
              <a:rPr lang="en-GB" smtClean="0"/>
              <a:t>10/06/2024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Computer Systems Fundamentals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0266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81143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8D14FAA1-5A20-47C0-86AC-371E71D5A202}" type="datetime1">
              <a:rPr lang="en-GB" noProof="0" smtClean="0"/>
              <a:t>10/06/2024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Computer Systems Fundamentals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73496184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8F025916-99E5-49AD-954B-CB6058EC4DF7}" type="datetime1">
              <a:rPr lang="en-GB" smtClean="0"/>
              <a:t>10/06/2024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Computer Systems Fundamentals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92505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25B677-A846-41FD-A4E0-A8A329AAF2AB}" type="datetime1">
              <a:rPr lang="en-GB" smtClean="0"/>
              <a:t>10/06/2024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Computer Systems Fundamentals 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13742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840684EC-B85C-48A8-BC40-DE4E63A96E37}" type="datetime1">
              <a:rPr lang="en-GB" smtClean="0"/>
              <a:t>10/06/2024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Computer Systems Fundamentals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522360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6C76282A-5D9F-4A9A-AE71-B40422E3F61E}" type="datetime1">
              <a:rPr lang="en-GB" noProof="0" smtClean="0"/>
              <a:t>10/06/2024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Computer Systems Fundamentals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141747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772892AB-3F73-4B58-8A27-0E6C788038A4}" type="datetime1">
              <a:rPr lang="en-GB" smtClean="0"/>
              <a:t>10/06/2024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Computer Systems Fundamentals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AC7C99-5F7D-4114-A3D8-2DA680792642}" type="datetime1">
              <a:rPr lang="en-GB" smtClean="0"/>
              <a:t>10/06/2024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Computer Systems Fundamentals 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08AE77F0-4A19-4DE8-95F0-692BC06AECC0}" type="datetime1">
              <a:rPr lang="en-GB" smtClean="0"/>
              <a:t>10/06/2024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Computer Systems Fundamentals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47ADEC-2B17-4C92-BF53-17D4C1969749}" type="datetime1">
              <a:rPr lang="en-GB" smtClean="0"/>
              <a:t>10/06/2024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Computer Systems Fundamentals 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F54155D2-CE14-4114-98FC-E16F7889E749}" type="datetime1">
              <a:rPr lang="en-GB" smtClean="0"/>
              <a:t>10/06/2024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Computer Systems Fundamentals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166945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D944EB-F5D2-4B82-A673-E1AE2883515B}" type="datetime1">
              <a:rPr lang="en-GB" smtClean="0"/>
              <a:t>10/06/2024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Computer Systems Fundamentals 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485730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FC4B1D68-CF75-47FF-ADF5-5A43995DFDDE}" type="datetime1">
              <a:rPr lang="en-GB" smtClean="0"/>
              <a:t>10/06/2024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Computer Systems Fundamentals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7876703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5A24F97F-DA6F-4569-9FD9-231FAA03960B}" type="datetime1">
              <a:rPr lang="en-GB" noProof="0" smtClean="0"/>
              <a:t>10/06/2024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Computer Systems Fundamentals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12919501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2A42552C-03B5-4EC2-9B3E-3B835EAB82C2}" type="datetime1">
              <a:rPr lang="en-GB" smtClean="0"/>
              <a:t>10/06/2024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Computer Systems Fundamentals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08030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FCAE66-9AFE-47E0-B612-7953685528BE}" type="datetime1">
              <a:rPr lang="en-GB" smtClean="0"/>
              <a:t>10/06/2024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Computer Systems Fundamentals 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498683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004EE9F8-15EA-4358-92A1-70A2EED022D6}" type="datetime1">
              <a:rPr lang="en-GB" smtClean="0"/>
              <a:t>10/06/2024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Computer Systems Fundamentals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454918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0FBCEC15-83C0-4183-92A3-346A5D4B3D77}" type="datetime1">
              <a:rPr lang="en-GB" noProof="0" smtClean="0"/>
              <a:t>10/06/2024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Computer Systems Fundamentals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304689771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D8BCB24-BF6A-4A59-B70A-528496FA2535}" type="datetime1">
              <a:rPr lang="en-GB" smtClean="0"/>
              <a:t>10/06/2024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Computer Systems Fundamentals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207104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4F9CE0-63EA-4AE5-A19F-315D19F20608}" type="datetime1">
              <a:rPr lang="en-GB" smtClean="0"/>
              <a:t>10/06/2024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Computer Systems Fundamentals 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675532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AFC2B160-D8CE-4A01-9BEA-E4D11314D820}" type="datetime1">
              <a:rPr lang="en-GB" smtClean="0"/>
              <a:t>10/06/2024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Computer Systems Fundamentals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023767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30FDF493-DD33-4018-98E9-84523B7A6AB9}" type="datetime1">
              <a:rPr lang="en-GB" noProof="0" smtClean="0"/>
              <a:t>10/06/2024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Computer Systems Fundamentals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914582648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686A8274-5D1A-43E8-9838-FC2381495FA3}" type="datetime1">
              <a:rPr lang="en-GB" smtClean="0"/>
              <a:t>10/06/2024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Computer Systems Fundamentals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840193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D0E2B7-B84F-4A38-B6DE-ED9FA765F974}" type="datetime1">
              <a:rPr lang="en-GB" smtClean="0"/>
              <a:t>10/06/2024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Computer Systems Fundamentals 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973259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460473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C39517D0-9B48-406C-9CCB-4C7DA507827C}" type="datetime1">
              <a:rPr lang="en-GB" smtClean="0"/>
              <a:t>10/06/2024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Computer Systems Fundamentals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081314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51820FF2-53FE-436C-B355-EC3731616909}" type="datetime1">
              <a:rPr lang="en-GB" noProof="0" smtClean="0"/>
              <a:t>10/06/2024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Computer Systems Fundamentals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68421069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4644B71E-8BED-4622-9513-C21280B1B444}" type="datetime1">
              <a:rPr lang="en-GB" smtClean="0"/>
              <a:t>10/06/2024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Computer Systems Fundamentals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674427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4A897-3D9A-40BB-9B2B-6B077A8DCC00}" type="datetime1">
              <a:rPr lang="en-GB" smtClean="0"/>
              <a:t>10/06/2024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Computer Systems Fundamentals 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645816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840142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4CFEBCFF-30DA-4758-A2CF-F22197C6A82E}" type="datetime1">
              <a:rPr lang="en-GB" smtClean="0"/>
              <a:t>10/06/2024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Computer Systems Fundamentals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1448030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36949780-48D7-4EC5-B0BB-D923FE79B61B}" type="datetime1">
              <a:rPr lang="en-GB" noProof="0" smtClean="0"/>
              <a:t>10/06/2024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Computer Systems Fundamentals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2939912982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2AD13BA5-982E-41CF-B77A-D084D01D8BD4}" type="datetime1">
              <a:rPr lang="en-GB" smtClean="0"/>
              <a:t>10/06/2024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Computer Systems Fundamentals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107345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62BC9E-5D37-48FE-AC8C-DBB877F1072E}" type="datetime1">
              <a:rPr lang="en-GB" smtClean="0"/>
              <a:t>10/06/2024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Computer Systems Fundamentals 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739104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0480586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B870FC7B-CC3F-4830-94AE-B5C0385B2202}" type="datetime1">
              <a:rPr lang="en-GB" smtClean="0"/>
              <a:t>10/06/2024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Computer Systems Fundamentals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812382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4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11.xml"/><Relationship Id="rId7" Type="http://schemas.openxmlformats.org/officeDocument/2006/relationships/theme" Target="../theme/theme6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5" Type="http://schemas.openxmlformats.org/officeDocument/2006/relationships/slideLayout" Target="../slideLayouts/slideLayout13.xml"/><Relationship Id="rId4" Type="http://schemas.openxmlformats.org/officeDocument/2006/relationships/slideLayout" Target="../slideLayouts/slideLayout12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theme" Target="../theme/theme7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8.png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theme" Target="../theme/theme8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9.png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slideLayout" Target="../slideLayouts/slideLayout21.xml"/><Relationship Id="rId7" Type="http://schemas.openxmlformats.org/officeDocument/2006/relationships/theme" Target="../theme/theme9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5" Type="http://schemas.openxmlformats.org/officeDocument/2006/relationships/slideLayout" Target="../slideLayouts/slideLayout23.xml"/><Relationship Id="rId4" Type="http://schemas.openxmlformats.org/officeDocument/2006/relationships/slideLayout" Target="../slideLayouts/slideLayout22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7" Type="http://schemas.openxmlformats.org/officeDocument/2006/relationships/image" Target="../media/image11.png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theme" Target="../theme/theme10.xml"/><Relationship Id="rId5" Type="http://schemas.openxmlformats.org/officeDocument/2006/relationships/slideLayout" Target="../slideLayouts/slideLayout29.xml"/><Relationship Id="rId4" Type="http://schemas.openxmlformats.org/officeDocument/2006/relationships/slideLayout" Target="../slideLayouts/slideLayout28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2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12.png"/><Relationship Id="rId5" Type="http://schemas.openxmlformats.org/officeDocument/2006/relationships/theme" Target="../theme/theme11.xml"/><Relationship Id="rId4" Type="http://schemas.openxmlformats.org/officeDocument/2006/relationships/slideLayout" Target="../slideLayouts/slideLayout33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6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5" Type="http://schemas.openxmlformats.org/officeDocument/2006/relationships/image" Target="../media/image13.png"/><Relationship Id="rId4" Type="http://schemas.openxmlformats.org/officeDocument/2006/relationships/theme" Target="../theme/theme12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37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0.xml"/><Relationship Id="rId7" Type="http://schemas.openxmlformats.org/officeDocument/2006/relationships/image" Target="../media/image15.png"/><Relationship Id="rId2" Type="http://schemas.openxmlformats.org/officeDocument/2006/relationships/slideLayout" Target="../slideLayouts/slideLayout39.xml"/><Relationship Id="rId1" Type="http://schemas.openxmlformats.org/officeDocument/2006/relationships/slideLayout" Target="../slideLayouts/slideLayout38.xml"/><Relationship Id="rId6" Type="http://schemas.openxmlformats.org/officeDocument/2006/relationships/theme" Target="../theme/theme14.xml"/><Relationship Id="rId5" Type="http://schemas.openxmlformats.org/officeDocument/2006/relationships/slideLayout" Target="../slideLayouts/slideLayout42.xml"/><Relationship Id="rId4" Type="http://schemas.openxmlformats.org/officeDocument/2006/relationships/slideLayout" Target="../slideLayouts/slideLayout41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5.xml"/><Relationship Id="rId7" Type="http://schemas.openxmlformats.org/officeDocument/2006/relationships/image" Target="../media/image16.png"/><Relationship Id="rId2" Type="http://schemas.openxmlformats.org/officeDocument/2006/relationships/slideLayout" Target="../slideLayouts/slideLayout44.xml"/><Relationship Id="rId1" Type="http://schemas.openxmlformats.org/officeDocument/2006/relationships/slideLayout" Target="../slideLayouts/slideLayout43.xml"/><Relationship Id="rId6" Type="http://schemas.openxmlformats.org/officeDocument/2006/relationships/theme" Target="../theme/theme15.xml"/><Relationship Id="rId5" Type="http://schemas.openxmlformats.org/officeDocument/2006/relationships/slideLayout" Target="../slideLayouts/slideLayout47.xml"/><Relationship Id="rId4" Type="http://schemas.openxmlformats.org/officeDocument/2006/relationships/slideLayout" Target="../slideLayouts/slideLayout46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0.xml"/><Relationship Id="rId7" Type="http://schemas.openxmlformats.org/officeDocument/2006/relationships/image" Target="../media/image17.png"/><Relationship Id="rId2" Type="http://schemas.openxmlformats.org/officeDocument/2006/relationships/slideLayout" Target="../slideLayouts/slideLayout49.xml"/><Relationship Id="rId1" Type="http://schemas.openxmlformats.org/officeDocument/2006/relationships/slideLayout" Target="../slideLayouts/slideLayout48.xml"/><Relationship Id="rId6" Type="http://schemas.openxmlformats.org/officeDocument/2006/relationships/theme" Target="../theme/theme16.xml"/><Relationship Id="rId5" Type="http://schemas.openxmlformats.org/officeDocument/2006/relationships/slideLayout" Target="../slideLayouts/slideLayout52.xml"/><Relationship Id="rId4" Type="http://schemas.openxmlformats.org/officeDocument/2006/relationships/slideLayout" Target="../slideLayouts/slideLayout51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0.xml"/><Relationship Id="rId13" Type="http://schemas.openxmlformats.org/officeDocument/2006/relationships/slideLayout" Target="../slideLayouts/slideLayout65.xml"/><Relationship Id="rId3" Type="http://schemas.openxmlformats.org/officeDocument/2006/relationships/slideLayout" Target="../slideLayouts/slideLayout55.xml"/><Relationship Id="rId7" Type="http://schemas.openxmlformats.org/officeDocument/2006/relationships/slideLayout" Target="../slideLayouts/slideLayout59.xml"/><Relationship Id="rId12" Type="http://schemas.openxmlformats.org/officeDocument/2006/relationships/slideLayout" Target="../slideLayouts/slideLayout64.xml"/><Relationship Id="rId2" Type="http://schemas.openxmlformats.org/officeDocument/2006/relationships/slideLayout" Target="../slideLayouts/slideLayout54.xml"/><Relationship Id="rId1" Type="http://schemas.openxmlformats.org/officeDocument/2006/relationships/slideLayout" Target="../slideLayouts/slideLayout53.xml"/><Relationship Id="rId6" Type="http://schemas.openxmlformats.org/officeDocument/2006/relationships/slideLayout" Target="../slideLayouts/slideLayout58.xml"/><Relationship Id="rId11" Type="http://schemas.openxmlformats.org/officeDocument/2006/relationships/slideLayout" Target="../slideLayouts/slideLayout63.xml"/><Relationship Id="rId5" Type="http://schemas.openxmlformats.org/officeDocument/2006/relationships/slideLayout" Target="../slideLayouts/slideLayout57.xml"/><Relationship Id="rId10" Type="http://schemas.openxmlformats.org/officeDocument/2006/relationships/slideLayout" Target="../slideLayouts/slideLayout62.xml"/><Relationship Id="rId4" Type="http://schemas.openxmlformats.org/officeDocument/2006/relationships/slideLayout" Target="../slideLayouts/slideLayout56.xml"/><Relationship Id="rId9" Type="http://schemas.openxmlformats.org/officeDocument/2006/relationships/slideLayout" Target="../slideLayouts/slideLayout61.xml"/><Relationship Id="rId14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slideLayout" Target="../slideLayouts/slideLayout68.xml"/><Relationship Id="rId7" Type="http://schemas.openxmlformats.org/officeDocument/2006/relationships/theme" Target="../theme/theme18.xml"/><Relationship Id="rId2" Type="http://schemas.openxmlformats.org/officeDocument/2006/relationships/slideLayout" Target="../slideLayouts/slideLayout67.xml"/><Relationship Id="rId1" Type="http://schemas.openxmlformats.org/officeDocument/2006/relationships/slideLayout" Target="../slideLayouts/slideLayout66.xml"/><Relationship Id="rId6" Type="http://schemas.openxmlformats.org/officeDocument/2006/relationships/slideLayout" Target="../slideLayouts/slideLayout71.xml"/><Relationship Id="rId5" Type="http://schemas.openxmlformats.org/officeDocument/2006/relationships/slideLayout" Target="../slideLayouts/slideLayout70.xml"/><Relationship Id="rId4" Type="http://schemas.openxmlformats.org/officeDocument/2006/relationships/slideLayout" Target="../slideLayouts/slideLayout69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4.xml"/><Relationship Id="rId7" Type="http://schemas.openxmlformats.org/officeDocument/2006/relationships/image" Target="../media/image24.png"/><Relationship Id="rId2" Type="http://schemas.openxmlformats.org/officeDocument/2006/relationships/slideLayout" Target="../slideLayouts/slideLayout73.xml"/><Relationship Id="rId1" Type="http://schemas.openxmlformats.org/officeDocument/2006/relationships/slideLayout" Target="../slideLayouts/slideLayout72.xml"/><Relationship Id="rId6" Type="http://schemas.openxmlformats.org/officeDocument/2006/relationships/theme" Target="../theme/theme19.xml"/><Relationship Id="rId5" Type="http://schemas.openxmlformats.org/officeDocument/2006/relationships/slideLayout" Target="../slideLayouts/slideLayout76.xml"/><Relationship Id="rId4" Type="http://schemas.openxmlformats.org/officeDocument/2006/relationships/slideLayout" Target="../slideLayouts/slideLayout75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7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786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787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6" r:id="rId2"/>
    <p:sldLayoutId id="2147483707" r:id="rId3"/>
    <p:sldLayoutId id="2147483708" r:id="rId4"/>
    <p:sldLayoutId id="2147483709" r:id="rId5"/>
    <p:sldLayoutId id="2147483788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789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790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19" r:id="rId2"/>
    <p:sldLayoutId id="2147483720" r:id="rId3"/>
    <p:sldLayoutId id="2147483721" r:id="rId4"/>
    <p:sldLayoutId id="2147483751" r:id="rId5"/>
    <p:sldLayoutId id="2147483783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716" r:id="rId2"/>
    <p:sldLayoutId id="2147483717" r:id="rId3"/>
    <p:sldLayoutId id="2147483718" r:id="rId4"/>
    <p:sldLayoutId id="214748377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772" r:id="rId2"/>
    <p:sldLayoutId id="2147483773" r:id="rId3"/>
    <p:sldLayoutId id="2147483774" r:id="rId4"/>
    <p:sldLayoutId id="214748377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768" r:id="rId2"/>
    <p:sldLayoutId id="2147483769" r:id="rId3"/>
    <p:sldLayoutId id="2147483770" r:id="rId4"/>
    <p:sldLayoutId id="2147483771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764" r:id="rId2"/>
    <p:sldLayoutId id="2147483765" r:id="rId3"/>
    <p:sldLayoutId id="2147483766" r:id="rId4"/>
    <p:sldLayoutId id="214748376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  <p:sldLayoutId id="2147483759" r:id="rId9"/>
    <p:sldLayoutId id="2147483760" r:id="rId10"/>
    <p:sldLayoutId id="2147483761" r:id="rId11"/>
    <p:sldLayoutId id="2147483762" r:id="rId12"/>
    <p:sldLayoutId id="2147483763" r:id="rId1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778" r:id="rId2"/>
    <p:sldLayoutId id="2147483779" r:id="rId3"/>
    <p:sldLayoutId id="2147483780" r:id="rId4"/>
    <p:sldLayoutId id="2147483781" r:id="rId5"/>
    <p:sldLayoutId id="2147483782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722" r:id="rId2"/>
    <p:sldLayoutId id="2147483723" r:id="rId3"/>
    <p:sldLayoutId id="2147483724" r:id="rId4"/>
    <p:sldLayoutId id="214748372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customXml" Target="../ink/ink1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28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0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29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29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0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31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35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0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33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35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35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36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35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40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35.xml"/><Relationship Id="rId4" Type="http://schemas.microsoft.com/office/2007/relationships/hdphoto" Target="../media/hdphoto1.wdp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AF40EAB-6954-8B5E-C784-2A455332F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889370"/>
            <a:ext cx="5315818" cy="3331157"/>
          </a:xfrm>
        </p:spPr>
        <p:txBody>
          <a:bodyPr/>
          <a:lstStyle/>
          <a:p>
            <a:r>
              <a:rPr lang="en-GB" sz="4800" dirty="0"/>
              <a:t>Computer Systems </a:t>
            </a:r>
          </a:p>
          <a:p>
            <a:r>
              <a:rPr lang="en-GB" sz="4800" dirty="0"/>
              <a:t>Fundamentals</a:t>
            </a:r>
          </a:p>
          <a:p>
            <a:r>
              <a:rPr lang="en-GB" sz="4800" dirty="0"/>
              <a:t>(ACCA4028)</a:t>
            </a:r>
          </a:p>
          <a:p>
            <a:r>
              <a:rPr lang="en-GB" sz="3600" i="1" dirty="0">
                <a:solidFill>
                  <a:srgbClr val="FFC000"/>
                </a:solidFill>
              </a:rPr>
              <a:t>Lecture - 4</a:t>
            </a: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29150" y="-77932"/>
            <a:ext cx="4707082" cy="1325563"/>
          </a:xfrm>
        </p:spPr>
        <p:txBody>
          <a:bodyPr>
            <a:normAutofit/>
          </a:bodyPr>
          <a:lstStyle/>
          <a:p>
            <a:pPr algn="l"/>
            <a:r>
              <a:rPr lang="en-IN" b="1" dirty="0">
                <a:solidFill>
                  <a:schemeClr val="bg1"/>
                </a:solidFill>
                <a:latin typeface="+mn-lt"/>
              </a:rPr>
              <a:t>Content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71380" y="1545700"/>
            <a:ext cx="9123354" cy="5230549"/>
          </a:xfrm>
        </p:spPr>
        <p:txBody>
          <a:bodyPr>
            <a:normAutofit/>
          </a:bodyPr>
          <a:lstStyle/>
          <a:p>
            <a:pPr marL="446088" indent="-357188"/>
            <a:r>
              <a:rPr lang="en-IN" sz="3627" b="1" dirty="0"/>
              <a:t>Introduction</a:t>
            </a:r>
          </a:p>
          <a:p>
            <a:pPr marL="446088" indent="-357188"/>
            <a:r>
              <a:rPr lang="en-IN" sz="3627" b="1" dirty="0"/>
              <a:t>Logic Gates </a:t>
            </a:r>
          </a:p>
          <a:p>
            <a:pPr marL="898525" lvl="1" indent="-358775"/>
            <a:r>
              <a:rPr lang="en-IN" b="1" dirty="0"/>
              <a:t>AND Gate</a:t>
            </a:r>
          </a:p>
          <a:p>
            <a:pPr marL="898525" lvl="1" indent="-358775"/>
            <a:r>
              <a:rPr lang="en-IN" b="1" dirty="0"/>
              <a:t>OR Gate</a:t>
            </a:r>
          </a:p>
          <a:p>
            <a:pPr marL="898525" lvl="1" indent="-358775"/>
            <a:r>
              <a:rPr lang="en-IN" b="1" dirty="0"/>
              <a:t>NOT Gate</a:t>
            </a:r>
          </a:p>
          <a:p>
            <a:pPr marL="898525" lvl="1" indent="-358775"/>
            <a:r>
              <a:rPr lang="en-IN" b="1" dirty="0"/>
              <a:t>NAND Gate</a:t>
            </a:r>
          </a:p>
          <a:p>
            <a:pPr marL="898525" lvl="1" indent="-358775"/>
            <a:r>
              <a:rPr lang="en-IN" b="1" dirty="0"/>
              <a:t>NOR Gate</a:t>
            </a:r>
          </a:p>
          <a:p>
            <a:pPr marL="898525" lvl="1" indent="-358775"/>
            <a:r>
              <a:rPr lang="en-IN" b="1" dirty="0"/>
              <a:t>Exclusive OR Gate </a:t>
            </a:r>
          </a:p>
          <a:p>
            <a:pPr marL="898525" lvl="1" indent="-358775"/>
            <a:r>
              <a:rPr lang="en-IN" b="1" dirty="0"/>
              <a:t>Exclusive NOR Gate </a:t>
            </a:r>
          </a:p>
          <a:p>
            <a:pPr marL="88900" indent="0">
              <a:buNone/>
            </a:pPr>
            <a:endParaRPr lang="en-GB" sz="4000" dirty="0">
              <a:effectLst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2EBC05-CB4F-406D-2F45-D8D94E4ABF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 dirty="0"/>
              <a:t>Computer Systems Fundamentals </a:t>
            </a:r>
          </a:p>
        </p:txBody>
      </p:sp>
    </p:spTree>
    <p:extLst>
      <p:ext uri="{BB962C8B-B14F-4D97-AF65-F5344CB8AC3E}">
        <p14:creationId xmlns:p14="http://schemas.microsoft.com/office/powerpoint/2010/main" val="36571306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29308" y="0"/>
            <a:ext cx="5245300" cy="1325563"/>
          </a:xfrm>
        </p:spPr>
        <p:txBody>
          <a:bodyPr/>
          <a:lstStyle/>
          <a:p>
            <a:pPr algn="l"/>
            <a:r>
              <a:rPr lang="en-IN" b="1" dirty="0">
                <a:solidFill>
                  <a:schemeClr val="bg1"/>
                </a:solidFill>
              </a:rPr>
              <a:t>Learning Outcome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441909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sz="3200" b="1" dirty="0"/>
              <a:t>The student upon completion of the lecture will be able to:</a:t>
            </a:r>
          </a:p>
          <a:p>
            <a:r>
              <a:rPr lang="en-IN" sz="3200" dirty="0"/>
              <a:t>Define the logic gates.</a:t>
            </a:r>
          </a:p>
          <a:p>
            <a:r>
              <a:rPr lang="en-IN" sz="3200" dirty="0"/>
              <a:t>Describe the functions of each logic gates.</a:t>
            </a:r>
          </a:p>
          <a:p>
            <a:r>
              <a:rPr lang="en-IN" sz="3200" dirty="0"/>
              <a:t>Design the truth table.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7C3BA83-DFFF-457C-32C5-B0990E246E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13267" cy="365125"/>
          </a:xfrm>
        </p:spPr>
        <p:txBody>
          <a:bodyPr/>
          <a:lstStyle/>
          <a:p>
            <a:r>
              <a:rPr lang="en-GB"/>
              <a:t>Computer Systems Fundamentals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9226606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2572" y="244187"/>
            <a:ext cx="5663937" cy="734168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Logic Gates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53288" y="1474516"/>
            <a:ext cx="10401353" cy="504417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US" b="1" dirty="0"/>
              <a:t>Introduction</a:t>
            </a:r>
            <a:endParaRPr lang="en-US" dirty="0"/>
          </a:p>
          <a:p>
            <a:r>
              <a:rPr lang="en-US" dirty="0"/>
              <a:t>Logic gates perform logical operation. </a:t>
            </a:r>
          </a:p>
          <a:p>
            <a:r>
              <a:rPr lang="en-US" dirty="0"/>
              <a:t>Each gate has one or more input and only one output. AND, OR, and NOT are </a:t>
            </a:r>
            <a:r>
              <a:rPr lang="en-US" b="1" dirty="0"/>
              <a:t>basic gates</a:t>
            </a:r>
            <a:r>
              <a:rPr lang="en-US" dirty="0"/>
              <a:t>. </a:t>
            </a:r>
          </a:p>
          <a:p>
            <a:r>
              <a:rPr lang="en-US" dirty="0"/>
              <a:t>NAND and NOR gates are known as </a:t>
            </a:r>
            <a:r>
              <a:rPr lang="en-US" b="1" dirty="0"/>
              <a:t>universal gates,</a:t>
            </a:r>
            <a:r>
              <a:rPr lang="en-US" dirty="0"/>
              <a:t> from which basic gates can be derived. </a:t>
            </a:r>
          </a:p>
          <a:p>
            <a:pPr>
              <a:buNone/>
            </a:pPr>
            <a:endParaRPr lang="en-IN" b="1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7264980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2572" y="244187"/>
            <a:ext cx="5663937" cy="734168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Logic Gates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53288" y="1474516"/>
            <a:ext cx="10401353" cy="504417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US" b="1" dirty="0"/>
              <a:t>The Different types of Gates are:</a:t>
            </a:r>
          </a:p>
          <a:p>
            <a:pPr marL="898525" lvl="1" indent="-358775"/>
            <a:r>
              <a:rPr lang="en-IN" b="1" dirty="0"/>
              <a:t>AND Gate</a:t>
            </a:r>
          </a:p>
          <a:p>
            <a:pPr marL="898525" lvl="1" indent="-358775"/>
            <a:r>
              <a:rPr lang="en-IN" b="1" dirty="0"/>
              <a:t>OR Gate</a:t>
            </a:r>
          </a:p>
          <a:p>
            <a:pPr marL="898525" lvl="1" indent="-358775"/>
            <a:r>
              <a:rPr lang="en-IN" b="1" dirty="0"/>
              <a:t>NOT Gate</a:t>
            </a:r>
          </a:p>
          <a:p>
            <a:pPr marL="898525" lvl="1" indent="-358775"/>
            <a:r>
              <a:rPr lang="en-IN" b="1" dirty="0"/>
              <a:t>NAND Gate</a:t>
            </a:r>
          </a:p>
          <a:p>
            <a:pPr marL="898525" lvl="1" indent="-358775"/>
            <a:r>
              <a:rPr lang="en-IN" b="1" dirty="0"/>
              <a:t>NOR Gate</a:t>
            </a:r>
          </a:p>
          <a:p>
            <a:pPr marL="898525" lvl="1" indent="-358775"/>
            <a:r>
              <a:rPr lang="en-IN" b="1"/>
              <a:t>Exclusive OR Gate </a:t>
            </a:r>
            <a:endParaRPr lang="en-IN" b="1" dirty="0"/>
          </a:p>
          <a:p>
            <a:pPr marL="898525" lvl="1" indent="-358775"/>
            <a:r>
              <a:rPr lang="en-IN" b="1" dirty="0"/>
              <a:t>Exclusive NOR Gate </a:t>
            </a:r>
          </a:p>
          <a:p>
            <a:pPr>
              <a:buNone/>
            </a:pPr>
            <a:r>
              <a:rPr lang="en-US" b="1" dirty="0"/>
              <a:t> </a:t>
            </a:r>
            <a:endParaRPr lang="en-US" dirty="0"/>
          </a:p>
          <a:p>
            <a:pPr>
              <a:buNone/>
            </a:pPr>
            <a:endParaRPr lang="en-IN" b="1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5</a:t>
            </a:fld>
            <a:endParaRPr lang="en-US" dirty="0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4" name="Ink 3">
                <a:extLst>
                  <a:ext uri="{FF2B5EF4-FFF2-40B4-BE49-F238E27FC236}">
                    <a16:creationId xmlns:a16="http://schemas.microsoft.com/office/drawing/2014/main" id="{C43CFBAB-3D26-E971-9C83-E85196A303ED}"/>
                  </a:ext>
                </a:extLst>
              </p14:cNvPr>
              <p14:cNvContentPartPr/>
              <p14:nvPr/>
            </p14:nvContentPartPr>
            <p14:xfrm>
              <a:off x="3146400" y="4411800"/>
              <a:ext cx="192960" cy="158040"/>
            </p14:xfrm>
          </p:contentPart>
        </mc:Choice>
        <mc:Fallback xmlns="">
          <p:pic>
            <p:nvPicPr>
              <p:cNvPr id="4" name="Ink 3">
                <a:extLst>
                  <a:ext uri="{FF2B5EF4-FFF2-40B4-BE49-F238E27FC236}">
                    <a16:creationId xmlns:a16="http://schemas.microsoft.com/office/drawing/2014/main" id="{C43CFBAB-3D26-E971-9C83-E85196A303ED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3137040" y="4402440"/>
                <a:ext cx="211680" cy="17676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193628928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69622" y="262236"/>
            <a:ext cx="7887644" cy="734168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Logic Gates – AND Gate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01831" y="1517314"/>
            <a:ext cx="10334651" cy="4392533"/>
          </a:xfrm>
        </p:spPr>
        <p:txBody>
          <a:bodyPr>
            <a:normAutofit/>
          </a:bodyPr>
          <a:lstStyle/>
          <a:p>
            <a:r>
              <a:rPr lang="en-US" dirty="0"/>
              <a:t>The AND gate performs a </a:t>
            </a:r>
            <a:r>
              <a:rPr lang="en-US" b="1" dirty="0"/>
              <a:t>logical multiplication </a:t>
            </a:r>
            <a:r>
              <a:rPr lang="en-US" dirty="0"/>
              <a:t>commonly known as </a:t>
            </a:r>
            <a:r>
              <a:rPr lang="en-US" b="1" dirty="0"/>
              <a:t>AND function</a:t>
            </a:r>
            <a:r>
              <a:rPr lang="en-US" dirty="0"/>
              <a:t>. </a:t>
            </a:r>
          </a:p>
          <a:p>
            <a:r>
              <a:rPr lang="en-US" dirty="0"/>
              <a:t>The output is </a:t>
            </a:r>
            <a:r>
              <a:rPr lang="en-US" b="1" dirty="0"/>
              <a:t>high (1) </a:t>
            </a:r>
            <a:r>
              <a:rPr lang="en-US" dirty="0"/>
              <a:t>when both the inputs are </a:t>
            </a:r>
            <a:r>
              <a:rPr lang="en-US" b="1" dirty="0"/>
              <a:t>high (1).</a:t>
            </a:r>
          </a:p>
          <a:p>
            <a:r>
              <a:rPr lang="en-US" dirty="0"/>
              <a:t>The output is </a:t>
            </a:r>
            <a:r>
              <a:rPr lang="en-US" b="1" dirty="0"/>
              <a:t>low (0) </a:t>
            </a:r>
            <a:r>
              <a:rPr lang="en-US" dirty="0"/>
              <a:t>when any one of the inputs is </a:t>
            </a:r>
            <a:r>
              <a:rPr lang="en-US" b="1" dirty="0"/>
              <a:t>low (0).</a:t>
            </a:r>
          </a:p>
          <a:p>
            <a:r>
              <a:rPr lang="en-US" dirty="0"/>
              <a:t>If the</a:t>
            </a:r>
            <a:r>
              <a:rPr lang="en-US" b="1" dirty="0"/>
              <a:t> inputs are A and B </a:t>
            </a:r>
            <a:r>
              <a:rPr lang="en-US" dirty="0"/>
              <a:t>and the </a:t>
            </a:r>
            <a:r>
              <a:rPr lang="en-US" b="1" dirty="0"/>
              <a:t>output is Y</a:t>
            </a:r>
          </a:p>
          <a:p>
            <a:r>
              <a:rPr lang="en-US" b="1" dirty="0"/>
              <a:t>AND</a:t>
            </a:r>
            <a:r>
              <a:rPr lang="en-US" dirty="0"/>
              <a:t> operation can be </a:t>
            </a:r>
            <a:r>
              <a:rPr lang="en-US" b="1" dirty="0"/>
              <a:t>represented as Y=A.B</a:t>
            </a:r>
            <a:r>
              <a:rPr lang="en-US" b="1" i="1" dirty="0"/>
              <a:t>			</a:t>
            </a:r>
          </a:p>
          <a:p>
            <a:pPr>
              <a:buNone/>
            </a:pPr>
            <a:r>
              <a:rPr lang="en-US" i="1" dirty="0"/>
              <a:t>					</a:t>
            </a:r>
            <a:endParaRPr lang="en-US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385347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69622" y="262236"/>
            <a:ext cx="7887644" cy="734168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Logic Gates – AND Gate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01831" y="1517314"/>
            <a:ext cx="10334651" cy="3593107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US" b="1" i="1" dirty="0"/>
              <a:t>Logic symbol				Truth table</a:t>
            </a:r>
          </a:p>
          <a:p>
            <a:pPr>
              <a:buNone/>
            </a:pPr>
            <a:r>
              <a:rPr lang="en-US" i="1" dirty="0"/>
              <a:t>					</a:t>
            </a:r>
            <a:endParaRPr lang="en-US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7</a:t>
            </a:fld>
            <a:endParaRPr lang="en-US" dirty="0"/>
          </a:p>
        </p:txBody>
      </p:sp>
      <p:pic>
        <p:nvPicPr>
          <p:cNvPr id="6" name="Picture 5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72572" y="2903062"/>
            <a:ext cx="2487537" cy="1475398"/>
          </a:xfrm>
          <a:prstGeom prst="rect">
            <a:avLst/>
          </a:prstGeom>
        </p:spPr>
      </p:pic>
      <p:graphicFrame>
        <p:nvGraphicFramePr>
          <p:cNvPr id="9" name="Table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08913266"/>
              </p:ext>
            </p:extLst>
          </p:nvPr>
        </p:nvGraphicFramePr>
        <p:xfrm>
          <a:off x="6320947" y="2551863"/>
          <a:ext cx="3698196" cy="2177796"/>
        </p:xfrm>
        <a:graphic>
          <a:graphicData uri="http://schemas.openxmlformats.org/drawingml/2006/table">
            <a:tbl>
              <a:tblPr/>
              <a:tblGrid>
                <a:gridCol w="123273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23273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232732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59023">
                <a:tc gridSpan="2"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200">
                          <a:latin typeface="Calibri"/>
                          <a:ea typeface="Calibri"/>
                          <a:cs typeface="Calibri"/>
                        </a:rPr>
                        <a:t>Input</a:t>
                      </a:r>
                      <a:endParaRPr lang="en-US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200">
                          <a:latin typeface="Calibri"/>
                          <a:ea typeface="Calibri"/>
                          <a:cs typeface="Calibri"/>
                        </a:rPr>
                        <a:t>Output</a:t>
                      </a:r>
                      <a:endParaRPr lang="en-US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59023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200">
                          <a:latin typeface="Calibri"/>
                          <a:ea typeface="Calibri"/>
                          <a:cs typeface="Calibri"/>
                        </a:rPr>
                        <a:t>A</a:t>
                      </a:r>
                      <a:endParaRPr lang="en-US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200">
                          <a:latin typeface="Calibri"/>
                          <a:ea typeface="Calibri"/>
                          <a:cs typeface="Calibri"/>
                        </a:rPr>
                        <a:t>B</a:t>
                      </a:r>
                      <a:endParaRPr lang="en-US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200">
                          <a:latin typeface="Calibri"/>
                          <a:ea typeface="Calibri"/>
                          <a:cs typeface="Calibri"/>
                        </a:rPr>
                        <a:t>Y=A.B</a:t>
                      </a:r>
                      <a:endParaRPr lang="en-US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59023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200">
                          <a:latin typeface="Calibri"/>
                          <a:ea typeface="Calibri"/>
                          <a:cs typeface="Calibri"/>
                        </a:rPr>
                        <a:t>0</a:t>
                      </a:r>
                      <a:endParaRPr lang="en-US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200" dirty="0">
                          <a:latin typeface="Calibri"/>
                          <a:ea typeface="Calibri"/>
                          <a:cs typeface="Calibri"/>
                        </a:rPr>
                        <a:t>0</a:t>
                      </a:r>
                      <a:endParaRPr lang="en-US" sz="1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200">
                          <a:latin typeface="Calibri"/>
                          <a:ea typeface="Calibri"/>
                          <a:cs typeface="Calibri"/>
                        </a:rPr>
                        <a:t>0</a:t>
                      </a:r>
                      <a:endParaRPr lang="en-US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59023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200">
                          <a:latin typeface="Calibri"/>
                          <a:ea typeface="Calibri"/>
                          <a:cs typeface="Calibri"/>
                        </a:rPr>
                        <a:t>0</a:t>
                      </a:r>
                      <a:endParaRPr lang="en-US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200">
                          <a:latin typeface="Calibri"/>
                          <a:ea typeface="Calibri"/>
                          <a:cs typeface="Calibri"/>
                        </a:rPr>
                        <a:t>1</a:t>
                      </a:r>
                      <a:endParaRPr lang="en-US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200">
                          <a:latin typeface="Calibri"/>
                          <a:ea typeface="Calibri"/>
                          <a:cs typeface="Calibri"/>
                        </a:rPr>
                        <a:t>0</a:t>
                      </a:r>
                      <a:endParaRPr lang="en-US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59023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200">
                          <a:latin typeface="Calibri"/>
                          <a:ea typeface="Calibri"/>
                          <a:cs typeface="Calibri"/>
                        </a:rPr>
                        <a:t>1</a:t>
                      </a:r>
                      <a:endParaRPr lang="en-US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200" dirty="0">
                          <a:latin typeface="Calibri"/>
                          <a:ea typeface="Calibri"/>
                          <a:cs typeface="Calibri"/>
                        </a:rPr>
                        <a:t>0</a:t>
                      </a:r>
                      <a:endParaRPr lang="en-US" sz="1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200">
                          <a:latin typeface="Calibri"/>
                          <a:ea typeface="Calibri"/>
                          <a:cs typeface="Calibri"/>
                        </a:rPr>
                        <a:t>0</a:t>
                      </a:r>
                      <a:endParaRPr lang="en-US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59023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200" dirty="0">
                          <a:latin typeface="Calibri"/>
                          <a:ea typeface="Calibri"/>
                          <a:cs typeface="Calibri"/>
                        </a:rPr>
                        <a:t>1</a:t>
                      </a:r>
                      <a:endParaRPr lang="en-US" sz="1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200">
                          <a:latin typeface="Calibri"/>
                          <a:ea typeface="Calibri"/>
                          <a:cs typeface="Calibri"/>
                        </a:rPr>
                        <a:t>1</a:t>
                      </a:r>
                      <a:endParaRPr lang="en-US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200" dirty="0">
                          <a:latin typeface="Calibri"/>
                          <a:ea typeface="Calibri"/>
                          <a:cs typeface="Calibri"/>
                        </a:rPr>
                        <a:t>1</a:t>
                      </a:r>
                      <a:endParaRPr lang="en-US" sz="1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909197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36124" y="112393"/>
            <a:ext cx="7887644" cy="734168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Logic Gates – OR Gate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16918" y="1546675"/>
            <a:ext cx="10665954" cy="4344761"/>
          </a:xfrm>
        </p:spPr>
        <p:txBody>
          <a:bodyPr>
            <a:normAutofit/>
          </a:bodyPr>
          <a:lstStyle/>
          <a:p>
            <a:r>
              <a:rPr lang="en-GB" sz="3200" dirty="0"/>
              <a:t>The </a:t>
            </a:r>
            <a:r>
              <a:rPr lang="en-GB" sz="3200" b="1" dirty="0"/>
              <a:t>OR gate </a:t>
            </a:r>
            <a:r>
              <a:rPr lang="en-GB" sz="3200" dirty="0"/>
              <a:t>performs a </a:t>
            </a:r>
            <a:r>
              <a:rPr lang="en-GB" sz="3200" b="1" dirty="0"/>
              <a:t>logical addition</a:t>
            </a:r>
            <a:r>
              <a:rPr lang="en-GB" sz="3200" dirty="0"/>
              <a:t>. </a:t>
            </a:r>
          </a:p>
          <a:p>
            <a:r>
              <a:rPr lang="en-GB" sz="3200" dirty="0"/>
              <a:t>The </a:t>
            </a:r>
            <a:r>
              <a:rPr lang="en-GB" sz="3200" b="1" dirty="0"/>
              <a:t>output is high (1) </a:t>
            </a:r>
            <a:r>
              <a:rPr lang="en-GB" sz="3200" dirty="0"/>
              <a:t>when any one of the </a:t>
            </a:r>
            <a:r>
              <a:rPr lang="en-GB" sz="3200" b="1" dirty="0"/>
              <a:t>inputs is high (1)</a:t>
            </a:r>
            <a:r>
              <a:rPr lang="en-GB" sz="3200" dirty="0"/>
              <a:t>. </a:t>
            </a:r>
          </a:p>
          <a:p>
            <a:r>
              <a:rPr lang="en-GB" sz="3200" dirty="0"/>
              <a:t>The </a:t>
            </a:r>
            <a:r>
              <a:rPr lang="en-GB" sz="3200" b="1" dirty="0"/>
              <a:t>output is low (0) </a:t>
            </a:r>
            <a:r>
              <a:rPr lang="en-GB" sz="3200" dirty="0"/>
              <a:t>when </a:t>
            </a:r>
            <a:r>
              <a:rPr lang="en-GB" sz="3200" b="1" dirty="0"/>
              <a:t>both the inputs are low (0)</a:t>
            </a:r>
            <a:r>
              <a:rPr lang="en-GB" sz="3200" dirty="0"/>
              <a:t>.</a:t>
            </a:r>
          </a:p>
          <a:p>
            <a:r>
              <a:rPr lang="en-US" sz="3200" dirty="0"/>
              <a:t>If the</a:t>
            </a:r>
            <a:r>
              <a:rPr lang="en-US" sz="3200" b="1" dirty="0"/>
              <a:t> inputs are A and B </a:t>
            </a:r>
            <a:r>
              <a:rPr lang="en-US" sz="3200" dirty="0"/>
              <a:t>and the </a:t>
            </a:r>
            <a:r>
              <a:rPr lang="en-US" sz="3200" b="1" dirty="0"/>
              <a:t>output is Y</a:t>
            </a:r>
          </a:p>
          <a:p>
            <a:r>
              <a:rPr lang="en-US" sz="3200" b="1" dirty="0"/>
              <a:t>OR</a:t>
            </a:r>
            <a:r>
              <a:rPr lang="en-US" sz="3200" dirty="0"/>
              <a:t> operation can be </a:t>
            </a:r>
            <a:r>
              <a:rPr lang="en-US" sz="3200" b="1" dirty="0"/>
              <a:t>represented as Y=A+B</a:t>
            </a:r>
            <a:r>
              <a:rPr lang="en-US" i="1" dirty="0"/>
              <a:t>					</a:t>
            </a:r>
            <a:endParaRPr lang="en-US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821405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36124" y="112393"/>
            <a:ext cx="7887644" cy="734168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Logic Gates – OR Gate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16918" y="1546675"/>
            <a:ext cx="9819061" cy="3593107"/>
          </a:xfrm>
        </p:spPr>
        <p:txBody>
          <a:bodyPr>
            <a:normAutofit/>
          </a:bodyPr>
          <a:lstStyle/>
          <a:p>
            <a:pPr>
              <a:buNone/>
            </a:pPr>
            <a:endParaRPr lang="en-US" b="1" i="1" dirty="0"/>
          </a:p>
          <a:p>
            <a:pPr>
              <a:buNone/>
            </a:pPr>
            <a:r>
              <a:rPr lang="en-US" b="1" i="1" dirty="0"/>
              <a:t>Logic symbol				Truth table</a:t>
            </a:r>
          </a:p>
          <a:p>
            <a:pPr>
              <a:buNone/>
            </a:pPr>
            <a:r>
              <a:rPr lang="en-US" i="1" dirty="0"/>
              <a:t>					</a:t>
            </a:r>
            <a:endParaRPr lang="en-US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9</a:t>
            </a:fld>
            <a:endParaRPr lang="en-US" dirty="0"/>
          </a:p>
        </p:txBody>
      </p:sp>
      <p:graphicFrame>
        <p:nvGraphicFramePr>
          <p:cNvPr id="9" name="Table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88549327"/>
              </p:ext>
            </p:extLst>
          </p:nvPr>
        </p:nvGraphicFramePr>
        <p:xfrm>
          <a:off x="6106187" y="2961986"/>
          <a:ext cx="3698196" cy="2177796"/>
        </p:xfrm>
        <a:graphic>
          <a:graphicData uri="http://schemas.openxmlformats.org/drawingml/2006/table">
            <a:tbl>
              <a:tblPr/>
              <a:tblGrid>
                <a:gridCol w="123273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23273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232732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59023">
                <a:tc gridSpan="2"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200" dirty="0">
                          <a:latin typeface="Calibri"/>
                          <a:ea typeface="Calibri"/>
                          <a:cs typeface="Calibri"/>
                        </a:rPr>
                        <a:t>Input</a:t>
                      </a:r>
                      <a:endParaRPr lang="en-US" sz="1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200">
                          <a:latin typeface="Calibri"/>
                          <a:ea typeface="Calibri"/>
                          <a:cs typeface="Calibri"/>
                        </a:rPr>
                        <a:t>Output</a:t>
                      </a:r>
                      <a:endParaRPr lang="en-US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59023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200">
                          <a:latin typeface="Calibri"/>
                          <a:ea typeface="Calibri"/>
                          <a:cs typeface="Calibri"/>
                        </a:rPr>
                        <a:t>A</a:t>
                      </a:r>
                      <a:endParaRPr lang="en-US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200" dirty="0">
                          <a:latin typeface="Calibri"/>
                          <a:ea typeface="Calibri"/>
                          <a:cs typeface="Calibri"/>
                        </a:rPr>
                        <a:t>B</a:t>
                      </a:r>
                      <a:endParaRPr lang="en-US" sz="1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200" dirty="0">
                          <a:latin typeface="Calibri"/>
                          <a:ea typeface="Calibri"/>
                          <a:cs typeface="Calibri"/>
                        </a:rPr>
                        <a:t>Y=A+B</a:t>
                      </a:r>
                      <a:endParaRPr lang="en-US" sz="1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59023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200">
                          <a:latin typeface="Calibri"/>
                          <a:ea typeface="Calibri"/>
                          <a:cs typeface="Calibri"/>
                        </a:rPr>
                        <a:t>0</a:t>
                      </a:r>
                      <a:endParaRPr lang="en-US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200">
                          <a:latin typeface="Calibri"/>
                          <a:ea typeface="Calibri"/>
                          <a:cs typeface="Calibri"/>
                        </a:rPr>
                        <a:t>0</a:t>
                      </a:r>
                      <a:endParaRPr lang="en-US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200" dirty="0">
                          <a:latin typeface="Calibri"/>
                          <a:ea typeface="Calibri"/>
                          <a:cs typeface="Calibri"/>
                        </a:rPr>
                        <a:t>0</a:t>
                      </a:r>
                      <a:endParaRPr lang="en-US" sz="1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59023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200">
                          <a:latin typeface="Calibri"/>
                          <a:ea typeface="Calibri"/>
                          <a:cs typeface="Calibri"/>
                        </a:rPr>
                        <a:t>0</a:t>
                      </a:r>
                      <a:endParaRPr lang="en-US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200">
                          <a:latin typeface="Calibri"/>
                          <a:ea typeface="Calibri"/>
                          <a:cs typeface="Calibri"/>
                        </a:rPr>
                        <a:t>1</a:t>
                      </a:r>
                      <a:endParaRPr lang="en-US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200" dirty="0">
                          <a:latin typeface="Calibri"/>
                          <a:ea typeface="Calibri"/>
                          <a:cs typeface="Calibri"/>
                        </a:rPr>
                        <a:t>1</a:t>
                      </a:r>
                      <a:endParaRPr lang="en-US" sz="1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59023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200">
                          <a:latin typeface="Calibri"/>
                          <a:ea typeface="Calibri"/>
                          <a:cs typeface="Calibri"/>
                        </a:rPr>
                        <a:t>1</a:t>
                      </a:r>
                      <a:endParaRPr lang="en-US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200">
                          <a:latin typeface="Calibri"/>
                          <a:ea typeface="Calibri"/>
                          <a:cs typeface="Calibri"/>
                        </a:rPr>
                        <a:t>0</a:t>
                      </a:r>
                      <a:endParaRPr lang="en-US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200" dirty="0">
                          <a:latin typeface="Calibri"/>
                          <a:ea typeface="Calibri"/>
                          <a:cs typeface="Calibri"/>
                        </a:rPr>
                        <a:t>1</a:t>
                      </a:r>
                      <a:endParaRPr lang="en-US" sz="1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59023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200">
                          <a:latin typeface="Calibri"/>
                          <a:ea typeface="Calibri"/>
                          <a:cs typeface="Calibri"/>
                        </a:rPr>
                        <a:t>1</a:t>
                      </a:r>
                      <a:endParaRPr lang="en-US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200">
                          <a:latin typeface="Calibri"/>
                          <a:ea typeface="Calibri"/>
                          <a:cs typeface="Calibri"/>
                        </a:rPr>
                        <a:t>1</a:t>
                      </a:r>
                      <a:endParaRPr lang="en-US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200" dirty="0">
                          <a:latin typeface="Calibri"/>
                          <a:ea typeface="Calibri"/>
                          <a:cs typeface="Calibri"/>
                        </a:rPr>
                        <a:t>1</a:t>
                      </a:r>
                      <a:endParaRPr lang="en-US" sz="1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pic>
        <p:nvPicPr>
          <p:cNvPr id="10" name="Picture 9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6094" y="3016458"/>
            <a:ext cx="3205166" cy="15606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19676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11576" y="172746"/>
            <a:ext cx="7887644" cy="734168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Logic Gates – NOT Gate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1249766" y="1632446"/>
                <a:ext cx="10244672" cy="4271264"/>
              </a:xfrm>
            </p:spPr>
            <p:txBody>
              <a:bodyPr>
                <a:normAutofit/>
              </a:bodyPr>
              <a:lstStyle/>
              <a:p>
                <a:r>
                  <a:rPr lang="en-US" sz="3200" dirty="0"/>
                  <a:t>The NOT gate is called an </a:t>
                </a:r>
                <a:r>
                  <a:rPr lang="en-US" sz="3200" b="1" dirty="0"/>
                  <a:t>inverter. </a:t>
                </a:r>
              </a:p>
              <a:p>
                <a:r>
                  <a:rPr lang="en-US" sz="3200" dirty="0"/>
                  <a:t>The </a:t>
                </a:r>
                <a:r>
                  <a:rPr lang="en-US" sz="3200" b="1" dirty="0"/>
                  <a:t>output is high (1) </a:t>
                </a:r>
                <a:r>
                  <a:rPr lang="en-US" sz="3200" dirty="0"/>
                  <a:t>when the </a:t>
                </a:r>
                <a:r>
                  <a:rPr lang="en-US" sz="3200" b="1" dirty="0"/>
                  <a:t>input is low (0) </a:t>
                </a:r>
                <a:r>
                  <a:rPr lang="en-US" sz="3200" dirty="0"/>
                  <a:t>and </a:t>
                </a:r>
              </a:p>
              <a:p>
                <a:r>
                  <a:rPr lang="en-US" sz="3200" dirty="0"/>
                  <a:t>the </a:t>
                </a:r>
                <a:r>
                  <a:rPr lang="en-US" sz="3200" b="1" dirty="0"/>
                  <a:t>output is low (0) </a:t>
                </a:r>
                <a:r>
                  <a:rPr lang="en-US" sz="3200" dirty="0"/>
                  <a:t>when the </a:t>
                </a:r>
                <a:r>
                  <a:rPr lang="en-US" sz="3200" b="1" dirty="0"/>
                  <a:t>input is high (1)</a:t>
                </a:r>
                <a:r>
                  <a:rPr lang="en-US" sz="3200" dirty="0"/>
                  <a:t>.</a:t>
                </a:r>
              </a:p>
              <a:p>
                <a:r>
                  <a:rPr lang="en-US" sz="3200" dirty="0"/>
                  <a:t>If the</a:t>
                </a:r>
                <a:r>
                  <a:rPr lang="en-US" sz="3200" b="1" dirty="0"/>
                  <a:t> inputs A </a:t>
                </a:r>
                <a:r>
                  <a:rPr lang="en-US" sz="3200" dirty="0"/>
                  <a:t>and the </a:t>
                </a:r>
                <a:r>
                  <a:rPr lang="en-US" sz="3200" b="1" dirty="0"/>
                  <a:t>output is Y</a:t>
                </a:r>
              </a:p>
              <a:p>
                <a:r>
                  <a:rPr lang="en-US" sz="3200" b="1" dirty="0"/>
                  <a:t>NOT</a:t>
                </a:r>
                <a:r>
                  <a:rPr lang="en-US" sz="3200" dirty="0"/>
                  <a:t> operation can be </a:t>
                </a:r>
                <a:r>
                  <a:rPr lang="en-US" sz="3200" b="1" dirty="0"/>
                  <a:t>represented as </a:t>
                </a:r>
                <a14:m>
                  <m:oMath xmlns:m="http://schemas.openxmlformats.org/officeDocument/2006/math">
                    <m:r>
                      <a:rPr lang="en-GB" sz="3200" b="1" i="0" smtClean="0">
                        <a:latin typeface="Cambria Math" panose="02040503050406030204" pitchFamily="18" charset="0"/>
                      </a:rPr>
                      <m:t>𝐘</m:t>
                    </m:r>
                    <m:r>
                      <a:rPr lang="en-GB" sz="3200" b="1" i="0" smtClean="0">
                        <a:latin typeface="Cambria Math" panose="02040503050406030204" pitchFamily="18" charset="0"/>
                      </a:rPr>
                      <m:t>=</m:t>
                    </m:r>
                    <m:acc>
                      <m:accPr>
                        <m:chr m:val="̅"/>
                        <m:ctrlPr>
                          <a:rPr lang="en-US" sz="3200" b="1" i="1" smtClean="0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sz="3200" b="1" i="1" smtClean="0">
                            <a:latin typeface="Cambria Math" panose="02040503050406030204" pitchFamily="18" charset="0"/>
                          </a:rPr>
                          <m:t>𝑨</m:t>
                        </m:r>
                      </m:e>
                    </m:acc>
                  </m:oMath>
                </a14:m>
                <a:r>
                  <a:rPr lang="en-US" i="1" dirty="0"/>
                  <a:t>					</a:t>
                </a:r>
                <a:endParaRPr lang="en-US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1249766" y="1632446"/>
                <a:ext cx="10244672" cy="4271264"/>
              </a:xfrm>
              <a:blipFill>
                <a:blip r:embed="rId3"/>
                <a:stretch>
                  <a:fillRect l="-1368" t="-300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10</a:t>
            </a:fld>
            <a:endParaRPr lang="en-US" dirty="0"/>
          </a:p>
        </p:txBody>
      </p:sp>
      <p:pic>
        <p:nvPicPr>
          <p:cNvPr id="61441" name="Picture 1"/>
          <p:cNvPicPr>
            <a:picLocks noChangeAspect="1" noChangeArrowheads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249766" y="0"/>
            <a:ext cx="77736" cy="17274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0461756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11576" y="172746"/>
            <a:ext cx="7887644" cy="734168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Logic Gates – NOT Gate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49766" y="1632446"/>
            <a:ext cx="10244672" cy="3593107"/>
          </a:xfrm>
        </p:spPr>
        <p:txBody>
          <a:bodyPr>
            <a:normAutofit/>
          </a:bodyPr>
          <a:lstStyle/>
          <a:p>
            <a:endParaRPr lang="en-US" dirty="0"/>
          </a:p>
          <a:p>
            <a:pPr>
              <a:buNone/>
            </a:pPr>
            <a:r>
              <a:rPr lang="en-US" b="1" i="1" dirty="0"/>
              <a:t>Logic symbol				Truth table</a:t>
            </a:r>
          </a:p>
          <a:p>
            <a:pPr>
              <a:buNone/>
            </a:pPr>
            <a:r>
              <a:rPr lang="en-US" i="1" dirty="0"/>
              <a:t>					</a:t>
            </a:r>
            <a:endParaRPr lang="en-US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11</a:t>
            </a:fld>
            <a:endParaRPr lang="en-US" dirty="0"/>
          </a:p>
        </p:txBody>
      </p:sp>
      <p:pic>
        <p:nvPicPr>
          <p:cNvPr id="11" name="Picture 10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2525" y="3198347"/>
            <a:ext cx="3800403" cy="1344882"/>
          </a:xfrm>
          <a:prstGeom prst="rect">
            <a:avLst/>
          </a:prstGeom>
        </p:spPr>
      </p:pic>
      <p:graphicFrame>
        <p:nvGraphicFramePr>
          <p:cNvPr id="12" name="Table 1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7599452"/>
              </p:ext>
            </p:extLst>
          </p:nvPr>
        </p:nvGraphicFramePr>
        <p:xfrm>
          <a:off x="6846182" y="3198347"/>
          <a:ext cx="2655002" cy="1621276"/>
        </p:xfrm>
        <a:graphic>
          <a:graphicData uri="http://schemas.openxmlformats.org/drawingml/2006/table">
            <a:tbl>
              <a:tblPr/>
              <a:tblGrid>
                <a:gridCol w="13268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32820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405319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200" dirty="0">
                          <a:latin typeface="+mn-lt"/>
                          <a:ea typeface="Calibri"/>
                          <a:cs typeface="Times New Roman"/>
                        </a:rPr>
                        <a:t>Input</a:t>
                      </a: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200" dirty="0">
                          <a:latin typeface="+mn-lt"/>
                          <a:ea typeface="Calibri"/>
                          <a:cs typeface="Times New Roman"/>
                        </a:rPr>
                        <a:t>Output</a:t>
                      </a: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05319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200" dirty="0">
                          <a:latin typeface="+mn-lt"/>
                          <a:ea typeface="Calibri"/>
                          <a:cs typeface="Times New Roman"/>
                        </a:rPr>
                        <a:t>A</a:t>
                      </a: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200" dirty="0">
                          <a:latin typeface="+mn-lt"/>
                          <a:ea typeface="Calibri"/>
                          <a:cs typeface="Times New Roman"/>
                        </a:rPr>
                        <a:t>Y= </a:t>
                      </a:r>
                      <a:r>
                        <a:rPr lang="el-GR" sz="2200" dirty="0">
                          <a:latin typeface="+mn-lt"/>
                          <a:ea typeface="Calibri"/>
                          <a:cs typeface="Times New Roman"/>
                        </a:rPr>
                        <a:t>Ᾱ</a:t>
                      </a:r>
                      <a:endParaRPr lang="en-US" sz="2200" dirty="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05319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200">
                          <a:latin typeface="+mn-lt"/>
                          <a:ea typeface="Calibri"/>
                          <a:cs typeface="Times New Roman"/>
                        </a:rPr>
                        <a:t>0</a:t>
                      </a: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200" dirty="0">
                          <a:latin typeface="+mn-lt"/>
                          <a:ea typeface="Calibri"/>
                          <a:cs typeface="Times New Roman"/>
                        </a:rPr>
                        <a:t>1</a:t>
                      </a: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05319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200">
                          <a:latin typeface="+mn-lt"/>
                          <a:ea typeface="Calibri"/>
                          <a:cs typeface="Times New Roman"/>
                        </a:rPr>
                        <a:t>1</a:t>
                      </a: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200" dirty="0">
                          <a:latin typeface="+mn-lt"/>
                          <a:ea typeface="Calibri"/>
                          <a:cs typeface="Times New Roman"/>
                        </a:rPr>
                        <a:t>0</a:t>
                      </a: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pic>
        <p:nvPicPr>
          <p:cNvPr id="61441" name="Picture 1"/>
          <p:cNvPicPr>
            <a:picLocks noChangeAspect="1" noChangeArrowheads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249766" y="0"/>
            <a:ext cx="77736" cy="17274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4704126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09059" y="172960"/>
            <a:ext cx="7887644" cy="734168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Logic Gates – NAND Gate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1073961" y="1466287"/>
                <a:ext cx="9242502" cy="4198083"/>
              </a:xfrm>
            </p:spPr>
            <p:txBody>
              <a:bodyPr>
                <a:normAutofit/>
              </a:bodyPr>
              <a:lstStyle/>
              <a:p>
                <a:r>
                  <a:rPr lang="en-US" dirty="0"/>
                  <a:t>The NAND gate is a contraction of </a:t>
                </a:r>
                <a:r>
                  <a:rPr lang="en-US" b="1" dirty="0"/>
                  <a:t>AND-NOT gates</a:t>
                </a:r>
                <a:r>
                  <a:rPr lang="en-US" dirty="0"/>
                  <a:t>. </a:t>
                </a:r>
              </a:p>
              <a:p>
                <a:r>
                  <a:rPr lang="en-US" dirty="0"/>
                  <a:t>The </a:t>
                </a:r>
                <a:r>
                  <a:rPr lang="en-US" b="1" dirty="0"/>
                  <a:t>output is high(1) </a:t>
                </a:r>
                <a:r>
                  <a:rPr lang="en-US" dirty="0"/>
                  <a:t>when </a:t>
                </a:r>
                <a:r>
                  <a:rPr lang="en-US" b="1" dirty="0"/>
                  <a:t>both inputs are low (0) </a:t>
                </a:r>
                <a:r>
                  <a:rPr lang="en-US" dirty="0"/>
                  <a:t>and </a:t>
                </a:r>
                <a:r>
                  <a:rPr lang="en-US" b="1" dirty="0"/>
                  <a:t>any one of the input is low (0) .</a:t>
                </a:r>
              </a:p>
              <a:p>
                <a:r>
                  <a:rPr lang="en-US" dirty="0"/>
                  <a:t>The </a:t>
                </a:r>
                <a:r>
                  <a:rPr lang="en-US" b="1" dirty="0"/>
                  <a:t>output is low(0) </a:t>
                </a:r>
                <a:r>
                  <a:rPr lang="en-US" dirty="0"/>
                  <a:t>when </a:t>
                </a:r>
                <a:r>
                  <a:rPr lang="en-US" b="1" dirty="0"/>
                  <a:t>both inputs are high (1).</a:t>
                </a:r>
              </a:p>
              <a:p>
                <a:r>
                  <a:rPr lang="en-US" dirty="0"/>
                  <a:t>If the</a:t>
                </a:r>
                <a:r>
                  <a:rPr lang="en-US" b="1" dirty="0"/>
                  <a:t> inputs are A and B </a:t>
                </a:r>
                <a:r>
                  <a:rPr lang="en-US" dirty="0"/>
                  <a:t>and the </a:t>
                </a:r>
                <a:r>
                  <a:rPr lang="en-US" b="1" dirty="0"/>
                  <a:t>output is Y</a:t>
                </a:r>
              </a:p>
              <a:p>
                <a:r>
                  <a:rPr lang="en-US" b="1" dirty="0"/>
                  <a:t>NAND</a:t>
                </a:r>
                <a:r>
                  <a:rPr lang="en-US" dirty="0"/>
                  <a:t> operation can be </a:t>
                </a:r>
                <a:r>
                  <a:rPr lang="en-US" b="1" dirty="0"/>
                  <a:t>represented as </a:t>
                </a:r>
                <a14:m>
                  <m:oMath xmlns:m="http://schemas.openxmlformats.org/officeDocument/2006/math">
                    <m:r>
                      <a:rPr lang="en-GB" b="1" i="0" smtClean="0">
                        <a:latin typeface="Cambria Math" panose="02040503050406030204" pitchFamily="18" charset="0"/>
                      </a:rPr>
                      <m:t>𝐘</m:t>
                    </m:r>
                    <m:r>
                      <a:rPr lang="en-GB" b="1" i="0" smtClean="0">
                        <a:latin typeface="Cambria Math" panose="02040503050406030204" pitchFamily="18" charset="0"/>
                      </a:rPr>
                      <m:t>=</m:t>
                    </m:r>
                    <m:acc>
                      <m:accPr>
                        <m:chr m:val="̅"/>
                        <m:ctrlPr>
                          <a:rPr lang="en-US" b="1" i="1" smtClean="0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𝑨</m:t>
                        </m:r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.</m:t>
                        </m:r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𝑩</m:t>
                        </m:r>
                      </m:e>
                    </m:acc>
                  </m:oMath>
                </a14:m>
                <a:r>
                  <a:rPr lang="en-US" b="1" i="1" dirty="0"/>
                  <a:t>				</a:t>
                </a:r>
                <a:r>
                  <a:rPr lang="en-US" i="1" dirty="0"/>
                  <a:t>					</a:t>
                </a:r>
                <a:endParaRPr lang="en-US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1073961" y="1466287"/>
                <a:ext cx="9242502" cy="4198083"/>
              </a:xfrm>
              <a:blipFill>
                <a:blip r:embed="rId3"/>
                <a:stretch>
                  <a:fillRect l="-1187" t="-2471" r="-66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12</a:t>
            </a:fld>
            <a:endParaRPr lang="en-US" dirty="0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814528C8-DEBB-FBAE-DD31-ECC3D20C1B7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27269" y="4785254"/>
            <a:ext cx="5505450" cy="14382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68076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09059" y="172960"/>
            <a:ext cx="7887644" cy="734168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Logic Gates – NAND Gate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3961" y="1466287"/>
            <a:ext cx="9242502" cy="3593107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US" b="1" i="1" dirty="0"/>
              <a:t>Logic symbol					Truth table</a:t>
            </a:r>
            <a:r>
              <a:rPr lang="en-US" i="1" dirty="0"/>
              <a:t>				</a:t>
            </a:r>
            <a:endParaRPr lang="en-US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13</a:t>
            </a:fld>
            <a:endParaRPr lang="en-US" dirty="0"/>
          </a:p>
        </p:txBody>
      </p:sp>
      <p:pic>
        <p:nvPicPr>
          <p:cNvPr id="9" name="Picture 8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35465" y="2787173"/>
            <a:ext cx="3040322" cy="1621277"/>
          </a:xfrm>
          <a:prstGeom prst="rect">
            <a:avLst/>
          </a:prstGeom>
        </p:spPr>
      </p:pic>
      <p:graphicFrame>
        <p:nvGraphicFramePr>
          <p:cNvPr id="10" name="Table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9612682"/>
              </p:ext>
            </p:extLst>
          </p:nvPr>
        </p:nvGraphicFramePr>
        <p:xfrm>
          <a:off x="8401701" y="2430711"/>
          <a:ext cx="3593107" cy="2112545"/>
        </p:xfrm>
        <a:graphic>
          <a:graphicData uri="http://schemas.openxmlformats.org/drawingml/2006/table">
            <a:tbl>
              <a:tblPr/>
              <a:tblGrid>
                <a:gridCol w="119728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19728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198547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08140">
                <a:tc gridSpan="2"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b="1" dirty="0">
                          <a:latin typeface="+mn-lt"/>
                          <a:ea typeface="Calibri"/>
                          <a:cs typeface="Times New Roman"/>
                        </a:rPr>
                        <a:t>Input</a:t>
                      </a: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b="1">
                          <a:latin typeface="+mn-lt"/>
                          <a:ea typeface="Calibri"/>
                          <a:cs typeface="Times New Roman"/>
                        </a:rPr>
                        <a:t>Output</a:t>
                      </a: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55319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b="1" dirty="0">
                          <a:latin typeface="+mn-lt"/>
                          <a:ea typeface="Calibri"/>
                          <a:cs typeface="Times New Roman"/>
                        </a:rPr>
                        <a:t>A</a:t>
                      </a: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b="1" dirty="0">
                          <a:latin typeface="+mn-lt"/>
                          <a:ea typeface="Calibri"/>
                          <a:cs typeface="Times New Roman"/>
                        </a:rPr>
                        <a:t>B</a:t>
                      </a: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b="1" dirty="0">
                          <a:latin typeface="+mn-lt"/>
                          <a:ea typeface="Calibri"/>
                          <a:cs typeface="Times New Roman"/>
                        </a:rPr>
                        <a:t>             ⸏</a:t>
                      </a:r>
                    </a:p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b="1" dirty="0">
                          <a:latin typeface="+mn-lt"/>
                          <a:ea typeface="Calibri"/>
                          <a:cs typeface="Times New Roman"/>
                        </a:rPr>
                        <a:t>Y=A.B</a:t>
                      </a: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08140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dirty="0">
                          <a:latin typeface="+mn-lt"/>
                          <a:ea typeface="Calibri"/>
                          <a:cs typeface="Times New Roman"/>
                        </a:rPr>
                        <a:t>0</a:t>
                      </a: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dirty="0">
                          <a:latin typeface="+mn-lt"/>
                          <a:ea typeface="Calibri"/>
                          <a:cs typeface="Times New Roman"/>
                        </a:rPr>
                        <a:t>0</a:t>
                      </a: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latin typeface="+mn-lt"/>
                          <a:ea typeface="Calibri"/>
                          <a:cs typeface="Times New Roman"/>
                        </a:rPr>
                        <a:t>1</a:t>
                      </a: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08140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latin typeface="+mn-lt"/>
                          <a:ea typeface="Calibri"/>
                          <a:cs typeface="Times New Roman"/>
                        </a:rPr>
                        <a:t>0</a:t>
                      </a: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dirty="0">
                          <a:latin typeface="+mn-lt"/>
                          <a:ea typeface="Calibri"/>
                          <a:cs typeface="Times New Roman"/>
                        </a:rPr>
                        <a:t>1</a:t>
                      </a: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dirty="0">
                          <a:latin typeface="+mn-lt"/>
                          <a:ea typeface="Calibri"/>
                          <a:cs typeface="Times New Roman"/>
                        </a:rPr>
                        <a:t>1</a:t>
                      </a: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08140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latin typeface="+mn-lt"/>
                          <a:ea typeface="Calibri"/>
                          <a:cs typeface="Times New Roman"/>
                        </a:rPr>
                        <a:t>1</a:t>
                      </a: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latin typeface="+mn-lt"/>
                          <a:ea typeface="Calibri"/>
                          <a:cs typeface="Times New Roman"/>
                        </a:rPr>
                        <a:t>0</a:t>
                      </a: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dirty="0">
                          <a:latin typeface="+mn-lt"/>
                          <a:ea typeface="Calibri"/>
                          <a:cs typeface="Times New Roman"/>
                        </a:rPr>
                        <a:t>1</a:t>
                      </a: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24666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latin typeface="+mn-lt"/>
                          <a:ea typeface="Calibri"/>
                          <a:cs typeface="Times New Roman"/>
                        </a:rPr>
                        <a:t>1</a:t>
                      </a: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dirty="0">
                          <a:latin typeface="+mn-lt"/>
                          <a:ea typeface="Calibri"/>
                          <a:cs typeface="Times New Roman"/>
                        </a:rPr>
                        <a:t>1</a:t>
                      </a: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dirty="0">
                          <a:latin typeface="+mn-lt"/>
                          <a:ea typeface="Calibri"/>
                          <a:cs typeface="Times New Roman"/>
                        </a:rPr>
                        <a:t>0</a:t>
                      </a: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539546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01169" y="231011"/>
            <a:ext cx="5190509" cy="734168"/>
          </a:xfrm>
        </p:spPr>
        <p:txBody>
          <a:bodyPr>
            <a:normAutofit fontScale="90000"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Logic Gates – NOR Gate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815186" y="1644258"/>
                <a:ext cx="10561627" cy="4253315"/>
              </a:xfrm>
            </p:spPr>
            <p:txBody>
              <a:bodyPr>
                <a:normAutofit/>
              </a:bodyPr>
              <a:lstStyle/>
              <a:p>
                <a:r>
                  <a:rPr lang="en-US" dirty="0"/>
                  <a:t>The </a:t>
                </a:r>
                <a:r>
                  <a:rPr lang="en-US" b="1" dirty="0"/>
                  <a:t>NOR gate </a:t>
                </a:r>
                <a:r>
                  <a:rPr lang="en-US" dirty="0"/>
                  <a:t>is a contraction of </a:t>
                </a:r>
                <a:r>
                  <a:rPr lang="en-US" b="1" dirty="0"/>
                  <a:t>OR-NOT gates</a:t>
                </a:r>
                <a:r>
                  <a:rPr lang="en-US" dirty="0"/>
                  <a:t>. </a:t>
                </a:r>
              </a:p>
              <a:p>
                <a:r>
                  <a:rPr lang="en-US" dirty="0"/>
                  <a:t>The </a:t>
                </a:r>
                <a:r>
                  <a:rPr lang="en-US" b="1" dirty="0"/>
                  <a:t>output is high(1) </a:t>
                </a:r>
                <a:r>
                  <a:rPr lang="en-US" dirty="0"/>
                  <a:t>when both </a:t>
                </a:r>
                <a:r>
                  <a:rPr lang="en-US" b="1" dirty="0"/>
                  <a:t>inputs are low(0)</a:t>
                </a:r>
                <a:r>
                  <a:rPr lang="en-US" dirty="0"/>
                  <a:t>. </a:t>
                </a:r>
              </a:p>
              <a:p>
                <a:r>
                  <a:rPr lang="en-US" dirty="0"/>
                  <a:t>The </a:t>
                </a:r>
                <a:r>
                  <a:rPr lang="en-US" b="1" dirty="0"/>
                  <a:t>output is low(0) </a:t>
                </a:r>
                <a:r>
                  <a:rPr lang="en-US" dirty="0"/>
                  <a:t>when one or </a:t>
                </a:r>
                <a:r>
                  <a:rPr lang="en-US" b="1" dirty="0"/>
                  <a:t>both inputs are high(1).</a:t>
                </a:r>
              </a:p>
              <a:p>
                <a:r>
                  <a:rPr lang="en-US" dirty="0"/>
                  <a:t>If the</a:t>
                </a:r>
                <a:r>
                  <a:rPr lang="en-US" b="1" dirty="0"/>
                  <a:t> inputs are A and B </a:t>
                </a:r>
                <a:r>
                  <a:rPr lang="en-US" dirty="0"/>
                  <a:t>and the </a:t>
                </a:r>
                <a:r>
                  <a:rPr lang="en-US" b="1" dirty="0"/>
                  <a:t>output is Y</a:t>
                </a:r>
              </a:p>
              <a:p>
                <a:r>
                  <a:rPr lang="en-US" b="1" dirty="0"/>
                  <a:t>NOR</a:t>
                </a:r>
                <a:r>
                  <a:rPr lang="en-US" dirty="0"/>
                  <a:t> operation can be </a:t>
                </a:r>
                <a:r>
                  <a:rPr lang="en-US" b="1" dirty="0"/>
                  <a:t>represented as </a:t>
                </a:r>
                <a14:m>
                  <m:oMath xmlns:m="http://schemas.openxmlformats.org/officeDocument/2006/math">
                    <m:r>
                      <a:rPr lang="en-GB" b="1" i="0" smtClean="0">
                        <a:latin typeface="Cambria Math" panose="02040503050406030204" pitchFamily="18" charset="0"/>
                      </a:rPr>
                      <m:t>𝐘</m:t>
                    </m:r>
                    <m:r>
                      <a:rPr lang="en-GB" b="1" i="0" smtClean="0">
                        <a:latin typeface="Cambria Math" panose="02040503050406030204" pitchFamily="18" charset="0"/>
                      </a:rPr>
                      <m:t>=</m:t>
                    </m:r>
                    <m:acc>
                      <m:accPr>
                        <m:chr m:val="̅"/>
                        <m:ctrlPr>
                          <a:rPr lang="en-US" b="1" i="1" smtClean="0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𝑨</m:t>
                        </m:r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+</m:t>
                        </m:r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𝑩</m:t>
                        </m:r>
                      </m:e>
                    </m:acc>
                  </m:oMath>
                </a14:m>
                <a:endParaRPr lang="en-US" b="1" i="1" dirty="0"/>
              </a:p>
              <a:p>
                <a:pPr>
                  <a:buNone/>
                </a:pPr>
                <a:r>
                  <a:rPr lang="en-US" i="1" dirty="0"/>
                  <a:t>					</a:t>
                </a:r>
                <a:endParaRPr lang="en-US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815186" y="1644258"/>
                <a:ext cx="10561627" cy="4253315"/>
              </a:xfrm>
              <a:blipFill>
                <a:blip r:embed="rId3"/>
                <a:stretch>
                  <a:fillRect l="-1039" t="-243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14</a:t>
            </a:fld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86E6917-501B-E268-E6EC-1ED216472B2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72407" y="4478348"/>
            <a:ext cx="5572125" cy="14192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43264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01169" y="231011"/>
            <a:ext cx="5190509" cy="734168"/>
          </a:xfrm>
        </p:spPr>
        <p:txBody>
          <a:bodyPr>
            <a:normAutofit fontScale="90000"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Logic Gates – NOR Gate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97799" y="1079662"/>
            <a:ext cx="10561627" cy="3593107"/>
          </a:xfrm>
        </p:spPr>
        <p:txBody>
          <a:bodyPr>
            <a:normAutofit/>
          </a:bodyPr>
          <a:lstStyle/>
          <a:p>
            <a:pPr>
              <a:buNone/>
            </a:pPr>
            <a:endParaRPr lang="en-US" b="1" i="1" dirty="0"/>
          </a:p>
          <a:p>
            <a:pPr>
              <a:buNone/>
            </a:pPr>
            <a:r>
              <a:rPr lang="en-US" b="1" i="1" dirty="0"/>
              <a:t>Logic symbol					Truth table</a:t>
            </a:r>
          </a:p>
          <a:p>
            <a:pPr>
              <a:buNone/>
            </a:pPr>
            <a:r>
              <a:rPr lang="en-US" i="1" dirty="0"/>
              <a:t>					</a:t>
            </a:r>
            <a:endParaRPr lang="en-US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15</a:t>
            </a:fld>
            <a:endParaRPr lang="en-US" dirty="0"/>
          </a:p>
        </p:txBody>
      </p:sp>
      <p:graphicFrame>
        <p:nvGraphicFramePr>
          <p:cNvPr id="10" name="Table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19609377"/>
              </p:ext>
            </p:extLst>
          </p:nvPr>
        </p:nvGraphicFramePr>
        <p:xfrm>
          <a:off x="7051998" y="2560224"/>
          <a:ext cx="3593107" cy="2112545"/>
        </p:xfrm>
        <a:graphic>
          <a:graphicData uri="http://schemas.openxmlformats.org/drawingml/2006/table">
            <a:tbl>
              <a:tblPr/>
              <a:tblGrid>
                <a:gridCol w="119728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19728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198547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08140">
                <a:tc gridSpan="2"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b="1" dirty="0">
                          <a:latin typeface="+mn-lt"/>
                          <a:ea typeface="Calibri"/>
                          <a:cs typeface="Times New Roman"/>
                        </a:rPr>
                        <a:t>Input</a:t>
                      </a: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b="1">
                          <a:latin typeface="+mn-lt"/>
                          <a:ea typeface="Calibri"/>
                          <a:cs typeface="Times New Roman"/>
                        </a:rPr>
                        <a:t>Output</a:t>
                      </a: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55319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b="1" dirty="0">
                          <a:latin typeface="+mn-lt"/>
                          <a:ea typeface="Calibri"/>
                          <a:cs typeface="Times New Roman"/>
                        </a:rPr>
                        <a:t>A</a:t>
                      </a: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b="1" dirty="0">
                          <a:latin typeface="+mn-lt"/>
                          <a:ea typeface="Calibri"/>
                          <a:cs typeface="Times New Roman"/>
                        </a:rPr>
                        <a:t>B</a:t>
                      </a: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b="1" dirty="0">
                          <a:latin typeface="+mn-lt"/>
                          <a:ea typeface="Calibri"/>
                          <a:cs typeface="Times New Roman"/>
                        </a:rPr>
                        <a:t>             ⸏</a:t>
                      </a:r>
                    </a:p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b="1" dirty="0">
                          <a:latin typeface="+mn-lt"/>
                          <a:ea typeface="Calibri"/>
                          <a:cs typeface="Times New Roman"/>
                        </a:rPr>
                        <a:t>Y=A+B</a:t>
                      </a: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08140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dirty="0">
                          <a:latin typeface="+mn-lt"/>
                          <a:ea typeface="Calibri"/>
                          <a:cs typeface="Times New Roman"/>
                        </a:rPr>
                        <a:t>0</a:t>
                      </a: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dirty="0">
                          <a:latin typeface="+mn-lt"/>
                          <a:ea typeface="Calibri"/>
                          <a:cs typeface="Times New Roman"/>
                        </a:rPr>
                        <a:t>0</a:t>
                      </a: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dirty="0">
                          <a:latin typeface="+mn-lt"/>
                          <a:ea typeface="Calibri"/>
                          <a:cs typeface="Times New Roman"/>
                        </a:rPr>
                        <a:t>1</a:t>
                      </a: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08140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latin typeface="+mn-lt"/>
                          <a:ea typeface="Calibri"/>
                          <a:cs typeface="Times New Roman"/>
                        </a:rPr>
                        <a:t>0</a:t>
                      </a: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dirty="0">
                          <a:latin typeface="+mn-lt"/>
                          <a:ea typeface="Calibri"/>
                          <a:cs typeface="Times New Roman"/>
                        </a:rPr>
                        <a:t>1</a:t>
                      </a: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dirty="0">
                          <a:latin typeface="+mn-lt"/>
                          <a:ea typeface="Calibri"/>
                          <a:cs typeface="Times New Roman"/>
                        </a:rPr>
                        <a:t>0</a:t>
                      </a: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08140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latin typeface="+mn-lt"/>
                          <a:ea typeface="Calibri"/>
                          <a:cs typeface="Times New Roman"/>
                        </a:rPr>
                        <a:t>1</a:t>
                      </a: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latin typeface="+mn-lt"/>
                          <a:ea typeface="Calibri"/>
                          <a:cs typeface="Times New Roman"/>
                        </a:rPr>
                        <a:t>0</a:t>
                      </a: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dirty="0">
                          <a:latin typeface="+mn-lt"/>
                          <a:ea typeface="Calibri"/>
                          <a:cs typeface="Times New Roman"/>
                        </a:rPr>
                        <a:t>0</a:t>
                      </a: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24666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latin typeface="+mn-lt"/>
                          <a:ea typeface="Calibri"/>
                          <a:cs typeface="Times New Roman"/>
                        </a:rPr>
                        <a:t>1</a:t>
                      </a: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latin typeface="+mn-lt"/>
                          <a:ea typeface="Calibri"/>
                          <a:cs typeface="Times New Roman"/>
                        </a:rPr>
                        <a:t>1</a:t>
                      </a: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dirty="0">
                          <a:latin typeface="+mn-lt"/>
                          <a:ea typeface="Calibri"/>
                          <a:cs typeface="Times New Roman"/>
                        </a:rPr>
                        <a:t>0</a:t>
                      </a: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pic>
        <p:nvPicPr>
          <p:cNvPr id="11" name="Picture 10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97798" y="2876215"/>
            <a:ext cx="2211144" cy="14135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393826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97521" y="248670"/>
            <a:ext cx="7887644" cy="734168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Logic Gates – X-OR GATE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1378450" y="1632446"/>
                <a:ext cx="10054618" cy="4044198"/>
              </a:xfrm>
            </p:spPr>
            <p:txBody>
              <a:bodyPr>
                <a:normAutofit/>
              </a:bodyPr>
              <a:lstStyle/>
              <a:p>
                <a:r>
                  <a:rPr lang="en-US" b="1" dirty="0"/>
                  <a:t>Exclusive OR </a:t>
                </a:r>
                <a:r>
                  <a:rPr lang="en-US" dirty="0"/>
                  <a:t>Gate in short called as </a:t>
                </a:r>
                <a:r>
                  <a:rPr lang="en-US" b="1" dirty="0"/>
                  <a:t>X-OR Gate</a:t>
                </a:r>
                <a:r>
                  <a:rPr lang="en-US" dirty="0"/>
                  <a:t>.</a:t>
                </a:r>
              </a:p>
              <a:p>
                <a:r>
                  <a:rPr lang="en-US" dirty="0"/>
                  <a:t>The </a:t>
                </a:r>
                <a:r>
                  <a:rPr lang="en-US" b="1" dirty="0"/>
                  <a:t>output is high (1) </a:t>
                </a:r>
                <a:r>
                  <a:rPr lang="en-US" dirty="0"/>
                  <a:t>when any one of the </a:t>
                </a:r>
                <a:r>
                  <a:rPr lang="en-US" b="1" dirty="0"/>
                  <a:t>inputs is high(1). </a:t>
                </a:r>
              </a:p>
              <a:p>
                <a:r>
                  <a:rPr lang="en-US" dirty="0"/>
                  <a:t>The </a:t>
                </a:r>
                <a:r>
                  <a:rPr lang="en-US" b="1" dirty="0"/>
                  <a:t>output is low (0) </a:t>
                </a:r>
                <a:r>
                  <a:rPr lang="en-US" dirty="0"/>
                  <a:t>when both the </a:t>
                </a:r>
                <a:r>
                  <a:rPr lang="en-US" b="1" dirty="0"/>
                  <a:t>inputs are low(0) </a:t>
                </a:r>
                <a:r>
                  <a:rPr lang="en-US" dirty="0"/>
                  <a:t>and </a:t>
                </a:r>
                <a:r>
                  <a:rPr lang="en-US" b="1" dirty="0"/>
                  <a:t>both the inputs are high(1).</a:t>
                </a:r>
              </a:p>
              <a:p>
                <a:r>
                  <a:rPr lang="en-US" dirty="0"/>
                  <a:t>If the</a:t>
                </a:r>
                <a:r>
                  <a:rPr lang="en-US" b="1" dirty="0"/>
                  <a:t> inputs are A and B </a:t>
                </a:r>
                <a:r>
                  <a:rPr lang="en-US" dirty="0"/>
                  <a:t>and the </a:t>
                </a:r>
                <a:r>
                  <a:rPr lang="en-US" b="1" dirty="0"/>
                  <a:t>output is Y</a:t>
                </a:r>
              </a:p>
              <a:p>
                <a:r>
                  <a:rPr lang="en-US" b="1" dirty="0"/>
                  <a:t>X-OR</a:t>
                </a:r>
                <a:r>
                  <a:rPr lang="en-US" dirty="0"/>
                  <a:t> operation can be </a:t>
                </a:r>
                <a:r>
                  <a:rPr lang="en-US" b="1" dirty="0"/>
                  <a:t>represented as </a:t>
                </a:r>
                <a14:m>
                  <m:oMath xmlns:m="http://schemas.openxmlformats.org/officeDocument/2006/math">
                    <m:r>
                      <a:rPr lang="en-GB" b="1" i="0" smtClean="0">
                        <a:latin typeface="Cambria Math" panose="02040503050406030204" pitchFamily="18" charset="0"/>
                      </a:rPr>
                      <m:t>𝐘</m:t>
                    </m:r>
                    <m:r>
                      <a:rPr lang="en-GB" b="1" i="0" smtClean="0">
                        <a:latin typeface="Cambria Math" panose="02040503050406030204" pitchFamily="18" charset="0"/>
                      </a:rPr>
                      <m:t>=</m:t>
                    </m:r>
                    <m:acc>
                      <m:accPr>
                        <m:chr m:val="̅"/>
                        <m:ctrlPr>
                          <a:rPr lang="en-US" b="1" i="1" smtClean="0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𝑨</m:t>
                        </m:r>
                      </m:e>
                    </m:acc>
                    <m:r>
                      <a:rPr lang="en-GB" b="1" i="1" smtClean="0">
                        <a:latin typeface="Cambria Math" panose="02040503050406030204" pitchFamily="18" charset="0"/>
                      </a:rPr>
                      <m:t>𝑩</m:t>
                    </m:r>
                    <m:r>
                      <a:rPr lang="en-GB" b="1" i="1" smtClean="0">
                        <a:latin typeface="Cambria Math" panose="02040503050406030204" pitchFamily="18" charset="0"/>
                      </a:rPr>
                      <m:t>+</m:t>
                    </m:r>
                    <m:r>
                      <a:rPr lang="en-GB" b="1" i="1" smtClean="0">
                        <a:latin typeface="Cambria Math" panose="02040503050406030204" pitchFamily="18" charset="0"/>
                      </a:rPr>
                      <m:t>𝑨</m:t>
                    </m:r>
                    <m:acc>
                      <m:accPr>
                        <m:chr m:val="̅"/>
                        <m:ctrlPr>
                          <a:rPr lang="en-US" b="1" i="1" smtClean="0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𝑩</m:t>
                        </m:r>
                      </m:e>
                    </m:acc>
                    <m:r>
                      <a:rPr lang="en-GB" b="1" i="1" smtClean="0"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b="1" i="1" smtClean="0">
                        <a:latin typeface="Cambria Math" panose="02040503050406030204" pitchFamily="18" charset="0"/>
                      </a:rPr>
                      <m:t>𝑨</m:t>
                    </m:r>
                    <m:r>
                      <a:rPr lang="en-GB" b="1" i="1" smtClean="0">
                        <a:latin typeface="Cambria Math" panose="02040503050406030204" pitchFamily="18" charset="0"/>
                      </a:rPr>
                      <m:t>⨁</m:t>
                    </m:r>
                    <m:r>
                      <a:rPr lang="en-GB" b="1" i="1" smtClean="0">
                        <a:latin typeface="Cambria Math" panose="02040503050406030204" pitchFamily="18" charset="0"/>
                      </a:rPr>
                      <m:t>𝑩</m:t>
                    </m:r>
                  </m:oMath>
                </a14:m>
                <a:endParaRPr lang="en-US" b="1" dirty="0"/>
              </a:p>
              <a:p>
                <a:pPr>
                  <a:buNone/>
                </a:pPr>
                <a:r>
                  <a:rPr lang="en-US" i="1" dirty="0"/>
                  <a:t>					</a:t>
                </a:r>
                <a:endParaRPr lang="en-US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1378450" y="1632446"/>
                <a:ext cx="10054618" cy="4044198"/>
              </a:xfrm>
              <a:blipFill>
                <a:blip r:embed="rId3"/>
                <a:stretch>
                  <a:fillRect l="-1091" t="-2564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842891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97521" y="248670"/>
            <a:ext cx="7887644" cy="734168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Logic Gates – X-OR GATE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78450" y="1632446"/>
            <a:ext cx="8723221" cy="3593107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US" b="1" i="1" dirty="0"/>
              <a:t>Logic symbol					Truth table</a:t>
            </a:r>
          </a:p>
          <a:p>
            <a:pPr>
              <a:buNone/>
            </a:pPr>
            <a:r>
              <a:rPr lang="en-US" i="1" dirty="0"/>
              <a:t>					</a:t>
            </a:r>
            <a:endParaRPr lang="en-US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17</a:t>
            </a:fld>
            <a:endParaRPr lang="en-US" dirty="0"/>
          </a:p>
        </p:txBody>
      </p:sp>
      <p:pic>
        <p:nvPicPr>
          <p:cNvPr id="12" name="Picture 11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33767" y="3122435"/>
            <a:ext cx="2833028" cy="1336272"/>
          </a:xfrm>
          <a:prstGeom prst="rect">
            <a:avLst/>
          </a:prstGeom>
        </p:spPr>
      </p:pic>
      <p:pic>
        <p:nvPicPr>
          <p:cNvPr id="14" name="Picture 13" descr="X-OR 1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39172" y="2714062"/>
            <a:ext cx="4341646" cy="23296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238017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74047" y="172746"/>
            <a:ext cx="7887644" cy="734168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Logic Gates – X-NOR Gate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882692" y="1622939"/>
                <a:ext cx="10426615" cy="4403509"/>
              </a:xfrm>
            </p:spPr>
            <p:txBody>
              <a:bodyPr>
                <a:normAutofit lnSpcReduction="10000"/>
              </a:bodyPr>
              <a:lstStyle/>
              <a:p>
                <a:r>
                  <a:rPr lang="en-US" b="1" dirty="0"/>
                  <a:t>Exclusive NOR </a:t>
                </a:r>
                <a:r>
                  <a:rPr lang="en-US" dirty="0"/>
                  <a:t>Gate in short called as </a:t>
                </a:r>
                <a:r>
                  <a:rPr lang="en-US" b="1" dirty="0"/>
                  <a:t>X-NOR Gate</a:t>
                </a:r>
                <a:r>
                  <a:rPr lang="en-US" dirty="0"/>
                  <a:t>.</a:t>
                </a:r>
              </a:p>
              <a:p>
                <a:r>
                  <a:rPr lang="en-US" dirty="0"/>
                  <a:t>The </a:t>
                </a:r>
                <a:r>
                  <a:rPr lang="en-US" b="1" dirty="0"/>
                  <a:t>output is low (0) </a:t>
                </a:r>
                <a:r>
                  <a:rPr lang="en-US" dirty="0"/>
                  <a:t>when any one of the </a:t>
                </a:r>
                <a:r>
                  <a:rPr lang="en-US" b="1" dirty="0"/>
                  <a:t>inputs is high (1). </a:t>
                </a:r>
              </a:p>
              <a:p>
                <a:r>
                  <a:rPr lang="en-US" dirty="0"/>
                  <a:t>The </a:t>
                </a:r>
                <a:r>
                  <a:rPr lang="en-US" b="1" dirty="0"/>
                  <a:t>output is high (1) </a:t>
                </a:r>
                <a:r>
                  <a:rPr lang="en-US" dirty="0"/>
                  <a:t>when </a:t>
                </a:r>
                <a:r>
                  <a:rPr lang="en-US" b="1" dirty="0"/>
                  <a:t>both the inputs are low(0) and both the inputs are high(1).</a:t>
                </a:r>
              </a:p>
              <a:p>
                <a:r>
                  <a:rPr lang="en-US" dirty="0"/>
                  <a:t>If the</a:t>
                </a:r>
                <a:r>
                  <a:rPr lang="en-US" b="1" dirty="0"/>
                  <a:t> inputs are A and B </a:t>
                </a:r>
                <a:r>
                  <a:rPr lang="en-US" dirty="0"/>
                  <a:t>and the </a:t>
                </a:r>
                <a:r>
                  <a:rPr lang="en-US" b="1" dirty="0"/>
                  <a:t>output is Y.</a:t>
                </a:r>
              </a:p>
              <a:p>
                <a:r>
                  <a:rPr lang="en-US" b="1" dirty="0"/>
                  <a:t>X-NOR</a:t>
                </a:r>
                <a:r>
                  <a:rPr lang="en-US" dirty="0"/>
                  <a:t> operation can be </a:t>
                </a:r>
                <a:r>
                  <a:rPr lang="en-US" b="1" dirty="0"/>
                  <a:t>represented as </a:t>
                </a:r>
                <a14:m>
                  <m:oMath xmlns:m="http://schemas.openxmlformats.org/officeDocument/2006/math">
                    <m:r>
                      <a:rPr lang="en-GB" b="1" i="0" smtClean="0">
                        <a:latin typeface="Cambria Math" panose="02040503050406030204" pitchFamily="18" charset="0"/>
                      </a:rPr>
                      <m:t>𝐘</m:t>
                    </m:r>
                    <m:r>
                      <a:rPr lang="en-GB" b="1" i="0" smtClean="0"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b="1" i="1" smtClean="0">
                        <a:latin typeface="Cambria Math" panose="02040503050406030204" pitchFamily="18" charset="0"/>
                      </a:rPr>
                      <m:t>𝑨𝑩</m:t>
                    </m:r>
                    <m:r>
                      <a:rPr lang="en-GB" b="1" i="1" smtClean="0">
                        <a:latin typeface="Cambria Math" panose="02040503050406030204" pitchFamily="18" charset="0"/>
                      </a:rPr>
                      <m:t>+</m:t>
                    </m:r>
                    <m:acc>
                      <m:accPr>
                        <m:chr m:val="̅"/>
                        <m:ctrlPr>
                          <a:rPr lang="en-US" b="1" i="1" smtClean="0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𝑨</m:t>
                        </m:r>
                      </m:e>
                    </m:acc>
                    <m:acc>
                      <m:accPr>
                        <m:chr m:val="̅"/>
                        <m:ctrlPr>
                          <a:rPr lang="en-US" b="1" i="1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𝑩</m:t>
                        </m:r>
                      </m:e>
                    </m:acc>
                    <m:r>
                      <a:rPr lang="en-GB" b="1" i="1" smtClean="0">
                        <a:latin typeface="Cambria Math" panose="02040503050406030204" pitchFamily="18" charset="0"/>
                      </a:rPr>
                      <m:t>=</m:t>
                    </m:r>
                    <m:acc>
                      <m:accPr>
                        <m:chr m:val="̅"/>
                        <m:ctrlPr>
                          <a:rPr lang="en-US" b="1" i="1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𝑨</m:t>
                        </m:r>
                        <m:r>
                          <a:rPr lang="en-GB" b="1" i="1">
                            <a:latin typeface="Cambria Math" panose="02040503050406030204" pitchFamily="18" charset="0"/>
                          </a:rPr>
                          <m:t>⨁</m:t>
                        </m:r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𝑩</m:t>
                        </m:r>
                      </m:e>
                    </m:acc>
                  </m:oMath>
                </a14:m>
                <a:endParaRPr lang="en-US" b="1" dirty="0"/>
              </a:p>
              <a:p>
                <a:pPr>
                  <a:buNone/>
                </a:pPr>
                <a:r>
                  <a:rPr lang="en-US" i="1" dirty="0"/>
                  <a:t>					</a:t>
                </a:r>
                <a:endParaRPr lang="en-US" b="1" dirty="0"/>
              </a:p>
              <a:p>
                <a:endParaRPr lang="en-US" b="1" dirty="0"/>
              </a:p>
              <a:p>
                <a:pPr>
                  <a:buNone/>
                </a:pPr>
                <a:r>
                  <a:rPr lang="en-US" b="1" i="1" dirty="0"/>
                  <a:t>							</a:t>
                </a:r>
                <a:r>
                  <a:rPr lang="en-US" i="1" dirty="0"/>
                  <a:t>					</a:t>
                </a:r>
                <a:endParaRPr lang="en-US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882692" y="1622939"/>
                <a:ext cx="10426615" cy="4403509"/>
              </a:xfrm>
              <a:blipFill>
                <a:blip r:embed="rId3"/>
                <a:stretch>
                  <a:fillRect l="-1053" t="-3043" r="-1404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48690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74047" y="172746"/>
            <a:ext cx="7887644" cy="734168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Logic Gates – X-NOR Gate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92879" y="1264452"/>
            <a:ext cx="10426615" cy="3593107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US" b="1" i="1" dirty="0"/>
              <a:t>Logic symbol						Truth table</a:t>
            </a:r>
            <a:r>
              <a:rPr lang="en-US" i="1" dirty="0"/>
              <a:t>				</a:t>
            </a:r>
            <a:endParaRPr lang="en-US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19</a:t>
            </a:fld>
            <a:endParaRPr lang="en-US" dirty="0"/>
          </a:p>
        </p:txBody>
      </p:sp>
      <p:pic>
        <p:nvPicPr>
          <p:cNvPr id="10" name="Picture 9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2879" y="3735525"/>
            <a:ext cx="2877378" cy="1282763"/>
          </a:xfrm>
          <a:prstGeom prst="rect">
            <a:avLst/>
          </a:prstGeom>
        </p:spPr>
      </p:pic>
      <p:pic>
        <p:nvPicPr>
          <p:cNvPr id="11" name="Picture 10" descr="X-OR 2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15197" y="2638477"/>
            <a:ext cx="5316980" cy="21940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620182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2000"/>
            <a:lum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19000"/>
                    </a14:imgEffect>
                    <a14:imgEffect>
                      <a14:brightnessContrast bright="-2000" contrast="4000"/>
                    </a14:imgEffect>
                  </a14:imgLayer>
                </a14:imgProps>
              </a:ext>
            </a:extLst>
          </a:blip>
          <a:srcRect/>
          <a:stretch>
            <a:fillRect l="36000" t="9000" r="-2000" b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43DB1F-90B0-42CC-ABF2-3259D70B31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5337" y="1280198"/>
            <a:ext cx="10601325" cy="540970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6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Thank You</a:t>
            </a:r>
            <a:br>
              <a:rPr lang="en-US" sz="66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66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66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endParaRPr lang="en-US" sz="66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2C3C7A6-E982-4ABF-9D9D-B78A86B2D4DF}"/>
              </a:ext>
            </a:extLst>
          </p:cNvPr>
          <p:cNvSpPr txBox="1">
            <a:spLocks/>
          </p:cNvSpPr>
          <p:nvPr/>
        </p:nvSpPr>
        <p:spPr>
          <a:xfrm>
            <a:off x="4089118" y="251169"/>
            <a:ext cx="4803709" cy="720080"/>
          </a:xfr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endParaRPr lang="en-GB" sz="4000" b="1" dirty="0">
              <a:solidFill>
                <a:schemeClr val="bg1"/>
              </a:solidFill>
            </a:endParaRP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9F19F10-3701-F54D-6D52-66C3EE8AD3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151967-A607-1C5C-E865-FAA75F0DC0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40439" cy="365125"/>
          </a:xfrm>
        </p:spPr>
        <p:txBody>
          <a:bodyPr/>
          <a:lstStyle/>
          <a:p>
            <a:r>
              <a:rPr lang="en-GB"/>
              <a:t>Computer Systems Fundamentals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08782815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7D09DC4-48CE-45C2-9393-0A8E48C8FD95}">
  <ds:schemaRefs>
    <ds:schemaRef ds:uri="http://schemas.microsoft.com/office/2006/metadata/properties"/>
    <ds:schemaRef ds:uri="http://www.w3.org/XML/1998/namespace"/>
    <ds:schemaRef ds:uri="http://schemas.microsoft.com/office/infopath/2007/PartnerControls"/>
    <ds:schemaRef ds:uri="http://schemas.microsoft.com/office/2006/documentManagement/types"/>
    <ds:schemaRef ds:uri="http://purl.org/dc/dcmitype/"/>
    <ds:schemaRef ds:uri="http://purl.org/dc/elements/1.1/"/>
    <ds:schemaRef ds:uri="303dbf9b-b85b-46a0-94f1-894078c07ecd"/>
    <ds:schemaRef ds:uri="http://schemas.openxmlformats.org/package/2006/metadata/core-properties"/>
    <ds:schemaRef ds:uri="211f9404-bca0-4bcf-9c1d-965ccb6f8d2d"/>
    <ds:schemaRef ds:uri="http://purl.org/dc/terms/"/>
  </ds:schemaRefs>
</ds:datastoreItem>
</file>

<file path=customXml/itemProps2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1066</Words>
  <Application>Microsoft Office PowerPoint</Application>
  <PresentationFormat>Widescreen</PresentationFormat>
  <Paragraphs>256</Paragraphs>
  <Slides>20</Slides>
  <Notes>18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20</vt:i4>
      </vt:variant>
    </vt:vector>
  </HeadingPairs>
  <TitlesOfParts>
    <vt:vector size="45" baseType="lpstr">
      <vt:lpstr>Arial</vt:lpstr>
      <vt:lpstr>Calibri</vt:lpstr>
      <vt:lpstr>Calibri Light</vt:lpstr>
      <vt:lpstr>Cambria Math</vt:lpstr>
      <vt:lpstr>Times New Roman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Content</vt:lpstr>
      <vt:lpstr>Learning Outcome</vt:lpstr>
      <vt:lpstr>Logic Gates</vt:lpstr>
      <vt:lpstr>Logic Gates</vt:lpstr>
      <vt:lpstr>Logic Gates – AND Gate</vt:lpstr>
      <vt:lpstr>Logic Gates – AND Gate</vt:lpstr>
      <vt:lpstr>Logic Gates – OR Gate</vt:lpstr>
      <vt:lpstr>Logic Gates – OR Gate</vt:lpstr>
      <vt:lpstr>Logic Gates – NOT Gate</vt:lpstr>
      <vt:lpstr>Logic Gates – NOT Gate</vt:lpstr>
      <vt:lpstr>Logic Gates – NAND Gate</vt:lpstr>
      <vt:lpstr>Logic Gates – NAND Gate</vt:lpstr>
      <vt:lpstr>Logic Gates – NOR Gate</vt:lpstr>
      <vt:lpstr>Logic Gates – NOR Gate</vt:lpstr>
      <vt:lpstr>Logic Gates – X-OR GATE</vt:lpstr>
      <vt:lpstr>Logic Gates – X-OR GATE</vt:lpstr>
      <vt:lpstr>Logic Gates – X-NOR Gate</vt:lpstr>
      <vt:lpstr>Logic Gates – X-NOR Gate</vt:lpstr>
      <vt:lpstr>Thank You 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Stalin Jacob Wilson Packia Dhas</cp:lastModifiedBy>
  <cp:revision>132</cp:revision>
  <dcterms:created xsi:type="dcterms:W3CDTF">2021-03-09T15:35:42Z</dcterms:created>
  <dcterms:modified xsi:type="dcterms:W3CDTF">2024-06-10T12:34:30Z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