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332" r:id="rId3"/>
    <p:sldId id="322" r:id="rId4"/>
    <p:sldId id="323" r:id="rId5"/>
    <p:sldId id="324" r:id="rId6"/>
    <p:sldId id="325" r:id="rId7"/>
    <p:sldId id="329" r:id="rId8"/>
    <p:sldId id="330" r:id="rId9"/>
    <p:sldId id="33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18" autoAdjust="0"/>
    <p:restoredTop sz="96018" autoAdjust="0"/>
  </p:normalViewPr>
  <p:slideViewPr>
    <p:cSldViewPr snapToGrid="0">
      <p:cViewPr varScale="1">
        <p:scale>
          <a:sx n="117" d="100"/>
          <a:sy n="117" d="100"/>
        </p:scale>
        <p:origin x="120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23/05/2022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23/05/2022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23/05/2022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23/05/2022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ommittees.parliament.uk/publications/5298/documents/52902/defaul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Week 2 Seminar </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223177" y="2440439"/>
            <a:ext cx="6400800" cy="1752600"/>
          </a:xfrm>
        </p:spPr>
        <p:txBody>
          <a:bodyPr/>
          <a:lstStyle/>
          <a:p>
            <a:r>
              <a:rPr lang="en-GB" dirty="0">
                <a:solidFill>
                  <a:schemeClr val="tx1"/>
                </a:solidFill>
              </a:rPr>
              <a:t>International Policing – EU exit and its implications. </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2BFB-A464-91CC-4096-62FAC2D7C23A}"/>
              </a:ext>
            </a:extLst>
          </p:cNvPr>
          <p:cNvSpPr>
            <a:spLocks noGrp="1"/>
          </p:cNvSpPr>
          <p:nvPr>
            <p:ph type="title"/>
          </p:nvPr>
        </p:nvSpPr>
        <p:spPr>
          <a:xfrm>
            <a:off x="674913" y="0"/>
            <a:ext cx="8229600" cy="751114"/>
          </a:xfrm>
        </p:spPr>
        <p:txBody>
          <a:bodyPr>
            <a:normAutofit/>
          </a:bodyPr>
          <a:lstStyle/>
          <a:p>
            <a:r>
              <a:rPr lang="en-US" sz="3200" dirty="0"/>
              <a:t>Revised Timetable</a:t>
            </a:r>
          </a:p>
        </p:txBody>
      </p:sp>
      <p:graphicFrame>
        <p:nvGraphicFramePr>
          <p:cNvPr id="8" name="Content Placeholder 7">
            <a:extLst>
              <a:ext uri="{FF2B5EF4-FFF2-40B4-BE49-F238E27FC236}">
                <a16:creationId xmlns:a16="http://schemas.microsoft.com/office/drawing/2014/main" id="{5C3E8F73-9F43-E8B4-CD33-BD12AC85124A}"/>
              </a:ext>
            </a:extLst>
          </p:cNvPr>
          <p:cNvGraphicFramePr>
            <a:graphicFrameLocks noGrp="1"/>
          </p:cNvGraphicFramePr>
          <p:nvPr>
            <p:ph idx="1"/>
            <p:extLst>
              <p:ext uri="{D42A27DB-BD31-4B8C-83A1-F6EECF244321}">
                <p14:modId xmlns:p14="http://schemas.microsoft.com/office/powerpoint/2010/main" val="867855679"/>
              </p:ext>
            </p:extLst>
          </p:nvPr>
        </p:nvGraphicFramePr>
        <p:xfrm>
          <a:off x="674913" y="751114"/>
          <a:ext cx="7979229" cy="4946520"/>
        </p:xfrm>
        <a:graphic>
          <a:graphicData uri="http://schemas.openxmlformats.org/drawingml/2006/table">
            <a:tbl>
              <a:tblPr firstRow="1" firstCol="1" bandRow="1">
                <a:tableStyleId>{5C22544A-7EE6-4342-B048-85BDC9FD1C3A}</a:tableStyleId>
              </a:tblPr>
              <a:tblGrid>
                <a:gridCol w="1068324">
                  <a:extLst>
                    <a:ext uri="{9D8B030D-6E8A-4147-A177-3AD203B41FA5}">
                      <a16:colId xmlns:a16="http://schemas.microsoft.com/office/drawing/2014/main" val="3141225450"/>
                    </a:ext>
                  </a:extLst>
                </a:gridCol>
                <a:gridCol w="2502282">
                  <a:extLst>
                    <a:ext uri="{9D8B030D-6E8A-4147-A177-3AD203B41FA5}">
                      <a16:colId xmlns:a16="http://schemas.microsoft.com/office/drawing/2014/main" val="2139452074"/>
                    </a:ext>
                  </a:extLst>
                </a:gridCol>
                <a:gridCol w="2620798">
                  <a:extLst>
                    <a:ext uri="{9D8B030D-6E8A-4147-A177-3AD203B41FA5}">
                      <a16:colId xmlns:a16="http://schemas.microsoft.com/office/drawing/2014/main" val="1551342035"/>
                    </a:ext>
                  </a:extLst>
                </a:gridCol>
                <a:gridCol w="1787825">
                  <a:extLst>
                    <a:ext uri="{9D8B030D-6E8A-4147-A177-3AD203B41FA5}">
                      <a16:colId xmlns:a16="http://schemas.microsoft.com/office/drawing/2014/main" val="318608848"/>
                    </a:ext>
                  </a:extLst>
                </a:gridCol>
              </a:tblGrid>
              <a:tr h="314180">
                <a:tc>
                  <a:txBody>
                    <a:bodyPr/>
                    <a:lstStyle/>
                    <a:p>
                      <a:r>
                        <a:rPr lang="en-GB" sz="600">
                          <a:effectLst/>
                        </a:rPr>
                        <a:t>3 - 31/5</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Policing &amp; Partnership – A landscape for problem solving?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pPr marL="342900" lvl="0" indent="-342900">
                        <a:buFont typeface="Symbol" pitchFamily="2" charset="2"/>
                        <a:buChar char=""/>
                      </a:pPr>
                      <a:r>
                        <a:rPr lang="en-GB" sz="600">
                          <a:effectLst/>
                        </a:rPr>
                        <a:t>WFG Act 2015</a:t>
                      </a:r>
                    </a:p>
                    <a:p>
                      <a:pPr marL="342900" lvl="0" indent="-342900">
                        <a:buFont typeface="Symbol" pitchFamily="2" charset="2"/>
                        <a:buChar char=""/>
                      </a:pPr>
                      <a:r>
                        <a:rPr lang="en-GB" sz="600">
                          <a:effectLst/>
                        </a:rPr>
                        <a:t>CDA 1998 </a:t>
                      </a:r>
                    </a:p>
                    <a:p>
                      <a:r>
                        <a:rPr lang="en-GB"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2014792189"/>
                  </a:ext>
                </a:extLst>
              </a:tr>
              <a:tr h="820955">
                <a:tc>
                  <a:txBody>
                    <a:bodyPr/>
                    <a:lstStyle/>
                    <a:p>
                      <a:r>
                        <a:rPr lang="en-GB" sz="600">
                          <a:effectLst/>
                        </a:rPr>
                        <a:t>4 – 7/6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Contemporary Policing Issues – Vulnerability.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dirty="0">
                          <a:effectLst/>
                        </a:rPr>
                        <a:t>Guest Lecture - Focus on MH.</a:t>
                      </a:r>
                    </a:p>
                    <a:p>
                      <a:r>
                        <a:rPr lang="en-GB" sz="600" dirty="0">
                          <a:effectLst/>
                        </a:rPr>
                        <a:t> </a:t>
                      </a:r>
                    </a:p>
                    <a:p>
                      <a:r>
                        <a:rPr lang="en-GB" sz="600" dirty="0">
                          <a:effectLst/>
                        </a:rPr>
                        <a:t>Lecture material will include broader vulnerability including VAWG, CSE &amp; MDS. </a:t>
                      </a:r>
                    </a:p>
                    <a:p>
                      <a:r>
                        <a:rPr lang="en-GB" sz="600" dirty="0">
                          <a:effectLst/>
                        </a:rPr>
                        <a:t>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dirty="0">
                          <a:effectLst/>
                        </a:rPr>
                        <a:t>Mental Health: a partnership approach – Steve Clarke WAST / WG.</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1532765385"/>
                  </a:ext>
                </a:extLst>
              </a:tr>
              <a:tr h="718336">
                <a:tc>
                  <a:txBody>
                    <a:bodyPr/>
                    <a:lstStyle/>
                    <a:p>
                      <a:r>
                        <a:rPr lang="en-GB" sz="600">
                          <a:effectLst/>
                        </a:rPr>
                        <a:t>5 – 14/6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Contemporary Policing Issues – Emerging Crimes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Focus on cyber crime.</a:t>
                      </a:r>
                    </a:p>
                    <a:p>
                      <a:r>
                        <a:rPr lang="en-GB" sz="600">
                          <a:effectLst/>
                        </a:rPr>
                        <a:t> </a:t>
                      </a:r>
                    </a:p>
                    <a:p>
                      <a:r>
                        <a:rPr lang="en-GB" sz="600">
                          <a:effectLst/>
                        </a:rPr>
                        <a:t>Lecture including broader issues such as Cyber &amp; Economic crime. </a:t>
                      </a:r>
                    </a:p>
                    <a:p>
                      <a:r>
                        <a:rPr lang="en-GB" sz="600">
                          <a:effectLst/>
                        </a:rPr>
                        <a:t> </a:t>
                      </a:r>
                    </a:p>
                    <a:p>
                      <a:r>
                        <a:rPr lang="en-GB"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1000" b="1" dirty="0">
                          <a:effectLst/>
                        </a:rPr>
                        <a:t>AC Pete </a:t>
                      </a:r>
                      <a:r>
                        <a:rPr lang="en-GB" sz="1000" b="1" dirty="0" err="1">
                          <a:effectLst/>
                        </a:rPr>
                        <a:t>O’Doherty</a:t>
                      </a:r>
                      <a:r>
                        <a:rPr lang="en-GB" sz="1000" b="1" dirty="0">
                          <a:effectLst/>
                        </a:rPr>
                        <a:t> (</a:t>
                      </a:r>
                      <a:r>
                        <a:rPr lang="en-GB" sz="1000" b="1" dirty="0" err="1">
                          <a:effectLst/>
                        </a:rPr>
                        <a:t>CoL</a:t>
                      </a:r>
                      <a:r>
                        <a:rPr lang="en-GB" sz="1000" b="1" dirty="0">
                          <a:effectLst/>
                        </a:rPr>
                        <a:t>) – NPCC Lead for Cyber and Fraud. (TBC)</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4151575401"/>
                  </a:ext>
                </a:extLst>
              </a:tr>
              <a:tr h="923574">
                <a:tc>
                  <a:txBody>
                    <a:bodyPr/>
                    <a:lstStyle/>
                    <a:p>
                      <a:r>
                        <a:rPr lang="en-GB" sz="600">
                          <a:effectLst/>
                        </a:rPr>
                        <a:t>6 – 21/6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Contemporary policing issues: Safeguarding our Communities – protecting our communities from harm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Focus on Partners approach to violent crime and serious violence.  </a:t>
                      </a:r>
                    </a:p>
                    <a:p>
                      <a:r>
                        <a:rPr lang="en-GB" sz="600">
                          <a:effectLst/>
                        </a:rPr>
                        <a:t> </a:t>
                      </a:r>
                    </a:p>
                    <a:p>
                      <a:r>
                        <a:rPr lang="en-GB" sz="600">
                          <a:effectLst/>
                        </a:rPr>
                        <a:t>Other areas covered in lecture material includes illegal drugs, implications of wider social issues such as poverty.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dirty="0">
                          <a:effectLst/>
                        </a:rPr>
                        <a:t>Jon Drake &amp; Lara Snowdon, Violence Prevention Unit.</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1645920603"/>
                  </a:ext>
                </a:extLst>
              </a:tr>
              <a:tr h="630184">
                <a:tc>
                  <a:txBody>
                    <a:bodyPr/>
                    <a:lstStyle/>
                    <a:p>
                      <a:r>
                        <a:rPr lang="en-GB" sz="600">
                          <a:effectLst/>
                        </a:rPr>
                        <a:t>7 – 28/6</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Fairness, Equality and legitimacy in policing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pPr marL="342900" lvl="0" indent="-342900">
                        <a:buFont typeface="Symbol" pitchFamily="2" charset="2"/>
                        <a:buChar char=""/>
                      </a:pPr>
                      <a:r>
                        <a:rPr lang="en-GB" sz="600">
                          <a:effectLst/>
                        </a:rPr>
                        <a:t>Fairness, inclusivity &amp; legitimacy issues.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dirty="0">
                          <a:effectLst/>
                        </a:rPr>
                        <a:t>DCC Claire Parmenter – NPCC Lead Neighbourhood Policing</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4166201218"/>
                  </a:ext>
                </a:extLst>
              </a:tr>
              <a:tr h="923574">
                <a:tc>
                  <a:txBody>
                    <a:bodyPr/>
                    <a:lstStyle/>
                    <a:p>
                      <a:r>
                        <a:rPr lang="en-GB" sz="600">
                          <a:effectLst/>
                        </a:rPr>
                        <a:t>8 – 5/7</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Policing - public confidence  and the role of media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pPr marL="342900" lvl="0" indent="-342900">
                        <a:buFont typeface="Symbol" pitchFamily="2" charset="2"/>
                        <a:buChar char=""/>
                      </a:pPr>
                      <a:r>
                        <a:rPr lang="en-GB" sz="600">
                          <a:effectLst/>
                        </a:rPr>
                        <a:t>Public confidence &amp; Policing.</a:t>
                      </a:r>
                    </a:p>
                    <a:p>
                      <a:pPr marL="342900" lvl="0" indent="-342900">
                        <a:buFont typeface="Symbol" pitchFamily="2" charset="2"/>
                        <a:buChar char=""/>
                      </a:pPr>
                      <a:r>
                        <a:rPr lang="en-GB" sz="600">
                          <a:effectLst/>
                        </a:rPr>
                        <a:t>Community engagement </a:t>
                      </a:r>
                    </a:p>
                    <a:p>
                      <a:pPr marL="342900" lvl="0" indent="-342900">
                        <a:buFont typeface="Symbol" pitchFamily="2" charset="2"/>
                        <a:buChar char=""/>
                      </a:pPr>
                      <a:r>
                        <a:rPr lang="en-GB" sz="600">
                          <a:effectLst/>
                        </a:rPr>
                        <a:t>Police relationship with the media</a:t>
                      </a:r>
                    </a:p>
                    <a:p>
                      <a:pPr marL="342900" lvl="0" indent="-342900">
                        <a:buFont typeface="Symbol" pitchFamily="2" charset="2"/>
                        <a:buChar char=""/>
                      </a:pPr>
                      <a:r>
                        <a:rPr lang="en-GB" sz="600">
                          <a:effectLst/>
                        </a:rPr>
                        <a:t>Public perception from Media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1000" b="1" dirty="0">
                          <a:effectLst/>
                        </a:rPr>
                        <a:t>CC Richard Lewis – NPCC lead for Drugs Policy</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3089496361"/>
                  </a:ext>
                </a:extLst>
              </a:tr>
              <a:tr h="410478">
                <a:tc>
                  <a:txBody>
                    <a:bodyPr/>
                    <a:lstStyle/>
                    <a:p>
                      <a:r>
                        <a:rPr lang="en-GB" sz="600">
                          <a:effectLst/>
                        </a:rPr>
                        <a:t>9 – 12/7</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Performance &amp; Inspection – the route to an efficient and effective service?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pPr marL="342900" lvl="0" indent="-342900">
                        <a:buFont typeface="Symbol" pitchFamily="2" charset="2"/>
                        <a:buChar char=""/>
                      </a:pPr>
                      <a:r>
                        <a:rPr lang="en-GB" sz="600">
                          <a:effectLst/>
                        </a:rPr>
                        <a:t>Performance regimes/ HMICFRS / Audit Commission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N/a</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469080358"/>
                  </a:ext>
                </a:extLst>
              </a:tr>
              <a:tr h="205239">
                <a:tc>
                  <a:txBody>
                    <a:bodyPr/>
                    <a:lstStyle/>
                    <a:p>
                      <a:r>
                        <a:rPr lang="en-GB" sz="600">
                          <a:effectLst/>
                        </a:rPr>
                        <a:t>10 – 19/7</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Concluding session – wash up/ Assessment support. .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a:effectLst/>
                        </a:rPr>
                        <a:t>Final session in advance of Assessment submission.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tc>
                  <a:txBody>
                    <a:bodyPr/>
                    <a:lstStyle/>
                    <a:p>
                      <a:r>
                        <a:rPr lang="en-GB" sz="600" dirty="0">
                          <a:effectLst/>
                        </a:rPr>
                        <a:t>n/a</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5603" marR="35603" marT="0" marB="0"/>
                </a:tc>
                <a:extLst>
                  <a:ext uri="{0D108BD9-81ED-4DB2-BD59-A6C34878D82A}">
                    <a16:rowId xmlns:a16="http://schemas.microsoft.com/office/drawing/2014/main" val="462729665"/>
                  </a:ext>
                </a:extLst>
              </a:tr>
            </a:tbl>
          </a:graphicData>
        </a:graphic>
      </p:graphicFrame>
    </p:spTree>
    <p:extLst>
      <p:ext uri="{BB962C8B-B14F-4D97-AF65-F5344CB8AC3E}">
        <p14:creationId xmlns:p14="http://schemas.microsoft.com/office/powerpoint/2010/main" val="2881250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12473-1EF4-770A-BDBF-3FF4F6F206C3}"/>
              </a:ext>
            </a:extLst>
          </p:cNvPr>
          <p:cNvSpPr>
            <a:spLocks noGrp="1"/>
          </p:cNvSpPr>
          <p:nvPr>
            <p:ph type="title"/>
          </p:nvPr>
        </p:nvSpPr>
        <p:spPr/>
        <p:txBody>
          <a:bodyPr/>
          <a:lstStyle/>
          <a:p>
            <a:r>
              <a:rPr lang="en-US" dirty="0"/>
              <a:t>Seminar 2</a:t>
            </a:r>
          </a:p>
        </p:txBody>
      </p:sp>
      <p:sp>
        <p:nvSpPr>
          <p:cNvPr id="3" name="Content Placeholder 2">
            <a:extLst>
              <a:ext uri="{FF2B5EF4-FFF2-40B4-BE49-F238E27FC236}">
                <a16:creationId xmlns:a16="http://schemas.microsoft.com/office/drawing/2014/main" id="{858AB49F-6CB3-7710-A31F-1C570F106B80}"/>
              </a:ext>
            </a:extLst>
          </p:cNvPr>
          <p:cNvSpPr>
            <a:spLocks noGrp="1"/>
          </p:cNvSpPr>
          <p:nvPr>
            <p:ph idx="1"/>
          </p:nvPr>
        </p:nvSpPr>
        <p:spPr>
          <a:xfrm>
            <a:off x="457200" y="1121229"/>
            <a:ext cx="8229600" cy="4396004"/>
          </a:xfrm>
        </p:spPr>
        <p:txBody>
          <a:bodyPr>
            <a:normAutofit fontScale="92500" lnSpcReduction="10000"/>
          </a:bodyPr>
          <a:lstStyle/>
          <a:p>
            <a:pPr marL="0" indent="0">
              <a:buNone/>
            </a:pPr>
            <a:r>
              <a:rPr lang="en-US" sz="2000" dirty="0"/>
              <a:t>Policy Exchange – Security and Crime After Brexit Keeping Britain Safe. </a:t>
            </a:r>
          </a:p>
          <a:p>
            <a:pPr marL="0" indent="0">
              <a:buNone/>
            </a:pPr>
            <a:endParaRPr lang="en-US" sz="2000" dirty="0"/>
          </a:p>
          <a:p>
            <a:r>
              <a:rPr lang="en-US" sz="2000" dirty="0"/>
              <a:t>Rt Hon Brandon Lewis MP</a:t>
            </a:r>
          </a:p>
          <a:p>
            <a:r>
              <a:rPr lang="en-US" sz="2000" dirty="0"/>
              <a:t>Lord Evans or Weardale </a:t>
            </a:r>
          </a:p>
          <a:p>
            <a:r>
              <a:rPr lang="en-US" sz="2000" dirty="0"/>
              <a:t>Baroness Falkner </a:t>
            </a:r>
          </a:p>
          <a:p>
            <a:r>
              <a:rPr lang="en-US" sz="2000" dirty="0"/>
              <a:t>Khaled </a:t>
            </a:r>
            <a:r>
              <a:rPr lang="en-US" sz="2000" dirty="0" err="1"/>
              <a:t>Mohmood</a:t>
            </a:r>
            <a:r>
              <a:rPr lang="en-US" sz="2000" dirty="0"/>
              <a:t> MP </a:t>
            </a:r>
          </a:p>
          <a:p>
            <a:r>
              <a:rPr lang="en-US" sz="2000" dirty="0"/>
              <a:t>Dame Lynne Owens </a:t>
            </a:r>
          </a:p>
          <a:p>
            <a:r>
              <a:rPr lang="en-US" sz="2000" dirty="0"/>
              <a:t>Lord West of Spitfire </a:t>
            </a:r>
          </a:p>
          <a:p>
            <a:pPr marL="0" indent="0">
              <a:buNone/>
            </a:pPr>
            <a:endParaRPr lang="en-US" sz="2000" dirty="0"/>
          </a:p>
          <a:p>
            <a:pPr marL="0" indent="0" algn="just">
              <a:buNone/>
            </a:pPr>
            <a:r>
              <a:rPr lang="en-US" sz="2000" b="1" dirty="0"/>
              <a:t>Task </a:t>
            </a:r>
            <a:r>
              <a:rPr lang="en-US" sz="2000" dirty="0"/>
              <a:t>– The embedded video is a Policy Exchange video that brought a number of prominent people from across sectors to discuss the implications on Policing and security following the UK Exit from the EU. </a:t>
            </a:r>
            <a:r>
              <a:rPr lang="en-US" sz="2000" b="1" dirty="0"/>
              <a:t>Please watch it and be prepared to come into the session next week with points of reference </a:t>
            </a:r>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9E9DB4B0-3B30-AD0B-3238-F551AF1CD27B}"/>
              </a:ext>
            </a:extLst>
          </p:cNvPr>
          <p:cNvPicPr>
            <a:picLocks noChangeAspect="1"/>
          </p:cNvPicPr>
          <p:nvPr/>
        </p:nvPicPr>
        <p:blipFill>
          <a:blip r:embed="rId2"/>
          <a:stretch>
            <a:fillRect/>
          </a:stretch>
        </p:blipFill>
        <p:spPr>
          <a:xfrm>
            <a:off x="3962399" y="1698171"/>
            <a:ext cx="3630683" cy="2080079"/>
          </a:xfrm>
          <a:prstGeom prst="rect">
            <a:avLst/>
          </a:prstGeom>
        </p:spPr>
      </p:pic>
    </p:spTree>
    <p:extLst>
      <p:ext uri="{BB962C8B-B14F-4D97-AF65-F5344CB8AC3E}">
        <p14:creationId xmlns:p14="http://schemas.microsoft.com/office/powerpoint/2010/main" val="1727047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9EE47-F51A-8BD0-4511-3970D1ED517B}"/>
              </a:ext>
            </a:extLst>
          </p:cNvPr>
          <p:cNvSpPr>
            <a:spLocks noGrp="1"/>
          </p:cNvSpPr>
          <p:nvPr>
            <p:ph type="title"/>
          </p:nvPr>
        </p:nvSpPr>
        <p:spPr>
          <a:xfrm>
            <a:off x="457200" y="0"/>
            <a:ext cx="8229600" cy="881743"/>
          </a:xfrm>
        </p:spPr>
        <p:txBody>
          <a:bodyPr>
            <a:normAutofit/>
          </a:bodyPr>
          <a:lstStyle/>
          <a:p>
            <a:r>
              <a:rPr lang="en-US" sz="3200" dirty="0"/>
              <a:t>Headlines </a:t>
            </a:r>
          </a:p>
        </p:txBody>
      </p:sp>
      <p:sp>
        <p:nvSpPr>
          <p:cNvPr id="3" name="Content Placeholder 2">
            <a:extLst>
              <a:ext uri="{FF2B5EF4-FFF2-40B4-BE49-F238E27FC236}">
                <a16:creationId xmlns:a16="http://schemas.microsoft.com/office/drawing/2014/main" id="{7F6552BA-7D84-8E46-8F08-90649E5A590F}"/>
              </a:ext>
            </a:extLst>
          </p:cNvPr>
          <p:cNvSpPr>
            <a:spLocks noGrp="1"/>
          </p:cNvSpPr>
          <p:nvPr>
            <p:ph idx="1"/>
          </p:nvPr>
        </p:nvSpPr>
        <p:spPr>
          <a:xfrm>
            <a:off x="283029" y="620486"/>
            <a:ext cx="8229600" cy="4800600"/>
          </a:xfrm>
        </p:spPr>
        <p:txBody>
          <a:bodyPr>
            <a:noAutofit/>
          </a:bodyPr>
          <a:lstStyle/>
          <a:p>
            <a:r>
              <a:rPr lang="en-US" sz="1200" b="1" dirty="0"/>
              <a:t>Security and Safety of citizens – CT &amp; SOC</a:t>
            </a:r>
          </a:p>
          <a:p>
            <a:pPr lvl="1"/>
            <a:r>
              <a:rPr lang="en-US" sz="1200" dirty="0"/>
              <a:t>Cyber &amp; Fraud key threat. </a:t>
            </a:r>
          </a:p>
          <a:p>
            <a:pPr lvl="2"/>
            <a:r>
              <a:rPr lang="en-US" sz="1200" dirty="0"/>
              <a:t>CSE online growth exponential 2.88m registered on Dark web.</a:t>
            </a:r>
          </a:p>
          <a:p>
            <a:pPr lvl="2"/>
            <a:r>
              <a:rPr lang="en-US" sz="1200" dirty="0"/>
              <a:t>Scale of challenge – 337 CSA offenders from one website originating from South Korea with 220k image. </a:t>
            </a:r>
          </a:p>
          <a:p>
            <a:pPr lvl="2"/>
            <a:r>
              <a:rPr lang="en-US" sz="1200" dirty="0"/>
              <a:t>Cyber challenge – international and sophisticated. </a:t>
            </a:r>
          </a:p>
          <a:p>
            <a:pPr lvl="2"/>
            <a:r>
              <a:rPr lang="en-US" sz="1200" dirty="0"/>
              <a:t>Ransomware payment in Crypto &amp; virtual currency.</a:t>
            </a:r>
          </a:p>
          <a:p>
            <a:r>
              <a:rPr lang="en-US" sz="1200" dirty="0"/>
              <a:t>3 </a:t>
            </a:r>
            <a:r>
              <a:rPr lang="en-US" sz="1200" b="1" dirty="0"/>
              <a:t>key messages </a:t>
            </a:r>
          </a:p>
          <a:p>
            <a:pPr lvl="1"/>
            <a:r>
              <a:rPr lang="en-US" sz="1200" dirty="0"/>
              <a:t>Internationally leading </a:t>
            </a:r>
          </a:p>
          <a:p>
            <a:pPr lvl="1"/>
            <a:r>
              <a:rPr lang="en-US" sz="1200" dirty="0"/>
              <a:t>Cutting edge</a:t>
            </a:r>
          </a:p>
          <a:p>
            <a:pPr lvl="1"/>
            <a:r>
              <a:rPr lang="en-US" sz="1200" dirty="0"/>
              <a:t>Hitting criminals where it hurts</a:t>
            </a:r>
          </a:p>
          <a:p>
            <a:r>
              <a:rPr lang="en-US" sz="1200" b="1" dirty="0"/>
              <a:t>Partnership working – International relationships key –</a:t>
            </a:r>
            <a:r>
              <a:rPr lang="en-US" sz="1200" b="1" dirty="0" err="1"/>
              <a:t>eg.</a:t>
            </a:r>
            <a:r>
              <a:rPr lang="en-US" sz="1200" b="1" dirty="0"/>
              <a:t> </a:t>
            </a:r>
            <a:r>
              <a:rPr lang="en-US" sz="1200" dirty="0"/>
              <a:t>FVYEs </a:t>
            </a:r>
          </a:p>
          <a:p>
            <a:pPr lvl="2"/>
            <a:r>
              <a:rPr lang="en-US" sz="1200" dirty="0"/>
              <a:t>FVEY partners – US, Australia, Canada, UK, NZ</a:t>
            </a:r>
          </a:p>
          <a:p>
            <a:r>
              <a:rPr lang="en-US" sz="1200" b="1" dirty="0"/>
              <a:t>SOC &amp; CT – cost to the economy - £37bn &amp; growing!</a:t>
            </a:r>
          </a:p>
          <a:p>
            <a:pPr lvl="1"/>
            <a:r>
              <a:rPr lang="en-US" sz="1200" dirty="0"/>
              <a:t>Working with partners to focus on anti-corruption </a:t>
            </a:r>
          </a:p>
          <a:p>
            <a:pPr lvl="1"/>
            <a:r>
              <a:rPr lang="en-US" sz="1200" dirty="0"/>
              <a:t>Confiscation - £217m mentioned – </a:t>
            </a:r>
            <a:r>
              <a:rPr lang="en-US" sz="1200" dirty="0">
                <a:solidFill>
                  <a:srgbClr val="FF0000"/>
                </a:solidFill>
              </a:rPr>
              <a:t>drop in the ocean?</a:t>
            </a:r>
          </a:p>
          <a:p>
            <a:pPr lvl="1"/>
            <a:r>
              <a:rPr lang="en-US" sz="1200" dirty="0"/>
              <a:t>Collaborate with global security partners. </a:t>
            </a:r>
          </a:p>
          <a:p>
            <a:r>
              <a:rPr lang="en-US" sz="1200" dirty="0"/>
              <a:t>Impact of Global on Local environment threats are global even if they are felt locally.</a:t>
            </a:r>
            <a:r>
              <a:rPr lang="en-US" sz="1200" dirty="0">
                <a:solidFill>
                  <a:srgbClr val="FF0000"/>
                </a:solidFill>
              </a:rPr>
              <a:t> Q – Structure of forces help or hinderance? </a:t>
            </a:r>
          </a:p>
          <a:p>
            <a:r>
              <a:rPr lang="en-US" sz="1200" dirty="0"/>
              <a:t>Implication of EU Exit – Intel sharing pivotal!</a:t>
            </a:r>
          </a:p>
          <a:p>
            <a:pPr lvl="2"/>
            <a:r>
              <a:rPr lang="en-US" sz="1200" dirty="0"/>
              <a:t>Voice in Europe diminished – </a:t>
            </a:r>
            <a:r>
              <a:rPr lang="en-US" sz="1200" dirty="0">
                <a:solidFill>
                  <a:srgbClr val="FF0000"/>
                </a:solidFill>
              </a:rPr>
              <a:t>implications?</a:t>
            </a:r>
          </a:p>
        </p:txBody>
      </p:sp>
    </p:spTree>
    <p:extLst>
      <p:ext uri="{BB962C8B-B14F-4D97-AF65-F5344CB8AC3E}">
        <p14:creationId xmlns:p14="http://schemas.microsoft.com/office/powerpoint/2010/main" val="281837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5B038-62F1-842B-56CB-637222752482}"/>
              </a:ext>
            </a:extLst>
          </p:cNvPr>
          <p:cNvSpPr>
            <a:spLocks noGrp="1"/>
          </p:cNvSpPr>
          <p:nvPr>
            <p:ph type="title"/>
          </p:nvPr>
        </p:nvSpPr>
        <p:spPr>
          <a:xfrm>
            <a:off x="457200" y="0"/>
            <a:ext cx="8229600" cy="781276"/>
          </a:xfrm>
        </p:spPr>
        <p:txBody>
          <a:bodyPr>
            <a:normAutofit/>
          </a:bodyPr>
          <a:lstStyle/>
          <a:p>
            <a:r>
              <a:rPr lang="en-US" sz="3200" dirty="0"/>
              <a:t>Headlines (</a:t>
            </a:r>
            <a:r>
              <a:rPr lang="en-US" sz="3200" dirty="0" err="1"/>
              <a:t>cont</a:t>
            </a:r>
            <a:r>
              <a:rPr lang="en-US" sz="3200" dirty="0"/>
              <a:t>) </a:t>
            </a:r>
          </a:p>
        </p:txBody>
      </p:sp>
      <p:sp>
        <p:nvSpPr>
          <p:cNvPr id="3" name="Content Placeholder 2">
            <a:extLst>
              <a:ext uri="{FF2B5EF4-FFF2-40B4-BE49-F238E27FC236}">
                <a16:creationId xmlns:a16="http://schemas.microsoft.com/office/drawing/2014/main" id="{CC93F6B4-B191-87DF-4C59-A2694F8231A7}"/>
              </a:ext>
            </a:extLst>
          </p:cNvPr>
          <p:cNvSpPr>
            <a:spLocks noGrp="1"/>
          </p:cNvSpPr>
          <p:nvPr>
            <p:ph idx="1"/>
          </p:nvPr>
        </p:nvSpPr>
        <p:spPr>
          <a:xfrm>
            <a:off x="533400" y="762001"/>
            <a:ext cx="8229600" cy="4996542"/>
          </a:xfrm>
        </p:spPr>
        <p:txBody>
          <a:bodyPr>
            <a:normAutofit fontScale="70000" lnSpcReduction="20000"/>
          </a:bodyPr>
          <a:lstStyle/>
          <a:p>
            <a:r>
              <a:rPr lang="en-US" sz="2000" b="1" dirty="0"/>
              <a:t>Being cutting edge</a:t>
            </a:r>
          </a:p>
          <a:p>
            <a:pPr lvl="1"/>
            <a:r>
              <a:rPr lang="en-US" sz="2000" dirty="0"/>
              <a:t>SOC – criminals increasingly sophisticated </a:t>
            </a:r>
          </a:p>
          <a:p>
            <a:pPr lvl="1"/>
            <a:r>
              <a:rPr lang="en-US" sz="2000" dirty="0"/>
              <a:t>Threats – Hostile state threats / CSA. </a:t>
            </a:r>
          </a:p>
          <a:p>
            <a:pPr lvl="1"/>
            <a:r>
              <a:rPr lang="en-US" sz="2000" dirty="0"/>
              <a:t>Dark web</a:t>
            </a:r>
          </a:p>
          <a:p>
            <a:pPr lvl="2"/>
            <a:r>
              <a:rPr lang="en-US" sz="1600" dirty="0"/>
              <a:t>Challenges of the Cyber units across 43 forces </a:t>
            </a:r>
          </a:p>
          <a:p>
            <a:pPr lvl="2"/>
            <a:r>
              <a:rPr lang="en-US" sz="1600" dirty="0"/>
              <a:t>Capacity and capability and the development of ROCU. </a:t>
            </a:r>
          </a:p>
          <a:p>
            <a:r>
              <a:rPr lang="en-US" sz="2200" dirty="0"/>
              <a:t>Challenge of data encryption with social media and other apps</a:t>
            </a:r>
            <a:r>
              <a:rPr lang="en-US" sz="2400" dirty="0"/>
              <a:t>. </a:t>
            </a:r>
          </a:p>
          <a:p>
            <a:pPr marL="0" indent="0">
              <a:buNone/>
            </a:pPr>
            <a:endParaRPr lang="en-US" sz="2400" dirty="0"/>
          </a:p>
          <a:p>
            <a:r>
              <a:rPr lang="en-US" sz="2000" b="1" dirty="0"/>
              <a:t>Hitting criminal where it hurts </a:t>
            </a:r>
          </a:p>
          <a:p>
            <a:pPr lvl="1"/>
            <a:r>
              <a:rPr lang="en-US" sz="2000" dirty="0"/>
              <a:t>Beyond criminal sentences </a:t>
            </a:r>
          </a:p>
          <a:p>
            <a:pPr lvl="1"/>
            <a:r>
              <a:rPr lang="en-US" sz="2000" dirty="0"/>
              <a:t>Financing – big businesses </a:t>
            </a:r>
          </a:p>
          <a:p>
            <a:pPr lvl="1"/>
            <a:r>
              <a:rPr lang="en-US" sz="2000" dirty="0"/>
              <a:t>Importance of border force / NCA in tackling threats particularly around firearms / Drugs.</a:t>
            </a:r>
          </a:p>
          <a:p>
            <a:pPr lvl="1"/>
            <a:r>
              <a:rPr lang="en-US" sz="2000" dirty="0"/>
              <a:t>£217m criminal assets confiscated in 2018/2019.</a:t>
            </a:r>
          </a:p>
          <a:p>
            <a:pPr lvl="1"/>
            <a:endParaRPr lang="en-US" sz="2000" dirty="0"/>
          </a:p>
          <a:p>
            <a:r>
              <a:rPr lang="en-US" sz="2000" dirty="0"/>
              <a:t>Border crime and people smuggling</a:t>
            </a:r>
          </a:p>
          <a:p>
            <a:pPr marL="0" indent="0">
              <a:buNone/>
            </a:pPr>
            <a:endParaRPr lang="en-US" sz="2000" dirty="0"/>
          </a:p>
          <a:p>
            <a:r>
              <a:rPr lang="en-US" sz="2000" dirty="0"/>
              <a:t>Interesting focus on State conflict – prior to Ukraine war – but focused on the potential for war in Europe </a:t>
            </a:r>
          </a:p>
          <a:p>
            <a:pPr marL="0" indent="0">
              <a:buNone/>
            </a:pPr>
            <a:endParaRPr lang="en-US" sz="2000" dirty="0"/>
          </a:p>
          <a:p>
            <a:r>
              <a:rPr lang="en-US" sz="2000" b="1" dirty="0">
                <a:solidFill>
                  <a:srgbClr val="FF0000"/>
                </a:solidFill>
              </a:rPr>
              <a:t>What’s not mentioned ? – EAW!</a:t>
            </a:r>
          </a:p>
          <a:p>
            <a:pPr lvl="1"/>
            <a:endParaRPr lang="en-US" sz="2000" dirty="0"/>
          </a:p>
          <a:p>
            <a:endParaRPr lang="en-US" sz="2400" dirty="0"/>
          </a:p>
        </p:txBody>
      </p:sp>
    </p:spTree>
    <p:extLst>
      <p:ext uri="{BB962C8B-B14F-4D97-AF65-F5344CB8AC3E}">
        <p14:creationId xmlns:p14="http://schemas.microsoft.com/office/powerpoint/2010/main" val="847118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FEDC9-3EDC-C90B-2DEB-1CEA7483EB5D}"/>
              </a:ext>
            </a:extLst>
          </p:cNvPr>
          <p:cNvSpPr>
            <a:spLocks noGrp="1"/>
          </p:cNvSpPr>
          <p:nvPr>
            <p:ph type="title"/>
          </p:nvPr>
        </p:nvSpPr>
        <p:spPr>
          <a:xfrm>
            <a:off x="457200" y="76201"/>
            <a:ext cx="8229600" cy="1143000"/>
          </a:xfrm>
        </p:spPr>
        <p:txBody>
          <a:bodyPr/>
          <a:lstStyle/>
          <a:p>
            <a:r>
              <a:rPr lang="en-US" dirty="0"/>
              <a:t>Headlines </a:t>
            </a:r>
          </a:p>
        </p:txBody>
      </p:sp>
      <p:sp>
        <p:nvSpPr>
          <p:cNvPr id="3" name="Content Placeholder 2">
            <a:extLst>
              <a:ext uri="{FF2B5EF4-FFF2-40B4-BE49-F238E27FC236}">
                <a16:creationId xmlns:a16="http://schemas.microsoft.com/office/drawing/2014/main" id="{B6A4898F-2422-607B-78FC-ADFDB8B6F1B6}"/>
              </a:ext>
            </a:extLst>
          </p:cNvPr>
          <p:cNvSpPr>
            <a:spLocks noGrp="1"/>
          </p:cNvSpPr>
          <p:nvPr>
            <p:ph idx="1"/>
          </p:nvPr>
        </p:nvSpPr>
        <p:spPr>
          <a:xfrm>
            <a:off x="326571" y="1219201"/>
            <a:ext cx="8534400" cy="3917032"/>
          </a:xfrm>
        </p:spPr>
        <p:txBody>
          <a:bodyPr/>
          <a:lstStyle/>
          <a:p>
            <a:r>
              <a:rPr lang="en-US" sz="2000" dirty="0"/>
              <a:t>SOC Review – Craig Mackey – Outcomes -  Feb 2021</a:t>
            </a:r>
          </a:p>
          <a:p>
            <a:pPr lvl="1"/>
            <a:r>
              <a:rPr lang="en-US" sz="1600" dirty="0"/>
              <a:t>Identifies need for an amplified approach to collaboration</a:t>
            </a:r>
          </a:p>
          <a:p>
            <a:pPr lvl="1"/>
            <a:r>
              <a:rPr lang="en-US" sz="1600" dirty="0"/>
              <a:t>Learning and innovation rarely </a:t>
            </a:r>
            <a:r>
              <a:rPr lang="en-US" sz="1600" dirty="0" err="1"/>
              <a:t>systemised</a:t>
            </a:r>
            <a:r>
              <a:rPr lang="en-US" sz="1600" dirty="0"/>
              <a:t> and adopted elsewhere</a:t>
            </a:r>
          </a:p>
          <a:p>
            <a:pPr lvl="1"/>
            <a:r>
              <a:rPr lang="en-US" sz="1600" dirty="0"/>
              <a:t> Development of the Campus model - national and regional </a:t>
            </a:r>
          </a:p>
          <a:p>
            <a:pPr lvl="2"/>
            <a:r>
              <a:rPr lang="en-US" sz="1200" dirty="0"/>
              <a:t>UK Crime Campus (UKCC) housed in NCA – cross agency capabilities. </a:t>
            </a:r>
          </a:p>
          <a:p>
            <a:pPr lvl="2"/>
            <a:r>
              <a:rPr lang="en-US" sz="1200" dirty="0"/>
              <a:t>Range of enhanced functions for NCA</a:t>
            </a:r>
          </a:p>
          <a:p>
            <a:pPr lvl="2"/>
            <a:r>
              <a:rPr lang="en-US" sz="1200" dirty="0"/>
              <a:t>Reinforcing role of ROCUs including new functions</a:t>
            </a:r>
          </a:p>
          <a:p>
            <a:pPr lvl="2"/>
            <a:r>
              <a:rPr lang="en-US" sz="1200" dirty="0"/>
              <a:t>Link to SPR</a:t>
            </a:r>
          </a:p>
          <a:p>
            <a:pPr lvl="2"/>
            <a:r>
              <a:rPr lang="en-US" sz="1200" dirty="0"/>
              <a:t>Investment over 5-10 </a:t>
            </a:r>
            <a:r>
              <a:rPr lang="en-US" sz="1200" dirty="0" err="1"/>
              <a:t>yrs</a:t>
            </a:r>
            <a:r>
              <a:rPr lang="en-US" sz="1200" dirty="0"/>
              <a:t> to be able to transform the approach. </a:t>
            </a:r>
          </a:p>
          <a:p>
            <a:pPr lvl="2"/>
            <a:endParaRPr lang="en-US" sz="1200" dirty="0"/>
          </a:p>
          <a:p>
            <a:pPr lvl="2"/>
            <a:endParaRPr lang="en-US" sz="1200" dirty="0"/>
          </a:p>
          <a:p>
            <a:pPr lvl="1"/>
            <a:endParaRPr lang="en-US" sz="1600" dirty="0"/>
          </a:p>
          <a:p>
            <a:endParaRPr lang="en-US" dirty="0"/>
          </a:p>
          <a:p>
            <a:pPr lvl="1"/>
            <a:endParaRPr lang="en-US" dirty="0"/>
          </a:p>
        </p:txBody>
      </p:sp>
      <p:pic>
        <p:nvPicPr>
          <p:cNvPr id="4" name="Picture 3">
            <a:extLst>
              <a:ext uri="{FF2B5EF4-FFF2-40B4-BE49-F238E27FC236}">
                <a16:creationId xmlns:a16="http://schemas.microsoft.com/office/drawing/2014/main" id="{3A5E77E6-89C7-26EE-22BC-48FBB316A582}"/>
              </a:ext>
            </a:extLst>
          </p:cNvPr>
          <p:cNvPicPr>
            <a:picLocks noChangeAspect="1"/>
          </p:cNvPicPr>
          <p:nvPr/>
        </p:nvPicPr>
        <p:blipFill>
          <a:blip r:embed="rId2"/>
          <a:stretch>
            <a:fillRect/>
          </a:stretch>
        </p:blipFill>
        <p:spPr>
          <a:xfrm>
            <a:off x="7096257" y="76200"/>
            <a:ext cx="1895343" cy="3352799"/>
          </a:xfrm>
          <a:prstGeom prst="rect">
            <a:avLst/>
          </a:prstGeom>
        </p:spPr>
      </p:pic>
    </p:spTree>
    <p:extLst>
      <p:ext uri="{BB962C8B-B14F-4D97-AF65-F5344CB8AC3E}">
        <p14:creationId xmlns:p14="http://schemas.microsoft.com/office/powerpoint/2010/main" val="352280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E4EF-182A-0B9D-F92A-76AF22DD303A}"/>
              </a:ext>
            </a:extLst>
          </p:cNvPr>
          <p:cNvSpPr>
            <a:spLocks noGrp="1"/>
          </p:cNvSpPr>
          <p:nvPr>
            <p:ph type="title"/>
          </p:nvPr>
        </p:nvSpPr>
        <p:spPr/>
        <p:txBody>
          <a:bodyPr>
            <a:normAutofit/>
          </a:bodyPr>
          <a:lstStyle/>
          <a:p>
            <a:r>
              <a:rPr lang="en-GB" sz="3200" b="1" dirty="0"/>
              <a:t>Beyond Brexit: policing, law enforcement and security</a:t>
            </a:r>
            <a:endParaRPr lang="en-US" sz="3200" b="1" dirty="0"/>
          </a:p>
        </p:txBody>
      </p:sp>
      <p:sp>
        <p:nvSpPr>
          <p:cNvPr id="3" name="Content Placeholder 2">
            <a:extLst>
              <a:ext uri="{FF2B5EF4-FFF2-40B4-BE49-F238E27FC236}">
                <a16:creationId xmlns:a16="http://schemas.microsoft.com/office/drawing/2014/main" id="{D0F11725-8E9A-23C2-56A3-A36D5EC0C555}"/>
              </a:ext>
            </a:extLst>
          </p:cNvPr>
          <p:cNvSpPr>
            <a:spLocks noGrp="1"/>
          </p:cNvSpPr>
          <p:nvPr>
            <p:ph idx="1"/>
          </p:nvPr>
        </p:nvSpPr>
        <p:spPr>
          <a:xfrm>
            <a:off x="457200" y="1417637"/>
            <a:ext cx="8229600" cy="4123191"/>
          </a:xfrm>
        </p:spPr>
        <p:txBody>
          <a:bodyPr>
            <a:normAutofit fontScale="77500" lnSpcReduction="20000"/>
          </a:bodyPr>
          <a:lstStyle/>
          <a:p>
            <a:pPr marL="0" indent="0">
              <a:buNone/>
            </a:pPr>
            <a:r>
              <a:rPr lang="en-US" sz="2900" b="1" dirty="0"/>
              <a:t>Part III Trade and Cooperation Agreement (TCA) </a:t>
            </a:r>
          </a:p>
          <a:p>
            <a:r>
              <a:rPr lang="en-US" sz="2900" dirty="0"/>
              <a:t>Important inclusion – Continue to share passenger manifests and access to EU databases which includes fingerprints, DNA and financial records.</a:t>
            </a:r>
          </a:p>
          <a:p>
            <a:r>
              <a:rPr lang="en-US" sz="2900" dirty="0"/>
              <a:t>Ambitious agreement for extradition </a:t>
            </a:r>
            <a:r>
              <a:rPr lang="en-US" sz="2900"/>
              <a:t>– </a:t>
            </a:r>
            <a:r>
              <a:rPr lang="en-US" sz="2900">
                <a:solidFill>
                  <a:srgbClr val="FF0000"/>
                </a:solidFill>
              </a:rPr>
              <a:t>timescales?</a:t>
            </a:r>
            <a:endParaRPr lang="en-US" sz="2900" dirty="0">
              <a:solidFill>
                <a:srgbClr val="FF0000"/>
              </a:solidFill>
            </a:endParaRPr>
          </a:p>
          <a:p>
            <a:r>
              <a:rPr lang="en-US" sz="2900" dirty="0"/>
              <a:t>ECHR rule of law and data protection</a:t>
            </a:r>
          </a:p>
          <a:p>
            <a:r>
              <a:rPr lang="en-US" sz="2900" b="1" dirty="0">
                <a:solidFill>
                  <a:srgbClr val="FF0000"/>
                </a:solidFill>
              </a:rPr>
              <a:t>However, collaboration not the same between EU &amp; UK</a:t>
            </a:r>
          </a:p>
          <a:p>
            <a:r>
              <a:rPr lang="en-US" sz="2900" dirty="0"/>
              <a:t>And UK lost its influence in EU law and Security policy issues. </a:t>
            </a:r>
          </a:p>
          <a:p>
            <a:r>
              <a:rPr lang="en-US" sz="2900" dirty="0"/>
              <a:t>Loss of access to Schengen II – real time access to data – </a:t>
            </a:r>
            <a:r>
              <a:rPr lang="en-US" sz="2900" dirty="0">
                <a:solidFill>
                  <a:srgbClr val="FF0000"/>
                </a:solidFill>
              </a:rPr>
              <a:t>issues &amp; consequences. </a:t>
            </a:r>
          </a:p>
          <a:p>
            <a:endParaRPr lang="en-US" dirty="0"/>
          </a:p>
          <a:p>
            <a:endParaRPr lang="en-US" dirty="0"/>
          </a:p>
          <a:p>
            <a:endParaRPr lang="en-US" dirty="0"/>
          </a:p>
        </p:txBody>
      </p:sp>
    </p:spTree>
    <p:extLst>
      <p:ext uri="{BB962C8B-B14F-4D97-AF65-F5344CB8AC3E}">
        <p14:creationId xmlns:p14="http://schemas.microsoft.com/office/powerpoint/2010/main" val="3630818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52D6-6308-99F8-1F82-B5CADFB157FE}"/>
              </a:ext>
            </a:extLst>
          </p:cNvPr>
          <p:cNvSpPr>
            <a:spLocks noGrp="1"/>
          </p:cNvSpPr>
          <p:nvPr>
            <p:ph type="title"/>
          </p:nvPr>
        </p:nvSpPr>
        <p:spPr/>
        <p:txBody>
          <a:bodyPr>
            <a:normAutofit/>
          </a:bodyPr>
          <a:lstStyle/>
          <a:p>
            <a:r>
              <a:rPr lang="en-GB" sz="3200" b="1" dirty="0"/>
              <a:t>Beyond Brexit: policing, law enforcement and security</a:t>
            </a:r>
            <a:endParaRPr lang="en-US" sz="3200" dirty="0"/>
          </a:p>
        </p:txBody>
      </p:sp>
      <p:sp>
        <p:nvSpPr>
          <p:cNvPr id="3" name="Content Placeholder 2">
            <a:extLst>
              <a:ext uri="{FF2B5EF4-FFF2-40B4-BE49-F238E27FC236}">
                <a16:creationId xmlns:a16="http://schemas.microsoft.com/office/drawing/2014/main" id="{899B64EB-5C03-FA5D-1528-8E388C3D0B3E}"/>
              </a:ext>
            </a:extLst>
          </p:cNvPr>
          <p:cNvSpPr>
            <a:spLocks noGrp="1"/>
          </p:cNvSpPr>
          <p:nvPr>
            <p:ph idx="1"/>
          </p:nvPr>
        </p:nvSpPr>
        <p:spPr>
          <a:xfrm>
            <a:off x="457200" y="1295400"/>
            <a:ext cx="8229600" cy="4332513"/>
          </a:xfrm>
        </p:spPr>
        <p:txBody>
          <a:bodyPr>
            <a:normAutofit fontScale="55000" lnSpcReduction="20000"/>
          </a:bodyPr>
          <a:lstStyle/>
          <a:p>
            <a:endParaRPr lang="en-US" sz="2200" dirty="0"/>
          </a:p>
          <a:p>
            <a:r>
              <a:rPr lang="en-US" dirty="0"/>
              <a:t>Not dependent on EU upload to Interpol system – not comparable with Schengen. </a:t>
            </a:r>
          </a:p>
          <a:p>
            <a:pPr lvl="1"/>
            <a:r>
              <a:rPr lang="en-GB" dirty="0"/>
              <a:t>Witnesses to past inquiries have repeatedly highlighted the vital role this system has played in supporting the operations of UK law enforcement agencies. At a joint evidence session held by the EU Justice and Home Affairs Sub-Committees in February 2020, Deputy Assistant Commissioner Richard Martin, of the National Police Chiefs’ Council, told us that in 2019 UK police checked SIS II </a:t>
            </a:r>
            <a:r>
              <a:rPr lang="en-GB" dirty="0">
                <a:solidFill>
                  <a:srgbClr val="FF0000"/>
                </a:solidFill>
              </a:rPr>
              <a:t>“603 million times</a:t>
            </a:r>
            <a:r>
              <a:rPr lang="en-GB" dirty="0"/>
              <a:t>”</a:t>
            </a:r>
            <a:endParaRPr lang="en-US" dirty="0"/>
          </a:p>
          <a:p>
            <a:pPr lvl="1"/>
            <a:r>
              <a:rPr lang="en-GB" dirty="0"/>
              <a:t>“The elephant in the room here is how the system of speed will operate in practice with the UK no longer having access to the Schengen Information System alerts, because this hinders a lot of the speed in the process.” Professor </a:t>
            </a:r>
            <a:r>
              <a:rPr lang="en-GB" dirty="0" err="1"/>
              <a:t>Mitsilegas</a:t>
            </a:r>
            <a:r>
              <a:rPr lang="en-GB" dirty="0"/>
              <a:t>. </a:t>
            </a:r>
          </a:p>
          <a:p>
            <a:pPr marL="457200" lvl="1" indent="0">
              <a:buNone/>
            </a:pPr>
            <a:endParaRPr lang="en-GB" dirty="0"/>
          </a:p>
          <a:p>
            <a:pPr marL="0" indent="0">
              <a:buNone/>
            </a:pPr>
            <a:r>
              <a:rPr lang="en-US" b="1" dirty="0"/>
              <a:t>Title VII- The surrender agreement </a:t>
            </a:r>
          </a:p>
          <a:p>
            <a:r>
              <a:rPr lang="en-US" sz="2900" dirty="0"/>
              <a:t>Operational effectiveness of the EAW. </a:t>
            </a:r>
          </a:p>
          <a:p>
            <a:r>
              <a:rPr lang="en-US" sz="2900" dirty="0"/>
              <a:t>Replicate EAW – heralded as most successful instrument in EU. </a:t>
            </a:r>
          </a:p>
          <a:p>
            <a:r>
              <a:rPr lang="en-US" sz="2900" dirty="0"/>
              <a:t>Main features of EAW retained – including time limits</a:t>
            </a:r>
          </a:p>
          <a:p>
            <a:r>
              <a:rPr lang="en-US" sz="2900" dirty="0"/>
              <a:t>Similar to Iceland and Norway.</a:t>
            </a:r>
          </a:p>
          <a:p>
            <a:r>
              <a:rPr lang="en-US" sz="2900" dirty="0"/>
              <a:t>Ambition time limits – achievable?</a:t>
            </a:r>
          </a:p>
          <a:p>
            <a:r>
              <a:rPr lang="en-US" sz="2900" dirty="0"/>
              <a:t>Refusal of state to return person ? </a:t>
            </a:r>
            <a:r>
              <a:rPr lang="en-US" sz="2900" dirty="0" err="1"/>
              <a:t>Eg.</a:t>
            </a:r>
            <a:r>
              <a:rPr lang="en-US" sz="2900" dirty="0"/>
              <a:t> Dutch case re Poland. </a:t>
            </a:r>
          </a:p>
          <a:p>
            <a:endParaRPr lang="en-US" dirty="0"/>
          </a:p>
          <a:p>
            <a:endParaRPr lang="en-US" dirty="0"/>
          </a:p>
        </p:txBody>
      </p:sp>
    </p:spTree>
    <p:extLst>
      <p:ext uri="{BB962C8B-B14F-4D97-AF65-F5344CB8AC3E}">
        <p14:creationId xmlns:p14="http://schemas.microsoft.com/office/powerpoint/2010/main" val="3305511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17BF0-7E25-92AC-8E38-E415DD33B5F0}"/>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E7989999-A7F9-47C8-C430-7AF11188F9D0}"/>
              </a:ext>
            </a:extLst>
          </p:cNvPr>
          <p:cNvSpPr>
            <a:spLocks noGrp="1"/>
          </p:cNvSpPr>
          <p:nvPr>
            <p:ph idx="1"/>
          </p:nvPr>
        </p:nvSpPr>
        <p:spPr/>
        <p:txBody>
          <a:bodyPr>
            <a:normAutofit/>
          </a:bodyPr>
          <a:lstStyle/>
          <a:p>
            <a:r>
              <a:rPr lang="en-GB" sz="1200" dirty="0"/>
              <a:t>House of Lords (2021) Beyond Brexit: policing, law enforcement and security.  Published by the Authority of the House of Lords HOUSE OF LORDS European Union Committee 25th Report of Session 2019–21 HL Paper 250. Published 26</a:t>
            </a:r>
            <a:r>
              <a:rPr lang="en-GB" sz="1200" baseline="30000" dirty="0"/>
              <a:t>th</a:t>
            </a:r>
            <a:r>
              <a:rPr lang="en-GB" sz="1200" dirty="0"/>
              <a:t> March 2021. </a:t>
            </a:r>
            <a:r>
              <a:rPr lang="en-GB" sz="1200" dirty="0">
                <a:hlinkClick r:id="rId2"/>
              </a:rPr>
              <a:t>Beyond Brexit: policing, law enforcement and security (parliament.uk)</a:t>
            </a:r>
            <a:r>
              <a:rPr lang="en-GB" sz="1200" dirty="0"/>
              <a:t> accessed 1</a:t>
            </a:r>
            <a:r>
              <a:rPr lang="en-GB" sz="1200" baseline="30000" dirty="0"/>
              <a:t>st</a:t>
            </a:r>
            <a:r>
              <a:rPr lang="en-GB" sz="1200" dirty="0"/>
              <a:t> May 2022.</a:t>
            </a:r>
          </a:p>
          <a:p>
            <a:r>
              <a:rPr lang="en-GB" sz="1200" dirty="0"/>
              <a:t>Mackey, C (2021) Independent Review of Serious and Organised Crime. Published 27</a:t>
            </a:r>
            <a:r>
              <a:rPr lang="en-GB" sz="1200" baseline="30000" dirty="0"/>
              <a:t>th</a:t>
            </a:r>
            <a:r>
              <a:rPr lang="en-GB" sz="1200" dirty="0"/>
              <a:t> February 2021. HO. </a:t>
            </a:r>
            <a:endParaRPr lang="en-US" sz="1200" dirty="0"/>
          </a:p>
        </p:txBody>
      </p:sp>
    </p:spTree>
    <p:extLst>
      <p:ext uri="{BB962C8B-B14F-4D97-AF65-F5344CB8AC3E}">
        <p14:creationId xmlns:p14="http://schemas.microsoft.com/office/powerpoint/2010/main" val="330489560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3790</TotalTime>
  <Words>1127</Words>
  <Application>Microsoft Macintosh PowerPoint</Application>
  <PresentationFormat>On-screen Show (4:3)</PresentationFormat>
  <Paragraphs>138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Myriad Pro</vt:lpstr>
      <vt:lpstr>Symbol</vt:lpstr>
      <vt:lpstr>Theme1.thmx first page pp</vt:lpstr>
      <vt:lpstr>Week 2 Seminar </vt:lpstr>
      <vt:lpstr>Revised Timetable</vt:lpstr>
      <vt:lpstr>Seminar 2</vt:lpstr>
      <vt:lpstr>Headlines </vt:lpstr>
      <vt:lpstr>Headlines (cont) </vt:lpstr>
      <vt:lpstr>Headlines </vt:lpstr>
      <vt:lpstr>Beyond Brexit: policing, law enforcement and security</vt:lpstr>
      <vt:lpstr>Beyond Brexit: policing, law enforcement and security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Seminar </dc:title>
  <dc:creator>joneds@me.com</dc:creator>
  <cp:lastModifiedBy>joneds@me.com</cp:lastModifiedBy>
  <cp:revision>11</cp:revision>
  <cp:lastPrinted>2022-05-24T08:12:30Z</cp:lastPrinted>
  <dcterms:created xsi:type="dcterms:W3CDTF">2022-05-23T20:12:24Z</dcterms:created>
  <dcterms:modified xsi:type="dcterms:W3CDTF">2022-05-26T11:23:22Z</dcterms:modified>
</cp:coreProperties>
</file>