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8" r:id="rId4"/>
    <p:sldId id="259" r:id="rId5"/>
    <p:sldId id="260"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030" autoAdjust="0"/>
  </p:normalViewPr>
  <p:slideViewPr>
    <p:cSldViewPr>
      <p:cViewPr varScale="1">
        <p:scale>
          <a:sx n="61" d="100"/>
          <a:sy n="61" d="100"/>
        </p:scale>
        <p:origin x="-2074"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E284A72-2FDF-47F5-886C-F0120ACE9D22}" type="datetimeFigureOut">
              <a:rPr lang="en-GB" smtClean="0"/>
              <a:t>01/11/2014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6D29648-A2F4-46D5-9F39-7BC40FB1BBCF}" type="slidenum">
              <a:rPr lang="en-GB" smtClean="0"/>
              <a:t>‹#›</a:t>
            </a:fld>
            <a:endParaRPr lang="en-GB"/>
          </a:p>
        </p:txBody>
      </p:sp>
    </p:spTree>
    <p:extLst>
      <p:ext uri="{BB962C8B-B14F-4D97-AF65-F5344CB8AC3E}">
        <p14:creationId xmlns:p14="http://schemas.microsoft.com/office/powerpoint/2010/main" val="2072242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Power is concentrated among a few people, and your relationship with that person matters a lot more than your title</a:t>
            </a:r>
            <a:r>
              <a:rPr lang="en-GB" dirty="0" smtClean="0"/>
              <a:t>.  </a:t>
            </a:r>
          </a:p>
          <a:p>
            <a:r>
              <a:rPr lang="en-GB" dirty="0" smtClean="0"/>
              <a:t>Accordingly, there are </a:t>
            </a:r>
            <a:r>
              <a:rPr lang="en-GB" b="1" dirty="0" smtClean="0"/>
              <a:t>few rules and not much bureaucracy</a:t>
            </a:r>
            <a:r>
              <a:rPr lang="en-GB" dirty="0" smtClean="0"/>
              <a:t> in a Power Culture because whatever the Chief says, that's the law. Very early stage </a:t>
            </a:r>
            <a:r>
              <a:rPr lang="en-GB" dirty="0" err="1" smtClean="0"/>
              <a:t>startups</a:t>
            </a:r>
            <a:r>
              <a:rPr lang="en-GB" dirty="0" smtClean="0"/>
              <a:t> with charismatic leaders tend to be Power Cultures, but you'll find them in other types of organizations as well.  Fashion, publishing, and film come to mind.  In fact, "The Devil Wears Prada" and the documentary "The November Issue" are perfect depictions of Power Cultures.   Apple under Steve Jobs and the early days of Facebook were Power Cultures.  Since access to the leader(s) means so much, you can expect a lot of jockeying to be the </a:t>
            </a:r>
            <a:r>
              <a:rPr lang="en-GB" b="1" dirty="0" smtClean="0"/>
              <a:t>Chief's BFF</a:t>
            </a:r>
            <a:r>
              <a:rPr lang="en-GB" dirty="0" smtClean="0"/>
              <a:t>.  </a:t>
            </a:r>
          </a:p>
          <a:p>
            <a:r>
              <a:rPr lang="en-GB" dirty="0" smtClean="0"/>
              <a:t>The advantage of a Power Culture is that decisions can be made very quickly.  However, the calibre of the decision maker directly affects the quality of the decisions made.  You have to believe in the infallibility of the leader in a Power Culture or you'll be miserable.</a:t>
            </a:r>
          </a:p>
          <a:p>
            <a:r>
              <a:rPr lang="en-GB" dirty="0" smtClean="0"/>
              <a:t>You'll flourish in a Power Culture if you make relationships easily, can work in an less-structured environment, and don't mind (or actually enjoy) the political wrangling.</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Steve </a:t>
            </a:r>
            <a:r>
              <a:rPr lang="en-GB" dirty="0" err="1" smtClean="0"/>
              <a:t>JobsPower</a:t>
            </a:r>
            <a:r>
              <a:rPr lang="en-GB" dirty="0" smtClean="0"/>
              <a:t> is concentrated among a few people, and your relationship with that person matters a lot more than your title.  </a:t>
            </a:r>
          </a:p>
          <a:p>
            <a:endParaRPr lang="en-GB" dirty="0" smtClean="0"/>
          </a:p>
          <a:p>
            <a:r>
              <a:rPr lang="en-GB" dirty="0" smtClean="0"/>
              <a:t>Accordingly, there are few rules and not much bureaucracy in a Power Culture because whatever the Chief says, that's the law. Very early stage </a:t>
            </a:r>
            <a:r>
              <a:rPr lang="en-GB" dirty="0" err="1" smtClean="0"/>
              <a:t>startups</a:t>
            </a:r>
            <a:r>
              <a:rPr lang="en-GB" dirty="0" smtClean="0"/>
              <a:t> with charismatic leaders tend to be Power Cultures, but you'll find them in other types of organizations as well.  Fashion, publishing, and film come to mind.  In fact, "The Devil Wears Prada" and the documentary "The November Issue" are perfect depictions of Power Cultures.   Apple under Steve Jobs and the early days of Facebook were Power Cultures.  Since access to the leader(s) means so much, you can expect a lot of jockeying to be the Chief's BFF.  </a:t>
            </a:r>
          </a:p>
          <a:p>
            <a:endParaRPr lang="en-GB" dirty="0" smtClean="0"/>
          </a:p>
          <a:p>
            <a:r>
              <a:rPr lang="en-GB" dirty="0" smtClean="0"/>
              <a:t>The advantage of a Power Culture is that decisions can be made very quickly.  However, the calibre of the decision maker directly affects the quality of the decisions made.  You have to believe in the infallibility of the leader in a Power Culture or you'll be miserable.</a:t>
            </a:r>
          </a:p>
          <a:p>
            <a:endParaRPr lang="en-GB" dirty="0" smtClean="0"/>
          </a:p>
          <a:p>
            <a:r>
              <a:rPr lang="en-GB" dirty="0" smtClean="0"/>
              <a:t>You'll flourish in a Power Culture if you make relationships easily, can work in an less-structured environment, and don't mind (or actually enjoy) the political wrangling.</a:t>
            </a:r>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2</a:t>
            </a:fld>
            <a:endParaRPr lang="en-GB"/>
          </a:p>
        </p:txBody>
      </p:sp>
    </p:spTree>
    <p:extLst>
      <p:ext uri="{BB962C8B-B14F-4D97-AF65-F5344CB8AC3E}">
        <p14:creationId xmlns:p14="http://schemas.microsoft.com/office/powerpoint/2010/main" val="1678968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Power derives from a person's place or role within a highly structured organization.  </a:t>
            </a:r>
          </a:p>
          <a:p>
            <a:endParaRPr lang="en-GB" dirty="0" smtClean="0"/>
          </a:p>
          <a:p>
            <a:r>
              <a:rPr lang="en-GB" dirty="0" smtClean="0"/>
              <a:t>Role Cultures are highly bureaucratic with detailed rules about how people and departments interact with each other, customers and vendors.  Large, well-established companies like insurance companies and banks tend to have Role Cultures because they have to.  You have to deal with too many people in the organization for personal relationships to develop, so who gets to make decisions and who is in control is determined by title.  Also, policies and procedures are formalized into operating manuals so that interactions are ritualized.  The workflow and decision-making procedures are documented in employee manuals which don't leave a lot of room for innovation or interpretation.  This means that management can be sure that roles are well-defined and that tasks will get done without requiring a lot of thought or innovation on the part of the employees.  </a:t>
            </a:r>
          </a:p>
          <a:p>
            <a:endParaRPr lang="en-GB" dirty="0" smtClean="0"/>
          </a:p>
          <a:p>
            <a:r>
              <a:rPr lang="en-GB" dirty="0" smtClean="0"/>
              <a:t>Role Culture companies will provide you with a lot of stability, certainty and continuity.  But Role Culture companies may have trouble adapting to, or generating, change.  Every change in workflow has to be carefully considered, the impacts weighed and then documented, and employees have to be trained in the new methods.</a:t>
            </a:r>
          </a:p>
          <a:p>
            <a:endParaRPr lang="en-GB" dirty="0" smtClean="0"/>
          </a:p>
          <a:p>
            <a:r>
              <a:rPr lang="en-GB" dirty="0" smtClean="0"/>
              <a:t>If you like well-defined jobs with explicit expectations, a Role Culture organization is the one for you.</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3</a:t>
            </a:fld>
            <a:endParaRPr lang="en-GB"/>
          </a:p>
        </p:txBody>
      </p:sp>
    </p:spTree>
    <p:extLst>
      <p:ext uri="{BB962C8B-B14F-4D97-AF65-F5344CB8AC3E}">
        <p14:creationId xmlns:p14="http://schemas.microsoft.com/office/powerpoint/2010/main" val="23132731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The</a:t>
            </a:r>
            <a:r>
              <a:rPr lang="en-GB" dirty="0" smtClean="0"/>
              <a:t> </a:t>
            </a:r>
            <a:r>
              <a:rPr lang="en-GB" b="1" dirty="0" smtClean="0"/>
              <a:t>expertise of individuals is considered more valuable than the organization</a:t>
            </a:r>
            <a:r>
              <a:rPr lang="en-GB" dirty="0" smtClean="0"/>
              <a:t>.  </a:t>
            </a:r>
          </a:p>
          <a:p>
            <a:r>
              <a:rPr lang="en-GB" dirty="0" smtClean="0"/>
              <a:t>Person Cultures are typically found in </a:t>
            </a:r>
            <a:r>
              <a:rPr lang="en-GB" b="1" dirty="0" smtClean="0"/>
              <a:t>professional partnerships</a:t>
            </a:r>
            <a:r>
              <a:rPr lang="en-GB" dirty="0" smtClean="0"/>
              <a:t>, at least in the past.  Here, the lawyer or the doctor or the accountant who leads a practice is the king (or queen).  They are the 'rainmakers' (bring in the clients), although they may or may not have the expertise to deliver the services.  Person Culture organizations are interesting places to work because they can be </a:t>
            </a:r>
            <a:r>
              <a:rPr lang="en-GB" b="1" dirty="0" smtClean="0"/>
              <a:t>loose collections of practices</a:t>
            </a:r>
            <a:r>
              <a:rPr lang="en-GB" dirty="0" smtClean="0"/>
              <a:t>, each with their own resources (employees) and not sharing much more than office space.  (I once consulted for the ultimate Person Culture organization: 10 partners who shared nothing but the name on the door.  They had a dozen different ways to charge each other for common items like rent, copiers, electricity, insurance, etc.  It was chaos and not at all fun for the employees).</a:t>
            </a:r>
          </a:p>
          <a:p>
            <a:r>
              <a:rPr lang="en-GB" dirty="0" smtClean="0"/>
              <a:t>Person Cultures differ from Power Cultures in that they are a collection of fiefdoms which aren't arranged into a single hierarchy.</a:t>
            </a:r>
          </a:p>
          <a:p>
            <a:r>
              <a:rPr lang="en-GB" dirty="0" smtClean="0"/>
              <a:t>If you want to work in a small law or accounting office, you'll be working in a Person Culture.</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4</a:t>
            </a:fld>
            <a:endParaRPr lang="en-GB"/>
          </a:p>
        </p:txBody>
      </p:sp>
    </p:spTree>
    <p:extLst>
      <p:ext uri="{BB962C8B-B14F-4D97-AF65-F5344CB8AC3E}">
        <p14:creationId xmlns:p14="http://schemas.microsoft.com/office/powerpoint/2010/main" val="3570606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expertise of individuals is considered more valuable than the organization.  </a:t>
            </a:r>
          </a:p>
          <a:p>
            <a:endParaRPr lang="en-GB" dirty="0" smtClean="0"/>
          </a:p>
          <a:p>
            <a:r>
              <a:rPr lang="en-GB" dirty="0" smtClean="0"/>
              <a:t>Person Cultures are typically found in professional partnerships, at least in the past.  Here, the lawyer or the doctor or the accountant who leads a practice is the king (or queen).  They are the 'rainmakers' (bring in the clients), although they may or may not have the expertise to deliver the services.  Person Culture organizations are interesting places to work because they can be loose collections of practices, each with their own resources (employees) and not sharing much more than office space.  (I once consulted for the ultimate Person Culture organization: 10 partners who shared nothing but the name on the door.  They had a dozen different ways to charge each other for common items like rent, copiers, electricity, insurance, etc.  It was chaos and not at all fun for the employees).</a:t>
            </a:r>
          </a:p>
          <a:p>
            <a:endParaRPr lang="en-GB" dirty="0" smtClean="0"/>
          </a:p>
          <a:p>
            <a:r>
              <a:rPr lang="en-GB" dirty="0" smtClean="0"/>
              <a:t>Person Cultures differ from Power Cultures in that they are a collection of fiefdoms which aren't arranged into a single hierarchy.</a:t>
            </a:r>
          </a:p>
          <a:p>
            <a:endParaRPr lang="en-GB" dirty="0" smtClean="0"/>
          </a:p>
          <a:p>
            <a:r>
              <a:rPr lang="en-GB" dirty="0" smtClean="0"/>
              <a:t>If you want to work in a small law or accounting office, you'll be working in a Person Culture.</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5</a:t>
            </a:fld>
            <a:endParaRPr lang="en-GB"/>
          </a:p>
        </p:txBody>
      </p:sp>
    </p:spTree>
    <p:extLst>
      <p:ext uri="{BB962C8B-B14F-4D97-AF65-F5344CB8AC3E}">
        <p14:creationId xmlns:p14="http://schemas.microsoft.com/office/powerpoint/2010/main" val="20274687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01/11/2014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918082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01/11/2014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661868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CDD5EF3-4EF8-4370-9A56-FD0909BFFF16}" type="datetimeFigureOut">
              <a:rPr lang="en-GB" smtClean="0"/>
              <a:t>01/11/2014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487342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CDD5EF3-4EF8-4370-9A56-FD0909BFFF16}" type="datetimeFigureOut">
              <a:rPr lang="en-GB" smtClean="0"/>
              <a:t>01/11/2014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747128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CDD5EF3-4EF8-4370-9A56-FD0909BFFF16}" type="datetimeFigureOut">
              <a:rPr lang="en-GB" smtClean="0"/>
              <a:t>01/11/2014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792123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CDD5EF3-4EF8-4370-9A56-FD0909BFFF16}" type="datetimeFigureOut">
              <a:rPr lang="en-GB" smtClean="0"/>
              <a:t>01/11/2014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843786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DD5EF3-4EF8-4370-9A56-FD0909BFFF16}" type="datetimeFigureOut">
              <a:rPr lang="en-GB" smtClean="0"/>
              <a:t>01/11/2014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210647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01/11/2014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990619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01/11/2014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2668481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01/11/2014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851581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01/11/2014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813016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DD5EF3-4EF8-4370-9A56-FD0909BFFF16}" type="datetimeFigureOut">
              <a:rPr lang="en-GB" smtClean="0"/>
              <a:t>01/11/2014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22281086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Understanding Organisations</a:t>
            </a:r>
            <a:endParaRPr lang="en-GB" dirty="0"/>
          </a:p>
        </p:txBody>
      </p:sp>
      <p:sp>
        <p:nvSpPr>
          <p:cNvPr id="3" name="Subtitle 2"/>
          <p:cNvSpPr>
            <a:spLocks noGrp="1"/>
          </p:cNvSpPr>
          <p:nvPr>
            <p:ph type="subTitle" idx="1"/>
          </p:nvPr>
        </p:nvSpPr>
        <p:spPr>
          <a:xfrm>
            <a:off x="395536" y="3886200"/>
            <a:ext cx="8352928" cy="1752600"/>
          </a:xfrm>
        </p:spPr>
        <p:txBody>
          <a:bodyPr/>
          <a:lstStyle/>
          <a:p>
            <a:r>
              <a:rPr lang="en-GB" sz="1800" dirty="0" smtClean="0"/>
              <a:t>Handy, C (1976), ‘Understanding organization’ England: Penguin Group </a:t>
            </a:r>
          </a:p>
          <a:p>
            <a:endParaRPr lang="en-GB" dirty="0"/>
          </a:p>
        </p:txBody>
      </p:sp>
    </p:spTree>
    <p:extLst>
      <p:ext uri="{BB962C8B-B14F-4D97-AF65-F5344CB8AC3E}">
        <p14:creationId xmlns:p14="http://schemas.microsoft.com/office/powerpoint/2010/main" val="21325950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Culture </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smtClean="0"/>
              <a:t>• culture relies on central figure</a:t>
            </a:r>
          </a:p>
          <a:p>
            <a:pPr marL="0" indent="0">
              <a:buNone/>
            </a:pPr>
            <a:r>
              <a:rPr lang="en-GB" dirty="0" smtClean="0"/>
              <a:t>• central figure communicates outwards – no system of feedback</a:t>
            </a:r>
          </a:p>
          <a:p>
            <a:pPr marL="0" indent="0">
              <a:buNone/>
            </a:pPr>
            <a:r>
              <a:rPr lang="en-GB" dirty="0" smtClean="0"/>
              <a:t>• found in small organizations</a:t>
            </a:r>
          </a:p>
          <a:p>
            <a:pPr marL="0" indent="0">
              <a:buNone/>
            </a:pPr>
            <a:r>
              <a:rPr lang="en-GB" dirty="0" smtClean="0"/>
              <a:t>• quick decision making</a:t>
            </a:r>
          </a:p>
          <a:p>
            <a:pPr marL="0" indent="0">
              <a:buNone/>
            </a:pPr>
            <a:r>
              <a:rPr lang="en-GB" dirty="0" smtClean="0"/>
              <a:t>• can respond to change and outside threats</a:t>
            </a:r>
          </a:p>
          <a:p>
            <a:pPr marL="0" indent="0">
              <a:buNone/>
            </a:pPr>
            <a:r>
              <a:rPr lang="en-GB" dirty="0" smtClean="0"/>
              <a:t>• hard to maintain once the business starts to expand</a:t>
            </a:r>
          </a:p>
          <a:p>
            <a:pPr marL="0" indent="0">
              <a:buNone/>
            </a:pPr>
            <a:r>
              <a:rPr lang="en-GB" dirty="0" smtClean="0"/>
              <a:t>• vigorously pitted against change</a:t>
            </a:r>
          </a:p>
          <a:p>
            <a:pPr marL="0" indent="0">
              <a:buNone/>
            </a:pPr>
            <a:r>
              <a:rPr lang="en-GB" dirty="0" smtClean="0"/>
              <a:t>• constrains flexibility</a:t>
            </a:r>
          </a:p>
          <a:p>
            <a:pPr marL="0" indent="0">
              <a:buNone/>
            </a:pPr>
            <a:r>
              <a:rPr lang="en-GB" dirty="0" smtClean="0"/>
              <a:t>• unnecessary costs incurred</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1628800"/>
            <a:ext cx="2824137" cy="352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00897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 Culture</a:t>
            </a:r>
            <a:endParaRPr lang="en-GB" dirty="0"/>
          </a:p>
        </p:txBody>
      </p:sp>
      <p:sp>
        <p:nvSpPr>
          <p:cNvPr id="3" name="Content Placeholder 2"/>
          <p:cNvSpPr>
            <a:spLocks noGrp="1"/>
          </p:cNvSpPr>
          <p:nvPr>
            <p:ph sz="half" idx="1"/>
          </p:nvPr>
        </p:nvSpPr>
        <p:spPr>
          <a:xfrm>
            <a:off x="457200" y="1600200"/>
            <a:ext cx="4834880" cy="4525963"/>
          </a:xfrm>
        </p:spPr>
        <p:txBody>
          <a:bodyPr>
            <a:noAutofit/>
          </a:bodyPr>
          <a:lstStyle/>
          <a:p>
            <a:pPr marL="0" indent="0">
              <a:buNone/>
            </a:pPr>
            <a:r>
              <a:rPr lang="en-GB" sz="2000" dirty="0" smtClean="0"/>
              <a:t>Most common and readily recognized</a:t>
            </a:r>
          </a:p>
          <a:p>
            <a:pPr marL="0" indent="0">
              <a:buNone/>
            </a:pPr>
            <a:r>
              <a:rPr lang="en-GB" sz="2000" dirty="0" smtClean="0"/>
              <a:t>• presumption of logic and rationality</a:t>
            </a:r>
          </a:p>
          <a:p>
            <a:pPr marL="0" indent="0">
              <a:buNone/>
            </a:pPr>
            <a:r>
              <a:rPr lang="en-GB" sz="2000" dirty="0" smtClean="0"/>
              <a:t>• based on job/role rather than personalities</a:t>
            </a:r>
          </a:p>
          <a:p>
            <a:pPr marL="0" indent="0">
              <a:buNone/>
            </a:pPr>
            <a:r>
              <a:rPr lang="en-GB" sz="2000" dirty="0" smtClean="0"/>
              <a:t>• complements traditional hierarchical structure</a:t>
            </a:r>
          </a:p>
          <a:p>
            <a:pPr marL="0" indent="0">
              <a:buNone/>
            </a:pPr>
            <a:r>
              <a:rPr lang="en-GB" sz="2000" dirty="0" smtClean="0"/>
              <a:t>• impersonal</a:t>
            </a:r>
          </a:p>
          <a:p>
            <a:pPr marL="0" indent="0">
              <a:buNone/>
            </a:pPr>
            <a:r>
              <a:rPr lang="en-GB" sz="2000" dirty="0" smtClean="0"/>
              <a:t>• suppress individual efforts to improve</a:t>
            </a:r>
          </a:p>
          <a:p>
            <a:pPr marL="0" indent="0">
              <a:buNone/>
            </a:pPr>
            <a:r>
              <a:rPr lang="en-GB" sz="2000" dirty="0" smtClean="0"/>
              <a:t>• no thought required to work in role culture</a:t>
            </a:r>
          </a:p>
          <a:p>
            <a:pPr marL="0" indent="0">
              <a:buNone/>
            </a:pPr>
            <a:r>
              <a:rPr lang="en-GB" sz="2000" dirty="0" smtClean="0"/>
              <a:t>• change relatively slow and only brought about by fear</a:t>
            </a:r>
          </a:p>
          <a:p>
            <a:pPr marL="0" indent="0">
              <a:buNone/>
            </a:pPr>
            <a:r>
              <a:rPr lang="en-GB" sz="2000" dirty="0" smtClean="0"/>
              <a:t>• can adapt but this ability restricted and will thus face problems surviving a dramatic change</a:t>
            </a:r>
            <a:endParaRPr lang="en-GB" sz="2000" dirty="0"/>
          </a:p>
        </p:txBody>
      </p:sp>
      <p:sp>
        <p:nvSpPr>
          <p:cNvPr id="4" name="Content Placeholder 3"/>
          <p:cNvSpPr>
            <a:spLocks noGrp="1"/>
          </p:cNvSpPr>
          <p:nvPr>
            <p:ph sz="half" idx="2"/>
          </p:nvPr>
        </p:nvSpPr>
        <p:spPr>
          <a:xfrm>
            <a:off x="5004048" y="1700808"/>
            <a:ext cx="4038600" cy="4525963"/>
          </a:xfrm>
        </p:spPr>
        <p:txBody>
          <a:bodyPr>
            <a:normAutofit/>
          </a:bodyPr>
          <a:lstStyle/>
          <a:p>
            <a:r>
              <a:rPr lang="en-GB" dirty="0" smtClean="0"/>
              <a:t>Large companies like banks and insurance firms,  civil service</a:t>
            </a: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4116860"/>
            <a:ext cx="3455864" cy="16674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68837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Culture</a:t>
            </a:r>
            <a:endParaRPr lang="en-GB" dirty="0"/>
          </a:p>
        </p:txBody>
      </p:sp>
      <p:sp>
        <p:nvSpPr>
          <p:cNvPr id="3" name="Content Placeholder 2"/>
          <p:cNvSpPr>
            <a:spLocks noGrp="1"/>
          </p:cNvSpPr>
          <p:nvPr>
            <p:ph sz="half" idx="1"/>
          </p:nvPr>
        </p:nvSpPr>
        <p:spPr>
          <a:xfrm>
            <a:off x="453008" y="1556792"/>
            <a:ext cx="4407024" cy="4525963"/>
          </a:xfrm>
        </p:spPr>
        <p:txBody>
          <a:bodyPr>
            <a:normAutofit fontScale="47500" lnSpcReduction="20000"/>
          </a:bodyPr>
          <a:lstStyle/>
          <a:p>
            <a:pPr marL="0" indent="0">
              <a:buNone/>
            </a:pPr>
            <a:r>
              <a:rPr lang="en-GB" dirty="0" smtClean="0"/>
              <a:t>• </a:t>
            </a:r>
            <a:r>
              <a:rPr lang="en-GB" sz="3600" dirty="0" smtClean="0"/>
              <a:t>management’s basic concern – continuous and successful solution of problems</a:t>
            </a:r>
          </a:p>
          <a:p>
            <a:pPr marL="0" indent="0">
              <a:buNone/>
            </a:pPr>
            <a:r>
              <a:rPr lang="en-GB" sz="3600" dirty="0" smtClean="0"/>
              <a:t>• basis of performance judgment – results and problems solved</a:t>
            </a:r>
          </a:p>
          <a:p>
            <a:pPr marL="0" indent="0">
              <a:buNone/>
            </a:pPr>
            <a:r>
              <a:rPr lang="en-GB" sz="3600" dirty="0" smtClean="0"/>
              <a:t>• flexible structure – can be tailored according to task in hand</a:t>
            </a:r>
          </a:p>
          <a:p>
            <a:pPr marL="0" indent="0">
              <a:buNone/>
            </a:pPr>
            <a:r>
              <a:rPr lang="en-GB" sz="3600" dirty="0" smtClean="0"/>
              <a:t>• organization more loosely bound than role culture</a:t>
            </a:r>
          </a:p>
          <a:p>
            <a:pPr marL="0" indent="0">
              <a:buNone/>
            </a:pPr>
            <a:r>
              <a:rPr lang="en-GB" sz="3600" dirty="0" smtClean="0"/>
              <a:t>• individual knowledge rather than rank and position</a:t>
            </a:r>
          </a:p>
          <a:p>
            <a:pPr marL="0" indent="0">
              <a:buNone/>
            </a:pPr>
            <a:r>
              <a:rPr lang="en-GB" sz="3600" dirty="0" smtClean="0"/>
              <a:t>• jobs described on the basis of results achieved</a:t>
            </a:r>
          </a:p>
          <a:p>
            <a:pPr marL="0" indent="0">
              <a:buNone/>
            </a:pPr>
            <a:r>
              <a:rPr lang="en-GB" sz="3600" dirty="0" smtClean="0"/>
              <a:t>• suitable for rapidly changing organizations where groups are established for short term basis</a:t>
            </a:r>
          </a:p>
          <a:p>
            <a:pPr marL="0" indent="0">
              <a:buNone/>
            </a:pPr>
            <a:r>
              <a:rPr lang="en-GB" sz="3600" dirty="0" smtClean="0"/>
              <a:t>• often associated with matrix structure</a:t>
            </a:r>
          </a:p>
          <a:p>
            <a:pPr marL="0" indent="0">
              <a:buNone/>
            </a:pPr>
            <a:r>
              <a:rPr lang="en-GB" sz="3600" dirty="0" smtClean="0"/>
              <a:t>• e.g. entertainment industry</a:t>
            </a:r>
            <a:endParaRPr lang="en-GB" sz="3600" dirty="0"/>
          </a:p>
        </p:txBody>
      </p:sp>
      <p:sp>
        <p:nvSpPr>
          <p:cNvPr id="4" name="Content Placeholder 3"/>
          <p:cNvSpPr>
            <a:spLocks noGrp="1"/>
          </p:cNvSpPr>
          <p:nvPr>
            <p:ph sz="half" idx="2"/>
          </p:nvPr>
        </p:nvSpPr>
        <p:spPr>
          <a:xfrm>
            <a:off x="4644008" y="1556792"/>
            <a:ext cx="4244280" cy="4525963"/>
          </a:xfrm>
        </p:spPr>
        <p:txBody>
          <a:bodyPr>
            <a:normAutofit fontScale="47500" lnSpcReduction="20000"/>
          </a:bodyPr>
          <a:lstStyle/>
          <a:p>
            <a:r>
              <a:rPr lang="en-GB" dirty="0" smtClean="0"/>
              <a:t>Most medium and large professional services, accounting, law and consulting firms (like PricewaterhouseCoopers, Deloitte, Bain, etc.) </a:t>
            </a:r>
            <a:endParaRPr lang="en-GB" dirty="0"/>
          </a:p>
        </p:txBody>
      </p:sp>
    </p:spTree>
    <p:extLst>
      <p:ext uri="{BB962C8B-B14F-4D97-AF65-F5344CB8AC3E}">
        <p14:creationId xmlns:p14="http://schemas.microsoft.com/office/powerpoint/2010/main" val="3543247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 Culture</a:t>
            </a:r>
            <a:endParaRPr lang="en-GB" dirty="0"/>
          </a:p>
        </p:txBody>
      </p:sp>
      <p:sp>
        <p:nvSpPr>
          <p:cNvPr id="3" name="Content Placeholder 2"/>
          <p:cNvSpPr>
            <a:spLocks noGrp="1"/>
          </p:cNvSpPr>
          <p:nvPr>
            <p:ph sz="half" idx="1"/>
          </p:nvPr>
        </p:nvSpPr>
        <p:spPr>
          <a:xfrm>
            <a:off x="457200" y="1600200"/>
            <a:ext cx="4402832" cy="4525963"/>
          </a:xfrm>
        </p:spPr>
        <p:txBody>
          <a:bodyPr>
            <a:normAutofit fontScale="77500" lnSpcReduction="20000"/>
          </a:bodyPr>
          <a:lstStyle/>
          <a:p>
            <a:r>
              <a:rPr lang="en-GB" i="0" u="none" strike="noStrike" baseline="0" dirty="0" smtClean="0">
                <a:latin typeface="Tahoma,Bold"/>
              </a:rPr>
              <a:t>structure and culture built around individuals</a:t>
            </a:r>
          </a:p>
          <a:p>
            <a:r>
              <a:rPr lang="en-GB" i="0" u="none" strike="noStrike" baseline="0" dirty="0" smtClean="0">
                <a:latin typeface="Tahoma,Bold"/>
              </a:rPr>
              <a:t>uncommon for entire organization – exists within small areas in an organization</a:t>
            </a:r>
          </a:p>
          <a:p>
            <a:r>
              <a:rPr lang="en-GB" i="0" u="none" strike="noStrike" baseline="0" dirty="0" smtClean="0">
                <a:latin typeface="Tahoma,Bold"/>
              </a:rPr>
              <a:t>Most suitable when: Business</a:t>
            </a:r>
          </a:p>
          <a:p>
            <a:r>
              <a:rPr lang="en-GB" i="0" u="none" strike="noStrike" baseline="0" dirty="0" smtClean="0">
                <a:latin typeface="Tahoma,Bold"/>
              </a:rPr>
              <a:t>Environment stable</a:t>
            </a:r>
          </a:p>
          <a:p>
            <a:r>
              <a:rPr lang="en-GB" i="0" u="none" strike="noStrike" baseline="0" dirty="0" smtClean="0">
                <a:latin typeface="Tahoma,Bold"/>
              </a:rPr>
              <a:t>In large organizations</a:t>
            </a:r>
          </a:p>
          <a:p>
            <a:r>
              <a:rPr lang="en-GB" i="0" u="none" strike="noStrike" baseline="0" dirty="0" smtClean="0">
                <a:latin typeface="Tahoma,Bold"/>
              </a:rPr>
              <a:t>culture for educated + articulate individuals coming together for a common interest – e.g. use of some common office service – but operate independently</a:t>
            </a:r>
            <a:endParaRPr lang="en-GB" dirty="0"/>
          </a:p>
        </p:txBody>
      </p:sp>
      <p:sp>
        <p:nvSpPr>
          <p:cNvPr id="4" name="Content Placeholder 3"/>
          <p:cNvSpPr>
            <a:spLocks noGrp="1"/>
          </p:cNvSpPr>
          <p:nvPr>
            <p:ph sz="half" idx="2"/>
          </p:nvPr>
        </p:nvSpPr>
        <p:spPr>
          <a:xfrm>
            <a:off x="4928964" y="1565057"/>
            <a:ext cx="4038600" cy="4525963"/>
          </a:xfrm>
        </p:spPr>
        <p:txBody>
          <a:bodyPr>
            <a:normAutofit fontScale="77500" lnSpcReduction="20000"/>
          </a:bodyPr>
          <a:lstStyle/>
          <a:p>
            <a:r>
              <a:rPr lang="en-GB" sz="3100" dirty="0" smtClean="0"/>
              <a:t>Small law or accounting office,</a:t>
            </a:r>
          </a:p>
          <a:p>
            <a:r>
              <a:rPr lang="en-GB" sz="3100" dirty="0" smtClean="0"/>
              <a:t>Barristers chambers</a:t>
            </a:r>
          </a:p>
          <a:p>
            <a:r>
              <a:rPr lang="en-GB" sz="3100" dirty="0" smtClean="0"/>
              <a:t>GP Practice</a:t>
            </a:r>
          </a:p>
          <a:p>
            <a:r>
              <a:rPr lang="en-GB" sz="3100" dirty="0" smtClean="0"/>
              <a:t>Professional practices</a:t>
            </a:r>
          </a:p>
          <a:p>
            <a:endParaRPr lang="en-GB" dirty="0"/>
          </a:p>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4081463"/>
            <a:ext cx="3168352" cy="20095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5870886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TotalTime>
  <Words>809</Words>
  <Application>Microsoft Office PowerPoint</Application>
  <PresentationFormat>On-screen Show (4:3)</PresentationFormat>
  <Paragraphs>89</Paragraphs>
  <Slides>5</Slides>
  <Notes>4</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Understanding Organisations</vt:lpstr>
      <vt:lpstr>Power Culture </vt:lpstr>
      <vt:lpstr>Role Culture</vt:lpstr>
      <vt:lpstr>Task Culture</vt:lpstr>
      <vt:lpstr>Person Culture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Maund</dc:creator>
  <cp:lastModifiedBy>Andrew Maund</cp:lastModifiedBy>
  <cp:revision>5</cp:revision>
  <dcterms:created xsi:type="dcterms:W3CDTF">2014-11-01T00:15:46Z</dcterms:created>
  <dcterms:modified xsi:type="dcterms:W3CDTF">2014-11-01T01:06:31Z</dcterms:modified>
</cp:coreProperties>
</file>