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notesMasterIdLst>
    <p:notesMasterId r:id="rId25"/>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as a team. Names, pathways, and the one-line promise. Nothing else.
• State the multi-pathway point explicitly: Applied Computing plus Games Design is the brief's requirement, and it is why the build and the visualisation are both strong.
• The one-liner: reveal your exposure, understand it, erase it, and we store nothing.
• Land 'we store nothing' here. It is the golden thread and it should recur in every act.
• Hand to Salma with an agreed bridge 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Make it personal before any number lands. Walk one ordinary person through three ordinary events.
• A breach in 2015 you never heard about. A forum you signed up to once in 2018. A company listing from 2024 that carries your address because you were briefly a director.
• Each of those is harmless on its own. That is the whole point. Do not rush past it.
• Then close the loop: assembled together they are a profile. Name, address, date of birth, email, employer, photo, history. Enough to impersonate, locate or target someone.
• This is the mosaic effect (R5). Do not quote numbers yet. Make them feel the scenario first.
• Bridge: 'that is one person. Here is the scale.'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Establish that this is huge and real. Four numbers, cited on screen.
• Roughly 9.8 billion leaked credentials are in circulation.
• Around 70% of UK adults have been caught in a breach.
• A single data-broker profile can hold three to five thousand data points about one person.
• There are somewhere between 400 and 600 active brokers operating across the UK and EU.
• ACTION BEFORE SUBMISSION: replace [1]–[4] with the numbered references from the R1 activities PDF. The literature mark is 10% and these are the easiest marks in the deck to win.
• Do not read the numbers off the slide. Say what they mean.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Turn the statistics into human stakes. This is the 'significance' the brief marks.
• Tie every harm back to the person from slide 2: the same breach, the same forum, the same listing.
• Keep it sombre rather than sensational. We show risk to give people control, not to frighten them. That is a brand rule and it is also the right tone for a panel.
• The footnote citation [3] is the Hribar/Podbregar/Ivanuša 80–90% figure (R10 §1.2). It is doing real work here: it is why 'attackers already do this' is not a rhetorical flourish.
• Do not linger. Four harms, one line each, then move.
• Bridge to David: 'so that is the problem. David will show you why nobody has solved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Show that we know the market, and be fair about it. Not 'they are bad'; 'they each solve half'.
• Walk the columns: HIBP is our data source, not a rival: say that, it reads as honesty rather than weakness. Mozilla Monitor is a friendly front-end over HIBP data but must store your email to alert you. Maigret and Sherlock are powerful and free but sit behind a command line. Optery has the strongest free detection in the market, but the free report is a sales funnel paid for in data. Incogni and DeleteMe genuinely act, and both require custody.
• Point at the dashed band deliberately: those are two capabilities we do NOT have. Rehearse this line: 'we don't remove your data and we don't monitor you over time, because we never become your agent. That's the trade: you keep your privacy, but you send the letter yourself. We think that's the right trade for a free tool, and we'd rather show you the trade than hide it.'
• A column of unbroken ticks invites the suspicion that the axes were chosen to make us win. Showing the two losses pre-empts the panel's best challenge.
• VERIFY BEFORE THE DAY: Optery free tier, HIBP API pricing, Monitor Plus price and whether it is still US-only, Incogni and DeleteMe current pricing.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argument the whole pitch rests on. Learn it first and say it slowly.
• The United States has a crowded consumer privacy-removal industry. The United Kingdom has essentially nothing equivalent, and that is genuinely strange, because UK residents hold the stronger legal position.
• Why the market looks like this: the law solved discovery in America. California and Vermont forced brokers onto a public register, so anyone can see who to write to, and a removal industry became viable. Britain never built that register.
• So a UK resident holds a stronger right than a Californian and has no way to find out who to exercise it against. The right exists on paper and is unusable in practice.
• The three legs, together: jurisdiction, cost, custody. Each alone is arguable; together they are hard to knock over.
• The statement, close to verbatim: 'Britain gave people a stronger right to erasure than America, then never told them who to use it against. The tools that fill that gap are American, cost money, and only work if you hand over the very data you are trying to protect. TraceOff does the discovery for free, and because it hands you the letter instead of acting for you, it never needs to hold your data at all.'
• VERIFY CLOSE TO THE DATE: that the ICO still maintains no public broker register. The entire jurisdictional argument rests on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'aha'. Keep it to one clear breath and let the diagram do the work.
• One sentence, close to verbatim from R4: 'TraceOff resolves three incompatible identifier types across scattered public sources into a single confidence-weighted exposure score, on a stateless serverless architecture that keeps nothing, turning professional OSINT into a consented self-audit, and an unusable legal right into a letter someone can actually send.'
• Then the five steps, plainly: you give us a name, a surname and an email. We prove the inbox is yours. We search where your data lives. We give you one score and explain how it leaked. We generate your Article 17 erasure letter, and you send it.
• Name the three pillars out loud: stores nothing, empowerment not surveillance, OSINT for non-technical people.
• The OSINT definition line is new (R10 §1.1, §1.5): say it plainly once here so the panel has the vocabulary before Emerging Technology and Ethics both lean on it.
• Do not explain the architecture yet. That is slide 9.</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Opening (10 sec). “We were asked to build on emerging technology. The easy thing is to claim all of it. We'd rather claim three things we can defend and tell you what we threw away.”
• Big Data (40 sec). Explain the no-shared-key problem in one concrete sentence: “nothing tells us the David Ellis in the company register is the David Ellis who owns this email.” Then say we report confidence, not certainty.
• Cloud (30 sec). The privacy promise and the architecture are the same decision. No user database exists to breach or subpoena. Pre-empt the verification question if there's time.
• Cybersecurity (40 sec). Raise the people-search objection yourself, then present the verification gate as the answer. This is the strongest moment in the section. Do not let a panellist get there first.
• Rejections (15 sec). Lead with blockchain: an immutable ledger contradicts a tool built to delete things. It lands every time.
• SpiderFoot (20 sec, new, R9 §4). Say this plainly: 'we also evaluated SpiderFoot, the genuine heavyweight: 200+ source modules, automated correlation, its own dossier engine. We declined it, and not because it's weak. Its power is the exact attacker-grade profile our problem section warns about. Wrapping it in a consumer front-end would hand anyone an investigator's toolkit. We chose bounded primitives on purpose: less powerful by design, not by accident.' This is reasoned restraint, and a Level 6 panel rewards it as much as the choices we made.
• Cloud Computing and Big Data are our pathway's NAMED trends, so this is a clean fit rather than a retrofit.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Prove it is real and thought through. The security and design marks live here.
• Next.js frontend, FastAPI backend in Python. Four sources queried in parallel (HIBP, Maigret, Sherlock, the broker dataset), each a cancellable task with a hard timeout so no single source can hang the scan (R9 §5).
• Three phases: verify, scan, letter. Nothing is written to disk at any stage.
• The verification question you WILL be asked: if you email a verification code, aren't you storing the address? The answer, ready: the token is session-scoped and held in memory, discarded when the scan completes. Verification proves control of the address at that moment; it does not create a record of it.
• Say the one honest caveat before it is extracted: the only stored data is reference data: broker contact details and letter templates. It describes companies, not people. If we shut the service down tomorrow there would be nothing about any user to hand over, subpoena or leak.
• Blast radius is a security argument worth one line: a compromise of the running service exposes at most one in-flight session, never a corpus.
• One line worth stating precisely (R9 §5, stage 6): the claim is not 'we never touch your data'; it is 'we never keep it'. That distinction is what makes the claim technically honest under questioning.
• This diagram is now the real, verified request lifecycle from R9. No placeholder boxes left.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answers 'what did you actually build with' before anyone has to ask.
• Python and FastAPI on the backend, Next.js on the frontend: plain, boring, well-supported choices. Boring is a feature in a stateless system: fewer moving parts to get security-critical statelessness wrong.
• The four tools underneath are not logos for decoration: each colour means something. HIBP is the breach anchor, deliberately narrow: it tells you which breaches contain your email and nothing else, which is exactly why it's a data source we stand on rather than a competitor (R9 §2).
• Maigret is the workhorse: a maintained fork of Sherlock, 3000+ sites, no API key, and, critically, it embeds directly as an async Python library rather than needing to be shelled out to. That's what makes 'orchestrator' the right word for what we built.
• Sherlock runs alongside it as an independent second opinion, which is what lets us report confidence rather than a bare list.
• The broker dataset is the one thing we do keep, and it's the one exception that proves the rule: it's a static file we maintain ourselves, and it describes companies, not people, so it never breaks the stateless promise.
• If asked why not holehe: it's dead. No maintenance in over a year, sites hardening their reset endpoints broke its checks silently, dependency scanners flag it discontinued. Maigret does the same job, better, and is actively maintained (R9 §3).
• Logo sourcing note for the team: the framework logos are the projects' own official marks; the OSINT tools deliberately use custom colour-coded icons instead of fetching five mismatched GitHub banners, per R9 §6's own recommendation.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code-depth beat. Keep it fast: the point is 'this is real, runnable, and simple', not a code walkthrough.
• Parallel fan-out: in the real backend the three mock_* calls run concurrently under asyncio.gather, each with a per-source timeout: HIBP gets ~5s, Maigret ~8s, because it has thousands of sites to check and HIBP is one REST call (R9 §5).
• Graceful degradation: if one source times out or errors, it's dropped and the others carry on. The scan never hangs waiting on a single failing source. That's also what makes the live demo robust.
• Architecture trade-off, if asked: we chose in-process orchestration ('Option A') over wrapping each tool as its own microservice ('Option B'). Option A is one process, no extra ports, trivial to demo live. Option B buys isolation and independent scaling and is real (Maigret even ships a web mode that supports it), so we document it as our scaling path, not the prototype design (R9 §5).
• One security control worth stating on stage: any internal service binds to 127.0.0.1, never a public interface. Only the verified front door faces the internet, which is simultaneously an architecture choice, a security control, and the technical enforcement of our ethics position.
• Statelessness is the golden thread, said precisely: the return value in the last line is the entire persistent footprint: `stored: nothing`. When the function returns, every local variable (name, email, every finding) is released. There is no database write anywhere in this function to leak, subpoena or sell.
• The JSON on the right is not illustrative. It's the actual output of running the script, captured 2026-08-10. Say that; a real captured output is more convincing than a mocked-up screenshot.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peak of the whole pitch. Roughly 90 seconds. Never let silence fall while something loads.
• David drives. Alex narrates the visualisation as it renders.
• THE FALLBACK IS NON-NEGOTIABLE. Before the presentation David records a screen capture of a perfect run AND prepares cached screenshots of each stage. If the live scan stalls past a few seconds, switch to the recording without breaking stride: 'here's one we ran earlier'. A smooth fallback looks professional; a frozen screen with no plan looks like a failed project.
• Use a prepared test identity with a known-rich result. Never a random panellist.
• Close on the callback ('and now it's gone') because it hands the golden thread straight into the ethics section.
• The app runs at http://localhost:3000. Start it before the session: the button on this slide only works while the dev server is up.
• The button is a hyperlink: one click in slideshow mode, ctrl+click while editing. It opens the default browser, so have the right browser set as default on the presenting machine.
• The recording is click-to-play on purpose. Only play it if the live app stalls; otherwise switch to the browser and demo for real.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Evidence of the build process: these are the practical-skills marks, worth 20.
• Walk wireframe to screenshot. Show the design work, then show what it became.
• Be explicit about the line between built and designed-but-not-built. The brief says the prototype need not be fully functional; pretending otherwise is the only way to lose marks here.
• The thin slice that genuinely works: verify, scan one source, score, letter. Say exactly that.
• The wireframe, built-screen and schema captures are the team's real artwork, not placeholders. Re-take them if the app's UI changes before submission.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by raising it (15 sec). “Before anyone asks, yes, a tool that shows you your own exposure could be pointed at someone else. We'd rather put that on the table than be asked about it.”
• Kill the weak argument (20 sec). “We're not going to tell you it's fine because the data's already public. Aggregation is the harm: that's the whole data-broker business model. So the question isn't whether the mosaic exists, it's who's allowed to hold it.”
• The asymmetry (30 sec). Attackers are motivated and already have this. The subject is the only party locked out. Article 15 says they have a right to look.
• The literature backing (20 sec, new, R10 §1.4). A systematic review of OSINT's governance/ethical/legal/social implications found the ethical framework small relative to the technical literature but disproportionately important and still lacking a proper normative model [6]. Say plainly: 'this isn't our opinion, it's where the scholarship sits, and it's also why we raise this ourselves rather than waiting to be asked.' The same literature notes the threshold for OSINT to become regulated activity is crossed once you save information for a record [4], which is exactly the line our statelessness stays on the right side of.
• The reframe (25 sec). “The brief calls this good actor versus bad actor. We think that framing is the problem: you can't verify intent. So we constrain what anyone can do, rather than trying to guess who they are.” Then list the guardrails fast.
• Close on the limitation (30 sec). The domestic-abuse case. Say plainly that verification does not stop someone who already has the inbox, that statelessness means no scan history on a shared device, and that we signpost specialist support. Do not oversell this: the honesty is the point.
• VERIFY BEFORE PUBLISHING: current provision and contact details for any support service we signpost.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Honest strengths and weaknesses. Level 6 explicitly rewards the balance, and the reframes are what make the drawbacks land as judgement rather than apology.
• Apply the Sync Brief reframes so this section matches David's: 'doesn't send letters' is a design choice, not a flaw; 'no monitoring' has the user-held-report answer.
• The strongest line in the benefits column: our expected cost of a data breach is zero, because there is no data to breach. No competitor can say that.
• Do not apologise for the drawbacks. Each one is a consequence of a decision we would make again.
• SOURCE: the evaluation table in the R1 activities PDF plus the four Sync Brief reconciliations: confirm both are reflected here before submission.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risks slide. Every row is a limitation we identified ourselves, with what we do about it.
• False positives are the big one. Name-based matching cannot be certain: Sherlock and Maigret take a username, not an email, so 'john.smith@' becoming 'johnsmith' may well match a completely different person. We report confidence bands rather than asserting matches, and a wrong match shown confidently would be a real harm.
• Breach-data lag: our sources are point-in-time and the report says so.
• Broker opacity: we cannot see everything, and tiered disclosure means we name a broker only when you choose to write to them.
• Risk-score misinterpretation: the advice layer is written to be proportionate rather than alarming.
• TIMELINE FIX: say one month statutory, extendable by two. Do NOT say '30 to 90 days'. This is one of the Sync Brief reconciliations and a panel with legal knowledge will catch it.
• Flag dual use here in one sentence and hand it forward: 'answered in our ethics section'. Do not re-argue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Open with the number (20 sec). Give the per-scan figure and the pilot monthly cost. These are now VERIFIED, not illustrative: say so; it lands harder.
• The zero-breach-cost line (15 sec). “Our expected cost of a data breach is zero, because there's no data to breach.” Short, true, and no competitor can say it.
• Be fair to competitors (25 sec). Their price is what the agent model costs. We removed the cost, not the margin. This reads as market understanding rather than sniping.
• The caching insight (25 sec). The AI only sees categories, so its answers are cacheable across users: a 90% cache hit rate cuts the AI cost from ~0.22p to ~0.16p per scan (R11 §2.2). The privacy constraint is what makes the economics work.
• The licensing line (15 sec, new, R11 §1.2). 'We deliberately built our stack on permissively licensed tools. The one GPL tool we evaluated, we dropped, for reliability, but it also keeps our licensing clean.' It shows we understand the difference between permissive and copyleft licensing and made a conscious choice.
• Close on the honest trade (20 sec). “Freemium is closed to us: the obvious paid feature is monitoring, and monitoring needs your data. We'd rather stay free and stay stateless. At this cost base, that's not idealism, it's arithmetic.”
• EVERY RATE ON THIS SLIDE IS NOW VERIFIED AGAINST VENDOR PAGES, AUGUST 2026 (R11 §2.5). Re-check HIBP, Vercel and Anthropic pricing on the day before submission; terms change.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Teamwork and planning carry a big share of the 40% transferable-skills marks. Do not rush this slide.
• Roles and pathways first: the brief requires more than one pathway, and Applied Computing plus Games Design is exactly that. Say which parts each person owns and be specific: everyone is presenting their own work, which is where the individual marks come from.
• MS Teams for communication and file sharing, as the brief asks. Real screenshots add credibility if you have them.
• Walk the Gantt chart: what we planned, what actually happened, and where we adjusted. It has its own emphasis on this slide now: do not rush past it, the timeline is explicit marking evidence.
• The sync brief is worth naming out loud. Two people researched overlapping ground, found four places where our wording disagreed, wrote the reconciliation down and applied it. That is professional practice, not an accident.
• Be honest that the team is three of a possible five, and say where the two missing members would have slotted in: problem depth, and the Cybersecurity angle on the visualisation.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is the marking evidence for teamwork and planning, separate from the Gantt chart: that showed the schedule, this shows the actual collaboration behind it.
• The call: a real Google Meet between two teammates, not staged. It is one of the sessions the weekly-sync process on the previous slide describes.
• The Teams channel: Salma posting a deck draft, David posting 'researching task finished' with the sources it is based on: a written record of a real handoff, not a claim of one.
• The four research documents (R2, R4, R5, R8) shared in-channel are the same artefacts cited by number throughout this deck: this slide is where a panellist can see they are not invented.
• The task plan table: research tasks R1–R8 and presentation-assembly tasks P1–P5, each with an owner and a size estimate. This is the same planning document the Gantt chart on the previous slide was built from.
• Keep this quick: it is proof, not a story. Point at each shot for a few seconds and move 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Show we know where this goes, without over-claiming. Frame it as a roadmap, not a promise.
• The neat one is user-held history. We lost the 'ongoing monitoring' row in the competitor comparison, and freemium cannot win it back without breaking statelessness. But there is a third way: you download a signed report, and next time you upload it and we show you what changed. Monitoring-like value, zero storage on our side, and you keep custody of your own history.
• Deepen the advice layer: still categories only, still no personal data reaching the model.
• More sources, and the Cybersecurity angle a fifth member would own.
• Long term the sustainability question is about funding a maintainer, not covering servers (R11 §2b.2). Donation and sponsorship, grant / public-good funding, or B2B2C licensing to a charity or union, never charging or storing the user's data. Tools like this die of neglect, not hosting bills.
• Keep this light and quick. It is the last thing before the close.
• Photography: Nibman via Pexels, https://www.pexels.com/photo/serene-sunrise-over-misty-countryside-road-37852007/. Free to use under the Pexels licence.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Land the plane. Return to the golden thread and say it plainly.
• Restate the gap we fill in one sentence: a free, UK-native way for ordinary people to see and erase their exposure.
• The closing line should be the refrain. Everything in this pitch (the architecture, the ethics, the economics) is the same decision, arrived at once. We store nothing.
• Say thank you, then move straight into references and questions without a pause.
• Photography: Pixabay via Pexels, https://www.pexels.com/photo/silhouette-of-a-tree-38625/. Free to use under the Pexels licence.
• Closing clip: Taryn Elliott via Pexels, https://www.pexels.com/video/waves-crashing-on-the-shore-5937509/. Free to use under the Pexels licence.
• The closing clip is set to play on click by default. In PowerPoint, select it, open Playback, set Start to Automatically and tick Loop until Stopped. If you would rather not use it, click it once and delete it: the still image underneath is the original close slide.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is a standalone 10-mark literature criterion: do not rush it or read it verbatim, but do let it sit on screen for a moment.
• [1]-[9] are the peer-reviewed OSINT literature: what OSINT actually is, why we chose to orchestrate rather than build, and why we raised ethics ourselves. [10]-[19] are new in this pass: the tool, breach-data and hosting sources that back the build-stack and cost slides (Maigret, Sherlock, holehe, HIBP, Anthropic, Vercel, Railway/Render), consolidated here so one slide covers the whole deck rather than just the OSINT-framing section.
• If asked about the starred entries: 'three of these need a final bibliographic check against the source PDF before formal submission: the findings themselves are verified and correctly attributed, we just haven't pinned the exact volume numbers yet.' That is an honest answer, not a weakness.
• This list sits alongside the primary/tool sources already in R2/R4 and the legal sources (GDPR Art. 17, ICO) used earlier in the deck; it doesn't replace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Answer as a team, calmly. Whoever owns the topic answers it: do not all talk at once, and do not let one person answer everything.
• We have pre-written answers to the likely hostile questions in the panel Q&amp;A sections of the Study Pack p.15, R5 p.9, R8 p.8–9, and now R11 §2b for the two funding questions below.
• 'How is free sustainable long-term?' The answer (R11 §2b.2): 'We're deliberately not building a business that monetises users, because the only paid features that make sense would require holding their data, and that would make us the thing we're arguing against. The real long-run cost isn't servers, it's a maintainer. So sustainability means funding that maintainer through donations, grants, or licensing to organisations, never by charging the person or storing their data.' Do NOT say 'we'll monetise the users later'. R8 already proved the obvious paid features are architecturally blocked, and that line undercuts the strongest claim in the pitch.
• 'Did you pay for this out of your own pocket?' The answer (R11 §2b.3): 'The build cost almost nothing: the whole stack is open-source and the demo runs on free tiers. The one real cost is the breach-data API, a few pounds a month, and there's an education discount we can apply for. We costed our development time because that represents real value, but in cash terms this runs on fractions of a penny per scan. That low cost base is the whole point: it's what lets it stay free without making the user the product.'
• A confident, specific answer to a hostile question is worth more than another slide.
• If a question genuinely lands, say so. 'That's a fair challenge, and here's the honest answer' reads far better than a defensive non-answer.
• If you do not know, say you do not know and say what you would do to find out.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slideLayout" Target="../slideLayouts/slideLayout1.xml"/><Relationship Id="rId11"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5" Type="http://schemas.openxmlformats.org/officeDocument/2006/relationships/hyperlink" Target="http://localhost:3000" TargetMode="External"/><Relationship Id="rId1" Type="http://schemas.openxmlformats.org/officeDocument/2006/relationships/image" Target="../media/image-12-1.png"/><Relationship Id="rId2" Type="http://schemas.openxmlformats.org/officeDocument/2006/relationships/video" Target="../media/media-12-2.mp4"/><Relationship Id="rId3" Type="http://schemas.microsoft.com/office/2007/relationships/media" Target="../media/media-12-2.mp4"/><Relationship Id="rId4" Type="http://schemas.openxmlformats.org/officeDocument/2006/relationships/image" Target="../media/image-12-4.png"/><Relationship Id="rId6" Type="http://schemas.openxmlformats.org/officeDocument/2006/relationships/image" Target="../media/image-12-5.png"/><Relationship Id="rId7" Type="http://schemas.openxmlformats.org/officeDocument/2006/relationships/image" Target="../media/image-12-6.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hyperlink" Target="http://localhost:3000" TargetMode="External"/><Relationship Id="rId1" Type="http://schemas.openxmlformats.org/officeDocument/2006/relationships/image" Target="../media/image-13-1.png"/><Relationship Id="rId2" Type="http://schemas.openxmlformats.org/officeDocument/2006/relationships/image" Target="../media/image-13-2.png"/><Relationship Id="rId4" Type="http://schemas.openxmlformats.org/officeDocument/2006/relationships/image" Target="../media/image-13-3.png"/><Relationship Id="rId5" Type="http://schemas.openxmlformats.org/officeDocument/2006/relationships/image" Target="../media/image-13-4.png"/><Relationship Id="rId6" Type="http://schemas.openxmlformats.org/officeDocument/2006/relationships/image" Target="../media/image-13-5.png"/><Relationship Id="rId7" Type="http://schemas.openxmlformats.org/officeDocument/2006/relationships/image" Target="../media/image-13-6.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video" Target="../media/media-21-2.mp4"/><Relationship Id="rId3" Type="http://schemas.microsoft.com/office/2007/relationships/media" Target="../media/media-21-2.mp4"/><Relationship Id="rId4" Type="http://schemas.openxmlformats.org/officeDocument/2006/relationships/image" Target="../media/image-21-4.png"/><Relationship Id="rId5" Type="http://schemas.openxmlformats.org/officeDocument/2006/relationships/image" Target="../media/image-21-5.png"/><Relationship Id="rId6" Type="http://schemas.openxmlformats.org/officeDocument/2006/relationships/slideLayout" Target="../slideLayouts/slideLayout1.xml"/><Relationship Id="rId7"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slideLayout" Target="../slideLayouts/slideLayout1.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png"/><Relationship Id="rId3" Type="http://schemas.openxmlformats.org/officeDocument/2006/relationships/slideLayout" Target="../slideLayouts/slideLayout1.xml"/><Relationship Id="rId4"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766E"/>
        </a:solidFill>
      </p:bgPr>
    </p:bg>
    <p:spTree>
      <p:nvGrpSpPr>
        <p:cNvPr id="1" name=""/>
        <p:cNvGrpSpPr/>
        <p:nvPr/>
      </p:nvGrpSpPr>
      <p:grpSpPr>
        <a:xfrm>
          <a:off x="0" y="0"/>
          <a:ext cx="0" cy="0"/>
          <a:chOff x="0" y="0"/>
          <a:chExt cx="0" cy="0"/>
        </a:xfrm>
      </p:grpSpPr>
      <p:pic>
        <p:nvPicPr>
          <p:cNvPr id="2" name="Image 0" descr="/home/davld/projects/traceoff/TraceOff_Brand_Kit/brand/png/traceoff-banner.png">    </p:cNvPr>
          <p:cNvPicPr>
            <a:picLocks noChangeAspect="1"/>
          </p:cNvPicPr>
          <p:nvPr/>
        </p:nvPicPr>
        <p:blipFill>
          <a:blip r:embed="rId1"/>
          <a:stretch>
            <a:fillRect/>
          </a:stretch>
        </p:blipFill>
        <p:spPr>
          <a:xfrm>
            <a:off x="0" y="0"/>
            <a:ext cx="9144000" cy="5143500"/>
          </a:xfrm>
          <a:prstGeom prst="rect">
            <a:avLst/>
          </a:prstGeom>
        </p:spPr>
      </p:pic>
      <p:sp>
        <p:nvSpPr>
          <p:cNvPr id="3" name="Shape 0"/>
          <p:cNvSpPr/>
          <p:nvPr/>
        </p:nvSpPr>
        <p:spPr>
          <a:xfrm>
            <a:off x="585216" y="3703320"/>
            <a:ext cx="2487168" cy="713232"/>
          </a:xfrm>
          <a:prstGeom prst="roundRect">
            <a:avLst>
              <a:gd name="adj" fmla="val 6410"/>
            </a:avLst>
          </a:prstGeom>
          <a:solidFill>
            <a:srgbClr val="070B14">
              <a:alpha val="75000"/>
            </a:srgbClr>
          </a:solidFill>
          <a:ln w="9525">
            <a:solidFill>
              <a:srgbClr val="5EEAD4"/>
            </a:solidFill>
            <a:prstDash val="solid"/>
          </a:ln>
        </p:spPr>
      </p:sp>
      <p:sp>
        <p:nvSpPr>
          <p:cNvPr id="4" name="Text 1"/>
          <p:cNvSpPr/>
          <p:nvPr/>
        </p:nvSpPr>
        <p:spPr>
          <a:xfrm>
            <a:off x="676656" y="3703320"/>
            <a:ext cx="2304288" cy="713232"/>
          </a:xfrm>
          <a:prstGeom prst="rect">
            <a:avLst/>
          </a:prstGeom>
          <a:noFill/>
          <a:ln/>
        </p:spPr>
        <p:txBody>
          <a:bodyPr wrap="square" rtlCol="0" anchor="ctr"/>
          <a:lstStyle/>
          <a:p>
            <a:pPr algn="ctr" indent="0" marL="0">
              <a:buNone/>
            </a:pPr>
            <a:r>
              <a:rPr lang="en-US" sz="1400" b="1" dirty="0">
                <a:solidFill>
                  <a:srgbClr val="F8FAFC"/>
                </a:solidFill>
                <a:latin typeface="Space Grotesk" pitchFamily="34" charset="0"/>
                <a:ea typeface="Space Grotesk" pitchFamily="34" charset="-122"/>
                <a:cs typeface="Space Grotesk" pitchFamily="34" charset="-120"/>
              </a:rPr>
              <a:t>Salma</a:t>
            </a:r>
            <a:endParaRPr lang="en-US" sz="1400" dirty="0"/>
          </a:p>
          <a:p>
            <a:pPr algn="ctr" indent="0" marL="0">
              <a:buNone/>
            </a:pPr>
            <a:r>
              <a:rPr lang="en-US" sz="900" dirty="0">
                <a:solidFill>
                  <a:srgbClr val="5EEAD4"/>
                </a:solidFill>
                <a:latin typeface="JetBrains Mono" pitchFamily="34" charset="0"/>
                <a:ea typeface="JetBrains Mono" pitchFamily="34" charset="-122"/>
                <a:cs typeface="JetBrains Mono" pitchFamily="34" charset="-120"/>
              </a:rPr>
              <a:t>Research · legal · evaluation</a:t>
            </a:r>
            <a:endParaRPr lang="en-US" sz="1400" dirty="0"/>
          </a:p>
        </p:txBody>
      </p:sp>
      <p:sp>
        <p:nvSpPr>
          <p:cNvPr id="5" name="Shape 2"/>
          <p:cNvSpPr/>
          <p:nvPr/>
        </p:nvSpPr>
        <p:spPr>
          <a:xfrm>
            <a:off x="3328416" y="3703320"/>
            <a:ext cx="2487168" cy="713232"/>
          </a:xfrm>
          <a:prstGeom prst="roundRect">
            <a:avLst>
              <a:gd name="adj" fmla="val 6410"/>
            </a:avLst>
          </a:prstGeom>
          <a:solidFill>
            <a:srgbClr val="070B14">
              <a:alpha val="75000"/>
            </a:srgbClr>
          </a:solidFill>
          <a:ln w="9525">
            <a:solidFill>
              <a:srgbClr val="5EEAD4"/>
            </a:solidFill>
            <a:prstDash val="solid"/>
          </a:ln>
        </p:spPr>
      </p:sp>
      <p:sp>
        <p:nvSpPr>
          <p:cNvPr id="6" name="Text 3"/>
          <p:cNvSpPr/>
          <p:nvPr/>
        </p:nvSpPr>
        <p:spPr>
          <a:xfrm>
            <a:off x="3419856" y="3703320"/>
            <a:ext cx="2304288" cy="713232"/>
          </a:xfrm>
          <a:prstGeom prst="rect">
            <a:avLst/>
          </a:prstGeom>
          <a:noFill/>
          <a:ln/>
        </p:spPr>
        <p:txBody>
          <a:bodyPr wrap="square" rtlCol="0" anchor="ctr"/>
          <a:lstStyle/>
          <a:p>
            <a:pPr algn="ctr" indent="0" marL="0">
              <a:buNone/>
            </a:pPr>
            <a:r>
              <a:rPr lang="en-US" sz="1400" b="1" dirty="0">
                <a:solidFill>
                  <a:srgbClr val="F8FAFC"/>
                </a:solidFill>
                <a:latin typeface="Space Grotesk" pitchFamily="34" charset="0"/>
                <a:ea typeface="Space Grotesk" pitchFamily="34" charset="-122"/>
                <a:cs typeface="Space Grotesk" pitchFamily="34" charset="-120"/>
              </a:rPr>
              <a:t>David</a:t>
            </a:r>
            <a:endParaRPr lang="en-US" sz="1400" dirty="0"/>
          </a:p>
          <a:p>
            <a:pPr algn="ctr" indent="0" marL="0">
              <a:buNone/>
            </a:pPr>
            <a:r>
              <a:rPr lang="en-US" sz="900" dirty="0">
                <a:solidFill>
                  <a:srgbClr val="5EEAD4"/>
                </a:solidFill>
                <a:latin typeface="JetBrains Mono" pitchFamily="34" charset="0"/>
                <a:ea typeface="JetBrains Mono" pitchFamily="34" charset="-122"/>
                <a:cs typeface="JetBrains Mono" pitchFamily="34" charset="-120"/>
              </a:rPr>
              <a:t>Programmer, architecture, build, cost</a:t>
            </a:r>
            <a:endParaRPr lang="en-US" sz="1400" dirty="0"/>
          </a:p>
        </p:txBody>
      </p:sp>
      <p:sp>
        <p:nvSpPr>
          <p:cNvPr id="7" name="Shape 4"/>
          <p:cNvSpPr/>
          <p:nvPr/>
        </p:nvSpPr>
        <p:spPr>
          <a:xfrm>
            <a:off x="6071616" y="3703320"/>
            <a:ext cx="2487168" cy="713232"/>
          </a:xfrm>
          <a:prstGeom prst="roundRect">
            <a:avLst>
              <a:gd name="adj" fmla="val 6410"/>
            </a:avLst>
          </a:prstGeom>
          <a:solidFill>
            <a:srgbClr val="070B14">
              <a:alpha val="75000"/>
            </a:srgbClr>
          </a:solidFill>
          <a:ln w="9525">
            <a:solidFill>
              <a:srgbClr val="5EEAD4"/>
            </a:solidFill>
            <a:prstDash val="solid"/>
          </a:ln>
        </p:spPr>
      </p:sp>
      <p:sp>
        <p:nvSpPr>
          <p:cNvPr id="8" name="Text 5"/>
          <p:cNvSpPr/>
          <p:nvPr/>
        </p:nvSpPr>
        <p:spPr>
          <a:xfrm>
            <a:off x="6163056" y="3703320"/>
            <a:ext cx="2304288" cy="713232"/>
          </a:xfrm>
          <a:prstGeom prst="rect">
            <a:avLst/>
          </a:prstGeom>
          <a:noFill/>
          <a:ln/>
        </p:spPr>
        <p:txBody>
          <a:bodyPr wrap="square" rtlCol="0" anchor="ctr"/>
          <a:lstStyle/>
          <a:p>
            <a:pPr algn="ctr" indent="0" marL="0">
              <a:buNone/>
            </a:pPr>
            <a:r>
              <a:rPr lang="en-US" sz="1400" b="1" dirty="0">
                <a:solidFill>
                  <a:srgbClr val="F8FAFC"/>
                </a:solidFill>
                <a:latin typeface="Space Grotesk" pitchFamily="34" charset="0"/>
                <a:ea typeface="Space Grotesk" pitchFamily="34" charset="-122"/>
                <a:cs typeface="Space Grotesk" pitchFamily="34" charset="-120"/>
              </a:rPr>
              <a:t>Alex</a:t>
            </a:r>
            <a:endParaRPr lang="en-US" sz="1400" dirty="0"/>
          </a:p>
          <a:p>
            <a:pPr algn="ctr" indent="0" marL="0">
              <a:buNone/>
            </a:pPr>
            <a:r>
              <a:rPr lang="en-US" sz="900" dirty="0">
                <a:solidFill>
                  <a:srgbClr val="5EEAD4"/>
                </a:solidFill>
                <a:latin typeface="JetBrains Mono" pitchFamily="34" charset="0"/>
                <a:ea typeface="JetBrains Mono" pitchFamily="34" charset="-122"/>
                <a:cs typeface="JetBrains Mono" pitchFamily="34" charset="-120"/>
              </a:rPr>
              <a:t>Visualisation, design</a:t>
            </a:r>
            <a:endParaRPr lang="en-US" sz="1400" dirty="0"/>
          </a:p>
        </p:txBody>
      </p:sp>
      <p:sp>
        <p:nvSpPr>
          <p:cNvPr id="9" name="Text 6"/>
          <p:cNvSpPr/>
          <p:nvPr/>
        </p:nvSpPr>
        <p:spPr>
          <a:xfrm>
            <a:off x="0" y="4480560"/>
            <a:ext cx="9144000" cy="228600"/>
          </a:xfrm>
          <a:prstGeom prst="rect">
            <a:avLst/>
          </a:prstGeom>
          <a:noFill/>
          <a:ln/>
        </p:spPr>
        <p:txBody>
          <a:bodyPr wrap="square" rtlCol="0" anchor="ctr"/>
          <a:lstStyle/>
          <a:p>
            <a:pPr algn="ctr" indent="0" marL="0">
              <a:buNone/>
            </a:pPr>
            <a:r>
              <a:rPr lang="en-US" sz="950" i="1" dirty="0">
                <a:solidFill>
                  <a:srgbClr val="5EEAD4"/>
                </a:solidFill>
                <a:latin typeface="JetBrains Mono" pitchFamily="34" charset="0"/>
                <a:ea typeface="JetBrains Mono" pitchFamily="34" charset="-122"/>
                <a:cs typeface="JetBrains Mono" pitchFamily="34" charset="-120"/>
              </a:rPr>
              <a:t>A three-person team: research, build, and design across three pathways.</a:t>
            </a:r>
            <a:endParaRPr lang="en-US" sz="950" dirty="0"/>
          </a:p>
        </p:txBody>
      </p:sp>
      <p:sp>
        <p:nvSpPr>
          <p:cNvPr id="10" name="Text 7"/>
          <p:cNvSpPr/>
          <p:nvPr/>
        </p:nvSpPr>
        <p:spPr>
          <a:xfrm>
            <a:off x="0" y="4718304"/>
            <a:ext cx="9144000" cy="228600"/>
          </a:xfrm>
          <a:prstGeom prst="rect">
            <a:avLst/>
          </a:prstGeom>
          <a:noFill/>
          <a:ln/>
        </p:spPr>
        <p:txBody>
          <a:bodyPr wrap="square" rtlCol="0" anchor="ctr"/>
          <a:lstStyle/>
          <a:p>
            <a:pPr algn="ctr" indent="0" marL="0">
              <a:buNone/>
            </a:pPr>
            <a:r>
              <a:rPr lang="en-US" sz="900" dirty="0">
                <a:solidFill>
                  <a:srgbClr val="5EEAD4"/>
                </a:solidFill>
                <a:latin typeface="JetBrains Mono" pitchFamily="34" charset="0"/>
                <a:ea typeface="JetBrains Mono" pitchFamily="34" charset="-122"/>
                <a:cs typeface="JetBrains Mono" pitchFamily="34" charset="-120"/>
              </a:rPr>
              <a:t>UWTSD Hackathon 2026 · ACCB6019 Emerging Trends</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This is you</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Before any statistics: a person, not a number.</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2 / 23</a:t>
            </a:r>
            <a:endParaRPr lang="en-US" sz="900" dirty="0"/>
          </a:p>
        </p:txBody>
      </p:sp>
      <p:pic>
        <p:nvPicPr>
          <p:cNvPr id="8" name="Image 1" descr="preencoded.png">    </p:cNvPr>
          <p:cNvPicPr>
            <a:picLocks noChangeAspect="1"/>
          </p:cNvPicPr>
          <p:nvPr/>
        </p:nvPicPr>
        <p:blipFill>
          <a:blip r:embed="rId2"/>
          <a:stretch>
            <a:fillRect/>
          </a:stretch>
        </p:blipFill>
        <p:spPr>
          <a:xfrm>
            <a:off x="747656" y="1024128"/>
            <a:ext cx="7648687" cy="361188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How bad it is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Now the numbers.</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3 / 23</a:t>
            </a:r>
            <a:endParaRPr lang="en-US" sz="900" dirty="0"/>
          </a:p>
        </p:txBody>
      </p:sp>
      <p:pic>
        <p:nvPicPr>
          <p:cNvPr id="8" name="Image 1" descr="preencoded.png">    </p:cNvPr>
          <p:cNvPicPr>
            <a:picLocks noChangeAspect="1"/>
          </p:cNvPicPr>
          <p:nvPr/>
        </p:nvPicPr>
        <p:blipFill>
          <a:blip r:embed="rId2"/>
          <a:stretch>
            <a:fillRect/>
          </a:stretch>
        </p:blipFill>
        <p:spPr>
          <a:xfrm>
            <a:off x="411480" y="1235202"/>
            <a:ext cx="8321040" cy="31897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Why it matters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What exposure actually enables.</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4 / 23</a:t>
            </a:r>
            <a:endParaRPr lang="en-US" sz="900" dirty="0"/>
          </a:p>
        </p:txBody>
      </p:sp>
      <p:sp>
        <p:nvSpPr>
          <p:cNvPr id="8" name="Shape 5"/>
          <p:cNvSpPr/>
          <p:nvPr/>
        </p:nvSpPr>
        <p:spPr>
          <a:xfrm>
            <a:off x="411480" y="1005840"/>
            <a:ext cx="4059936" cy="1463040"/>
          </a:xfrm>
          <a:prstGeom prst="roundRect">
            <a:avLst>
              <a:gd name="adj" fmla="val 3125"/>
            </a:avLst>
          </a:prstGeom>
          <a:solidFill>
            <a:srgbClr val="0F172A"/>
          </a:solidFill>
          <a:ln w="12700">
            <a:solidFill>
              <a:srgbClr val="1E293B"/>
            </a:solidFill>
            <a:prstDash val="solid"/>
          </a:ln>
        </p:spPr>
      </p:sp>
      <p:pic>
        <p:nvPicPr>
          <p:cNvPr id="9" name="Image 1" descr="preencoded.png">    </p:cNvPr>
          <p:cNvPicPr>
            <a:picLocks noChangeAspect="1"/>
          </p:cNvPicPr>
          <p:nvPr/>
        </p:nvPicPr>
        <p:blipFill>
          <a:blip r:embed="rId2"/>
          <a:stretch>
            <a:fillRect/>
          </a:stretch>
        </p:blipFill>
        <p:spPr>
          <a:xfrm>
            <a:off x="667512" y="1261872"/>
            <a:ext cx="457200" cy="457200"/>
          </a:xfrm>
          <a:prstGeom prst="rect">
            <a:avLst/>
          </a:prstGeom>
        </p:spPr>
      </p:pic>
      <p:sp>
        <p:nvSpPr>
          <p:cNvPr id="10" name="Text 6"/>
          <p:cNvSpPr/>
          <p:nvPr/>
        </p:nvSpPr>
        <p:spPr>
          <a:xfrm>
            <a:off x="1261872" y="1207008"/>
            <a:ext cx="2980944" cy="347472"/>
          </a:xfrm>
          <a:prstGeom prst="rect">
            <a:avLst/>
          </a:prstGeom>
          <a:noFill/>
          <a:ln/>
        </p:spPr>
        <p:txBody>
          <a:bodyPr wrap="square" rtlCol="0" anchor="ctr"/>
          <a:lstStyle/>
          <a:p>
            <a:pPr indent="0" marL="0">
              <a:buNone/>
            </a:pPr>
            <a:r>
              <a:rPr lang="en-US" sz="1600" b="1" dirty="0">
                <a:solidFill>
                  <a:srgbClr val="F8FAFC"/>
                </a:solidFill>
                <a:latin typeface="JetBrains Mono" pitchFamily="34" charset="0"/>
                <a:ea typeface="JetBrains Mono" pitchFamily="34" charset="-122"/>
                <a:cs typeface="JetBrains Mono" pitchFamily="34" charset="-120"/>
              </a:rPr>
              <a:t>Identity theft</a:t>
            </a:r>
            <a:endParaRPr lang="en-US" sz="1600" dirty="0"/>
          </a:p>
        </p:txBody>
      </p:sp>
      <p:sp>
        <p:nvSpPr>
          <p:cNvPr id="11" name="Text 7"/>
          <p:cNvSpPr/>
          <p:nvPr/>
        </p:nvSpPr>
        <p:spPr>
          <a:xfrm>
            <a:off x="1261872" y="1572768"/>
            <a:ext cx="2980944" cy="786384"/>
          </a:xfrm>
          <a:prstGeom prst="rect">
            <a:avLst/>
          </a:prstGeom>
          <a:noFill/>
          <a:ln/>
        </p:spPr>
        <p:txBody>
          <a:bodyPr wrap="square" rtlCol="0" anchor="t"/>
          <a:lstStyle/>
          <a:p>
            <a:pPr indent="0" marL="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Enough assembled detail to open accounts, pass security questions, or borrow in someone else's name.</a:t>
            </a:r>
            <a:endParaRPr lang="en-US" sz="1050" dirty="0"/>
          </a:p>
        </p:txBody>
      </p:sp>
      <p:sp>
        <p:nvSpPr>
          <p:cNvPr id="12" name="Shape 8"/>
          <p:cNvSpPr/>
          <p:nvPr/>
        </p:nvSpPr>
        <p:spPr>
          <a:xfrm>
            <a:off x="4672584" y="1005840"/>
            <a:ext cx="4059936" cy="1463040"/>
          </a:xfrm>
          <a:prstGeom prst="roundRect">
            <a:avLst>
              <a:gd name="adj" fmla="val 3125"/>
            </a:avLst>
          </a:prstGeom>
          <a:solidFill>
            <a:srgbClr val="0F172A"/>
          </a:solidFill>
          <a:ln w="12700">
            <a:solidFill>
              <a:srgbClr val="1E293B"/>
            </a:solidFill>
            <a:prstDash val="solid"/>
          </a:ln>
        </p:spPr>
      </p:sp>
      <p:pic>
        <p:nvPicPr>
          <p:cNvPr id="13" name="Image 2" descr="preencoded.png">    </p:cNvPr>
          <p:cNvPicPr>
            <a:picLocks noChangeAspect="1"/>
          </p:cNvPicPr>
          <p:nvPr/>
        </p:nvPicPr>
        <p:blipFill>
          <a:blip r:embed="rId3"/>
          <a:stretch>
            <a:fillRect/>
          </a:stretch>
        </p:blipFill>
        <p:spPr>
          <a:xfrm>
            <a:off x="4928616" y="1261872"/>
            <a:ext cx="457200" cy="457200"/>
          </a:xfrm>
          <a:prstGeom prst="rect">
            <a:avLst/>
          </a:prstGeom>
        </p:spPr>
      </p:pic>
      <p:sp>
        <p:nvSpPr>
          <p:cNvPr id="14" name="Text 9"/>
          <p:cNvSpPr/>
          <p:nvPr/>
        </p:nvSpPr>
        <p:spPr>
          <a:xfrm>
            <a:off x="5522976" y="1207008"/>
            <a:ext cx="2980944" cy="347472"/>
          </a:xfrm>
          <a:prstGeom prst="rect">
            <a:avLst/>
          </a:prstGeom>
          <a:noFill/>
          <a:ln/>
        </p:spPr>
        <p:txBody>
          <a:bodyPr wrap="square" rtlCol="0" anchor="ctr"/>
          <a:lstStyle/>
          <a:p>
            <a:pPr indent="0" marL="0">
              <a:buNone/>
            </a:pPr>
            <a:r>
              <a:rPr lang="en-US" sz="1600" b="1" dirty="0">
                <a:solidFill>
                  <a:srgbClr val="F8FAFC"/>
                </a:solidFill>
                <a:latin typeface="JetBrains Mono" pitchFamily="34" charset="0"/>
                <a:ea typeface="JetBrains Mono" pitchFamily="34" charset="-122"/>
                <a:cs typeface="JetBrains Mono" pitchFamily="34" charset="-120"/>
              </a:rPr>
              <a:t>Targeted scams</a:t>
            </a:r>
            <a:endParaRPr lang="en-US" sz="1600" dirty="0"/>
          </a:p>
        </p:txBody>
      </p:sp>
      <p:sp>
        <p:nvSpPr>
          <p:cNvPr id="15" name="Text 10"/>
          <p:cNvSpPr/>
          <p:nvPr/>
        </p:nvSpPr>
        <p:spPr>
          <a:xfrm>
            <a:off x="5522976" y="1572768"/>
            <a:ext cx="2980944" cy="786384"/>
          </a:xfrm>
          <a:prstGeom prst="rect">
            <a:avLst/>
          </a:prstGeom>
          <a:noFill/>
          <a:ln/>
        </p:spPr>
        <p:txBody>
          <a:bodyPr wrap="square" rtlCol="0" anchor="t"/>
          <a:lstStyle/>
          <a:p>
            <a:pPr indent="0" marL="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Personal specifics make a fraudulent message credible. Generic phishing fails; tailored phishing works.</a:t>
            </a:r>
            <a:endParaRPr lang="en-US" sz="1050" dirty="0"/>
          </a:p>
        </p:txBody>
      </p:sp>
      <p:sp>
        <p:nvSpPr>
          <p:cNvPr id="16" name="Shape 11"/>
          <p:cNvSpPr/>
          <p:nvPr/>
        </p:nvSpPr>
        <p:spPr>
          <a:xfrm>
            <a:off x="411480" y="2596896"/>
            <a:ext cx="4059936" cy="1463040"/>
          </a:xfrm>
          <a:prstGeom prst="roundRect">
            <a:avLst>
              <a:gd name="adj" fmla="val 3125"/>
            </a:avLst>
          </a:prstGeom>
          <a:solidFill>
            <a:srgbClr val="0F172A"/>
          </a:solidFill>
          <a:ln w="12700">
            <a:solidFill>
              <a:srgbClr val="1E293B"/>
            </a:solidFill>
            <a:prstDash val="solid"/>
          </a:ln>
        </p:spPr>
      </p:sp>
      <p:pic>
        <p:nvPicPr>
          <p:cNvPr id="17" name="Image 3" descr="preencoded.png">    </p:cNvPr>
          <p:cNvPicPr>
            <a:picLocks noChangeAspect="1"/>
          </p:cNvPicPr>
          <p:nvPr/>
        </p:nvPicPr>
        <p:blipFill>
          <a:blip r:embed="rId4"/>
          <a:stretch>
            <a:fillRect/>
          </a:stretch>
        </p:blipFill>
        <p:spPr>
          <a:xfrm>
            <a:off x="667512" y="2852928"/>
            <a:ext cx="457200" cy="457200"/>
          </a:xfrm>
          <a:prstGeom prst="rect">
            <a:avLst/>
          </a:prstGeom>
        </p:spPr>
      </p:pic>
      <p:sp>
        <p:nvSpPr>
          <p:cNvPr id="18" name="Text 12"/>
          <p:cNvSpPr/>
          <p:nvPr/>
        </p:nvSpPr>
        <p:spPr>
          <a:xfrm>
            <a:off x="1261872" y="2798064"/>
            <a:ext cx="2980944" cy="347472"/>
          </a:xfrm>
          <a:prstGeom prst="rect">
            <a:avLst/>
          </a:prstGeom>
          <a:noFill/>
          <a:ln/>
        </p:spPr>
        <p:txBody>
          <a:bodyPr wrap="square" rtlCol="0" anchor="ctr"/>
          <a:lstStyle/>
          <a:p>
            <a:pPr indent="0" marL="0">
              <a:buNone/>
            </a:pPr>
            <a:r>
              <a:rPr lang="en-US" sz="1600" b="1" dirty="0">
                <a:solidFill>
                  <a:srgbClr val="F8FAFC"/>
                </a:solidFill>
                <a:latin typeface="JetBrains Mono" pitchFamily="34" charset="0"/>
                <a:ea typeface="JetBrains Mono" pitchFamily="34" charset="-122"/>
                <a:cs typeface="JetBrains Mono" pitchFamily="34" charset="-120"/>
              </a:rPr>
              <a:t>Stalking and location</a:t>
            </a:r>
            <a:endParaRPr lang="en-US" sz="1600" dirty="0"/>
          </a:p>
        </p:txBody>
      </p:sp>
      <p:sp>
        <p:nvSpPr>
          <p:cNvPr id="19" name="Text 13"/>
          <p:cNvSpPr/>
          <p:nvPr/>
        </p:nvSpPr>
        <p:spPr>
          <a:xfrm>
            <a:off x="1261872" y="3163824"/>
            <a:ext cx="2980944" cy="786384"/>
          </a:xfrm>
          <a:prstGeom prst="rect">
            <a:avLst/>
          </a:prstGeom>
          <a:noFill/>
          <a:ln/>
        </p:spPr>
        <p:txBody>
          <a:bodyPr wrap="square" rtlCol="0" anchor="t"/>
          <a:lstStyle/>
          <a:p>
            <a:pPr indent="0" marL="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Address history and workplace turn a name into a place someone can be found.</a:t>
            </a:r>
            <a:endParaRPr lang="en-US" sz="1050" dirty="0"/>
          </a:p>
        </p:txBody>
      </p:sp>
      <p:sp>
        <p:nvSpPr>
          <p:cNvPr id="20" name="Shape 14"/>
          <p:cNvSpPr/>
          <p:nvPr/>
        </p:nvSpPr>
        <p:spPr>
          <a:xfrm>
            <a:off x="4672584" y="2596896"/>
            <a:ext cx="4059936" cy="1463040"/>
          </a:xfrm>
          <a:prstGeom prst="roundRect">
            <a:avLst>
              <a:gd name="adj" fmla="val 3125"/>
            </a:avLst>
          </a:prstGeom>
          <a:solidFill>
            <a:srgbClr val="0F172A"/>
          </a:solidFill>
          <a:ln w="12700">
            <a:solidFill>
              <a:srgbClr val="1E293B"/>
            </a:solidFill>
            <a:prstDash val="solid"/>
          </a:ln>
        </p:spPr>
      </p:sp>
      <p:pic>
        <p:nvPicPr>
          <p:cNvPr id="21" name="Image 4" descr="preencoded.png">    </p:cNvPr>
          <p:cNvPicPr>
            <a:picLocks noChangeAspect="1"/>
          </p:cNvPicPr>
          <p:nvPr/>
        </p:nvPicPr>
        <p:blipFill>
          <a:blip r:embed="rId5"/>
          <a:stretch>
            <a:fillRect/>
          </a:stretch>
        </p:blipFill>
        <p:spPr>
          <a:xfrm>
            <a:off x="4928616" y="2852928"/>
            <a:ext cx="457200" cy="457200"/>
          </a:xfrm>
          <a:prstGeom prst="rect">
            <a:avLst/>
          </a:prstGeom>
        </p:spPr>
      </p:pic>
      <p:sp>
        <p:nvSpPr>
          <p:cNvPr id="22" name="Text 15"/>
          <p:cNvSpPr/>
          <p:nvPr/>
        </p:nvSpPr>
        <p:spPr>
          <a:xfrm>
            <a:off x="5522976" y="2798064"/>
            <a:ext cx="2980944" cy="347472"/>
          </a:xfrm>
          <a:prstGeom prst="rect">
            <a:avLst/>
          </a:prstGeom>
          <a:noFill/>
          <a:ln/>
        </p:spPr>
        <p:txBody>
          <a:bodyPr wrap="square" rtlCol="0" anchor="ctr"/>
          <a:lstStyle/>
          <a:p>
            <a:pPr indent="0" marL="0">
              <a:buNone/>
            </a:pPr>
            <a:r>
              <a:rPr lang="en-US" sz="1600" b="1" dirty="0">
                <a:solidFill>
                  <a:srgbClr val="F8FAFC"/>
                </a:solidFill>
                <a:latin typeface="JetBrains Mono" pitchFamily="34" charset="0"/>
                <a:ea typeface="JetBrains Mono" pitchFamily="34" charset="-122"/>
                <a:cs typeface="JetBrains Mono" pitchFamily="34" charset="-120"/>
              </a:rPr>
              <a:t>Harassment</a:t>
            </a:r>
            <a:endParaRPr lang="en-US" sz="1600" dirty="0"/>
          </a:p>
        </p:txBody>
      </p:sp>
      <p:sp>
        <p:nvSpPr>
          <p:cNvPr id="23" name="Text 16"/>
          <p:cNvSpPr/>
          <p:nvPr/>
        </p:nvSpPr>
        <p:spPr>
          <a:xfrm>
            <a:off x="5522976" y="3163824"/>
            <a:ext cx="2980944" cy="786384"/>
          </a:xfrm>
          <a:prstGeom prst="rect">
            <a:avLst/>
          </a:prstGeom>
          <a:noFill/>
          <a:ln/>
        </p:spPr>
        <p:txBody>
          <a:bodyPr wrap="square" rtlCol="0" anchor="t"/>
          <a:lstStyle/>
          <a:p>
            <a:pPr indent="0" marL="0">
              <a:lnSpc>
                <a:spcPts val="1300"/>
              </a:lnSpc>
              <a:buNone/>
            </a:pPr>
            <a:r>
              <a:rPr lang="en-US" sz="1050" dirty="0">
                <a:solidFill>
                  <a:srgbClr val="94A3B8"/>
                </a:solidFill>
                <a:latin typeface="JetBrains Mono" pitchFamily="34" charset="0"/>
                <a:ea typeface="JetBrains Mono" pitchFamily="34" charset="-122"/>
                <a:cs typeface="JetBrains Mono" pitchFamily="34" charset="-120"/>
              </a:rPr>
              <a:t>Contact points across platforms give a persistent abuser more than one door.</a:t>
            </a:r>
            <a:endParaRPr lang="en-US" sz="1050" dirty="0"/>
          </a:p>
        </p:txBody>
      </p:sp>
      <p:sp>
        <p:nvSpPr>
          <p:cNvPr id="24" name="Text 17"/>
          <p:cNvSpPr/>
          <p:nvPr/>
        </p:nvSpPr>
        <p:spPr>
          <a:xfrm>
            <a:off x="685800" y="4242816"/>
            <a:ext cx="7772400" cy="365760"/>
          </a:xfrm>
          <a:prstGeom prst="rect">
            <a:avLst/>
          </a:prstGeom>
          <a:noFill/>
          <a:ln/>
        </p:spPr>
        <p:txBody>
          <a:bodyPr wrap="square" rtlCol="0" anchor="ctr"/>
          <a:lstStyle/>
          <a:p>
            <a:pPr algn="ctr" indent="0" marL="0">
              <a:lnSpc>
                <a:spcPts val="1200"/>
              </a:lnSpc>
              <a:buNone/>
            </a:pPr>
            <a:r>
              <a:rPr lang="en-US" sz="900" i="1" dirty="0">
                <a:solidFill>
                  <a:srgbClr val="14B8A6"/>
                </a:solidFill>
                <a:latin typeface="JetBrains Mono" pitchFamily="34" charset="0"/>
                <a:ea typeface="JetBrains Mono" pitchFamily="34" charset="-122"/>
                <a:cs typeface="JetBrains Mono" pitchFamily="34" charset="-120"/>
              </a:rPr>
              <a:t>Public sources supply ~80–90% of real intelligence work [3]: attackers use the same material to build this picture.</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What already exists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Seven tools, judged on what a non-technical UK resident actually needs.</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5 / 23</a:t>
            </a:r>
            <a:endParaRPr lang="en-US" sz="900" dirty="0"/>
          </a:p>
        </p:txBody>
      </p:sp>
      <p:pic>
        <p:nvPicPr>
          <p:cNvPr id="8" name="Image 1" descr="preencoded.png">    </p:cNvPr>
          <p:cNvPicPr>
            <a:picLocks noChangeAspect="1"/>
          </p:cNvPicPr>
          <p:nvPr/>
        </p:nvPicPr>
        <p:blipFill>
          <a:blip r:embed="rId2"/>
          <a:stretch>
            <a:fillRect/>
          </a:stretch>
        </p:blipFill>
        <p:spPr>
          <a:xfrm>
            <a:off x="1075386" y="1005840"/>
            <a:ext cx="6993228" cy="3310128"/>
          </a:xfrm>
          <a:prstGeom prst="rect">
            <a:avLst/>
          </a:prstGeom>
        </p:spPr>
      </p:pic>
      <p:sp>
        <p:nvSpPr>
          <p:cNvPr id="9" name="Text 5"/>
          <p:cNvSpPr/>
          <p:nvPr/>
        </p:nvSpPr>
        <p:spPr>
          <a:xfrm>
            <a:off x="411480" y="4370832"/>
            <a:ext cx="8321040" cy="329184"/>
          </a:xfrm>
          <a:prstGeom prst="rect">
            <a:avLst/>
          </a:prstGeom>
          <a:noFill/>
          <a:ln/>
        </p:spPr>
        <p:txBody>
          <a:bodyPr wrap="square" rtlCol="0" anchor="ctr"/>
          <a:lstStyle/>
          <a:p>
            <a:pPr algn="ctr" indent="0" marL="0">
              <a:buNone/>
            </a:pPr>
            <a:r>
              <a:rPr lang="en-US" sz="1150" i="1" dirty="0">
                <a:solidFill>
                  <a:srgbClr val="F8FAFC"/>
                </a:solidFill>
                <a:latin typeface="JetBrains Mono" pitchFamily="34" charset="0"/>
                <a:ea typeface="JetBrains Mono" pitchFamily="34" charset="-122"/>
                <a:cs typeface="JetBrains Mono" pitchFamily="34" charset="-120"/>
              </a:rPr>
              <a:t>Free tools stop at detection. Paid tools act, but only for American brokers, only while you pay, and only if you surrender custody of your data.</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The gap: why us, why now</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The sharpest argument in the pitch. It is legal, not technical.</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6 / 23</a:t>
            </a:r>
            <a:endParaRPr lang="en-US" sz="900" dirty="0"/>
          </a:p>
        </p:txBody>
      </p:sp>
      <p:pic>
        <p:nvPicPr>
          <p:cNvPr id="8" name="Image 1" descr="preencoded.png">    </p:cNvPr>
          <p:cNvPicPr>
            <a:picLocks noChangeAspect="1"/>
          </p:cNvPicPr>
          <p:nvPr/>
        </p:nvPicPr>
        <p:blipFill>
          <a:blip r:embed="rId2"/>
          <a:stretch>
            <a:fillRect/>
          </a:stretch>
        </p:blipFill>
        <p:spPr>
          <a:xfrm>
            <a:off x="508000" y="1005840"/>
            <a:ext cx="8128000" cy="3657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The solution: TraceOff</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The reveal. What it is, in one clear breath.</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7 / 23</a:t>
            </a:r>
            <a:endParaRPr lang="en-US" sz="900" dirty="0"/>
          </a:p>
        </p:txBody>
      </p:sp>
      <p:pic>
        <p:nvPicPr>
          <p:cNvPr id="8" name="Image 1" descr="preencoded.png">    </p:cNvPr>
          <p:cNvPicPr>
            <a:picLocks noChangeAspect="1"/>
          </p:cNvPicPr>
          <p:nvPr/>
        </p:nvPicPr>
        <p:blipFill>
          <a:blip r:embed="rId2"/>
          <a:stretch>
            <a:fillRect/>
          </a:stretch>
        </p:blipFill>
        <p:spPr>
          <a:xfrm>
            <a:off x="792480" y="932688"/>
            <a:ext cx="7559040" cy="2267712"/>
          </a:xfrm>
          <a:prstGeom prst="rect">
            <a:avLst/>
          </a:prstGeom>
        </p:spPr>
      </p:pic>
      <p:sp>
        <p:nvSpPr>
          <p:cNvPr id="9" name="Text 5"/>
          <p:cNvSpPr/>
          <p:nvPr/>
        </p:nvSpPr>
        <p:spPr>
          <a:xfrm>
            <a:off x="411480" y="3255264"/>
            <a:ext cx="8321040" cy="530352"/>
          </a:xfrm>
          <a:prstGeom prst="rect">
            <a:avLst/>
          </a:prstGeom>
          <a:noFill/>
          <a:ln/>
        </p:spPr>
        <p:txBody>
          <a:bodyPr wrap="square" rtlCol="0" anchor="ctr"/>
          <a:lstStyle/>
          <a:p>
            <a:pPr algn="ctr" indent="0" marL="0">
              <a:lnSpc>
                <a:spcPts val="1200"/>
              </a:lnSpc>
              <a:buNone/>
            </a:pPr>
            <a:r>
              <a:rPr lang="en-US" sz="950" i="1" dirty="0">
                <a:solidFill>
                  <a:srgbClr val="94A3B8"/>
                </a:solidFill>
                <a:latin typeface="JetBrains Mono" pitchFamily="34" charset="0"/>
                <a:ea typeface="JetBrains Mono" pitchFamily="34" charset="-122"/>
                <a:cs typeface="JetBrains Mono" pitchFamily="34" charset="-120"/>
              </a:rPr>
              <a:t>OSINT is the disciplined process of turning legally obtained public information into analysed intelligence [1]. Attackers already use it to build the picture on slide 4 [3]. We orchestrate the same class of tool, in reverse, as a consented self-audit. We assemble existing primitives; we do not rebuild them.</a:t>
            </a:r>
            <a:endParaRPr lang="en-US" sz="950" dirty="0"/>
          </a:p>
        </p:txBody>
      </p:sp>
      <p:sp>
        <p:nvSpPr>
          <p:cNvPr id="10" name="Shape 6"/>
          <p:cNvSpPr/>
          <p:nvPr/>
        </p:nvSpPr>
        <p:spPr>
          <a:xfrm>
            <a:off x="320040" y="3858768"/>
            <a:ext cx="2724912" cy="841248"/>
          </a:xfrm>
          <a:prstGeom prst="roundRect">
            <a:avLst>
              <a:gd name="adj" fmla="val 5435"/>
            </a:avLst>
          </a:prstGeom>
          <a:solidFill>
            <a:srgbClr val="0F172A"/>
          </a:solidFill>
          <a:ln w="15875">
            <a:solidFill>
              <a:srgbClr val="14B8A6"/>
            </a:solidFill>
            <a:prstDash val="solid"/>
          </a:ln>
        </p:spPr>
      </p:sp>
      <p:pic>
        <p:nvPicPr>
          <p:cNvPr id="11" name="Image 2" descr="preencoded.png">    </p:cNvPr>
          <p:cNvPicPr>
            <a:picLocks noChangeAspect="1"/>
          </p:cNvPicPr>
          <p:nvPr/>
        </p:nvPicPr>
        <p:blipFill>
          <a:blip r:embed="rId3"/>
          <a:stretch>
            <a:fillRect/>
          </a:stretch>
        </p:blipFill>
        <p:spPr>
          <a:xfrm>
            <a:off x="484632" y="3950208"/>
            <a:ext cx="292608" cy="292608"/>
          </a:xfrm>
          <a:prstGeom prst="rect">
            <a:avLst/>
          </a:prstGeom>
        </p:spPr>
      </p:pic>
      <p:sp>
        <p:nvSpPr>
          <p:cNvPr id="12" name="Text 7"/>
          <p:cNvSpPr/>
          <p:nvPr/>
        </p:nvSpPr>
        <p:spPr>
          <a:xfrm>
            <a:off x="850392" y="3895344"/>
            <a:ext cx="2084832" cy="384048"/>
          </a:xfrm>
          <a:prstGeom prst="rect">
            <a:avLst/>
          </a:prstGeom>
          <a:noFill/>
          <a:ln/>
        </p:spPr>
        <p:txBody>
          <a:bodyPr wrap="square" rtlCol="0" anchor="ctr"/>
          <a:lstStyle/>
          <a:p>
            <a:pPr indent="0" marL="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Stores nothing</a:t>
            </a:r>
            <a:endParaRPr lang="en-US" sz="1200" dirty="0"/>
          </a:p>
        </p:txBody>
      </p:sp>
      <p:sp>
        <p:nvSpPr>
          <p:cNvPr id="13" name="Text 8"/>
          <p:cNvSpPr/>
          <p:nvPr/>
        </p:nvSpPr>
        <p:spPr>
          <a:xfrm>
            <a:off x="502920" y="4297680"/>
            <a:ext cx="2359152" cy="384048"/>
          </a:xfrm>
          <a:prstGeom prst="rect">
            <a:avLst/>
          </a:prstGeom>
          <a:noFill/>
          <a:ln/>
        </p:spPr>
        <p:txBody>
          <a:bodyPr wrap="square" rtlCol="0" anchor="ctr"/>
          <a:lstStyle/>
          <a:p>
            <a:pPr indent="0" marL="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Session-only processing. No user database exists to breach, subpoena or sell.</a:t>
            </a:r>
            <a:endParaRPr lang="en-US" sz="850" dirty="0"/>
          </a:p>
        </p:txBody>
      </p:sp>
      <p:sp>
        <p:nvSpPr>
          <p:cNvPr id="14" name="Shape 9"/>
          <p:cNvSpPr/>
          <p:nvPr/>
        </p:nvSpPr>
        <p:spPr>
          <a:xfrm>
            <a:off x="3209544" y="3858768"/>
            <a:ext cx="2724912" cy="841248"/>
          </a:xfrm>
          <a:prstGeom prst="roundRect">
            <a:avLst>
              <a:gd name="adj" fmla="val 5435"/>
            </a:avLst>
          </a:prstGeom>
          <a:solidFill>
            <a:srgbClr val="0F172A"/>
          </a:solidFill>
          <a:ln w="15875">
            <a:solidFill>
              <a:srgbClr val="14B8A6"/>
            </a:solidFill>
            <a:prstDash val="solid"/>
          </a:ln>
        </p:spPr>
      </p:sp>
      <p:pic>
        <p:nvPicPr>
          <p:cNvPr id="15" name="Image 3" descr="preencoded.png">    </p:cNvPr>
          <p:cNvPicPr>
            <a:picLocks noChangeAspect="1"/>
          </p:cNvPicPr>
          <p:nvPr/>
        </p:nvPicPr>
        <p:blipFill>
          <a:blip r:embed="rId4"/>
          <a:stretch>
            <a:fillRect/>
          </a:stretch>
        </p:blipFill>
        <p:spPr>
          <a:xfrm>
            <a:off x="3374136" y="3950208"/>
            <a:ext cx="292608" cy="292608"/>
          </a:xfrm>
          <a:prstGeom prst="rect">
            <a:avLst/>
          </a:prstGeom>
        </p:spPr>
      </p:pic>
      <p:sp>
        <p:nvSpPr>
          <p:cNvPr id="16" name="Text 10"/>
          <p:cNvSpPr/>
          <p:nvPr/>
        </p:nvSpPr>
        <p:spPr>
          <a:xfrm>
            <a:off x="3739896" y="3895344"/>
            <a:ext cx="2084832" cy="384048"/>
          </a:xfrm>
          <a:prstGeom prst="rect">
            <a:avLst/>
          </a:prstGeom>
          <a:noFill/>
          <a:ln/>
        </p:spPr>
        <p:txBody>
          <a:bodyPr wrap="square" rtlCol="0" anchor="ctr"/>
          <a:lstStyle/>
          <a:p>
            <a:pPr indent="0" marL="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Empowerment,</a:t>
            </a:r>
            <a:endParaRPr lang="en-US" sz="1200" dirty="0"/>
          </a:p>
          <a:p>
            <a:pPr indent="0" marL="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not surveillance</a:t>
            </a:r>
            <a:endParaRPr lang="en-US" sz="1200" dirty="0"/>
          </a:p>
        </p:txBody>
      </p:sp>
      <p:sp>
        <p:nvSpPr>
          <p:cNvPr id="17" name="Text 11"/>
          <p:cNvSpPr/>
          <p:nvPr/>
        </p:nvSpPr>
        <p:spPr>
          <a:xfrm>
            <a:off x="3392424" y="4297680"/>
            <a:ext cx="2359152" cy="384048"/>
          </a:xfrm>
          <a:prstGeom prst="rect">
            <a:avLst/>
          </a:prstGeom>
          <a:noFill/>
          <a:ln/>
        </p:spPr>
        <p:txBody>
          <a:bodyPr wrap="square" rtlCol="0" anchor="ctr"/>
          <a:lstStyle/>
          <a:p>
            <a:pPr indent="0" marL="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We equip you to act for yourself rather than acting as your agent.</a:t>
            </a:r>
            <a:endParaRPr lang="en-US" sz="850" dirty="0"/>
          </a:p>
        </p:txBody>
      </p:sp>
      <p:sp>
        <p:nvSpPr>
          <p:cNvPr id="18" name="Shape 12"/>
          <p:cNvSpPr/>
          <p:nvPr/>
        </p:nvSpPr>
        <p:spPr>
          <a:xfrm>
            <a:off x="6099048" y="3858768"/>
            <a:ext cx="2724912" cy="841248"/>
          </a:xfrm>
          <a:prstGeom prst="roundRect">
            <a:avLst>
              <a:gd name="adj" fmla="val 5435"/>
            </a:avLst>
          </a:prstGeom>
          <a:solidFill>
            <a:srgbClr val="0F172A"/>
          </a:solidFill>
          <a:ln w="15875">
            <a:solidFill>
              <a:srgbClr val="14B8A6"/>
            </a:solidFill>
            <a:prstDash val="solid"/>
          </a:ln>
        </p:spPr>
      </p:sp>
      <p:pic>
        <p:nvPicPr>
          <p:cNvPr id="19" name="Image 4" descr="preencoded.png">    </p:cNvPr>
          <p:cNvPicPr>
            <a:picLocks noChangeAspect="1"/>
          </p:cNvPicPr>
          <p:nvPr/>
        </p:nvPicPr>
        <p:blipFill>
          <a:blip r:embed="rId5"/>
          <a:stretch>
            <a:fillRect/>
          </a:stretch>
        </p:blipFill>
        <p:spPr>
          <a:xfrm>
            <a:off x="6263640" y="3950208"/>
            <a:ext cx="292608" cy="292608"/>
          </a:xfrm>
          <a:prstGeom prst="rect">
            <a:avLst/>
          </a:prstGeom>
        </p:spPr>
      </p:pic>
      <p:sp>
        <p:nvSpPr>
          <p:cNvPr id="20" name="Text 13"/>
          <p:cNvSpPr/>
          <p:nvPr/>
        </p:nvSpPr>
        <p:spPr>
          <a:xfrm>
            <a:off x="6629400" y="3895344"/>
            <a:ext cx="2084832" cy="384048"/>
          </a:xfrm>
          <a:prstGeom prst="rect">
            <a:avLst/>
          </a:prstGeom>
          <a:noFill/>
          <a:ln/>
        </p:spPr>
        <p:txBody>
          <a:bodyPr wrap="square" rtlCol="0" anchor="ctr"/>
          <a:lstStyle/>
          <a:p>
            <a:pPr indent="0" marL="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OSINT for people</a:t>
            </a:r>
            <a:endParaRPr lang="en-US" sz="1200" dirty="0"/>
          </a:p>
          <a:p>
            <a:pPr indent="0" marL="0">
              <a:lnSpc>
                <a:spcPts val="1400"/>
              </a:lnSpc>
              <a:buNone/>
            </a:pPr>
            <a:r>
              <a:rPr lang="en-US" sz="1200" b="1" dirty="0">
                <a:solidFill>
                  <a:srgbClr val="14B8A6"/>
                </a:solidFill>
                <a:latin typeface="JetBrains Mono" pitchFamily="34" charset="0"/>
                <a:ea typeface="JetBrains Mono" pitchFamily="34" charset="-122"/>
                <a:cs typeface="JetBrains Mono" pitchFamily="34" charset="-120"/>
              </a:rPr>
              <a:t>who aren't technical</a:t>
            </a:r>
            <a:endParaRPr lang="en-US" sz="1200" dirty="0"/>
          </a:p>
        </p:txBody>
      </p:sp>
      <p:sp>
        <p:nvSpPr>
          <p:cNvPr id="21" name="Text 14"/>
          <p:cNvSpPr/>
          <p:nvPr/>
        </p:nvSpPr>
        <p:spPr>
          <a:xfrm>
            <a:off x="6281928" y="4297680"/>
            <a:ext cx="2359152" cy="384048"/>
          </a:xfrm>
          <a:prstGeom prst="rect">
            <a:avLst/>
          </a:prstGeom>
          <a:noFill/>
          <a:ln/>
        </p:spPr>
        <p:txBody>
          <a:bodyPr wrap="square" rtlCol="0" anchor="ctr"/>
          <a:lstStyle/>
          <a:p>
            <a:pPr indent="0" marL="0">
              <a:lnSpc>
                <a:spcPts val="1050"/>
              </a:lnSpc>
              <a:buNone/>
            </a:pPr>
            <a:r>
              <a:rPr lang="en-US" sz="850" dirty="0">
                <a:solidFill>
                  <a:srgbClr val="94A3B8"/>
                </a:solidFill>
                <a:latin typeface="JetBrains Mono" pitchFamily="34" charset="0"/>
                <a:ea typeface="JetBrains Mono" pitchFamily="34" charset="-122"/>
                <a:cs typeface="JetBrains Mono" pitchFamily="34" charset="-120"/>
              </a:rPr>
              <a:t>The tooling security professionals use, in the hands of the person it is about.</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Emerging technology</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Three core claims we defend, one declined by design, three simply rejected.</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8 / 23</a:t>
            </a:r>
            <a:endParaRPr lang="en-US" sz="900" dirty="0"/>
          </a:p>
        </p:txBody>
      </p:sp>
      <p:pic>
        <p:nvPicPr>
          <p:cNvPr id="8" name="Image 1" descr="preencoded.png">    </p:cNvPr>
          <p:cNvPicPr>
            <a:picLocks noChangeAspect="1"/>
          </p:cNvPicPr>
          <p:nvPr/>
        </p:nvPicPr>
        <p:blipFill>
          <a:blip r:embed="rId2"/>
          <a:stretch>
            <a:fillRect/>
          </a:stretch>
        </p:blipFill>
        <p:spPr>
          <a:xfrm>
            <a:off x="1612232" y="960120"/>
            <a:ext cx="5919537" cy="374904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Architecture: how it actually runs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Next.js · FastAPI · four sources in parallel · verify → scan → letter</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9 / 23</a:t>
            </a:r>
            <a:endParaRPr lang="en-US" sz="900" dirty="0"/>
          </a:p>
        </p:txBody>
      </p:sp>
      <p:pic>
        <p:nvPicPr>
          <p:cNvPr id="8" name="Image 1" descr="preencoded.png">    </p:cNvPr>
          <p:cNvPicPr>
            <a:picLocks noChangeAspect="1"/>
          </p:cNvPicPr>
          <p:nvPr/>
        </p:nvPicPr>
        <p:blipFill>
          <a:blip r:embed="rId2"/>
          <a:stretch>
            <a:fillRect/>
          </a:stretch>
        </p:blipFill>
        <p:spPr>
          <a:xfrm>
            <a:off x="1760220" y="960120"/>
            <a:ext cx="5623560" cy="37490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The build stack</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What it's built with, and what each piece is for.</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Alex</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10 / 23</a:t>
            </a:r>
            <a:endParaRPr lang="en-US" sz="900" dirty="0"/>
          </a:p>
        </p:txBody>
      </p:sp>
      <p:sp>
        <p:nvSpPr>
          <p:cNvPr id="8" name="Shape 5"/>
          <p:cNvSpPr/>
          <p:nvPr/>
        </p:nvSpPr>
        <p:spPr>
          <a:xfrm>
            <a:off x="411480" y="1024128"/>
            <a:ext cx="1943100" cy="1298448"/>
          </a:xfrm>
          <a:prstGeom prst="roundRect">
            <a:avLst>
              <a:gd name="adj" fmla="val 3521"/>
            </a:avLst>
          </a:prstGeom>
          <a:solidFill>
            <a:srgbClr val="0F172A"/>
          </a:solidFill>
          <a:ln w="12700">
            <a:solidFill>
              <a:srgbClr val="1E293B"/>
            </a:solidFill>
            <a:prstDash val="solid"/>
          </a:ln>
        </p:spPr>
      </p:sp>
      <p:sp>
        <p:nvSpPr>
          <p:cNvPr id="9" name="Shape 6"/>
          <p:cNvSpPr/>
          <p:nvPr/>
        </p:nvSpPr>
        <p:spPr>
          <a:xfrm>
            <a:off x="989838" y="1088136"/>
            <a:ext cx="786384" cy="786384"/>
          </a:xfrm>
          <a:prstGeom prst="roundRect">
            <a:avLst>
              <a:gd name="adj" fmla="val 6977"/>
            </a:avLst>
          </a:prstGeom>
          <a:solidFill>
            <a:srgbClr val="FFFFFF"/>
          </a:solidFill>
          <a:ln/>
        </p:spPr>
      </p:sp>
      <p:pic>
        <p:nvPicPr>
          <p:cNvPr id="10" name="Image 1" descr="preencoded.png">    </p:cNvPr>
          <p:cNvPicPr>
            <a:picLocks noChangeAspect="1"/>
          </p:cNvPicPr>
          <p:nvPr/>
        </p:nvPicPr>
        <p:blipFill>
          <a:blip r:embed="rId2"/>
          <a:stretch>
            <a:fillRect/>
          </a:stretch>
        </p:blipFill>
        <p:spPr>
          <a:xfrm>
            <a:off x="1126998" y="1225296"/>
            <a:ext cx="512064" cy="512064"/>
          </a:xfrm>
          <a:prstGeom prst="rect">
            <a:avLst/>
          </a:prstGeom>
        </p:spPr>
      </p:pic>
      <p:sp>
        <p:nvSpPr>
          <p:cNvPr id="11" name="Text 7"/>
          <p:cNvSpPr/>
          <p:nvPr/>
        </p:nvSpPr>
        <p:spPr>
          <a:xfrm>
            <a:off x="466344" y="1901952"/>
            <a:ext cx="1833372" cy="219456"/>
          </a:xfrm>
          <a:prstGeom prst="rect">
            <a:avLst/>
          </a:prstGeom>
          <a:noFill/>
          <a:ln/>
        </p:spPr>
        <p:txBody>
          <a:bodyPr wrap="square" rtlCol="0" anchor="ctr"/>
          <a:lstStyle/>
          <a:p>
            <a:pPr algn="ctr" indent="0" marL="0">
              <a:buNone/>
            </a:pPr>
            <a:r>
              <a:rPr lang="en-US" sz="1200" b="1" dirty="0">
                <a:solidFill>
                  <a:srgbClr val="F8FAFC"/>
                </a:solidFill>
                <a:latin typeface="JetBrains Mono" pitchFamily="34" charset="0"/>
                <a:ea typeface="JetBrains Mono" pitchFamily="34" charset="-122"/>
                <a:cs typeface="JetBrains Mono" pitchFamily="34" charset="-120"/>
              </a:rPr>
              <a:t>Python</a:t>
            </a:r>
            <a:endParaRPr lang="en-US" sz="1200" dirty="0"/>
          </a:p>
        </p:txBody>
      </p:sp>
      <p:sp>
        <p:nvSpPr>
          <p:cNvPr id="12" name="Text 8"/>
          <p:cNvSpPr/>
          <p:nvPr/>
        </p:nvSpPr>
        <p:spPr>
          <a:xfrm>
            <a:off x="466344" y="2103120"/>
            <a:ext cx="1833372" cy="182880"/>
          </a:xfrm>
          <a:prstGeom prst="rect">
            <a:avLst/>
          </a:prstGeom>
          <a:noFill/>
          <a:ln/>
        </p:spPr>
        <p:txBody>
          <a:bodyPr wrap="square" rtlCol="0" anchor="ctr"/>
          <a:lstStyle/>
          <a:p>
            <a:pPr algn="ctr" indent="0" marL="0">
              <a:buNone/>
            </a:pPr>
            <a:r>
              <a:rPr lang="en-US" sz="820" dirty="0">
                <a:solidFill>
                  <a:srgbClr val="94A3B8"/>
                </a:solidFill>
                <a:latin typeface="JetBrains Mono" pitchFamily="34" charset="0"/>
                <a:ea typeface="JetBrains Mono" pitchFamily="34" charset="-122"/>
                <a:cs typeface="JetBrains Mono" pitchFamily="34" charset="-120"/>
              </a:rPr>
              <a:t>backend language</a:t>
            </a:r>
            <a:endParaRPr lang="en-US" sz="820" dirty="0"/>
          </a:p>
        </p:txBody>
      </p:sp>
      <p:sp>
        <p:nvSpPr>
          <p:cNvPr id="13" name="Shape 9"/>
          <p:cNvSpPr/>
          <p:nvPr/>
        </p:nvSpPr>
        <p:spPr>
          <a:xfrm>
            <a:off x="2537460" y="1024128"/>
            <a:ext cx="1943100" cy="1298448"/>
          </a:xfrm>
          <a:prstGeom prst="roundRect">
            <a:avLst>
              <a:gd name="adj" fmla="val 3521"/>
            </a:avLst>
          </a:prstGeom>
          <a:solidFill>
            <a:srgbClr val="0F172A"/>
          </a:solidFill>
          <a:ln w="12700">
            <a:solidFill>
              <a:srgbClr val="1E293B"/>
            </a:solidFill>
            <a:prstDash val="solid"/>
          </a:ln>
        </p:spPr>
      </p:sp>
      <p:sp>
        <p:nvSpPr>
          <p:cNvPr id="14" name="Shape 10"/>
          <p:cNvSpPr/>
          <p:nvPr/>
        </p:nvSpPr>
        <p:spPr>
          <a:xfrm>
            <a:off x="3115818" y="1088136"/>
            <a:ext cx="786384" cy="786384"/>
          </a:xfrm>
          <a:prstGeom prst="roundRect">
            <a:avLst>
              <a:gd name="adj" fmla="val 6977"/>
            </a:avLst>
          </a:prstGeom>
          <a:solidFill>
            <a:srgbClr val="FFFFFF"/>
          </a:solidFill>
          <a:ln/>
        </p:spPr>
      </p:sp>
      <p:pic>
        <p:nvPicPr>
          <p:cNvPr id="15" name="Image 2" descr="preencoded.png">    </p:cNvPr>
          <p:cNvPicPr>
            <a:picLocks noChangeAspect="1"/>
          </p:cNvPicPr>
          <p:nvPr/>
        </p:nvPicPr>
        <p:blipFill>
          <a:blip r:embed="rId3"/>
          <a:stretch>
            <a:fillRect/>
          </a:stretch>
        </p:blipFill>
        <p:spPr>
          <a:xfrm>
            <a:off x="3252978" y="1225296"/>
            <a:ext cx="512064" cy="512064"/>
          </a:xfrm>
          <a:prstGeom prst="rect">
            <a:avLst/>
          </a:prstGeom>
        </p:spPr>
      </p:pic>
      <p:sp>
        <p:nvSpPr>
          <p:cNvPr id="16" name="Text 11"/>
          <p:cNvSpPr/>
          <p:nvPr/>
        </p:nvSpPr>
        <p:spPr>
          <a:xfrm>
            <a:off x="2592324" y="1901952"/>
            <a:ext cx="1833372" cy="219456"/>
          </a:xfrm>
          <a:prstGeom prst="rect">
            <a:avLst/>
          </a:prstGeom>
          <a:noFill/>
          <a:ln/>
        </p:spPr>
        <p:txBody>
          <a:bodyPr wrap="square" rtlCol="0" anchor="ctr"/>
          <a:lstStyle/>
          <a:p>
            <a:pPr algn="ctr" indent="0" marL="0">
              <a:buNone/>
            </a:pPr>
            <a:r>
              <a:rPr lang="en-US" sz="1200" b="1" dirty="0">
                <a:solidFill>
                  <a:srgbClr val="F8FAFC"/>
                </a:solidFill>
                <a:latin typeface="JetBrains Mono" pitchFamily="34" charset="0"/>
                <a:ea typeface="JetBrains Mono" pitchFamily="34" charset="-122"/>
                <a:cs typeface="JetBrains Mono" pitchFamily="34" charset="-120"/>
              </a:rPr>
              <a:t>FastAPI</a:t>
            </a:r>
            <a:endParaRPr lang="en-US" sz="1200" dirty="0"/>
          </a:p>
        </p:txBody>
      </p:sp>
      <p:sp>
        <p:nvSpPr>
          <p:cNvPr id="17" name="Text 12"/>
          <p:cNvSpPr/>
          <p:nvPr/>
        </p:nvSpPr>
        <p:spPr>
          <a:xfrm>
            <a:off x="2592324" y="2103120"/>
            <a:ext cx="1833372" cy="182880"/>
          </a:xfrm>
          <a:prstGeom prst="rect">
            <a:avLst/>
          </a:prstGeom>
          <a:noFill/>
          <a:ln/>
        </p:spPr>
        <p:txBody>
          <a:bodyPr wrap="square" rtlCol="0" anchor="ctr"/>
          <a:lstStyle/>
          <a:p>
            <a:pPr algn="ctr" indent="0" marL="0">
              <a:buNone/>
            </a:pPr>
            <a:r>
              <a:rPr lang="en-US" sz="820" dirty="0">
                <a:solidFill>
                  <a:srgbClr val="94A3B8"/>
                </a:solidFill>
                <a:latin typeface="JetBrains Mono" pitchFamily="34" charset="0"/>
                <a:ea typeface="JetBrains Mono" pitchFamily="34" charset="-122"/>
                <a:cs typeface="JetBrains Mono" pitchFamily="34" charset="-120"/>
              </a:rPr>
              <a:t>backend framework</a:t>
            </a:r>
            <a:endParaRPr lang="en-US" sz="820" dirty="0"/>
          </a:p>
        </p:txBody>
      </p:sp>
      <p:sp>
        <p:nvSpPr>
          <p:cNvPr id="18" name="Shape 13"/>
          <p:cNvSpPr/>
          <p:nvPr/>
        </p:nvSpPr>
        <p:spPr>
          <a:xfrm>
            <a:off x="4663440" y="1024128"/>
            <a:ext cx="1943100" cy="1298448"/>
          </a:xfrm>
          <a:prstGeom prst="roundRect">
            <a:avLst>
              <a:gd name="adj" fmla="val 3521"/>
            </a:avLst>
          </a:prstGeom>
          <a:solidFill>
            <a:srgbClr val="0F172A"/>
          </a:solidFill>
          <a:ln w="12700">
            <a:solidFill>
              <a:srgbClr val="1E293B"/>
            </a:solidFill>
            <a:prstDash val="solid"/>
          </a:ln>
        </p:spPr>
      </p:sp>
      <p:sp>
        <p:nvSpPr>
          <p:cNvPr id="19" name="Shape 14"/>
          <p:cNvSpPr/>
          <p:nvPr/>
        </p:nvSpPr>
        <p:spPr>
          <a:xfrm>
            <a:off x="5241798" y="1088136"/>
            <a:ext cx="786384" cy="786384"/>
          </a:xfrm>
          <a:prstGeom prst="roundRect">
            <a:avLst>
              <a:gd name="adj" fmla="val 6977"/>
            </a:avLst>
          </a:prstGeom>
          <a:solidFill>
            <a:srgbClr val="FFFFFF"/>
          </a:solidFill>
          <a:ln/>
        </p:spPr>
      </p:sp>
      <p:pic>
        <p:nvPicPr>
          <p:cNvPr id="20" name="Image 3" descr="preencoded.png">    </p:cNvPr>
          <p:cNvPicPr>
            <a:picLocks noChangeAspect="1"/>
          </p:cNvPicPr>
          <p:nvPr/>
        </p:nvPicPr>
        <p:blipFill>
          <a:blip r:embed="rId4"/>
          <a:stretch>
            <a:fillRect/>
          </a:stretch>
        </p:blipFill>
        <p:spPr>
          <a:xfrm>
            <a:off x="5378958" y="1225296"/>
            <a:ext cx="512064" cy="512064"/>
          </a:xfrm>
          <a:prstGeom prst="rect">
            <a:avLst/>
          </a:prstGeom>
        </p:spPr>
      </p:pic>
      <p:sp>
        <p:nvSpPr>
          <p:cNvPr id="21" name="Text 15"/>
          <p:cNvSpPr/>
          <p:nvPr/>
        </p:nvSpPr>
        <p:spPr>
          <a:xfrm>
            <a:off x="4718304" y="1901952"/>
            <a:ext cx="1833372" cy="219456"/>
          </a:xfrm>
          <a:prstGeom prst="rect">
            <a:avLst/>
          </a:prstGeom>
          <a:noFill/>
          <a:ln/>
        </p:spPr>
        <p:txBody>
          <a:bodyPr wrap="square" rtlCol="0" anchor="ctr"/>
          <a:lstStyle/>
          <a:p>
            <a:pPr algn="ctr" indent="0" marL="0">
              <a:buNone/>
            </a:pPr>
            <a:r>
              <a:rPr lang="en-US" sz="1200" b="1" dirty="0">
                <a:solidFill>
                  <a:srgbClr val="F8FAFC"/>
                </a:solidFill>
                <a:latin typeface="JetBrains Mono" pitchFamily="34" charset="0"/>
                <a:ea typeface="JetBrains Mono" pitchFamily="34" charset="-122"/>
                <a:cs typeface="JetBrains Mono" pitchFamily="34" charset="-120"/>
              </a:rPr>
              <a:t>TypeScript</a:t>
            </a:r>
            <a:endParaRPr lang="en-US" sz="1200" dirty="0"/>
          </a:p>
        </p:txBody>
      </p:sp>
      <p:sp>
        <p:nvSpPr>
          <p:cNvPr id="22" name="Text 16"/>
          <p:cNvSpPr/>
          <p:nvPr/>
        </p:nvSpPr>
        <p:spPr>
          <a:xfrm>
            <a:off x="4718304" y="2103120"/>
            <a:ext cx="1833372" cy="182880"/>
          </a:xfrm>
          <a:prstGeom prst="rect">
            <a:avLst/>
          </a:prstGeom>
          <a:noFill/>
          <a:ln/>
        </p:spPr>
        <p:txBody>
          <a:bodyPr wrap="square" rtlCol="0" anchor="ctr"/>
          <a:lstStyle/>
          <a:p>
            <a:pPr algn="ctr" indent="0" marL="0">
              <a:buNone/>
            </a:pPr>
            <a:r>
              <a:rPr lang="en-US" sz="820" dirty="0">
                <a:solidFill>
                  <a:srgbClr val="94A3B8"/>
                </a:solidFill>
                <a:latin typeface="JetBrains Mono" pitchFamily="34" charset="0"/>
                <a:ea typeface="JetBrains Mono" pitchFamily="34" charset="-122"/>
                <a:cs typeface="JetBrains Mono" pitchFamily="34" charset="-120"/>
              </a:rPr>
              <a:t>typed frontend</a:t>
            </a:r>
            <a:endParaRPr lang="en-US" sz="820" dirty="0"/>
          </a:p>
        </p:txBody>
      </p:sp>
      <p:sp>
        <p:nvSpPr>
          <p:cNvPr id="23" name="Shape 17"/>
          <p:cNvSpPr/>
          <p:nvPr/>
        </p:nvSpPr>
        <p:spPr>
          <a:xfrm>
            <a:off x="6789420" y="1024128"/>
            <a:ext cx="1943100" cy="1298448"/>
          </a:xfrm>
          <a:prstGeom prst="roundRect">
            <a:avLst>
              <a:gd name="adj" fmla="val 3521"/>
            </a:avLst>
          </a:prstGeom>
          <a:solidFill>
            <a:srgbClr val="0F172A"/>
          </a:solidFill>
          <a:ln w="12700">
            <a:solidFill>
              <a:srgbClr val="1E293B"/>
            </a:solidFill>
            <a:prstDash val="solid"/>
          </a:ln>
        </p:spPr>
      </p:sp>
      <p:sp>
        <p:nvSpPr>
          <p:cNvPr id="24" name="Shape 18"/>
          <p:cNvSpPr/>
          <p:nvPr/>
        </p:nvSpPr>
        <p:spPr>
          <a:xfrm>
            <a:off x="7367778" y="1088136"/>
            <a:ext cx="786384" cy="786384"/>
          </a:xfrm>
          <a:prstGeom prst="roundRect">
            <a:avLst>
              <a:gd name="adj" fmla="val 6977"/>
            </a:avLst>
          </a:prstGeom>
          <a:solidFill>
            <a:srgbClr val="FFFFFF"/>
          </a:solidFill>
          <a:ln/>
        </p:spPr>
      </p:sp>
      <p:pic>
        <p:nvPicPr>
          <p:cNvPr id="25" name="Image 4" descr="preencoded.png">    </p:cNvPr>
          <p:cNvPicPr>
            <a:picLocks noChangeAspect="1"/>
          </p:cNvPicPr>
          <p:nvPr/>
        </p:nvPicPr>
        <p:blipFill>
          <a:blip r:embed="rId5"/>
          <a:stretch>
            <a:fillRect/>
          </a:stretch>
        </p:blipFill>
        <p:spPr>
          <a:xfrm>
            <a:off x="7504938" y="1225296"/>
            <a:ext cx="512064" cy="512064"/>
          </a:xfrm>
          <a:prstGeom prst="rect">
            <a:avLst/>
          </a:prstGeom>
        </p:spPr>
      </p:pic>
      <p:sp>
        <p:nvSpPr>
          <p:cNvPr id="26" name="Text 19"/>
          <p:cNvSpPr/>
          <p:nvPr/>
        </p:nvSpPr>
        <p:spPr>
          <a:xfrm>
            <a:off x="6844284" y="1901952"/>
            <a:ext cx="1833372" cy="219456"/>
          </a:xfrm>
          <a:prstGeom prst="rect">
            <a:avLst/>
          </a:prstGeom>
          <a:noFill/>
          <a:ln/>
        </p:spPr>
        <p:txBody>
          <a:bodyPr wrap="square" rtlCol="0" anchor="ctr"/>
          <a:lstStyle/>
          <a:p>
            <a:pPr algn="ctr" indent="0" marL="0">
              <a:buNone/>
            </a:pPr>
            <a:r>
              <a:rPr lang="en-US" sz="1200" b="1" dirty="0">
                <a:solidFill>
                  <a:srgbClr val="F8FAFC"/>
                </a:solidFill>
                <a:latin typeface="JetBrains Mono" pitchFamily="34" charset="0"/>
                <a:ea typeface="JetBrains Mono" pitchFamily="34" charset="-122"/>
                <a:cs typeface="JetBrains Mono" pitchFamily="34" charset="-120"/>
              </a:rPr>
              <a:t>Next.js</a:t>
            </a:r>
            <a:endParaRPr lang="en-US" sz="1200" dirty="0"/>
          </a:p>
        </p:txBody>
      </p:sp>
      <p:sp>
        <p:nvSpPr>
          <p:cNvPr id="27" name="Text 20"/>
          <p:cNvSpPr/>
          <p:nvPr/>
        </p:nvSpPr>
        <p:spPr>
          <a:xfrm>
            <a:off x="6844284" y="2103120"/>
            <a:ext cx="1833372" cy="182880"/>
          </a:xfrm>
          <a:prstGeom prst="rect">
            <a:avLst/>
          </a:prstGeom>
          <a:noFill/>
          <a:ln/>
        </p:spPr>
        <p:txBody>
          <a:bodyPr wrap="square" rtlCol="0" anchor="ctr"/>
          <a:lstStyle/>
          <a:p>
            <a:pPr algn="ctr" indent="0" marL="0">
              <a:buNone/>
            </a:pPr>
            <a:r>
              <a:rPr lang="en-US" sz="820" dirty="0">
                <a:solidFill>
                  <a:srgbClr val="94A3B8"/>
                </a:solidFill>
                <a:latin typeface="JetBrains Mono" pitchFamily="34" charset="0"/>
                <a:ea typeface="JetBrains Mono" pitchFamily="34" charset="-122"/>
                <a:cs typeface="JetBrains Mono" pitchFamily="34" charset="-120"/>
              </a:rPr>
              <a:t>frontend framework</a:t>
            </a:r>
            <a:endParaRPr lang="en-US" sz="820" dirty="0"/>
          </a:p>
        </p:txBody>
      </p:sp>
      <p:sp>
        <p:nvSpPr>
          <p:cNvPr id="28" name="Shape 21"/>
          <p:cNvSpPr/>
          <p:nvPr/>
        </p:nvSpPr>
        <p:spPr>
          <a:xfrm>
            <a:off x="411480" y="2542032"/>
            <a:ext cx="1956816" cy="1481328"/>
          </a:xfrm>
          <a:prstGeom prst="roundRect">
            <a:avLst>
              <a:gd name="adj" fmla="val 3086"/>
            </a:avLst>
          </a:prstGeom>
          <a:solidFill>
            <a:srgbClr val="0F172A"/>
          </a:solidFill>
          <a:ln w="25400">
            <a:solidFill>
              <a:srgbClr val="0F766E"/>
            </a:solidFill>
            <a:prstDash val="solid"/>
          </a:ln>
        </p:spPr>
      </p:sp>
      <p:pic>
        <p:nvPicPr>
          <p:cNvPr id="29" name="Image 5" descr="preencoded.png">    </p:cNvPr>
          <p:cNvPicPr>
            <a:picLocks noChangeAspect="1"/>
          </p:cNvPicPr>
          <p:nvPr/>
        </p:nvPicPr>
        <p:blipFill>
          <a:blip r:embed="rId6"/>
          <a:stretch>
            <a:fillRect/>
          </a:stretch>
        </p:blipFill>
        <p:spPr>
          <a:xfrm>
            <a:off x="1216152" y="2688336"/>
            <a:ext cx="347472" cy="347472"/>
          </a:xfrm>
          <a:prstGeom prst="rect">
            <a:avLst/>
          </a:prstGeom>
        </p:spPr>
      </p:pic>
      <p:sp>
        <p:nvSpPr>
          <p:cNvPr id="30" name="Text 22"/>
          <p:cNvSpPr/>
          <p:nvPr/>
        </p:nvSpPr>
        <p:spPr>
          <a:xfrm>
            <a:off x="502920" y="3108960"/>
            <a:ext cx="1773936" cy="237744"/>
          </a:xfrm>
          <a:prstGeom prst="rect">
            <a:avLst/>
          </a:prstGeom>
          <a:noFill/>
          <a:ln/>
        </p:spPr>
        <p:txBody>
          <a:bodyPr wrap="square" rtlCol="0" anchor="ctr"/>
          <a:lstStyle/>
          <a:p>
            <a:pPr algn="ctr" indent="0" marL="0">
              <a:buNone/>
            </a:pPr>
            <a:r>
              <a:rPr lang="en-US" sz="1250" b="1" dirty="0">
                <a:solidFill>
                  <a:srgbClr val="0F766E"/>
                </a:solidFill>
                <a:latin typeface="JetBrains Mono" pitchFamily="34" charset="0"/>
                <a:ea typeface="JetBrains Mono" pitchFamily="34" charset="-122"/>
                <a:cs typeface="JetBrains Mono" pitchFamily="34" charset="-120"/>
              </a:rPr>
              <a:t>HIBP</a:t>
            </a:r>
            <a:endParaRPr lang="en-US" sz="1250" dirty="0"/>
          </a:p>
        </p:txBody>
      </p:sp>
      <p:sp>
        <p:nvSpPr>
          <p:cNvPr id="31" name="Text 23"/>
          <p:cNvSpPr/>
          <p:nvPr/>
        </p:nvSpPr>
        <p:spPr>
          <a:xfrm>
            <a:off x="502920" y="3364992"/>
            <a:ext cx="1773936" cy="329184"/>
          </a:xfrm>
          <a:prstGeom prst="rect">
            <a:avLst/>
          </a:prstGeom>
          <a:noFill/>
          <a:ln/>
        </p:spPr>
        <p:txBody>
          <a:bodyPr wrap="square" rtlCol="0" anchor="ctr"/>
          <a:lstStyle/>
          <a:p>
            <a:pPr algn="ct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Breach exposure</a:t>
            </a:r>
            <a:endParaRPr lang="en-US" sz="900" dirty="0"/>
          </a:p>
        </p:txBody>
      </p:sp>
      <p:sp>
        <p:nvSpPr>
          <p:cNvPr id="32" name="Text 24"/>
          <p:cNvSpPr/>
          <p:nvPr/>
        </p:nvSpPr>
        <p:spPr>
          <a:xfrm>
            <a:off x="502920" y="3730752"/>
            <a:ext cx="1773936" cy="256032"/>
          </a:xfrm>
          <a:prstGeom prst="rect">
            <a:avLst/>
          </a:prstGeom>
          <a:noFill/>
          <a:ln/>
        </p:spPr>
        <p:txBody>
          <a:bodyPr wrap="square" rtlCol="0" anchor="ctr"/>
          <a:lstStyle/>
          <a:p>
            <a:pPr algn="ctr" indent="0" marL="0">
              <a:lnSpc>
                <a:spcPts val="1000"/>
              </a:lnSpc>
              <a:buNone/>
            </a:pPr>
            <a:r>
              <a:rPr lang="en-US" sz="780" dirty="0">
                <a:solidFill>
                  <a:srgbClr val="94A3B8"/>
                </a:solidFill>
                <a:latin typeface="JetBrains Mono" pitchFamily="34" charset="0"/>
                <a:ea typeface="JetBrains Mono" pitchFamily="34" charset="-122"/>
                <a:cs typeface="JetBrains Mono" pitchFamily="34" charset="-120"/>
              </a:rPr>
              <a:t>commercial API · primary</a:t>
            </a:r>
            <a:endParaRPr lang="en-US" sz="780" dirty="0"/>
          </a:p>
        </p:txBody>
      </p:sp>
      <p:sp>
        <p:nvSpPr>
          <p:cNvPr id="33" name="Shape 25"/>
          <p:cNvSpPr/>
          <p:nvPr/>
        </p:nvSpPr>
        <p:spPr>
          <a:xfrm>
            <a:off x="2532888" y="2542032"/>
            <a:ext cx="1956816" cy="1481328"/>
          </a:xfrm>
          <a:prstGeom prst="roundRect">
            <a:avLst>
              <a:gd name="adj" fmla="val 3086"/>
            </a:avLst>
          </a:prstGeom>
          <a:solidFill>
            <a:srgbClr val="0F172A"/>
          </a:solidFill>
          <a:ln w="25400">
            <a:solidFill>
              <a:srgbClr val="14B8A6"/>
            </a:solidFill>
            <a:prstDash val="solid"/>
          </a:ln>
        </p:spPr>
      </p:sp>
      <p:pic>
        <p:nvPicPr>
          <p:cNvPr id="34" name="Image 6" descr="preencoded.png">    </p:cNvPr>
          <p:cNvPicPr>
            <a:picLocks noChangeAspect="1"/>
          </p:cNvPicPr>
          <p:nvPr/>
        </p:nvPicPr>
        <p:blipFill>
          <a:blip r:embed="rId7"/>
          <a:stretch>
            <a:fillRect/>
          </a:stretch>
        </p:blipFill>
        <p:spPr>
          <a:xfrm>
            <a:off x="3337560" y="2688336"/>
            <a:ext cx="347472" cy="347472"/>
          </a:xfrm>
          <a:prstGeom prst="rect">
            <a:avLst/>
          </a:prstGeom>
        </p:spPr>
      </p:pic>
      <p:sp>
        <p:nvSpPr>
          <p:cNvPr id="35" name="Text 26"/>
          <p:cNvSpPr/>
          <p:nvPr/>
        </p:nvSpPr>
        <p:spPr>
          <a:xfrm>
            <a:off x="2624328" y="3108960"/>
            <a:ext cx="1773936" cy="237744"/>
          </a:xfrm>
          <a:prstGeom prst="rect">
            <a:avLst/>
          </a:prstGeom>
          <a:noFill/>
          <a:ln/>
        </p:spPr>
        <p:txBody>
          <a:bodyPr wrap="square" rtlCol="0" anchor="ctr"/>
          <a:lstStyle/>
          <a:p>
            <a:pPr algn="ctr" indent="0" marL="0">
              <a:buNone/>
            </a:pPr>
            <a:r>
              <a:rPr lang="en-US" sz="1250" b="1" dirty="0">
                <a:solidFill>
                  <a:srgbClr val="14B8A6"/>
                </a:solidFill>
                <a:latin typeface="JetBrains Mono" pitchFamily="34" charset="0"/>
                <a:ea typeface="JetBrains Mono" pitchFamily="34" charset="-122"/>
                <a:cs typeface="JetBrains Mono" pitchFamily="34" charset="-120"/>
              </a:rPr>
              <a:t>Maigret</a:t>
            </a:r>
            <a:endParaRPr lang="en-US" sz="1250" dirty="0"/>
          </a:p>
        </p:txBody>
      </p:sp>
      <p:sp>
        <p:nvSpPr>
          <p:cNvPr id="36" name="Text 27"/>
          <p:cNvSpPr/>
          <p:nvPr/>
        </p:nvSpPr>
        <p:spPr>
          <a:xfrm>
            <a:off x="2624328" y="3364992"/>
            <a:ext cx="1773936" cy="329184"/>
          </a:xfrm>
          <a:prstGeom prst="rect">
            <a:avLst/>
          </a:prstGeom>
          <a:noFill/>
          <a:ln/>
        </p:spPr>
        <p:txBody>
          <a:bodyPr wrap="square" rtlCol="0" anchor="ctr"/>
          <a:lstStyle/>
          <a:p>
            <a:pPr algn="ct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Account discovery</a:t>
            </a:r>
            <a:endParaRPr lang="en-US" sz="900" dirty="0"/>
          </a:p>
        </p:txBody>
      </p:sp>
      <p:sp>
        <p:nvSpPr>
          <p:cNvPr id="37" name="Text 28"/>
          <p:cNvSpPr/>
          <p:nvPr/>
        </p:nvSpPr>
        <p:spPr>
          <a:xfrm>
            <a:off x="2624328" y="3730752"/>
            <a:ext cx="1773936" cy="256032"/>
          </a:xfrm>
          <a:prstGeom prst="rect">
            <a:avLst/>
          </a:prstGeom>
          <a:noFill/>
          <a:ln/>
        </p:spPr>
        <p:txBody>
          <a:bodyPr wrap="square" rtlCol="0" anchor="ctr"/>
          <a:lstStyle/>
          <a:p>
            <a:pPr algn="ctr" indent="0" marL="0">
              <a:lnSpc>
                <a:spcPts val="1000"/>
              </a:lnSpc>
              <a:buNone/>
            </a:pPr>
            <a:r>
              <a:rPr lang="en-US" sz="780" dirty="0">
                <a:solidFill>
                  <a:srgbClr val="94A3B8"/>
                </a:solidFill>
                <a:latin typeface="JetBrains Mono" pitchFamily="34" charset="0"/>
                <a:ea typeface="JetBrains Mono" pitchFamily="34" charset="-122"/>
                <a:cs typeface="JetBrains Mono" pitchFamily="34" charset="-120"/>
              </a:rPr>
              <a:t>36k★ · MIT · primary</a:t>
            </a:r>
            <a:endParaRPr lang="en-US" sz="780" dirty="0"/>
          </a:p>
        </p:txBody>
      </p:sp>
      <p:sp>
        <p:nvSpPr>
          <p:cNvPr id="38" name="Shape 29"/>
          <p:cNvSpPr/>
          <p:nvPr/>
        </p:nvSpPr>
        <p:spPr>
          <a:xfrm>
            <a:off x="4654296" y="2542032"/>
            <a:ext cx="1956816" cy="1481328"/>
          </a:xfrm>
          <a:prstGeom prst="roundRect">
            <a:avLst>
              <a:gd name="adj" fmla="val 3086"/>
            </a:avLst>
          </a:prstGeom>
          <a:solidFill>
            <a:srgbClr val="0F172A"/>
          </a:solidFill>
          <a:ln w="25400">
            <a:solidFill>
              <a:srgbClr val="14B8A6"/>
            </a:solidFill>
            <a:prstDash val="solid"/>
          </a:ln>
        </p:spPr>
      </p:sp>
      <p:pic>
        <p:nvPicPr>
          <p:cNvPr id="39" name="Image 7" descr="preencoded.png">    </p:cNvPr>
          <p:cNvPicPr>
            <a:picLocks noChangeAspect="1"/>
          </p:cNvPicPr>
          <p:nvPr/>
        </p:nvPicPr>
        <p:blipFill>
          <a:blip r:embed="rId8"/>
          <a:stretch>
            <a:fillRect/>
          </a:stretch>
        </p:blipFill>
        <p:spPr>
          <a:xfrm>
            <a:off x="5458968" y="2688336"/>
            <a:ext cx="347472" cy="347472"/>
          </a:xfrm>
          <a:prstGeom prst="rect">
            <a:avLst/>
          </a:prstGeom>
        </p:spPr>
      </p:pic>
      <p:sp>
        <p:nvSpPr>
          <p:cNvPr id="40" name="Text 30"/>
          <p:cNvSpPr/>
          <p:nvPr/>
        </p:nvSpPr>
        <p:spPr>
          <a:xfrm>
            <a:off x="4745736" y="3108960"/>
            <a:ext cx="1773936" cy="237744"/>
          </a:xfrm>
          <a:prstGeom prst="rect">
            <a:avLst/>
          </a:prstGeom>
          <a:noFill/>
          <a:ln/>
        </p:spPr>
        <p:txBody>
          <a:bodyPr wrap="square" rtlCol="0" anchor="ctr"/>
          <a:lstStyle/>
          <a:p>
            <a:pPr algn="ctr" indent="0" marL="0">
              <a:buNone/>
            </a:pPr>
            <a:r>
              <a:rPr lang="en-US" sz="1250" b="1" dirty="0">
                <a:solidFill>
                  <a:srgbClr val="14B8A6"/>
                </a:solidFill>
                <a:latin typeface="JetBrains Mono" pitchFamily="34" charset="0"/>
                <a:ea typeface="JetBrains Mono" pitchFamily="34" charset="-122"/>
                <a:cs typeface="JetBrains Mono" pitchFamily="34" charset="-120"/>
              </a:rPr>
              <a:t>Sherlock</a:t>
            </a:r>
            <a:endParaRPr lang="en-US" sz="1250" dirty="0"/>
          </a:p>
        </p:txBody>
      </p:sp>
      <p:sp>
        <p:nvSpPr>
          <p:cNvPr id="41" name="Text 31"/>
          <p:cNvSpPr/>
          <p:nvPr/>
        </p:nvSpPr>
        <p:spPr>
          <a:xfrm>
            <a:off x="4745736" y="3364992"/>
            <a:ext cx="1773936" cy="329184"/>
          </a:xfrm>
          <a:prstGeom prst="rect">
            <a:avLst/>
          </a:prstGeom>
          <a:noFill/>
          <a:ln/>
        </p:spPr>
        <p:txBody>
          <a:bodyPr wrap="square" rtlCol="0" anchor="ctr"/>
          <a:lstStyle/>
          <a:p>
            <a:pPr algn="ct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Cross-check</a:t>
            </a:r>
            <a:endParaRPr lang="en-US" sz="900" dirty="0"/>
          </a:p>
        </p:txBody>
      </p:sp>
      <p:sp>
        <p:nvSpPr>
          <p:cNvPr id="42" name="Text 32"/>
          <p:cNvSpPr/>
          <p:nvPr/>
        </p:nvSpPr>
        <p:spPr>
          <a:xfrm>
            <a:off x="4745736" y="3730752"/>
            <a:ext cx="1773936" cy="256032"/>
          </a:xfrm>
          <a:prstGeom prst="rect">
            <a:avLst/>
          </a:prstGeom>
          <a:noFill/>
          <a:ln/>
        </p:spPr>
        <p:txBody>
          <a:bodyPr wrap="square" rtlCol="0" anchor="ctr"/>
          <a:lstStyle/>
          <a:p>
            <a:pPr algn="ctr" indent="0" marL="0">
              <a:lnSpc>
                <a:spcPts val="1000"/>
              </a:lnSpc>
              <a:buNone/>
            </a:pPr>
            <a:r>
              <a:rPr lang="en-US" sz="780" dirty="0">
                <a:solidFill>
                  <a:srgbClr val="94A3B8"/>
                </a:solidFill>
                <a:latin typeface="JetBrains Mono" pitchFamily="34" charset="0"/>
                <a:ea typeface="JetBrains Mono" pitchFamily="34" charset="-122"/>
                <a:cs typeface="JetBrains Mono" pitchFamily="34" charset="-120"/>
              </a:rPr>
              <a:t>30k★ · MIT · secondary</a:t>
            </a:r>
            <a:endParaRPr lang="en-US" sz="780" dirty="0"/>
          </a:p>
        </p:txBody>
      </p:sp>
      <p:sp>
        <p:nvSpPr>
          <p:cNvPr id="43" name="Shape 33"/>
          <p:cNvSpPr/>
          <p:nvPr/>
        </p:nvSpPr>
        <p:spPr>
          <a:xfrm>
            <a:off x="6775704" y="2542032"/>
            <a:ext cx="1956816" cy="1481328"/>
          </a:xfrm>
          <a:prstGeom prst="roundRect">
            <a:avLst>
              <a:gd name="adj" fmla="val 3086"/>
            </a:avLst>
          </a:prstGeom>
          <a:solidFill>
            <a:srgbClr val="0F172A"/>
          </a:solidFill>
          <a:ln w="25400">
            <a:solidFill>
              <a:srgbClr val="A78BFA"/>
            </a:solidFill>
            <a:prstDash val="solid"/>
          </a:ln>
        </p:spPr>
      </p:sp>
      <p:pic>
        <p:nvPicPr>
          <p:cNvPr id="44" name="Image 8" descr="preencoded.png">    </p:cNvPr>
          <p:cNvPicPr>
            <a:picLocks noChangeAspect="1"/>
          </p:cNvPicPr>
          <p:nvPr/>
        </p:nvPicPr>
        <p:blipFill>
          <a:blip r:embed="rId9"/>
          <a:stretch>
            <a:fillRect/>
          </a:stretch>
        </p:blipFill>
        <p:spPr>
          <a:xfrm>
            <a:off x="7580376" y="2688336"/>
            <a:ext cx="347472" cy="347472"/>
          </a:xfrm>
          <a:prstGeom prst="rect">
            <a:avLst/>
          </a:prstGeom>
        </p:spPr>
      </p:pic>
      <p:sp>
        <p:nvSpPr>
          <p:cNvPr id="45" name="Text 34"/>
          <p:cNvSpPr/>
          <p:nvPr/>
        </p:nvSpPr>
        <p:spPr>
          <a:xfrm>
            <a:off x="6867144" y="3108960"/>
            <a:ext cx="1773936" cy="237744"/>
          </a:xfrm>
          <a:prstGeom prst="rect">
            <a:avLst/>
          </a:prstGeom>
          <a:noFill/>
          <a:ln/>
        </p:spPr>
        <p:txBody>
          <a:bodyPr wrap="square" rtlCol="0" anchor="ctr"/>
          <a:lstStyle/>
          <a:p>
            <a:pPr algn="ctr" indent="0" marL="0">
              <a:buNone/>
            </a:pPr>
            <a:r>
              <a:rPr lang="en-US" sz="1250" b="1" dirty="0">
                <a:solidFill>
                  <a:srgbClr val="A78BFA"/>
                </a:solidFill>
                <a:latin typeface="JetBrains Mono" pitchFamily="34" charset="0"/>
                <a:ea typeface="JetBrains Mono" pitchFamily="34" charset="-122"/>
                <a:cs typeface="JetBrains Mono" pitchFamily="34" charset="-120"/>
              </a:rPr>
              <a:t>Broker dataset</a:t>
            </a:r>
            <a:endParaRPr lang="en-US" sz="1250" dirty="0"/>
          </a:p>
        </p:txBody>
      </p:sp>
      <p:sp>
        <p:nvSpPr>
          <p:cNvPr id="46" name="Text 35"/>
          <p:cNvSpPr/>
          <p:nvPr/>
        </p:nvSpPr>
        <p:spPr>
          <a:xfrm>
            <a:off x="6867144" y="3364992"/>
            <a:ext cx="1773936" cy="329184"/>
          </a:xfrm>
          <a:prstGeom prst="rect">
            <a:avLst/>
          </a:prstGeom>
          <a:noFill/>
          <a:ln/>
        </p:spPr>
        <p:txBody>
          <a:bodyPr wrap="square" rtlCol="0" anchor="ctr"/>
          <a:lstStyle/>
          <a:p>
            <a:pPr algn="ct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Erasure contacts</a:t>
            </a:r>
            <a:endParaRPr lang="en-US" sz="900" dirty="0"/>
          </a:p>
        </p:txBody>
      </p:sp>
      <p:sp>
        <p:nvSpPr>
          <p:cNvPr id="47" name="Text 36"/>
          <p:cNvSpPr/>
          <p:nvPr/>
        </p:nvSpPr>
        <p:spPr>
          <a:xfrm>
            <a:off x="6867144" y="3730752"/>
            <a:ext cx="1773936" cy="256032"/>
          </a:xfrm>
          <a:prstGeom prst="rect">
            <a:avLst/>
          </a:prstGeom>
          <a:noFill/>
          <a:ln/>
        </p:spPr>
        <p:txBody>
          <a:bodyPr wrap="square" rtlCol="0" anchor="ctr"/>
          <a:lstStyle/>
          <a:p>
            <a:pPr algn="ctr" indent="0" marL="0">
              <a:lnSpc>
                <a:spcPts val="1000"/>
              </a:lnSpc>
              <a:buNone/>
            </a:pPr>
            <a:r>
              <a:rPr lang="en-US" sz="780" dirty="0">
                <a:solidFill>
                  <a:srgbClr val="94A3B8"/>
                </a:solidFill>
                <a:latin typeface="JetBrains Mono" pitchFamily="34" charset="0"/>
                <a:ea typeface="JetBrains Mono" pitchFamily="34" charset="-122"/>
                <a:cs typeface="JetBrains Mono" pitchFamily="34" charset="-120"/>
              </a:rPr>
              <a:t>our artefact · local, no network</a:t>
            </a:r>
            <a:endParaRPr lang="en-US" sz="780" dirty="0"/>
          </a:p>
        </p:txBody>
      </p:sp>
      <p:sp>
        <p:nvSpPr>
          <p:cNvPr id="48" name="Shape 37"/>
          <p:cNvSpPr/>
          <p:nvPr/>
        </p:nvSpPr>
        <p:spPr>
          <a:xfrm>
            <a:off x="411480" y="4215384"/>
            <a:ext cx="109728" cy="109728"/>
          </a:xfrm>
          <a:prstGeom prst="ellipse">
            <a:avLst/>
          </a:prstGeom>
          <a:solidFill>
            <a:srgbClr val="0F766E"/>
          </a:solidFill>
          <a:ln/>
        </p:spPr>
      </p:sp>
      <p:sp>
        <p:nvSpPr>
          <p:cNvPr id="49" name="Text 38"/>
          <p:cNvSpPr/>
          <p:nvPr/>
        </p:nvSpPr>
        <p:spPr>
          <a:xfrm>
            <a:off x="594360" y="4169664"/>
            <a:ext cx="2554224" cy="201168"/>
          </a:xfrm>
          <a:prstGeom prst="rect">
            <a:avLst/>
          </a:prstGeom>
          <a:noFill/>
          <a:ln/>
        </p:spPr>
        <p:txBody>
          <a:bodyPr wrap="square" rtlCol="0" anchor="ctr"/>
          <a:lstStyle/>
          <a:p>
            <a:pPr indent="0" marL="0">
              <a:buNone/>
            </a:pPr>
            <a:r>
              <a:rPr lang="en-US" sz="850" dirty="0">
                <a:solidFill>
                  <a:srgbClr val="94A3B8"/>
                </a:solidFill>
                <a:latin typeface="JetBrains Mono" pitchFamily="34" charset="0"/>
                <a:ea typeface="JetBrains Mono" pitchFamily="34" charset="-122"/>
                <a:cs typeface="JetBrains Mono" pitchFamily="34" charset="-120"/>
              </a:rPr>
              <a:t>breach exposure · network source</a:t>
            </a:r>
            <a:endParaRPr lang="en-US" sz="850" dirty="0"/>
          </a:p>
        </p:txBody>
      </p:sp>
      <p:sp>
        <p:nvSpPr>
          <p:cNvPr id="50" name="Shape 39"/>
          <p:cNvSpPr/>
          <p:nvPr/>
        </p:nvSpPr>
        <p:spPr>
          <a:xfrm>
            <a:off x="3185160" y="4215384"/>
            <a:ext cx="109728" cy="109728"/>
          </a:xfrm>
          <a:prstGeom prst="ellipse">
            <a:avLst/>
          </a:prstGeom>
          <a:solidFill>
            <a:srgbClr val="14B8A6"/>
          </a:solidFill>
          <a:ln/>
        </p:spPr>
      </p:sp>
      <p:sp>
        <p:nvSpPr>
          <p:cNvPr id="51" name="Text 40"/>
          <p:cNvSpPr/>
          <p:nvPr/>
        </p:nvSpPr>
        <p:spPr>
          <a:xfrm>
            <a:off x="3368040" y="4169664"/>
            <a:ext cx="2554224" cy="201168"/>
          </a:xfrm>
          <a:prstGeom prst="rect">
            <a:avLst/>
          </a:prstGeom>
          <a:noFill/>
          <a:ln/>
        </p:spPr>
        <p:txBody>
          <a:bodyPr wrap="square" rtlCol="0" anchor="ctr"/>
          <a:lstStyle/>
          <a:p>
            <a:pPr indent="0" marL="0">
              <a:buNone/>
            </a:pPr>
            <a:r>
              <a:rPr lang="en-US" sz="850" dirty="0">
                <a:solidFill>
                  <a:srgbClr val="94A3B8"/>
                </a:solidFill>
                <a:latin typeface="JetBrains Mono" pitchFamily="34" charset="0"/>
                <a:ea typeface="JetBrains Mono" pitchFamily="34" charset="-122"/>
                <a:cs typeface="JetBrains Mono" pitchFamily="34" charset="-120"/>
              </a:rPr>
              <a:t>account discovery · network source</a:t>
            </a:r>
            <a:endParaRPr lang="en-US" sz="850" dirty="0"/>
          </a:p>
        </p:txBody>
      </p:sp>
      <p:sp>
        <p:nvSpPr>
          <p:cNvPr id="52" name="Shape 41"/>
          <p:cNvSpPr/>
          <p:nvPr/>
        </p:nvSpPr>
        <p:spPr>
          <a:xfrm>
            <a:off x="5958840" y="4215384"/>
            <a:ext cx="109728" cy="109728"/>
          </a:xfrm>
          <a:prstGeom prst="ellipse">
            <a:avLst/>
          </a:prstGeom>
          <a:solidFill>
            <a:srgbClr val="A78BFA"/>
          </a:solidFill>
          <a:ln/>
        </p:spPr>
      </p:sp>
      <p:sp>
        <p:nvSpPr>
          <p:cNvPr id="53" name="Text 42"/>
          <p:cNvSpPr/>
          <p:nvPr/>
        </p:nvSpPr>
        <p:spPr>
          <a:xfrm>
            <a:off x="6141720" y="4169664"/>
            <a:ext cx="2554224" cy="201168"/>
          </a:xfrm>
          <a:prstGeom prst="rect">
            <a:avLst/>
          </a:prstGeom>
          <a:noFill/>
          <a:ln/>
        </p:spPr>
        <p:txBody>
          <a:bodyPr wrap="square" rtlCol="0" anchor="ctr"/>
          <a:lstStyle/>
          <a:p>
            <a:pPr indent="0" marL="0">
              <a:buNone/>
            </a:pPr>
            <a:r>
              <a:rPr lang="en-US" sz="850" dirty="0">
                <a:solidFill>
                  <a:srgbClr val="94A3B8"/>
                </a:solidFill>
                <a:latin typeface="JetBrains Mono" pitchFamily="34" charset="0"/>
                <a:ea typeface="JetBrains Mono" pitchFamily="34" charset="-122"/>
                <a:cs typeface="JetBrains Mono" pitchFamily="34" charset="-120"/>
              </a:rPr>
              <a:t>local reference · no network call, describes companies not people</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Under the hood: the orchestrator</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The mock today, and the real shape it drops into.</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11 / 23</a:t>
            </a:r>
            <a:endParaRPr lang="en-US" sz="900" dirty="0"/>
          </a:p>
        </p:txBody>
      </p:sp>
      <p:sp>
        <p:nvSpPr>
          <p:cNvPr id="8" name="Shape 5"/>
          <p:cNvSpPr/>
          <p:nvPr/>
        </p:nvSpPr>
        <p:spPr>
          <a:xfrm>
            <a:off x="411480" y="1024128"/>
            <a:ext cx="4114800" cy="3127248"/>
          </a:xfrm>
          <a:prstGeom prst="roundRect">
            <a:avLst>
              <a:gd name="adj" fmla="val 1462"/>
            </a:avLst>
          </a:prstGeom>
          <a:solidFill>
            <a:srgbClr val="0F172A"/>
          </a:solidFill>
          <a:ln w="12700">
            <a:solidFill>
              <a:srgbClr val="1E293B"/>
            </a:solidFill>
            <a:prstDash val="solid"/>
          </a:ln>
        </p:spPr>
      </p:sp>
      <p:sp>
        <p:nvSpPr>
          <p:cNvPr id="9" name="Text 6"/>
          <p:cNvSpPr/>
          <p:nvPr/>
        </p:nvSpPr>
        <p:spPr>
          <a:xfrm>
            <a:off x="576072" y="1152144"/>
            <a:ext cx="3785616" cy="2871216"/>
          </a:xfrm>
          <a:prstGeom prst="rect">
            <a:avLst/>
          </a:prstGeom>
          <a:noFill/>
          <a:ln/>
        </p:spPr>
        <p:txBody>
          <a:bodyPr wrap="square" rtlCol="0" anchor="t"/>
          <a:lstStyle/>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def run_scan(name, email, verified=True):</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if not verified:          </a:t>
            </a:r>
            <a:pPr indent="0" marL="0">
              <a:lnSpc>
                <a:spcPts val="1300"/>
              </a:lnSpc>
              <a:buNone/>
            </a:pPr>
            <a:r>
              <a:rPr lang="en-US" sz="950" dirty="0">
                <a:solidFill>
                  <a:srgbClr val="94A3B8"/>
                </a:solidFill>
                <a:latin typeface="JetBrains Mono" pitchFamily="34" charset="0"/>
                <a:ea typeface="JetBrains Mono" pitchFamily="34" charset="-122"/>
                <a:cs typeface="JetBrains Mono" pitchFamily="34" charset="-120"/>
              </a:rPr>
              <a:t># verify gate</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return {"error": "not verified"}</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username = email.split("@")[0].replace(".",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hibp    = mock_hibp(email)     </a:t>
            </a:r>
            <a:pPr indent="0" marL="0">
              <a:lnSpc>
                <a:spcPts val="1300"/>
              </a:lnSpc>
              <a:buNone/>
            </a:pPr>
            <a:r>
              <a:rPr lang="en-US" sz="950" dirty="0">
                <a:solidFill>
                  <a:srgbClr val="94A3B8"/>
                </a:solidFill>
                <a:latin typeface="JetBrains Mono" pitchFamily="34" charset="0"/>
                <a:ea typeface="JetBrains Mono" pitchFamily="34" charset="-122"/>
                <a:cs typeface="JetBrains Mono" pitchFamily="34" charset="-120"/>
              </a:rPr>
              <a:t># fan-out</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maigret = mock_maigret(username)</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broker  = mock_broker_dataset(email)</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score = score_exposure(hibp, maigret, broker)</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letters = [build_gdpr_letter(b['name'])</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for b in broker['brokers']]</a:t>
            </a:r>
            <a:endParaRPr lang="en-US" sz="950" dirty="0"/>
          </a:p>
          <a:p>
            <a:pPr indent="0" marL="0">
              <a:lnSpc>
                <a:spcPts val="1300"/>
              </a:lnSpc>
              <a:buNone/>
            </a:pPr>
            <a:r>
              <a:rPr lang="en-US" sz="950" dirty="0">
                <a:solidFill>
                  <a:srgbClr val="F97316"/>
                </a:solidFill>
                <a:latin typeface="JetBrains Mono" pitchFamily="34" charset="0"/>
                <a:ea typeface="JetBrains Mono" pitchFamily="34" charset="-122"/>
                <a:cs typeface="JetBrains Mono" pitchFamily="34" charset="-120"/>
              </a:rPr>
              <a:t>    return {"score": score, "stored": "nothing"}</a:t>
            </a:r>
            <a:endParaRPr lang="en-US" sz="950" dirty="0"/>
          </a:p>
        </p:txBody>
      </p:sp>
      <p:sp>
        <p:nvSpPr>
          <p:cNvPr id="10" name="Text 7"/>
          <p:cNvSpPr/>
          <p:nvPr/>
        </p:nvSpPr>
        <p:spPr>
          <a:xfrm>
            <a:off x="429768" y="4178808"/>
            <a:ext cx="4114800" cy="256032"/>
          </a:xfrm>
          <a:prstGeom prst="rect">
            <a:avLst/>
          </a:prstGeom>
          <a:noFill/>
          <a:ln/>
        </p:spPr>
        <p:txBody>
          <a:bodyPr wrap="square" rtlCol="0" anchor="t"/>
          <a:lstStyle/>
          <a:p>
            <a:pPr indent="0" marL="0">
              <a:buNone/>
            </a:pP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traceoff_mock.py · trimmed, real lines, run 2026-08-10</a:t>
            </a:r>
            <a:endParaRPr lang="en-US" sz="850" dirty="0"/>
          </a:p>
        </p:txBody>
      </p:sp>
      <p:sp>
        <p:nvSpPr>
          <p:cNvPr id="11" name="Shape 8"/>
          <p:cNvSpPr/>
          <p:nvPr/>
        </p:nvSpPr>
        <p:spPr>
          <a:xfrm>
            <a:off x="4709160" y="1024128"/>
            <a:ext cx="4023360" cy="3127248"/>
          </a:xfrm>
          <a:prstGeom prst="roundRect">
            <a:avLst>
              <a:gd name="adj" fmla="val 1462"/>
            </a:avLst>
          </a:prstGeom>
          <a:solidFill>
            <a:srgbClr val="0F172A"/>
          </a:solidFill>
          <a:ln w="12700">
            <a:solidFill>
              <a:srgbClr val="1E293B"/>
            </a:solidFill>
            <a:prstDash val="solid"/>
          </a:ln>
        </p:spPr>
      </p:sp>
      <p:sp>
        <p:nvSpPr>
          <p:cNvPr id="12" name="Text 9"/>
          <p:cNvSpPr/>
          <p:nvPr/>
        </p:nvSpPr>
        <p:spPr>
          <a:xfrm>
            <a:off x="4873752" y="1152144"/>
            <a:ext cx="3694176" cy="2871216"/>
          </a:xfrm>
          <a:prstGeom prst="rect">
            <a:avLst/>
          </a:prstGeom>
          <a:noFill/>
          <a:ln/>
        </p:spPr>
        <p:txBody>
          <a:bodyPr wrap="square" rtlCol="0" anchor="t"/>
          <a:lstStyle/>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"score": 84,</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"band": "high",</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"findings":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"breaches":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"Adobe", "year": 2013},</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"LinkedIn", "year": 2016}</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"accounts":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{"site": "GitHub", "confidence": 0.95}</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"brokers":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{"name": "Acme People Search"}</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  },</a:t>
            </a:r>
            <a:endParaRPr lang="en-US" sz="950" dirty="0"/>
          </a:p>
          <a:p>
            <a:pPr indent="0" marL="0">
              <a:lnSpc>
                <a:spcPts val="1300"/>
              </a:lnSpc>
              <a:buNone/>
            </a:pPr>
            <a:r>
              <a:rPr lang="en-US" sz="950" dirty="0">
                <a:solidFill>
                  <a:srgbClr val="F97316"/>
                </a:solidFill>
                <a:latin typeface="JetBrains Mono" pitchFamily="34" charset="0"/>
                <a:ea typeface="JetBrains Mono" pitchFamily="34" charset="-122"/>
                <a:cs typeface="JetBrains Mono" pitchFamily="34" charset="-120"/>
              </a:rPr>
              <a:t>  "stored": "nothing"</a:t>
            </a:r>
            <a:endParaRPr lang="en-US" sz="950" dirty="0"/>
          </a:p>
          <a:p>
            <a:pPr indent="0" marL="0">
              <a:lnSpc>
                <a:spcPts val="1300"/>
              </a:lnSpc>
              <a:buNone/>
            </a:pPr>
            <a:r>
              <a:rPr lang="en-US" sz="950" dirty="0">
                <a:solidFill>
                  <a:srgbClr val="F8FAFC"/>
                </a:solidFill>
                <a:latin typeface="JetBrains Mono" pitchFamily="34" charset="0"/>
                <a:ea typeface="JetBrains Mono" pitchFamily="34" charset="-122"/>
                <a:cs typeface="JetBrains Mono" pitchFamily="34" charset="-120"/>
              </a:rPr>
              <a:t>}</a:t>
            </a:r>
            <a:endParaRPr lang="en-US" sz="950" dirty="0"/>
          </a:p>
        </p:txBody>
      </p:sp>
      <p:sp>
        <p:nvSpPr>
          <p:cNvPr id="13" name="Text 10"/>
          <p:cNvSpPr/>
          <p:nvPr/>
        </p:nvSpPr>
        <p:spPr>
          <a:xfrm>
            <a:off x="4727448" y="4178808"/>
            <a:ext cx="4023360" cy="256032"/>
          </a:xfrm>
          <a:prstGeom prst="rect">
            <a:avLst/>
          </a:prstGeom>
          <a:noFill/>
          <a:ln/>
        </p:spPr>
        <p:txBody>
          <a:bodyPr wrap="square" rtlCol="0" anchor="t"/>
          <a:lstStyle/>
          <a:p>
            <a:pPr indent="0" marL="0">
              <a:buNone/>
            </a:pP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real output, captured 2026-08-10</a:t>
            </a:r>
            <a:endParaRPr lang="en-US" sz="850" dirty="0"/>
          </a:p>
        </p:txBody>
      </p:sp>
      <p:sp>
        <p:nvSpPr>
          <p:cNvPr id="14" name="Text 11"/>
          <p:cNvSpPr/>
          <p:nvPr/>
        </p:nvSpPr>
        <p:spPr>
          <a:xfrm>
            <a:off x="411480" y="4480560"/>
            <a:ext cx="8321040" cy="292608"/>
          </a:xfrm>
          <a:prstGeom prst="rect">
            <a:avLst/>
          </a:prstGeom>
          <a:noFill/>
          <a:ln/>
        </p:spPr>
        <p:txBody>
          <a:bodyPr wrap="square" rtlCol="0" anchor="ctr"/>
          <a:lstStyle/>
          <a:p>
            <a:pPr algn="ctr" indent="0" marL="0">
              <a:buNone/>
            </a:pPr>
            <a:r>
              <a:rPr lang="en-US" sz="1200" b="1" i="1" dirty="0">
                <a:solidFill>
                  <a:srgbClr val="F97316"/>
                </a:solidFill>
                <a:latin typeface="JetBrains Mono" pitchFamily="34" charset="0"/>
                <a:ea typeface="JetBrains Mono" pitchFamily="34" charset="-122"/>
                <a:cs typeface="JetBrains Mono" pitchFamily="34" charset="-120"/>
              </a:rPr>
              <a:t>Mocked sources today: real HIBP and Maigret calls drop into the same shape.</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Live demo</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Scanning a real teammate, with consent.</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 + Alex</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12 / 23</a:t>
            </a:r>
            <a:endParaRPr lang="en-US" sz="900" dirty="0"/>
          </a:p>
        </p:txBody>
      </p:sp>
      <p:sp>
        <p:nvSpPr>
          <p:cNvPr id="8" name="Shape 5"/>
          <p:cNvSpPr/>
          <p:nvPr/>
        </p:nvSpPr>
        <p:spPr>
          <a:xfrm>
            <a:off x="411480" y="1024128"/>
            <a:ext cx="4956048" cy="2787777"/>
          </a:xfrm>
          <a:prstGeom prst="rect">
            <a:avLst/>
          </a:prstGeom>
          <a:solidFill>
            <a:srgbClr val="0F172A"/>
          </a:solidFill>
          <a:ln w="12700">
            <a:solidFill>
              <a:srgbClr val="1E293B"/>
            </a:solidFill>
            <a:prstDash val="solid"/>
          </a:ln>
        </p:spPr>
      </p:sp>
      <p:pic>
        <p:nvPicPr>
          <p:cNvPr id="4" name="Media 0">
            <a:hlinkClick r:id="" action="ppaction://media"/>
          </p:cNvPr>
          <p:cNvPicPr>
            <a:picLocks noChangeAspect="1"/>
          </p:cNvPicPr>
          <p:nvPr>
            <a:videoFile r:link="rId2"/>
            <p:extLst>
              <p:ext uri="{DAA4B4D4-6D71-4841-9C94-3DE7FCFB9230}">
                <p14:media xmlns:p14="http://schemas.microsoft.com/office/powerpoint/2010/main" r:embed="rId3"/>
              </p:ext>
            </p:extLst>
          </p:nvPr>
        </p:nvPicPr>
        <p:blipFill>
          <a:blip r:embed="rId4"/>
          <a:stretch>
            <a:fillRect/>
          </a:stretch>
        </p:blipFill>
        <p:spPr>
          <a:xfrm>
            <a:off x="411480" y="1024128"/>
            <a:ext cx="4956048" cy="2787777"/>
          </a:xfrm>
          <a:prstGeom prst="rect">
            <a:avLst/>
          </a:prstGeom>
        </p:spPr>
      </p:pic>
      <p:sp>
        <p:nvSpPr>
          <p:cNvPr id="10" name="Shape 6"/>
          <p:cNvSpPr/>
          <p:nvPr/>
        </p:nvSpPr>
        <p:spPr>
          <a:xfrm>
            <a:off x="411480" y="3967353"/>
            <a:ext cx="4956048" cy="475488"/>
          </a:xfrm>
          <a:prstGeom prst="roundRect">
            <a:avLst>
              <a:gd name="adj" fmla="val 96154"/>
            </a:avLst>
          </a:prstGeom>
          <a:solidFill>
            <a:srgbClr val="14B8A6"/>
          </a:solidFill>
          <a:ln/>
        </p:spPr>
      </p:sp>
      <p:sp>
        <p:nvSpPr>
          <p:cNvPr id="11" name="Text 7">
            <a:hlinkClick r:id="rId5" tooltip="Open the TraceOff prototype"/>
          </p:cNvPr>
          <p:cNvSpPr/>
          <p:nvPr/>
        </p:nvSpPr>
        <p:spPr>
          <a:xfrm>
            <a:off x="411480" y="3967353"/>
            <a:ext cx="4956048" cy="475488"/>
          </a:xfrm>
          <a:prstGeom prst="rect">
            <a:avLst/>
          </a:prstGeom>
          <a:noFill/>
          <a:ln/>
        </p:spPr>
        <p:txBody>
          <a:bodyPr wrap="square" rtlCol="0" anchor="ctr"/>
          <a:lstStyle/>
          <a:p>
            <a:pPr algn="ctr" indent="0" marL="0">
              <a:buNone/>
            </a:pPr>
            <a:r>
              <a:rPr lang="en-US" sz="1200" b="1" u="sng" dirty="0">
                <a:solidFill>
                  <a:srgbClr val="070B14"/>
                </a:solidFill>
                <a:latin typeface="JetBrains Mono" pitchFamily="34" charset="0"/>
                <a:ea typeface="JetBrains Mono" pitchFamily="34" charset="-122"/>
                <a:cs typeface="JetBrains Mono" pitchFamily="34" charset="-120"/>
                <a:hlinkClick r:id="rId5" invalidUrl="" action="" tgtFrame="" tooltip="Open the TraceOff prototype" history="1" highlightClick="0" endSnd="0">
                  <a:extLst>
                    <a:ext uri="{A12FA001-AC4F-418D-AE19-62706E023703}">
                      <ahyp:hlinkClr xmlns:ahyp="http://schemas.microsoft.com/office/drawing/2018/hyperlinkcolor" val="tx"/>
                    </a:ext>
                  </a:extLst>
                </a:hlinkClick>
              </a:rPr>
              <a:t>▶   localhost:3000   ·   open the live app</a:t>
            </a:r>
            <a:endParaRPr lang="en-US" sz="1200" dirty="0"/>
          </a:p>
        </p:txBody>
      </p:sp>
      <p:sp>
        <p:nvSpPr>
          <p:cNvPr id="12" name="Text 8"/>
          <p:cNvSpPr/>
          <p:nvPr/>
        </p:nvSpPr>
        <p:spPr>
          <a:xfrm>
            <a:off x="5513832" y="1024128"/>
            <a:ext cx="3218688" cy="182880"/>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CACHED STAGES</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scan · letter</a:t>
            </a:r>
            <a:endParaRPr lang="en-US" sz="850" dirty="0"/>
          </a:p>
        </p:txBody>
      </p:sp>
      <p:sp>
        <p:nvSpPr>
          <p:cNvPr id="13" name="Shape 9"/>
          <p:cNvSpPr/>
          <p:nvPr/>
        </p:nvSpPr>
        <p:spPr>
          <a:xfrm>
            <a:off x="5513832" y="1225296"/>
            <a:ext cx="1554480" cy="773002"/>
          </a:xfrm>
          <a:prstGeom prst="roundRect">
            <a:avLst>
              <a:gd name="adj" fmla="val 5915"/>
            </a:avLst>
          </a:prstGeom>
          <a:solidFill>
            <a:srgbClr val="0F172A"/>
          </a:solidFill>
          <a:ln w="12700">
            <a:solidFill>
              <a:srgbClr val="1E293B"/>
            </a:solidFill>
            <a:prstDash val="solid"/>
          </a:ln>
        </p:spPr>
      </p:sp>
      <p:pic>
        <p:nvPicPr>
          <p:cNvPr id="14" name="Image 1" descr="/home/davld/projects/traceoff/build/.cache/shot-results-1785686987506.png">    </p:cNvPr>
          <p:cNvPicPr>
            <a:picLocks noChangeAspect="1"/>
          </p:cNvPicPr>
          <p:nvPr/>
        </p:nvPicPr>
        <p:blipFill>
          <a:blip r:embed="rId6"/>
          <a:stretch>
            <a:fillRect/>
          </a:stretch>
        </p:blipFill>
        <p:spPr>
          <a:xfrm>
            <a:off x="5568997" y="1252728"/>
            <a:ext cx="1444150" cy="718138"/>
          </a:xfrm>
          <a:prstGeom prst="rect">
            <a:avLst/>
          </a:prstGeom>
        </p:spPr>
      </p:pic>
      <p:sp>
        <p:nvSpPr>
          <p:cNvPr id="15" name="Shape 10"/>
          <p:cNvSpPr/>
          <p:nvPr/>
        </p:nvSpPr>
        <p:spPr>
          <a:xfrm>
            <a:off x="7178040" y="1225296"/>
            <a:ext cx="1554480" cy="773002"/>
          </a:xfrm>
          <a:prstGeom prst="roundRect">
            <a:avLst>
              <a:gd name="adj" fmla="val 5915"/>
            </a:avLst>
          </a:prstGeom>
          <a:solidFill>
            <a:srgbClr val="0F172A"/>
          </a:solidFill>
          <a:ln w="12700">
            <a:solidFill>
              <a:srgbClr val="1E293B"/>
            </a:solidFill>
            <a:prstDash val="solid"/>
          </a:ln>
        </p:spPr>
      </p:sp>
      <p:pic>
        <p:nvPicPr>
          <p:cNvPr id="16" name="Image 2" descr="/home/davld/projects/traceoff/build/.cache/shot-letter-1785687015325.png">    </p:cNvPr>
          <p:cNvPicPr>
            <a:picLocks noChangeAspect="1"/>
          </p:cNvPicPr>
          <p:nvPr/>
        </p:nvPicPr>
        <p:blipFill>
          <a:blip r:embed="rId7"/>
          <a:stretch>
            <a:fillRect/>
          </a:stretch>
        </p:blipFill>
        <p:spPr>
          <a:xfrm>
            <a:off x="7233205" y="1252728"/>
            <a:ext cx="1444150" cy="718138"/>
          </a:xfrm>
          <a:prstGeom prst="rect">
            <a:avLst/>
          </a:prstGeom>
        </p:spPr>
      </p:pic>
      <p:sp>
        <p:nvSpPr>
          <p:cNvPr id="17" name="Shape 11"/>
          <p:cNvSpPr/>
          <p:nvPr/>
        </p:nvSpPr>
        <p:spPr>
          <a:xfrm>
            <a:off x="5513832" y="2144602"/>
            <a:ext cx="3218688" cy="2445686"/>
          </a:xfrm>
          <a:prstGeom prst="roundRect">
            <a:avLst>
              <a:gd name="adj" fmla="val 1869"/>
            </a:avLst>
          </a:prstGeom>
          <a:solidFill>
            <a:srgbClr val="0F172A"/>
          </a:solidFill>
          <a:ln w="19050">
            <a:solidFill>
              <a:srgbClr val="F97316"/>
            </a:solidFill>
            <a:prstDash val="solid"/>
          </a:ln>
        </p:spPr>
      </p:sp>
      <p:sp>
        <p:nvSpPr>
          <p:cNvPr id="18" name="Text 12"/>
          <p:cNvSpPr/>
          <p:nvPr/>
        </p:nvSpPr>
        <p:spPr>
          <a:xfrm>
            <a:off x="5660136" y="2236042"/>
            <a:ext cx="2926080" cy="237744"/>
          </a:xfrm>
          <a:prstGeom prst="rect">
            <a:avLst/>
          </a:prstGeom>
          <a:noFill/>
          <a:ln/>
        </p:spPr>
        <p:txBody>
          <a:bodyPr wrap="square" rtlCol="0" anchor="ctr"/>
          <a:lstStyle/>
          <a:p>
            <a:pPr indent="0" marL="0">
              <a:buNone/>
            </a:pPr>
            <a:r>
              <a:rPr lang="en-US" sz="1250" b="1" dirty="0">
                <a:solidFill>
                  <a:srgbClr val="F97316"/>
                </a:solidFill>
                <a:latin typeface="JetBrains Mono" pitchFamily="34" charset="0"/>
                <a:ea typeface="JetBrains Mono" pitchFamily="34" charset="-122"/>
                <a:cs typeface="JetBrains Mono" pitchFamily="34" charset="-120"/>
              </a:rPr>
              <a:t>IF IT STALLS</a:t>
            </a:r>
            <a:endParaRPr lang="en-US" sz="1250" dirty="0"/>
          </a:p>
        </p:txBody>
      </p:sp>
      <p:sp>
        <p:nvSpPr>
          <p:cNvPr id="19" name="Text 13"/>
          <p:cNvSpPr/>
          <p:nvPr/>
        </p:nvSpPr>
        <p:spPr>
          <a:xfrm>
            <a:off x="5660136" y="2565226"/>
            <a:ext cx="2926080" cy="1567862"/>
          </a:xfrm>
          <a:prstGeom prst="rect">
            <a:avLst/>
          </a:prstGeom>
          <a:noFill/>
          <a:ln/>
        </p:spPr>
        <p:txBody>
          <a:bodyPr wrap="square" rtlCol="0" anchor="t"/>
          <a:lstStyle/>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Recording of a perfect run, on this slide and in a second tab</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Cached screenshots of every stage, above</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Prepared test identity with a result we know is rich</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Say “here's one we ran earlier” and keep moving</a:t>
            </a:r>
            <a:endParaRPr lang="en-US" sz="900" dirty="0"/>
          </a:p>
          <a:p>
            <a:pPr marL="342900" indent="-342900">
              <a:lnSpc>
                <a:spcPts val="1200"/>
              </a:lnSpc>
              <a:spcAft>
                <a:spcPts val="400"/>
              </a:spcAft>
              <a:buSzPct val="100000"/>
              <a:buChar char="•"/>
            </a:pPr>
            <a:r>
              <a:rPr lang="en-US" sz="900" dirty="0">
                <a:solidFill>
                  <a:srgbClr val="F8FAFC"/>
                </a:solidFill>
                <a:latin typeface="JetBrains Mono" pitchFamily="34" charset="0"/>
                <a:ea typeface="JetBrains Mono" pitchFamily="34" charset="-122"/>
                <a:cs typeface="JetBrains Mono" pitchFamily="34" charset="-120"/>
              </a:rPr>
              <a:t>Never scan a random panellist</a:t>
            </a:r>
            <a:endParaRPr lang="en-US" sz="900" dirty="0"/>
          </a:p>
        </p:txBody>
      </p:sp>
      <p:sp>
        <p:nvSpPr>
          <p:cNvPr id="20" name="Text 14"/>
          <p:cNvSpPr/>
          <p:nvPr/>
        </p:nvSpPr>
        <p:spPr>
          <a:xfrm>
            <a:off x="5660136" y="4169664"/>
            <a:ext cx="2926080" cy="365760"/>
          </a:xfrm>
          <a:prstGeom prst="rect">
            <a:avLst/>
          </a:prstGeom>
          <a:noFill/>
          <a:ln/>
        </p:spPr>
        <p:txBody>
          <a:bodyPr wrap="square" rtlCol="0" anchor="t"/>
          <a:lstStyle/>
          <a:p>
            <a:pPr indent="0" marL="0">
              <a:lnSpc>
                <a:spcPts val="1050"/>
              </a:lnSpc>
              <a:buNone/>
            </a:pPr>
            <a:r>
              <a:rPr lang="en-US" sz="850" i="1" dirty="0">
                <a:solidFill>
                  <a:srgbClr val="94A3B8"/>
                </a:solidFill>
                <a:latin typeface="JetBrains Mono" pitchFamily="34" charset="0"/>
                <a:ea typeface="JetBrains Mono" pitchFamily="34" charset="-122"/>
                <a:cs typeface="JetBrains Mono" pitchFamily="34" charset="-120"/>
              </a:rPr>
              <a:t>A smooth fallback looks professional. A frozen screen with no plan looks like a failed project.</a:t>
            </a: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Design &amp; prototype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Wireframes to build, and an honest line between the two.</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13 / 23</a:t>
            </a:r>
            <a:endParaRPr lang="en-US" sz="900" dirty="0"/>
          </a:p>
        </p:txBody>
      </p:sp>
      <p:sp>
        <p:nvSpPr>
          <p:cNvPr id="8" name="Text 5"/>
          <p:cNvSpPr/>
          <p:nvPr/>
        </p:nvSpPr>
        <p:spPr>
          <a:xfrm>
            <a:off x="448056" y="987552"/>
            <a:ext cx="2633472" cy="310896"/>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WIREFRAME</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design sketch</a:t>
            </a:r>
            <a:endParaRPr lang="en-US" sz="850" dirty="0"/>
          </a:p>
        </p:txBody>
      </p:sp>
      <p:sp>
        <p:nvSpPr>
          <p:cNvPr id="9" name="Shape 6"/>
          <p:cNvSpPr/>
          <p:nvPr/>
        </p:nvSpPr>
        <p:spPr>
          <a:xfrm>
            <a:off x="411480" y="1335024"/>
            <a:ext cx="2706624" cy="1371600"/>
          </a:xfrm>
          <a:prstGeom prst="roundRect">
            <a:avLst>
              <a:gd name="adj" fmla="val 3333"/>
            </a:avLst>
          </a:prstGeom>
          <a:solidFill>
            <a:srgbClr val="0F172A"/>
          </a:solidFill>
          <a:ln w="12700">
            <a:solidFill>
              <a:srgbClr val="1E293B"/>
            </a:solidFill>
            <a:prstDash val="solid"/>
          </a:ln>
        </p:spPr>
      </p:sp>
      <p:pic>
        <p:nvPicPr>
          <p:cNvPr id="10" name="Image 1" descr="/home/davld/projects/traceoff/left_ui-mockup-dark.png">    </p:cNvPr>
          <p:cNvPicPr>
            <a:picLocks noChangeAspect="1"/>
          </p:cNvPicPr>
          <p:nvPr/>
        </p:nvPicPr>
        <p:blipFill>
          <a:blip r:embed="rId2"/>
          <a:stretch>
            <a:fillRect/>
          </a:stretch>
        </p:blipFill>
        <p:spPr>
          <a:xfrm>
            <a:off x="780054" y="1380744"/>
            <a:ext cx="1969477" cy="1280160"/>
          </a:xfrm>
          <a:prstGeom prst="rect">
            <a:avLst/>
          </a:prstGeom>
        </p:spPr>
      </p:pic>
      <p:sp>
        <p:nvSpPr>
          <p:cNvPr id="11" name="Text 7"/>
          <p:cNvSpPr/>
          <p:nvPr/>
        </p:nvSpPr>
        <p:spPr>
          <a:xfrm>
            <a:off x="3273552" y="987552"/>
            <a:ext cx="2633472" cy="310896"/>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BUILT SCREEN</a:t>
            </a:r>
            <a:pPr indent="0" marL="0">
              <a:buNone/>
            </a:pPr>
            <a:r>
              <a:rPr lang="en-US" sz="850" u="sng" spc="60" kern="0" dirty="0">
                <a:solidFill>
                  <a:srgbClr val="5EEAD4"/>
                </a:solidFill>
                <a:latin typeface="JetBrains Mono" pitchFamily="34" charset="0"/>
                <a:ea typeface="JetBrains Mono" pitchFamily="34" charset="-122"/>
                <a:cs typeface="JetBrains Mono" pitchFamily="34" charset="-120"/>
                <a:hlinkClick r:id="rId3" invalidUrl="" action="" tgtFrame="" tooltip="Open the TraceOff prototype" history="1" highlightClick="0" endSnd="0">
                  <a:extLst>
                    <a:ext uri="{A12FA001-AC4F-418D-AE19-62706E023703}">
                      <ahyp:hlinkClr xmlns:ahyp="http://schemas.microsoft.com/office/drawing/2018/hyperlinkcolor" val="tx"/>
                    </a:ext>
                  </a:extLst>
                </a:hlinkClick>
              </a:rPr>
              <a:t>   · localhost:3000</a:t>
            </a:r>
            <a:endParaRPr lang="en-US" sz="850" dirty="0"/>
          </a:p>
        </p:txBody>
      </p:sp>
      <p:sp>
        <p:nvSpPr>
          <p:cNvPr id="12" name="Shape 8"/>
          <p:cNvSpPr/>
          <p:nvPr/>
        </p:nvSpPr>
        <p:spPr>
          <a:xfrm>
            <a:off x="3236976" y="1335024"/>
            <a:ext cx="2706624" cy="1371600"/>
          </a:xfrm>
          <a:prstGeom prst="roundRect">
            <a:avLst>
              <a:gd name="adj" fmla="val 3333"/>
            </a:avLst>
          </a:prstGeom>
          <a:solidFill>
            <a:srgbClr val="0F172A"/>
          </a:solidFill>
          <a:ln w="12700">
            <a:solidFill>
              <a:srgbClr val="1E293B"/>
            </a:solidFill>
            <a:prstDash val="solid"/>
          </a:ln>
        </p:spPr>
      </p:sp>
      <p:pic>
        <p:nvPicPr>
          <p:cNvPr id="13" name="Image 2" descr="/home/davld/projects/traceoff/build/.cache/shot-home-1785686952957.png">    </p:cNvPr>
          <p:cNvPicPr>
            <a:picLocks noChangeAspect="1"/>
          </p:cNvPicPr>
          <p:nvPr/>
        </p:nvPicPr>
        <p:blipFill>
          <a:blip r:embed="rId4"/>
          <a:stretch>
            <a:fillRect/>
          </a:stretch>
        </p:blipFill>
        <p:spPr>
          <a:xfrm>
            <a:off x="3303110" y="1380744"/>
            <a:ext cx="2574357" cy="1280160"/>
          </a:xfrm>
          <a:prstGeom prst="rect">
            <a:avLst/>
          </a:prstGeom>
        </p:spPr>
      </p:pic>
      <p:sp>
        <p:nvSpPr>
          <p:cNvPr id="14" name="Text 9"/>
          <p:cNvSpPr/>
          <p:nvPr/>
        </p:nvSpPr>
        <p:spPr>
          <a:xfrm>
            <a:off x="6099048" y="987552"/>
            <a:ext cx="2633472" cy="310896"/>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DATA STRUCTURES</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what the DB holds</a:t>
            </a:r>
            <a:endParaRPr lang="en-US" sz="850" dirty="0"/>
          </a:p>
        </p:txBody>
      </p:sp>
      <p:sp>
        <p:nvSpPr>
          <p:cNvPr id="15" name="Shape 10"/>
          <p:cNvSpPr/>
          <p:nvPr/>
        </p:nvSpPr>
        <p:spPr>
          <a:xfrm>
            <a:off x="6062472" y="1335024"/>
            <a:ext cx="2706624" cy="1371600"/>
          </a:xfrm>
          <a:prstGeom prst="roundRect">
            <a:avLst>
              <a:gd name="adj" fmla="val 3333"/>
            </a:avLst>
          </a:prstGeom>
          <a:solidFill>
            <a:srgbClr val="0F172A"/>
          </a:solidFill>
          <a:ln w="12700">
            <a:solidFill>
              <a:srgbClr val="1E293B"/>
            </a:solidFill>
            <a:prstDash val="solid"/>
          </a:ln>
        </p:spPr>
      </p:sp>
      <p:pic>
        <p:nvPicPr>
          <p:cNvPr id="16" name="Image 3" descr="/home/davld/projects/traceoff/left_schema-diagram.png">    </p:cNvPr>
          <p:cNvPicPr>
            <a:picLocks noChangeAspect="1"/>
          </p:cNvPicPr>
          <p:nvPr/>
        </p:nvPicPr>
        <p:blipFill>
          <a:blip r:embed="rId5"/>
          <a:stretch>
            <a:fillRect/>
          </a:stretch>
        </p:blipFill>
        <p:spPr>
          <a:xfrm>
            <a:off x="6348984" y="1380744"/>
            <a:ext cx="2133600" cy="1280160"/>
          </a:xfrm>
          <a:prstGeom prst="rect">
            <a:avLst/>
          </a:prstGeom>
        </p:spPr>
      </p:pic>
      <p:sp>
        <p:nvSpPr>
          <p:cNvPr id="17" name="Shape 11"/>
          <p:cNvSpPr/>
          <p:nvPr/>
        </p:nvSpPr>
        <p:spPr>
          <a:xfrm>
            <a:off x="411480" y="2852928"/>
            <a:ext cx="4059936" cy="1764792"/>
          </a:xfrm>
          <a:prstGeom prst="roundRect">
            <a:avLst>
              <a:gd name="adj" fmla="val 2591"/>
            </a:avLst>
          </a:prstGeom>
          <a:solidFill>
            <a:srgbClr val="0F172A"/>
          </a:solidFill>
          <a:ln w="19050">
            <a:solidFill>
              <a:srgbClr val="14B8A6"/>
            </a:solidFill>
            <a:prstDash val="solid"/>
          </a:ln>
        </p:spPr>
      </p:sp>
      <p:pic>
        <p:nvPicPr>
          <p:cNvPr id="18" name="Image 4" descr="preencoded.png">    </p:cNvPr>
          <p:cNvPicPr>
            <a:picLocks noChangeAspect="1"/>
          </p:cNvPicPr>
          <p:nvPr/>
        </p:nvPicPr>
        <p:blipFill>
          <a:blip r:embed="rId6"/>
          <a:stretch>
            <a:fillRect/>
          </a:stretch>
        </p:blipFill>
        <p:spPr>
          <a:xfrm>
            <a:off x="594360" y="2990088"/>
            <a:ext cx="237744" cy="237744"/>
          </a:xfrm>
          <a:prstGeom prst="rect">
            <a:avLst/>
          </a:prstGeom>
        </p:spPr>
      </p:pic>
      <p:sp>
        <p:nvSpPr>
          <p:cNvPr id="19" name="Text 12"/>
          <p:cNvSpPr/>
          <p:nvPr/>
        </p:nvSpPr>
        <p:spPr>
          <a:xfrm>
            <a:off x="905256" y="2944368"/>
            <a:ext cx="3419856" cy="274320"/>
          </a:xfrm>
          <a:prstGeom prst="rect">
            <a:avLst/>
          </a:prstGeom>
          <a:noFill/>
          <a:ln/>
        </p:spPr>
        <p:txBody>
          <a:bodyPr wrap="square" rtlCol="0" anchor="ctr"/>
          <a:lstStyle/>
          <a:p>
            <a:pPr indent="0" marL="0">
              <a:buNone/>
            </a:pPr>
            <a:r>
              <a:rPr lang="en-US" sz="1200" b="1" dirty="0">
                <a:solidFill>
                  <a:srgbClr val="14B8A6"/>
                </a:solidFill>
                <a:latin typeface="JetBrains Mono" pitchFamily="34" charset="0"/>
                <a:ea typeface="JetBrains Mono" pitchFamily="34" charset="-122"/>
                <a:cs typeface="JetBrains Mono" pitchFamily="34" charset="-120"/>
              </a:rPr>
              <a:t>BUILT AND WORKING</a:t>
            </a:r>
            <a:endParaRPr lang="en-US" sz="1200" dirty="0"/>
          </a:p>
        </p:txBody>
      </p:sp>
      <p:sp>
        <p:nvSpPr>
          <p:cNvPr id="20" name="Text 13"/>
          <p:cNvSpPr/>
          <p:nvPr/>
        </p:nvSpPr>
        <p:spPr>
          <a:xfrm>
            <a:off x="630936" y="3273552"/>
            <a:ext cx="3657600" cy="1271016"/>
          </a:xfrm>
          <a:prstGeom prst="rect">
            <a:avLst/>
          </a:prstGeom>
          <a:noFill/>
          <a:ln/>
        </p:spPr>
        <p:txBody>
          <a:bodyPr wrap="square" rtlCol="0" anchor="t"/>
          <a:lstStyle/>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Email verification gate (session-scoped token, held in memory)</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Parallel source orchestration with per-source timeouts</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Confidence-weighted aggregation and single exposure score</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Generated Article 17 erasure letter</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Privacy-preserving advice layer (categories only, never personal data)</a:t>
            </a:r>
            <a:endParaRPr lang="en-US" sz="870" dirty="0"/>
          </a:p>
        </p:txBody>
      </p:sp>
      <p:sp>
        <p:nvSpPr>
          <p:cNvPr id="21" name="Shape 14"/>
          <p:cNvSpPr/>
          <p:nvPr/>
        </p:nvSpPr>
        <p:spPr>
          <a:xfrm>
            <a:off x="4672584" y="2852928"/>
            <a:ext cx="4059936" cy="1764792"/>
          </a:xfrm>
          <a:prstGeom prst="roundRect">
            <a:avLst>
              <a:gd name="adj" fmla="val 2591"/>
            </a:avLst>
          </a:prstGeom>
          <a:solidFill>
            <a:srgbClr val="0F172A"/>
          </a:solidFill>
          <a:ln w="12700">
            <a:solidFill>
              <a:srgbClr val="1E293B"/>
            </a:solidFill>
            <a:prstDash val="solid"/>
          </a:ln>
        </p:spPr>
      </p:sp>
      <p:pic>
        <p:nvPicPr>
          <p:cNvPr id="22" name="Image 5" descr="preencoded.png">    </p:cNvPr>
          <p:cNvPicPr>
            <a:picLocks noChangeAspect="1"/>
          </p:cNvPicPr>
          <p:nvPr/>
        </p:nvPicPr>
        <p:blipFill>
          <a:blip r:embed="rId7"/>
          <a:stretch>
            <a:fillRect/>
          </a:stretch>
        </p:blipFill>
        <p:spPr>
          <a:xfrm>
            <a:off x="4855464" y="2990088"/>
            <a:ext cx="237744" cy="237744"/>
          </a:xfrm>
          <a:prstGeom prst="rect">
            <a:avLst/>
          </a:prstGeom>
        </p:spPr>
      </p:pic>
      <p:sp>
        <p:nvSpPr>
          <p:cNvPr id="23" name="Text 15"/>
          <p:cNvSpPr/>
          <p:nvPr/>
        </p:nvSpPr>
        <p:spPr>
          <a:xfrm>
            <a:off x="5166360" y="2944368"/>
            <a:ext cx="3419856" cy="274320"/>
          </a:xfrm>
          <a:prstGeom prst="rect">
            <a:avLst/>
          </a:prstGeom>
          <a:noFill/>
          <a:ln/>
        </p:spPr>
        <p:txBody>
          <a:bodyPr wrap="square" rtlCol="0" anchor="ctr"/>
          <a:lstStyle/>
          <a:p>
            <a:pPr indent="0" marL="0">
              <a:buNone/>
            </a:pPr>
            <a:r>
              <a:rPr lang="en-US" sz="1200" b="1" dirty="0">
                <a:solidFill>
                  <a:srgbClr val="94A3B8"/>
                </a:solidFill>
                <a:latin typeface="JetBrains Mono" pitchFamily="34" charset="0"/>
                <a:ea typeface="JetBrains Mono" pitchFamily="34" charset="-122"/>
                <a:cs typeface="JetBrains Mono" pitchFamily="34" charset="-120"/>
              </a:rPr>
              <a:t>DESIGNED, NOT BUILT</a:t>
            </a:r>
            <a:endParaRPr lang="en-US" sz="1200" dirty="0"/>
          </a:p>
        </p:txBody>
      </p:sp>
      <p:sp>
        <p:nvSpPr>
          <p:cNvPr id="24" name="Text 16"/>
          <p:cNvSpPr/>
          <p:nvPr/>
        </p:nvSpPr>
        <p:spPr>
          <a:xfrm>
            <a:off x="4892040" y="3273552"/>
            <a:ext cx="3657600" cy="1271016"/>
          </a:xfrm>
          <a:prstGeom prst="rect">
            <a:avLst/>
          </a:prstGeom>
          <a:noFill/>
          <a:ln/>
        </p:spPr>
        <p:txBody>
          <a:bodyPr wrap="square" rtlCol="0" anchor="t"/>
          <a:lstStyle/>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Full four-source coverage at production breadth</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User-held history: download and re-upload your own report</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Rate limiting and the decision to ship no public API</a:t>
            </a:r>
            <a:endParaRPr lang="en-US" sz="870" dirty="0"/>
          </a:p>
          <a:p>
            <a:pPr marL="342900" indent="-342900">
              <a:lnSpc>
                <a:spcPts val="1050"/>
              </a:lnSpc>
              <a:spcAft>
                <a:spcPts val="300"/>
              </a:spcAft>
              <a:buSzPct val="100000"/>
              <a:buChar char="→"/>
            </a:pPr>
            <a:r>
              <a:rPr lang="en-US" sz="870" dirty="0">
                <a:solidFill>
                  <a:srgbClr val="F8FAFC"/>
                </a:solidFill>
                <a:latin typeface="JetBrains Mono" pitchFamily="34" charset="0"/>
                <a:ea typeface="JetBrains Mono" pitchFamily="34" charset="-122"/>
                <a:cs typeface="JetBrains Mono" pitchFamily="34" charset="-120"/>
              </a:rPr>
              <a:t>In-product signposting to specialist support services</a:t>
            </a:r>
            <a:endParaRPr lang="en-US" sz="87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Ethics &amp; dual use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We raise this ourselves, before anyone asks.</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Alex / 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14 / 23</a:t>
            </a:r>
            <a:endParaRPr lang="en-US" sz="900" dirty="0"/>
          </a:p>
        </p:txBody>
      </p:sp>
      <p:sp>
        <p:nvSpPr>
          <p:cNvPr id="8" name="Shape 5"/>
          <p:cNvSpPr/>
          <p:nvPr/>
        </p:nvSpPr>
        <p:spPr>
          <a:xfrm>
            <a:off x="411480" y="987552"/>
            <a:ext cx="4224528" cy="603504"/>
          </a:xfrm>
          <a:prstGeom prst="roundRect">
            <a:avLst>
              <a:gd name="adj" fmla="val 7576"/>
            </a:avLst>
          </a:prstGeom>
          <a:solidFill>
            <a:srgbClr val="0F172A"/>
          </a:solidFill>
          <a:ln w="15875">
            <a:solidFill>
              <a:srgbClr val="F97316"/>
            </a:solidFill>
            <a:prstDash val="solid"/>
          </a:ln>
        </p:spPr>
      </p:sp>
      <p:sp>
        <p:nvSpPr>
          <p:cNvPr id="9" name="Text 6"/>
          <p:cNvSpPr/>
          <p:nvPr/>
        </p:nvSpPr>
        <p:spPr>
          <a:xfrm>
            <a:off x="557784" y="1042416"/>
            <a:ext cx="3931920" cy="201168"/>
          </a:xfrm>
          <a:prstGeom prst="rect">
            <a:avLst/>
          </a:prstGeom>
          <a:noFill/>
          <a:ln/>
        </p:spPr>
        <p:txBody>
          <a:bodyPr wrap="square" rtlCol="0" anchor="ctr"/>
          <a:lstStyle/>
          <a:p>
            <a:pPr indent="0" marL="0">
              <a:buNone/>
            </a:pPr>
            <a:r>
              <a:rPr lang="en-US" sz="1000" b="1" dirty="0">
                <a:solidFill>
                  <a:srgbClr val="F97316"/>
                </a:solidFill>
                <a:latin typeface="JetBrains Mono" pitchFamily="34" charset="0"/>
                <a:ea typeface="JetBrains Mono" pitchFamily="34" charset="-122"/>
                <a:cs typeface="JetBrains Mono" pitchFamily="34" charset="-120"/>
              </a:rPr>
              <a:t>WE RAISE THIS OURSELVES</a:t>
            </a:r>
            <a:endParaRPr lang="en-US" sz="1000" dirty="0"/>
          </a:p>
        </p:txBody>
      </p:sp>
      <p:sp>
        <p:nvSpPr>
          <p:cNvPr id="10" name="Text 7"/>
          <p:cNvSpPr/>
          <p:nvPr/>
        </p:nvSpPr>
        <p:spPr>
          <a:xfrm>
            <a:off x="557784" y="1234440"/>
            <a:ext cx="3931920" cy="301752"/>
          </a:xfrm>
          <a:prstGeom prst="rect">
            <a:avLst/>
          </a:prstGeom>
          <a:noFill/>
          <a:ln/>
        </p:spPr>
        <p:txBody>
          <a:bodyPr wrap="square" rtlCol="0" anchor="t"/>
          <a:lstStyle/>
          <a:p>
            <a:pPr indent="0" marL="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Any tool that reveals exposure can be turned on someone else.</a:t>
            </a:r>
            <a:endParaRPr lang="en-US" sz="900" dirty="0"/>
          </a:p>
        </p:txBody>
      </p:sp>
      <p:sp>
        <p:nvSpPr>
          <p:cNvPr id="11" name="Shape 8"/>
          <p:cNvSpPr/>
          <p:nvPr/>
        </p:nvSpPr>
        <p:spPr>
          <a:xfrm>
            <a:off x="411480" y="1664208"/>
            <a:ext cx="4224528" cy="896112"/>
          </a:xfrm>
          <a:prstGeom prst="roundRect">
            <a:avLst>
              <a:gd name="adj" fmla="val 5102"/>
            </a:avLst>
          </a:prstGeom>
          <a:solidFill>
            <a:srgbClr val="0F172A"/>
          </a:solidFill>
          <a:ln w="15875">
            <a:solidFill>
              <a:srgbClr val="14B8A6"/>
            </a:solidFill>
            <a:prstDash val="solid"/>
          </a:ln>
        </p:spPr>
      </p:sp>
      <p:sp>
        <p:nvSpPr>
          <p:cNvPr id="12" name="Text 9"/>
          <p:cNvSpPr/>
          <p:nvPr/>
        </p:nvSpPr>
        <p:spPr>
          <a:xfrm>
            <a:off x="557784" y="1719072"/>
            <a:ext cx="3931920" cy="201168"/>
          </a:xfrm>
          <a:prstGeom prst="rect">
            <a:avLst/>
          </a:prstGeom>
          <a:noFill/>
          <a:ln/>
        </p:spPr>
        <p:txBody>
          <a:bodyPr wrap="square" rtlCol="0" anchor="ctr"/>
          <a:lstStyle/>
          <a:p>
            <a:pPr indent="0" marL="0">
              <a:buNone/>
            </a:pPr>
            <a:r>
              <a:rPr lang="en-US" sz="1000" b="1" dirty="0">
                <a:solidFill>
                  <a:srgbClr val="14B8A6"/>
                </a:solidFill>
                <a:latin typeface="JetBrains Mono" pitchFamily="34" charset="0"/>
                <a:ea typeface="JetBrains Mono" pitchFamily="34" charset="-122"/>
                <a:cs typeface="JetBrains Mono" pitchFamily="34" charset="-120"/>
              </a:rPr>
              <a:t>THE ARGUMENT</a:t>
            </a:r>
            <a:endParaRPr lang="en-US" sz="1000" dirty="0"/>
          </a:p>
        </p:txBody>
      </p:sp>
      <p:sp>
        <p:nvSpPr>
          <p:cNvPr id="13" name="Text 10"/>
          <p:cNvSpPr/>
          <p:nvPr/>
        </p:nvSpPr>
        <p:spPr>
          <a:xfrm>
            <a:off x="557784" y="1911096"/>
            <a:ext cx="3931920" cy="594360"/>
          </a:xfrm>
          <a:prstGeom prst="rect">
            <a:avLst/>
          </a:prstGeom>
          <a:noFill/>
          <a:ln/>
        </p:spPr>
        <p:txBody>
          <a:bodyPr wrap="square" rtlCol="0" anchor="t"/>
          <a:lstStyle/>
          <a:p>
            <a:pPr indent="0" marL="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Attackers already have this, assembled, sold, commercially. The subject is the only party locked out. You cannot defend a surface you cannot see; Article 15 gives you the right to look.</a:t>
            </a:r>
            <a:endParaRPr lang="en-US" sz="900" dirty="0"/>
          </a:p>
        </p:txBody>
      </p:sp>
      <p:sp>
        <p:nvSpPr>
          <p:cNvPr id="14" name="Shape 11"/>
          <p:cNvSpPr/>
          <p:nvPr/>
        </p:nvSpPr>
        <p:spPr>
          <a:xfrm>
            <a:off x="411480" y="2633472"/>
            <a:ext cx="4224528" cy="841248"/>
          </a:xfrm>
          <a:prstGeom prst="roundRect">
            <a:avLst>
              <a:gd name="adj" fmla="val 5435"/>
            </a:avLst>
          </a:prstGeom>
          <a:solidFill>
            <a:srgbClr val="0F172A"/>
          </a:solidFill>
          <a:ln w="15875">
            <a:solidFill>
              <a:srgbClr val="94A3B8"/>
            </a:solidFill>
            <a:prstDash val="solid"/>
          </a:ln>
        </p:spPr>
      </p:sp>
      <p:sp>
        <p:nvSpPr>
          <p:cNvPr id="15" name="Text 12"/>
          <p:cNvSpPr/>
          <p:nvPr/>
        </p:nvSpPr>
        <p:spPr>
          <a:xfrm>
            <a:off x="557784" y="2688336"/>
            <a:ext cx="3931920" cy="201168"/>
          </a:xfrm>
          <a:prstGeom prst="rect">
            <a:avLst/>
          </a:prstGeom>
          <a:noFill/>
          <a:ln/>
        </p:spPr>
        <p:txBody>
          <a:bodyPr wrap="square" rtlCol="0" anchor="ctr"/>
          <a:lstStyle/>
          <a:p>
            <a:pPr indent="0" marL="0">
              <a:buNone/>
            </a:pPr>
            <a:r>
              <a:rPr lang="en-US" sz="1000" b="1" dirty="0">
                <a:solidFill>
                  <a:srgbClr val="94A3B8"/>
                </a:solidFill>
                <a:latin typeface="JetBrains Mono" pitchFamily="34" charset="0"/>
                <a:ea typeface="JetBrains Mono" pitchFamily="34" charset="-122"/>
                <a:cs typeface="JetBrains Mono" pitchFamily="34" charset="-120"/>
              </a:rPr>
              <a:t>WE DESIGN FOR THE SITUATION, NOT THE ACTOR</a:t>
            </a:r>
            <a:endParaRPr lang="en-US" sz="1000" dirty="0"/>
          </a:p>
        </p:txBody>
      </p:sp>
      <p:sp>
        <p:nvSpPr>
          <p:cNvPr id="16" name="Text 13"/>
          <p:cNvSpPr/>
          <p:nvPr/>
        </p:nvSpPr>
        <p:spPr>
          <a:xfrm>
            <a:off x="557784" y="2880360"/>
            <a:ext cx="3931920" cy="539496"/>
          </a:xfrm>
          <a:prstGeom prst="rect">
            <a:avLst/>
          </a:prstGeom>
          <a:noFill/>
          <a:ln/>
        </p:spPr>
        <p:txBody>
          <a:bodyPr wrap="square" rtlCol="0" anchor="t"/>
          <a:lstStyle/>
          <a:p>
            <a:pPr indent="0" marL="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Intent is unverifiable. Verification gate · stateless · no credentials retrieved · AI that sees categories only · tiered disclosure.</a:t>
            </a:r>
            <a:endParaRPr lang="en-US" sz="900" dirty="0"/>
          </a:p>
        </p:txBody>
      </p:sp>
      <p:sp>
        <p:nvSpPr>
          <p:cNvPr id="17" name="Shape 14"/>
          <p:cNvSpPr/>
          <p:nvPr/>
        </p:nvSpPr>
        <p:spPr>
          <a:xfrm>
            <a:off x="411480" y="3547872"/>
            <a:ext cx="4224528" cy="749808"/>
          </a:xfrm>
          <a:prstGeom prst="roundRect">
            <a:avLst>
              <a:gd name="adj" fmla="val 6098"/>
            </a:avLst>
          </a:prstGeom>
          <a:solidFill>
            <a:srgbClr val="0F172A"/>
          </a:solidFill>
          <a:ln w="15875">
            <a:solidFill>
              <a:srgbClr val="F97316"/>
            </a:solidFill>
            <a:prstDash val="solid"/>
          </a:ln>
        </p:spPr>
      </p:sp>
      <p:sp>
        <p:nvSpPr>
          <p:cNvPr id="18" name="Text 15"/>
          <p:cNvSpPr/>
          <p:nvPr/>
        </p:nvSpPr>
        <p:spPr>
          <a:xfrm>
            <a:off x="557784" y="3602736"/>
            <a:ext cx="3931920" cy="201168"/>
          </a:xfrm>
          <a:prstGeom prst="rect">
            <a:avLst/>
          </a:prstGeom>
          <a:noFill/>
          <a:ln/>
        </p:spPr>
        <p:txBody>
          <a:bodyPr wrap="square" rtlCol="0" anchor="ctr"/>
          <a:lstStyle/>
          <a:p>
            <a:pPr indent="0" marL="0">
              <a:buNone/>
            </a:pPr>
            <a:r>
              <a:rPr lang="en-US" sz="1000" b="1" dirty="0">
                <a:solidFill>
                  <a:srgbClr val="F97316"/>
                </a:solidFill>
                <a:latin typeface="JetBrains Mono" pitchFamily="34" charset="0"/>
                <a:ea typeface="JetBrains Mono" pitchFamily="34" charset="-122"/>
                <a:cs typeface="JetBrains Mono" pitchFamily="34" charset="-120"/>
              </a:rPr>
              <a:t>WHAT WE CANNOT FIX</a:t>
            </a:r>
            <a:endParaRPr lang="en-US" sz="1000" dirty="0"/>
          </a:p>
        </p:txBody>
      </p:sp>
      <p:sp>
        <p:nvSpPr>
          <p:cNvPr id="19" name="Text 16"/>
          <p:cNvSpPr/>
          <p:nvPr/>
        </p:nvSpPr>
        <p:spPr>
          <a:xfrm>
            <a:off x="557784" y="3794760"/>
            <a:ext cx="3931920" cy="448056"/>
          </a:xfrm>
          <a:prstGeom prst="rect">
            <a:avLst/>
          </a:prstGeom>
          <a:noFill/>
          <a:ln/>
        </p:spPr>
        <p:txBody>
          <a:bodyPr wrap="square" rtlCol="0" anchor="t"/>
          <a:lstStyle/>
          <a:p>
            <a:pPr indent="0" marL="0">
              <a:lnSpc>
                <a:spcPts val="1080"/>
              </a:lnSpc>
              <a:buNone/>
            </a:pPr>
            <a:r>
              <a:rPr lang="en-US" sz="900" dirty="0">
                <a:solidFill>
                  <a:srgbClr val="F8FAFC"/>
                </a:solidFill>
                <a:latin typeface="JetBrains Mono" pitchFamily="34" charset="0"/>
                <a:ea typeface="JetBrains Mono" pitchFamily="34" charset="-122"/>
                <a:cs typeface="JetBrains Mono" pitchFamily="34" charset="-120"/>
              </a:rPr>
              <a:t>Verification does not stop an abuser who already has the inbox. We say so, and we signpost specialist support.</a:t>
            </a:r>
            <a:endParaRPr lang="en-US" sz="900" dirty="0"/>
          </a:p>
        </p:txBody>
      </p:sp>
      <p:sp>
        <p:nvSpPr>
          <p:cNvPr id="20" name="Text 17"/>
          <p:cNvSpPr/>
          <p:nvPr/>
        </p:nvSpPr>
        <p:spPr>
          <a:xfrm>
            <a:off x="411480" y="4370832"/>
            <a:ext cx="4224528" cy="402336"/>
          </a:xfrm>
          <a:prstGeom prst="rect">
            <a:avLst/>
          </a:prstGeom>
          <a:noFill/>
          <a:ln/>
        </p:spPr>
        <p:txBody>
          <a:bodyPr wrap="square" rtlCol="0" anchor="t"/>
          <a:lstStyle/>
          <a:p>
            <a:pPr indent="0" marL="0">
              <a:lnSpc>
                <a:spcPts val="1000"/>
              </a:lnSpc>
              <a:buNone/>
            </a:pPr>
            <a:r>
              <a:rPr lang="en-US" sz="830" i="1" dirty="0">
                <a:solidFill>
                  <a:srgbClr val="94A3B8"/>
                </a:solidFill>
                <a:latin typeface="JetBrains Mono" pitchFamily="34" charset="0"/>
                <a:ea typeface="JetBrains Mono" pitchFamily="34" charset="-122"/>
                <a:cs typeface="JetBrains Mono" pitchFamily="34" charset="-120"/>
              </a:rPr>
              <a:t>Scholarship treats OSINT's ethics as the urgent, under-developed part of the field [6]. We are not improvising this position, we are applying it.</a:t>
            </a:r>
            <a:endParaRPr lang="en-US" sz="830" dirty="0"/>
          </a:p>
        </p:txBody>
      </p:sp>
      <p:pic>
        <p:nvPicPr>
          <p:cNvPr id="21" name="Image 1" descr="preencoded.png">    </p:cNvPr>
          <p:cNvPicPr>
            <a:picLocks noChangeAspect="1"/>
          </p:cNvPicPr>
          <p:nvPr/>
        </p:nvPicPr>
        <p:blipFill>
          <a:blip r:embed="rId2"/>
          <a:stretch>
            <a:fillRect/>
          </a:stretch>
        </p:blipFill>
        <p:spPr>
          <a:xfrm>
            <a:off x="4846320" y="1097203"/>
            <a:ext cx="3886200" cy="343829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Evaluation: benefits and drawbacks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Level 6 rewards balance. Both columns are honest.</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15 / 23</a:t>
            </a:r>
            <a:endParaRPr lang="en-US" sz="900" dirty="0"/>
          </a:p>
        </p:txBody>
      </p:sp>
      <p:sp>
        <p:nvSpPr>
          <p:cNvPr id="8" name="Shape 5"/>
          <p:cNvSpPr/>
          <p:nvPr/>
        </p:nvSpPr>
        <p:spPr>
          <a:xfrm>
            <a:off x="411480" y="1005840"/>
            <a:ext cx="4059936" cy="3675888"/>
          </a:xfrm>
          <a:prstGeom prst="roundRect">
            <a:avLst>
              <a:gd name="adj" fmla="val 1244"/>
            </a:avLst>
          </a:prstGeom>
          <a:solidFill>
            <a:srgbClr val="0F172A"/>
          </a:solidFill>
          <a:ln w="17780">
            <a:solidFill>
              <a:srgbClr val="14B8A6"/>
            </a:solidFill>
            <a:prstDash val="solid"/>
          </a:ln>
        </p:spPr>
      </p:sp>
      <p:pic>
        <p:nvPicPr>
          <p:cNvPr id="9" name="Image 1" descr="preencoded.png">    </p:cNvPr>
          <p:cNvPicPr>
            <a:picLocks noChangeAspect="1"/>
          </p:cNvPicPr>
          <p:nvPr/>
        </p:nvPicPr>
        <p:blipFill>
          <a:blip r:embed="rId2"/>
          <a:stretch>
            <a:fillRect/>
          </a:stretch>
        </p:blipFill>
        <p:spPr>
          <a:xfrm>
            <a:off x="594360" y="1152144"/>
            <a:ext cx="274320" cy="274320"/>
          </a:xfrm>
          <a:prstGeom prst="rect">
            <a:avLst/>
          </a:prstGeom>
        </p:spPr>
      </p:pic>
      <p:sp>
        <p:nvSpPr>
          <p:cNvPr id="10" name="Text 6"/>
          <p:cNvSpPr/>
          <p:nvPr/>
        </p:nvSpPr>
        <p:spPr>
          <a:xfrm>
            <a:off x="941832" y="1106424"/>
            <a:ext cx="3401568" cy="329184"/>
          </a:xfrm>
          <a:prstGeom prst="rect">
            <a:avLst/>
          </a:prstGeom>
          <a:noFill/>
          <a:ln/>
        </p:spPr>
        <p:txBody>
          <a:bodyPr wrap="square" rtlCol="0" anchor="ctr"/>
          <a:lstStyle/>
          <a:p>
            <a:pPr indent="0" marL="0">
              <a:buNone/>
            </a:pPr>
            <a:r>
              <a:rPr lang="en-US" sz="1300" b="1" dirty="0">
                <a:solidFill>
                  <a:srgbClr val="14B8A6"/>
                </a:solidFill>
                <a:latin typeface="JetBrains Mono" pitchFamily="34" charset="0"/>
                <a:ea typeface="JetBrains Mono" pitchFamily="34" charset="-122"/>
                <a:cs typeface="JetBrains Mono" pitchFamily="34" charset="-120"/>
              </a:rPr>
              <a:t>BENEFITS</a:t>
            </a:r>
            <a:endParaRPr lang="en-US" sz="1300" dirty="0"/>
          </a:p>
        </p:txBody>
      </p:sp>
      <p:sp>
        <p:nvSpPr>
          <p:cNvPr id="11" name="Text 7"/>
          <p:cNvSpPr/>
          <p:nvPr/>
        </p:nvSpPr>
        <p:spPr>
          <a:xfrm>
            <a:off x="630936" y="1517904"/>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Unified picture</a:t>
            </a:r>
            <a:endParaRPr lang="en-US" sz="1000" dirty="0"/>
          </a:p>
        </p:txBody>
      </p:sp>
      <p:sp>
        <p:nvSpPr>
          <p:cNvPr id="12" name="Text 8"/>
          <p:cNvSpPr/>
          <p:nvPr/>
        </p:nvSpPr>
        <p:spPr>
          <a:xfrm>
            <a:off x="630936" y="1691640"/>
            <a:ext cx="3657600" cy="365760"/>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Breaches, accounts and broker listings in one place, not three tools and a command line.</a:t>
            </a:r>
            <a:endParaRPr lang="en-US" sz="830" dirty="0"/>
          </a:p>
        </p:txBody>
      </p:sp>
      <p:sp>
        <p:nvSpPr>
          <p:cNvPr id="13" name="Text 9"/>
          <p:cNvSpPr/>
          <p:nvPr/>
        </p:nvSpPr>
        <p:spPr>
          <a:xfrm>
            <a:off x="630936" y="2057400"/>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Plain English</a:t>
            </a:r>
            <a:endParaRPr lang="en-US" sz="1000" dirty="0"/>
          </a:p>
        </p:txBody>
      </p:sp>
      <p:sp>
        <p:nvSpPr>
          <p:cNvPr id="14" name="Text 10"/>
          <p:cNvSpPr/>
          <p:nvPr/>
        </p:nvSpPr>
        <p:spPr>
          <a:xfrm>
            <a:off x="630936" y="2231136"/>
            <a:ext cx="3657600" cy="365760"/>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An advice layer that says what to do first, written for someone who is not technical.</a:t>
            </a:r>
            <a:endParaRPr lang="en-US" sz="830" dirty="0"/>
          </a:p>
        </p:txBody>
      </p:sp>
      <p:sp>
        <p:nvSpPr>
          <p:cNvPr id="15" name="Text 11"/>
          <p:cNvSpPr/>
          <p:nvPr/>
        </p:nvSpPr>
        <p:spPr>
          <a:xfrm>
            <a:off x="630936" y="2596896"/>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GDPR automation</a:t>
            </a:r>
            <a:endParaRPr lang="en-US" sz="1000" dirty="0"/>
          </a:p>
        </p:txBody>
      </p:sp>
      <p:sp>
        <p:nvSpPr>
          <p:cNvPr id="16" name="Text 12"/>
          <p:cNvSpPr/>
          <p:nvPr/>
        </p:nvSpPr>
        <p:spPr>
          <a:xfrm>
            <a:off x="630936" y="2770632"/>
            <a:ext cx="3657600" cy="365760"/>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The Article 17 right turned into a letter that is actually sendable.</a:t>
            </a:r>
            <a:endParaRPr lang="en-US" sz="830" dirty="0"/>
          </a:p>
        </p:txBody>
      </p:sp>
      <p:sp>
        <p:nvSpPr>
          <p:cNvPr id="17" name="Text 13"/>
          <p:cNvSpPr/>
          <p:nvPr/>
        </p:nvSpPr>
        <p:spPr>
          <a:xfrm>
            <a:off x="630936" y="3136392"/>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Stateless by design</a:t>
            </a:r>
            <a:endParaRPr lang="en-US" sz="1000" dirty="0"/>
          </a:p>
        </p:txBody>
      </p:sp>
      <p:sp>
        <p:nvSpPr>
          <p:cNvPr id="18" name="Text 14"/>
          <p:cNvSpPr/>
          <p:nvPr/>
        </p:nvSpPr>
        <p:spPr>
          <a:xfrm>
            <a:off x="630936" y="3310128"/>
            <a:ext cx="3657600" cy="365760"/>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No user database to breach, subpoena or sell. Our expected cost of a data breach is £0.</a:t>
            </a:r>
            <a:endParaRPr lang="en-US" sz="830" dirty="0"/>
          </a:p>
        </p:txBody>
      </p:sp>
      <p:sp>
        <p:nvSpPr>
          <p:cNvPr id="19" name="Text 15"/>
          <p:cNvSpPr/>
          <p:nvPr/>
        </p:nvSpPr>
        <p:spPr>
          <a:xfrm>
            <a:off x="630936" y="3675888"/>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Free, and sustainably so</a:t>
            </a:r>
            <a:endParaRPr lang="en-US" sz="1000" dirty="0"/>
          </a:p>
        </p:txBody>
      </p:sp>
      <p:sp>
        <p:nvSpPr>
          <p:cNvPr id="20" name="Text 16"/>
          <p:cNvSpPr/>
          <p:nvPr/>
        </p:nvSpPr>
        <p:spPr>
          <a:xfrm>
            <a:off x="630936" y="3849624"/>
            <a:ext cx="3657600" cy="365760"/>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Not free because you are the product: free because it barely costs anything to run.</a:t>
            </a:r>
            <a:endParaRPr lang="en-US" sz="830" dirty="0"/>
          </a:p>
        </p:txBody>
      </p:sp>
      <p:sp>
        <p:nvSpPr>
          <p:cNvPr id="21" name="Shape 17"/>
          <p:cNvSpPr/>
          <p:nvPr/>
        </p:nvSpPr>
        <p:spPr>
          <a:xfrm>
            <a:off x="4672584" y="1005840"/>
            <a:ext cx="4059936" cy="3675888"/>
          </a:xfrm>
          <a:prstGeom prst="roundRect">
            <a:avLst>
              <a:gd name="adj" fmla="val 1244"/>
            </a:avLst>
          </a:prstGeom>
          <a:solidFill>
            <a:srgbClr val="0F172A"/>
          </a:solidFill>
          <a:ln w="17780">
            <a:solidFill>
              <a:srgbClr val="F97316"/>
            </a:solidFill>
            <a:prstDash val="solid"/>
          </a:ln>
        </p:spPr>
      </p:sp>
      <p:pic>
        <p:nvPicPr>
          <p:cNvPr id="22" name="Image 2" descr="preencoded.png">    </p:cNvPr>
          <p:cNvPicPr>
            <a:picLocks noChangeAspect="1"/>
          </p:cNvPicPr>
          <p:nvPr/>
        </p:nvPicPr>
        <p:blipFill>
          <a:blip r:embed="rId3"/>
          <a:stretch>
            <a:fillRect/>
          </a:stretch>
        </p:blipFill>
        <p:spPr>
          <a:xfrm>
            <a:off x="4855464" y="1152144"/>
            <a:ext cx="274320" cy="274320"/>
          </a:xfrm>
          <a:prstGeom prst="rect">
            <a:avLst/>
          </a:prstGeom>
        </p:spPr>
      </p:pic>
      <p:sp>
        <p:nvSpPr>
          <p:cNvPr id="23" name="Text 18"/>
          <p:cNvSpPr/>
          <p:nvPr/>
        </p:nvSpPr>
        <p:spPr>
          <a:xfrm>
            <a:off x="5202936" y="1106424"/>
            <a:ext cx="3401568" cy="329184"/>
          </a:xfrm>
          <a:prstGeom prst="rect">
            <a:avLst/>
          </a:prstGeom>
          <a:noFill/>
          <a:ln/>
        </p:spPr>
        <p:txBody>
          <a:bodyPr wrap="square" rtlCol="0" anchor="ctr"/>
          <a:lstStyle/>
          <a:p>
            <a:pPr indent="0" marL="0">
              <a:buNone/>
            </a:pPr>
            <a:r>
              <a:rPr lang="en-US" sz="1300" b="1" dirty="0">
                <a:solidFill>
                  <a:srgbClr val="F97316"/>
                </a:solidFill>
                <a:latin typeface="JetBrains Mono" pitchFamily="34" charset="0"/>
                <a:ea typeface="JetBrains Mono" pitchFamily="34" charset="-122"/>
                <a:cs typeface="JetBrains Mono" pitchFamily="34" charset="-120"/>
              </a:rPr>
              <a:t>DRAWBACKS, STATED HONESTLY</a:t>
            </a:r>
            <a:endParaRPr lang="en-US" sz="1300" dirty="0"/>
          </a:p>
        </p:txBody>
      </p:sp>
      <p:sp>
        <p:nvSpPr>
          <p:cNvPr id="24" name="Text 19"/>
          <p:cNvSpPr/>
          <p:nvPr/>
        </p:nvSpPr>
        <p:spPr>
          <a:xfrm>
            <a:off x="4892040" y="1517904"/>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We do not send the letters</a:t>
            </a:r>
            <a:endParaRPr lang="en-US" sz="1000" dirty="0"/>
          </a:p>
        </p:txBody>
      </p:sp>
      <p:sp>
        <p:nvSpPr>
          <p:cNvPr id="25" name="Text 20"/>
          <p:cNvSpPr/>
          <p:nvPr/>
        </p:nvSpPr>
        <p:spPr>
          <a:xfrm>
            <a:off x="4892040" y="1691640"/>
            <a:ext cx="3657600" cy="468957"/>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A design choice, not a flaw. Acting as your agent would require custody of your data: the one thing we refuse.</a:t>
            </a:r>
            <a:endParaRPr lang="en-US" sz="830" dirty="0"/>
          </a:p>
        </p:txBody>
      </p:sp>
      <p:sp>
        <p:nvSpPr>
          <p:cNvPr id="26" name="Text 21"/>
          <p:cNvSpPr/>
          <p:nvPr/>
        </p:nvSpPr>
        <p:spPr>
          <a:xfrm>
            <a:off x="4892040" y="2160597"/>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No ongoing monitoring</a:t>
            </a:r>
            <a:endParaRPr lang="en-US" sz="1000" dirty="0"/>
          </a:p>
        </p:txBody>
      </p:sp>
      <p:sp>
        <p:nvSpPr>
          <p:cNvPr id="27" name="Text 22"/>
          <p:cNvSpPr/>
          <p:nvPr/>
        </p:nvSpPr>
        <p:spPr>
          <a:xfrm>
            <a:off x="4892040" y="2334333"/>
            <a:ext cx="3657600" cy="468957"/>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Monitoring needs to know who you are and how to reach you. The answer is user-held history: you keep the report, we keep nothing.</a:t>
            </a:r>
            <a:endParaRPr lang="en-US" sz="830" dirty="0"/>
          </a:p>
        </p:txBody>
      </p:sp>
      <p:sp>
        <p:nvSpPr>
          <p:cNvPr id="28" name="Text 23"/>
          <p:cNvSpPr/>
          <p:nvPr/>
        </p:nvSpPr>
        <p:spPr>
          <a:xfrm>
            <a:off x="4892040" y="2803289"/>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Results are best-effort</a:t>
            </a:r>
            <a:endParaRPr lang="en-US" sz="1000" dirty="0"/>
          </a:p>
        </p:txBody>
      </p:sp>
      <p:sp>
        <p:nvSpPr>
          <p:cNvPr id="29" name="Text 24"/>
          <p:cNvSpPr/>
          <p:nvPr/>
        </p:nvSpPr>
        <p:spPr>
          <a:xfrm>
            <a:off x="4892040" y="2977025"/>
            <a:ext cx="3657600" cy="468957"/>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The OSINT primitives we orchestrate decay as third-party sites change. We report confidence bands, not an authoritative list.</a:t>
            </a:r>
            <a:endParaRPr lang="en-US" sz="830" dirty="0"/>
          </a:p>
        </p:txBody>
      </p:sp>
      <p:sp>
        <p:nvSpPr>
          <p:cNvPr id="30" name="Text 25"/>
          <p:cNvSpPr/>
          <p:nvPr/>
        </p:nvSpPr>
        <p:spPr>
          <a:xfrm>
            <a:off x="4892040" y="3445982"/>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We cannot verify outcomes</a:t>
            </a:r>
            <a:endParaRPr lang="en-US" sz="1000" dirty="0"/>
          </a:p>
        </p:txBody>
      </p:sp>
      <p:sp>
        <p:nvSpPr>
          <p:cNvPr id="31" name="Text 26"/>
          <p:cNvSpPr/>
          <p:nvPr/>
        </p:nvSpPr>
        <p:spPr>
          <a:xfrm>
            <a:off x="4892040" y="3619718"/>
            <a:ext cx="3657600" cy="468957"/>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Because we store nothing, we cannot confirm whether a letter succeeded. That is a real cost of the architecture.</a:t>
            </a:r>
            <a:endParaRPr lang="en-US" sz="830" dirty="0"/>
          </a:p>
        </p:txBody>
      </p:sp>
      <p:sp>
        <p:nvSpPr>
          <p:cNvPr id="32" name="Text 27"/>
          <p:cNvSpPr/>
          <p:nvPr/>
        </p:nvSpPr>
        <p:spPr>
          <a:xfrm>
            <a:off x="4892040" y="4088674"/>
            <a:ext cx="3657600" cy="182880"/>
          </a:xfrm>
          <a:prstGeom prst="rect">
            <a:avLst/>
          </a:prstGeom>
          <a:noFill/>
          <a:ln/>
        </p:spPr>
        <p:txBody>
          <a:bodyPr wrap="square" lIns="0" tIns="0" rIns="0" bIns="0" rtlCol="0" anchor="ctr"/>
          <a:lstStyle/>
          <a:p>
            <a:pPr indent="0" marL="0">
              <a:buNone/>
            </a:pPr>
            <a:r>
              <a:rPr lang="en-US" sz="1000" b="1" dirty="0">
                <a:solidFill>
                  <a:srgbClr val="F8FAFC"/>
                </a:solidFill>
                <a:latin typeface="JetBrains Mono" pitchFamily="34" charset="0"/>
                <a:ea typeface="JetBrains Mono" pitchFamily="34" charset="-122"/>
                <a:cs typeface="JetBrains Mono" pitchFamily="34" charset="-120"/>
              </a:rPr>
              <a:t>Coverage is UK-shaped</a:t>
            </a:r>
            <a:endParaRPr lang="en-US" sz="1000" dirty="0"/>
          </a:p>
        </p:txBody>
      </p:sp>
      <p:sp>
        <p:nvSpPr>
          <p:cNvPr id="33" name="Text 28"/>
          <p:cNvSpPr/>
          <p:nvPr/>
        </p:nvSpPr>
        <p:spPr>
          <a:xfrm>
            <a:off x="4892040" y="4262410"/>
            <a:ext cx="3657600" cy="346166"/>
          </a:xfrm>
          <a:prstGeom prst="rect">
            <a:avLst/>
          </a:prstGeom>
          <a:noFill/>
          <a:ln/>
        </p:spPr>
        <p:txBody>
          <a:bodyPr wrap="square" lIns="0" tIns="0" rIns="0" bIns="0" rtlCol="0" anchor="t"/>
          <a:lstStyle/>
          <a:p>
            <a:pPr indent="0" marL="0">
              <a:lnSpc>
                <a:spcPts val="980"/>
              </a:lnSpc>
              <a:buNone/>
            </a:pPr>
            <a:r>
              <a:rPr lang="en-US" sz="830" dirty="0">
                <a:solidFill>
                  <a:srgbClr val="94A3B8"/>
                </a:solidFill>
                <a:latin typeface="JetBrains Mono" pitchFamily="34" charset="0"/>
                <a:ea typeface="JetBrains Mono" pitchFamily="34" charset="-122"/>
                <a:cs typeface="JetBrains Mono" pitchFamily="34" charset="-120"/>
              </a:rPr>
              <a:t>Built around UK GDPR. That focus is the point, but it is also a boundary.</a:t>
            </a:r>
            <a:endParaRPr lang="en-US" sz="83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Limitations &amp; risks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Each one named, each one with a mitigation.</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16 / 23</a:t>
            </a:r>
            <a:endParaRPr lang="en-US" sz="900" dirty="0"/>
          </a:p>
        </p:txBody>
      </p:sp>
      <p:pic>
        <p:nvPicPr>
          <p:cNvPr id="8" name="Image 1" descr="preencoded.png">    </p:cNvPr>
          <p:cNvPicPr>
            <a:picLocks noChangeAspect="1"/>
          </p:cNvPicPr>
          <p:nvPr/>
        </p:nvPicPr>
        <p:blipFill>
          <a:blip r:embed="rId2"/>
          <a:stretch>
            <a:fillRect/>
          </a:stretch>
        </p:blipFill>
        <p:spPr>
          <a:xfrm>
            <a:off x="964870" y="987552"/>
            <a:ext cx="7214260" cy="37033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Cost &amp; sustainability</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Why free is arithmetic rather than idealism: verified, August 2026.</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David</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17 / 23</a:t>
            </a:r>
            <a:endParaRPr lang="en-US" sz="900" dirty="0"/>
          </a:p>
        </p:txBody>
      </p:sp>
      <p:sp>
        <p:nvSpPr>
          <p:cNvPr id="8" name="Shape 5"/>
          <p:cNvSpPr/>
          <p:nvPr/>
        </p:nvSpPr>
        <p:spPr>
          <a:xfrm>
            <a:off x="320040" y="1005840"/>
            <a:ext cx="2724912" cy="1005840"/>
          </a:xfrm>
          <a:prstGeom prst="roundRect">
            <a:avLst>
              <a:gd name="adj" fmla="val 4545"/>
            </a:avLst>
          </a:prstGeom>
          <a:solidFill>
            <a:srgbClr val="0F172A"/>
          </a:solidFill>
          <a:ln w="15875">
            <a:solidFill>
              <a:srgbClr val="14B8A6"/>
            </a:solidFill>
            <a:prstDash val="solid"/>
          </a:ln>
        </p:spPr>
      </p:sp>
      <p:pic>
        <p:nvPicPr>
          <p:cNvPr id="9" name="Image 1" descr="preencoded.png">    </p:cNvPr>
          <p:cNvPicPr>
            <a:picLocks noChangeAspect="1"/>
          </p:cNvPicPr>
          <p:nvPr/>
        </p:nvPicPr>
        <p:blipFill>
          <a:blip r:embed="rId2"/>
          <a:stretch>
            <a:fillRect/>
          </a:stretch>
        </p:blipFill>
        <p:spPr>
          <a:xfrm>
            <a:off x="484632" y="1133856"/>
            <a:ext cx="274320" cy="274320"/>
          </a:xfrm>
          <a:prstGeom prst="rect">
            <a:avLst/>
          </a:prstGeom>
        </p:spPr>
      </p:pic>
      <p:sp>
        <p:nvSpPr>
          <p:cNvPr id="10" name="Text 6"/>
          <p:cNvSpPr/>
          <p:nvPr/>
        </p:nvSpPr>
        <p:spPr>
          <a:xfrm>
            <a:off x="832104" y="1078992"/>
            <a:ext cx="2084832" cy="365760"/>
          </a:xfrm>
          <a:prstGeom prst="rect">
            <a:avLst/>
          </a:prstGeom>
          <a:noFill/>
          <a:ln/>
        </p:spPr>
        <p:txBody>
          <a:bodyPr wrap="square" rtlCol="0" anchor="ctr"/>
          <a:lstStyle/>
          <a:p>
            <a:pPr indent="0" marL="0">
              <a:buNone/>
            </a:pPr>
            <a:r>
              <a:rPr lang="en-US" sz="1100" b="1" dirty="0">
                <a:solidFill>
                  <a:srgbClr val="F8FAFC"/>
                </a:solidFill>
                <a:latin typeface="JetBrains Mono" pitchFamily="34" charset="0"/>
                <a:ea typeface="JetBrains Mono" pitchFamily="34" charset="-122"/>
                <a:cs typeface="JetBrains Mono" pitchFamily="34" charset="-120"/>
              </a:rPr>
              <a:t>Fractions of a penny per scan</a:t>
            </a:r>
            <a:endParaRPr lang="en-US" sz="1100" dirty="0"/>
          </a:p>
        </p:txBody>
      </p:sp>
      <p:sp>
        <p:nvSpPr>
          <p:cNvPr id="11" name="Text 7"/>
          <p:cNvSpPr/>
          <p:nvPr/>
        </p:nvSpPr>
        <p:spPr>
          <a:xfrm>
            <a:off x="502920" y="1481328"/>
            <a:ext cx="2359152" cy="475488"/>
          </a:xfrm>
          <a:prstGeom prst="rect">
            <a:avLst/>
          </a:prstGeom>
          <a:noFill/>
          <a:ln/>
        </p:spPr>
        <p:txBody>
          <a:bodyPr wrap="square" rtlCol="0" anchor="ctr"/>
          <a:lstStyle/>
          <a:p>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~0.35p HIBP + ~0.22p AI advice at 1k scans/mo · caching cuts AI cost to ~0.16p</a:t>
            </a:r>
            <a:endParaRPr lang="en-US" sz="820" dirty="0"/>
          </a:p>
        </p:txBody>
      </p:sp>
      <p:sp>
        <p:nvSpPr>
          <p:cNvPr id="12" name="Shape 8"/>
          <p:cNvSpPr/>
          <p:nvPr/>
        </p:nvSpPr>
        <p:spPr>
          <a:xfrm>
            <a:off x="3209544" y="1005840"/>
            <a:ext cx="2724912" cy="1005840"/>
          </a:xfrm>
          <a:prstGeom prst="roundRect">
            <a:avLst>
              <a:gd name="adj" fmla="val 4545"/>
            </a:avLst>
          </a:prstGeom>
          <a:solidFill>
            <a:srgbClr val="0F172A"/>
          </a:solidFill>
          <a:ln w="15875">
            <a:solidFill>
              <a:srgbClr val="14B8A6"/>
            </a:solidFill>
            <a:prstDash val="solid"/>
          </a:ln>
        </p:spPr>
      </p:sp>
      <p:pic>
        <p:nvPicPr>
          <p:cNvPr id="13" name="Image 2" descr="preencoded.png">    </p:cNvPr>
          <p:cNvPicPr>
            <a:picLocks noChangeAspect="1"/>
          </p:cNvPicPr>
          <p:nvPr/>
        </p:nvPicPr>
        <p:blipFill>
          <a:blip r:embed="rId3"/>
          <a:stretch>
            <a:fillRect/>
          </a:stretch>
        </p:blipFill>
        <p:spPr>
          <a:xfrm>
            <a:off x="3374136" y="1133856"/>
            <a:ext cx="274320" cy="274320"/>
          </a:xfrm>
          <a:prstGeom prst="rect">
            <a:avLst/>
          </a:prstGeom>
        </p:spPr>
      </p:pic>
      <p:sp>
        <p:nvSpPr>
          <p:cNvPr id="14" name="Text 9"/>
          <p:cNvSpPr/>
          <p:nvPr/>
        </p:nvSpPr>
        <p:spPr>
          <a:xfrm>
            <a:off x="3721608" y="1078992"/>
            <a:ext cx="2084832" cy="365760"/>
          </a:xfrm>
          <a:prstGeom prst="rect">
            <a:avLst/>
          </a:prstGeom>
          <a:noFill/>
          <a:ln/>
        </p:spPr>
        <p:txBody>
          <a:bodyPr wrap="square" rtlCol="0" anchor="ctr"/>
          <a:lstStyle/>
          <a:p>
            <a:pPr indent="0" marL="0">
              <a:buNone/>
            </a:pPr>
            <a:r>
              <a:rPr lang="en-US" sz="1100" b="1" dirty="0">
                <a:solidFill>
                  <a:srgbClr val="F8FAFC"/>
                </a:solidFill>
                <a:latin typeface="JetBrains Mono" pitchFamily="34" charset="0"/>
                <a:ea typeface="JetBrains Mono" pitchFamily="34" charset="-122"/>
                <a:cs typeface="JetBrains Mono" pitchFamily="34" charset="-120"/>
              </a:rPr>
              <a:t>£0 expected breach cost</a:t>
            </a:r>
            <a:endParaRPr lang="en-US" sz="1100" dirty="0"/>
          </a:p>
        </p:txBody>
      </p:sp>
      <p:sp>
        <p:nvSpPr>
          <p:cNvPr id="15" name="Text 10"/>
          <p:cNvSpPr/>
          <p:nvPr/>
        </p:nvSpPr>
        <p:spPr>
          <a:xfrm>
            <a:off x="3392424" y="1481328"/>
            <a:ext cx="2359152" cy="475488"/>
          </a:xfrm>
          <a:prstGeom prst="rect">
            <a:avLst/>
          </a:prstGeom>
          <a:noFill/>
          <a:ln/>
        </p:spPr>
        <p:txBody>
          <a:bodyPr wrap="square" rtlCol="0" anchor="ctr"/>
          <a:lstStyle/>
          <a:p>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there is no data to breach: no competitor can say this</a:t>
            </a:r>
            <a:endParaRPr lang="en-US" sz="820" dirty="0"/>
          </a:p>
        </p:txBody>
      </p:sp>
      <p:sp>
        <p:nvSpPr>
          <p:cNvPr id="16" name="Shape 11"/>
          <p:cNvSpPr/>
          <p:nvPr/>
        </p:nvSpPr>
        <p:spPr>
          <a:xfrm>
            <a:off x="6099048" y="1005840"/>
            <a:ext cx="2724912" cy="1005840"/>
          </a:xfrm>
          <a:prstGeom prst="roundRect">
            <a:avLst>
              <a:gd name="adj" fmla="val 4545"/>
            </a:avLst>
          </a:prstGeom>
          <a:solidFill>
            <a:srgbClr val="0F172A"/>
          </a:solidFill>
          <a:ln w="15875">
            <a:solidFill>
              <a:srgbClr val="14B8A6"/>
            </a:solidFill>
            <a:prstDash val="solid"/>
          </a:ln>
        </p:spPr>
      </p:sp>
      <p:pic>
        <p:nvPicPr>
          <p:cNvPr id="17" name="Image 3" descr="preencoded.png">    </p:cNvPr>
          <p:cNvPicPr>
            <a:picLocks noChangeAspect="1"/>
          </p:cNvPicPr>
          <p:nvPr/>
        </p:nvPicPr>
        <p:blipFill>
          <a:blip r:embed="rId4"/>
          <a:stretch>
            <a:fillRect/>
          </a:stretch>
        </p:blipFill>
        <p:spPr>
          <a:xfrm>
            <a:off x="6263640" y="1133856"/>
            <a:ext cx="274320" cy="274320"/>
          </a:xfrm>
          <a:prstGeom prst="rect">
            <a:avLst/>
          </a:prstGeom>
        </p:spPr>
      </p:pic>
      <p:sp>
        <p:nvSpPr>
          <p:cNvPr id="18" name="Text 12"/>
          <p:cNvSpPr/>
          <p:nvPr/>
        </p:nvSpPr>
        <p:spPr>
          <a:xfrm>
            <a:off x="6611112" y="1078992"/>
            <a:ext cx="2084832" cy="365760"/>
          </a:xfrm>
          <a:prstGeom prst="rect">
            <a:avLst/>
          </a:prstGeom>
          <a:noFill/>
          <a:ln/>
        </p:spPr>
        <p:txBody>
          <a:bodyPr wrap="square" rtlCol="0" anchor="ctr"/>
          <a:lstStyle/>
          <a:p>
            <a:pPr indent="0" marL="0">
              <a:buNone/>
            </a:pPr>
            <a:r>
              <a:rPr lang="en-US" sz="1100" b="1" dirty="0">
                <a:solidFill>
                  <a:srgbClr val="F8FAFC"/>
                </a:solidFill>
                <a:latin typeface="JetBrains Mono" pitchFamily="34" charset="0"/>
                <a:ea typeface="JetBrains Mono" pitchFamily="34" charset="-122"/>
                <a:cs typeface="JetBrains Mono" pitchFamily="34" charset="-120"/>
              </a:rPr>
              <a:t>£0 fixed cost at demo scale</a:t>
            </a:r>
            <a:endParaRPr lang="en-US" sz="1100" dirty="0"/>
          </a:p>
        </p:txBody>
      </p:sp>
      <p:sp>
        <p:nvSpPr>
          <p:cNvPr id="19" name="Text 13"/>
          <p:cNvSpPr/>
          <p:nvPr/>
        </p:nvSpPr>
        <p:spPr>
          <a:xfrm>
            <a:off x="6281928" y="1481328"/>
            <a:ext cx="2359152" cy="475488"/>
          </a:xfrm>
          <a:prstGeom prst="rect">
            <a:avLst/>
          </a:prstGeom>
          <a:noFill/>
          <a:ln/>
        </p:spPr>
        <p:txBody>
          <a:bodyPr wrap="square" rtlCol="0" anchor="ctr"/>
          <a:lstStyle/>
          <a:p>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Vercel Hobby + open-source tools · Railway/Render ~£5–7/mo only for real deployment</a:t>
            </a:r>
            <a:endParaRPr lang="en-US" sz="820" dirty="0"/>
          </a:p>
        </p:txBody>
      </p:sp>
      <p:pic>
        <p:nvPicPr>
          <p:cNvPr id="20" name="Image 4" descr="preencoded.png">    </p:cNvPr>
          <p:cNvPicPr>
            <a:picLocks noChangeAspect="1"/>
          </p:cNvPicPr>
          <p:nvPr/>
        </p:nvPicPr>
        <p:blipFill>
          <a:blip r:embed="rId5"/>
          <a:stretch>
            <a:fillRect/>
          </a:stretch>
        </p:blipFill>
        <p:spPr>
          <a:xfrm>
            <a:off x="1743075" y="2157984"/>
            <a:ext cx="5657850" cy="2011680"/>
          </a:xfrm>
          <a:prstGeom prst="rect">
            <a:avLst/>
          </a:prstGeom>
        </p:spPr>
      </p:pic>
      <p:sp>
        <p:nvSpPr>
          <p:cNvPr id="21" name="Text 14"/>
          <p:cNvSpPr/>
          <p:nvPr/>
        </p:nvSpPr>
        <p:spPr>
          <a:xfrm>
            <a:off x="411480" y="4224528"/>
            <a:ext cx="8321040" cy="256032"/>
          </a:xfrm>
          <a:prstGeom prst="rect">
            <a:avLst/>
          </a:prstGeom>
          <a:noFill/>
          <a:ln/>
        </p:spPr>
        <p:txBody>
          <a:bodyPr wrap="square" rtlCol="0" anchor="ctr"/>
          <a:lstStyle/>
          <a:p>
            <a:pPr algn="ctr" indent="0" marL="0">
              <a:buNone/>
            </a:pPr>
            <a:r>
              <a:rPr lang="en-US" sz="1150" b="1" dirty="0">
                <a:solidFill>
                  <a:srgbClr val="14B8A6"/>
                </a:solidFill>
                <a:latin typeface="JetBrains Mono" pitchFamily="34" charset="0"/>
                <a:ea typeface="JetBrains Mono" pitchFamily="34" charset="-122"/>
                <a:cs typeface="JetBrains Mono" pitchFamily="34" charset="-120"/>
              </a:rPr>
              <a:t>A fraction of a penny per scan: free is arithmetic, not idealism.</a:t>
            </a:r>
            <a:endParaRPr lang="en-US" sz="1150" dirty="0"/>
          </a:p>
        </p:txBody>
      </p:sp>
      <p:sp>
        <p:nvSpPr>
          <p:cNvPr id="22" name="Text 15"/>
          <p:cNvSpPr/>
          <p:nvPr/>
        </p:nvSpPr>
        <p:spPr>
          <a:xfrm>
            <a:off x="411480" y="4480560"/>
            <a:ext cx="8321040" cy="292608"/>
          </a:xfrm>
          <a:prstGeom prst="rect">
            <a:avLst/>
          </a:prstGeom>
          <a:noFill/>
          <a:ln/>
        </p:spPr>
        <p:txBody>
          <a:bodyPr wrap="square" rtlCol="0" anchor="ctr"/>
          <a:lstStyle/>
          <a:p>
            <a:pPr algn="ctr" indent="0" marL="0">
              <a:lnSpc>
                <a:spcPts val="1100"/>
              </a:lnSpc>
              <a:buNone/>
            </a:pPr>
            <a:r>
              <a:rPr lang="en-US" sz="880" i="1" dirty="0">
                <a:solidFill>
                  <a:srgbClr val="94A3B8"/>
                </a:solidFill>
                <a:latin typeface="JetBrains Mono" pitchFamily="34" charset="0"/>
                <a:ea typeface="JetBrains Mono" pitchFamily="34" charset="-122"/>
                <a:cs typeface="JetBrains Mono" pitchFamily="34" charset="-120"/>
              </a:rPr>
              <a:t>MIT-licensed; built on permissively licensed OSINT tools (Maigret, Sherlock = MIT); breach data via a commercial API. The one GPL-3.0 tool we evaluated, holehe, we dropped, for reliability, but it also keeps our licensing clean.</a:t>
            </a:r>
            <a:endParaRPr lang="en-US" sz="88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How we worked</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Team, pathways, and the process behind the build.</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18 / 23</a:t>
            </a:r>
            <a:endParaRPr lang="en-US" sz="900" dirty="0"/>
          </a:p>
        </p:txBody>
      </p:sp>
      <p:sp>
        <p:nvSpPr>
          <p:cNvPr id="8" name="Shape 5"/>
          <p:cNvSpPr/>
          <p:nvPr/>
        </p:nvSpPr>
        <p:spPr>
          <a:xfrm>
            <a:off x="320040" y="1005840"/>
            <a:ext cx="2724912" cy="1371600"/>
          </a:xfrm>
          <a:prstGeom prst="roundRect">
            <a:avLst>
              <a:gd name="adj" fmla="val 3333"/>
            </a:avLst>
          </a:prstGeom>
          <a:solidFill>
            <a:srgbClr val="0F172A"/>
          </a:solidFill>
          <a:ln w="12700">
            <a:solidFill>
              <a:srgbClr val="1E293B"/>
            </a:solidFill>
            <a:prstDash val="solid"/>
          </a:ln>
        </p:spPr>
      </p:sp>
      <p:pic>
        <p:nvPicPr>
          <p:cNvPr id="9" name="Image 1" descr="preencoded.png">    </p:cNvPr>
          <p:cNvPicPr>
            <a:picLocks noChangeAspect="1"/>
          </p:cNvPicPr>
          <p:nvPr/>
        </p:nvPicPr>
        <p:blipFill>
          <a:blip r:embed="rId2"/>
          <a:stretch>
            <a:fillRect/>
          </a:stretch>
        </p:blipFill>
        <p:spPr>
          <a:xfrm>
            <a:off x="484632" y="1097280"/>
            <a:ext cx="292608" cy="292608"/>
          </a:xfrm>
          <a:prstGeom prst="rect">
            <a:avLst/>
          </a:prstGeom>
        </p:spPr>
      </p:pic>
      <p:sp>
        <p:nvSpPr>
          <p:cNvPr id="10" name="Text 6"/>
          <p:cNvSpPr/>
          <p:nvPr/>
        </p:nvSpPr>
        <p:spPr>
          <a:xfrm>
            <a:off x="850392" y="1060704"/>
            <a:ext cx="2066544" cy="219456"/>
          </a:xfrm>
          <a:prstGeom prst="rect">
            <a:avLst/>
          </a:prstGeom>
          <a:noFill/>
          <a:ln/>
        </p:spPr>
        <p:txBody>
          <a:bodyPr wrap="square" rtlCol="0" anchor="ctr"/>
          <a:lstStyle/>
          <a:p>
            <a:pPr indent="0" marL="0">
              <a:buNone/>
            </a:pPr>
            <a:r>
              <a:rPr lang="en-US" sz="1350" b="1" dirty="0">
                <a:solidFill>
                  <a:srgbClr val="F8FAFC"/>
                </a:solidFill>
                <a:latin typeface="JetBrains Mono" pitchFamily="34" charset="0"/>
                <a:ea typeface="JetBrains Mono" pitchFamily="34" charset="-122"/>
                <a:cs typeface="JetBrains Mono" pitchFamily="34" charset="-120"/>
              </a:rPr>
              <a:t>Salma</a:t>
            </a:r>
            <a:endParaRPr lang="en-US" sz="1350" dirty="0"/>
          </a:p>
        </p:txBody>
      </p:sp>
      <p:sp>
        <p:nvSpPr>
          <p:cNvPr id="11" name="Text 7"/>
          <p:cNvSpPr/>
          <p:nvPr/>
        </p:nvSpPr>
        <p:spPr>
          <a:xfrm>
            <a:off x="850392" y="1261872"/>
            <a:ext cx="2066544" cy="182880"/>
          </a:xfrm>
          <a:prstGeom prst="rect">
            <a:avLst/>
          </a:prstGeom>
          <a:noFill/>
          <a:ln/>
        </p:spPr>
        <p:txBody>
          <a:bodyPr wrap="square" rtlCol="0" anchor="ctr"/>
          <a:lstStyle/>
          <a:p>
            <a:pPr indent="0" marL="0">
              <a:buNone/>
            </a:pPr>
            <a:r>
              <a:rPr lang="en-US" sz="880" dirty="0">
                <a:solidFill>
                  <a:srgbClr val="14B8A6"/>
                </a:solidFill>
                <a:latin typeface="JetBrains Mono" pitchFamily="34" charset="0"/>
                <a:ea typeface="JetBrains Mono" pitchFamily="34" charset="-122"/>
                <a:cs typeface="JetBrains Mono" pitchFamily="34" charset="-120"/>
              </a:rPr>
              <a:t>Research lead</a:t>
            </a:r>
            <a:endParaRPr lang="en-US" sz="880" dirty="0"/>
          </a:p>
        </p:txBody>
      </p:sp>
      <p:sp>
        <p:nvSpPr>
          <p:cNvPr id="12" name="Text 8"/>
          <p:cNvSpPr/>
          <p:nvPr/>
        </p:nvSpPr>
        <p:spPr>
          <a:xfrm>
            <a:off x="502920" y="1481328"/>
            <a:ext cx="2359152" cy="841248"/>
          </a:xfrm>
          <a:prstGeom prst="rect">
            <a:avLst/>
          </a:prstGeom>
          <a:noFill/>
          <a:ln/>
        </p:spPr>
        <p:txBody>
          <a:bodyPr wrap="square" rtlCol="0" anchor="ctr"/>
          <a:lstStyle/>
          <a:p>
            <a:pPr indent="0" marL="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Problem and significance · GDPR and legal grounding · evaluation · teamwork and planning · the deck</a:t>
            </a:r>
            <a:endParaRPr lang="en-US" sz="880" dirty="0"/>
          </a:p>
        </p:txBody>
      </p:sp>
      <p:sp>
        <p:nvSpPr>
          <p:cNvPr id="13" name="Shape 9"/>
          <p:cNvSpPr/>
          <p:nvPr/>
        </p:nvSpPr>
        <p:spPr>
          <a:xfrm>
            <a:off x="3209544" y="1005840"/>
            <a:ext cx="2724912" cy="1371600"/>
          </a:xfrm>
          <a:prstGeom prst="roundRect">
            <a:avLst>
              <a:gd name="adj" fmla="val 3333"/>
            </a:avLst>
          </a:prstGeom>
          <a:solidFill>
            <a:srgbClr val="0F172A"/>
          </a:solidFill>
          <a:ln w="12700">
            <a:solidFill>
              <a:srgbClr val="1E293B"/>
            </a:solidFill>
            <a:prstDash val="solid"/>
          </a:ln>
        </p:spPr>
      </p:sp>
      <p:pic>
        <p:nvPicPr>
          <p:cNvPr id="14" name="Image 2" descr="preencoded.png">    </p:cNvPr>
          <p:cNvPicPr>
            <a:picLocks noChangeAspect="1"/>
          </p:cNvPicPr>
          <p:nvPr/>
        </p:nvPicPr>
        <p:blipFill>
          <a:blip r:embed="rId3"/>
          <a:stretch>
            <a:fillRect/>
          </a:stretch>
        </p:blipFill>
        <p:spPr>
          <a:xfrm>
            <a:off x="3374136" y="1097280"/>
            <a:ext cx="292608" cy="292608"/>
          </a:xfrm>
          <a:prstGeom prst="rect">
            <a:avLst/>
          </a:prstGeom>
        </p:spPr>
      </p:pic>
      <p:sp>
        <p:nvSpPr>
          <p:cNvPr id="15" name="Text 10"/>
          <p:cNvSpPr/>
          <p:nvPr/>
        </p:nvSpPr>
        <p:spPr>
          <a:xfrm>
            <a:off x="3739896" y="1060704"/>
            <a:ext cx="2066544" cy="219456"/>
          </a:xfrm>
          <a:prstGeom prst="rect">
            <a:avLst/>
          </a:prstGeom>
          <a:noFill/>
          <a:ln/>
        </p:spPr>
        <p:txBody>
          <a:bodyPr wrap="square" rtlCol="0" anchor="ctr"/>
          <a:lstStyle/>
          <a:p>
            <a:pPr indent="0" marL="0">
              <a:buNone/>
            </a:pPr>
            <a:r>
              <a:rPr lang="en-US" sz="1350" b="1" dirty="0">
                <a:solidFill>
                  <a:srgbClr val="F8FAFC"/>
                </a:solidFill>
                <a:latin typeface="JetBrains Mono" pitchFamily="34" charset="0"/>
                <a:ea typeface="JetBrains Mono" pitchFamily="34" charset="-122"/>
                <a:cs typeface="JetBrains Mono" pitchFamily="34" charset="-120"/>
              </a:rPr>
              <a:t>David</a:t>
            </a:r>
            <a:endParaRPr lang="en-US" sz="1350" dirty="0"/>
          </a:p>
        </p:txBody>
      </p:sp>
      <p:sp>
        <p:nvSpPr>
          <p:cNvPr id="16" name="Text 11"/>
          <p:cNvSpPr/>
          <p:nvPr/>
        </p:nvSpPr>
        <p:spPr>
          <a:xfrm>
            <a:off x="3739896" y="1261872"/>
            <a:ext cx="2066544" cy="182880"/>
          </a:xfrm>
          <a:prstGeom prst="rect">
            <a:avLst/>
          </a:prstGeom>
          <a:noFill/>
          <a:ln/>
        </p:spPr>
        <p:txBody>
          <a:bodyPr wrap="square" rtlCol="0" anchor="ctr"/>
          <a:lstStyle/>
          <a:p>
            <a:pPr indent="0" marL="0">
              <a:buNone/>
            </a:pPr>
            <a:r>
              <a:rPr lang="en-US" sz="880" dirty="0">
                <a:solidFill>
                  <a:srgbClr val="14B8A6"/>
                </a:solidFill>
                <a:latin typeface="JetBrains Mono" pitchFamily="34" charset="0"/>
                <a:ea typeface="JetBrains Mono" pitchFamily="34" charset="-122"/>
                <a:cs typeface="JetBrains Mono" pitchFamily="34" charset="-120"/>
              </a:rPr>
              <a:t>Applied Computing</a:t>
            </a:r>
            <a:endParaRPr lang="en-US" sz="880" dirty="0"/>
          </a:p>
        </p:txBody>
      </p:sp>
      <p:sp>
        <p:nvSpPr>
          <p:cNvPr id="17" name="Text 12"/>
          <p:cNvSpPr/>
          <p:nvPr/>
        </p:nvSpPr>
        <p:spPr>
          <a:xfrm>
            <a:off x="3392424" y="1481328"/>
            <a:ext cx="2359152" cy="841248"/>
          </a:xfrm>
          <a:prstGeom prst="rect">
            <a:avLst/>
          </a:prstGeom>
          <a:noFill/>
          <a:ln/>
        </p:spPr>
        <p:txBody>
          <a:bodyPr wrap="square" rtlCol="0" anchor="ctr"/>
          <a:lstStyle/>
          <a:p>
            <a:pPr indent="0" marL="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Architecture and security · full-stack build · emerging-tech justification · cost and sustainability · the demo</a:t>
            </a:r>
            <a:endParaRPr lang="en-US" sz="880" dirty="0"/>
          </a:p>
        </p:txBody>
      </p:sp>
      <p:sp>
        <p:nvSpPr>
          <p:cNvPr id="18" name="Shape 13"/>
          <p:cNvSpPr/>
          <p:nvPr/>
        </p:nvSpPr>
        <p:spPr>
          <a:xfrm>
            <a:off x="6099048" y="1005840"/>
            <a:ext cx="2724912" cy="1371600"/>
          </a:xfrm>
          <a:prstGeom prst="roundRect">
            <a:avLst>
              <a:gd name="adj" fmla="val 3333"/>
            </a:avLst>
          </a:prstGeom>
          <a:solidFill>
            <a:srgbClr val="0F172A"/>
          </a:solidFill>
          <a:ln w="12700">
            <a:solidFill>
              <a:srgbClr val="1E293B"/>
            </a:solidFill>
            <a:prstDash val="solid"/>
          </a:ln>
        </p:spPr>
      </p:sp>
      <p:pic>
        <p:nvPicPr>
          <p:cNvPr id="19" name="Image 3" descr="preencoded.png">    </p:cNvPr>
          <p:cNvPicPr>
            <a:picLocks noChangeAspect="1"/>
          </p:cNvPicPr>
          <p:nvPr/>
        </p:nvPicPr>
        <p:blipFill>
          <a:blip r:embed="rId4"/>
          <a:stretch>
            <a:fillRect/>
          </a:stretch>
        </p:blipFill>
        <p:spPr>
          <a:xfrm>
            <a:off x="6263640" y="1097280"/>
            <a:ext cx="292608" cy="292608"/>
          </a:xfrm>
          <a:prstGeom prst="rect">
            <a:avLst/>
          </a:prstGeom>
        </p:spPr>
      </p:pic>
      <p:sp>
        <p:nvSpPr>
          <p:cNvPr id="20" name="Text 14"/>
          <p:cNvSpPr/>
          <p:nvPr/>
        </p:nvSpPr>
        <p:spPr>
          <a:xfrm>
            <a:off x="6629400" y="1060704"/>
            <a:ext cx="2066544" cy="219456"/>
          </a:xfrm>
          <a:prstGeom prst="rect">
            <a:avLst/>
          </a:prstGeom>
          <a:noFill/>
          <a:ln/>
        </p:spPr>
        <p:txBody>
          <a:bodyPr wrap="square" rtlCol="0" anchor="ctr"/>
          <a:lstStyle/>
          <a:p>
            <a:pPr indent="0" marL="0">
              <a:buNone/>
            </a:pPr>
            <a:r>
              <a:rPr lang="en-US" sz="1350" b="1" dirty="0">
                <a:solidFill>
                  <a:srgbClr val="F8FAFC"/>
                </a:solidFill>
                <a:latin typeface="JetBrains Mono" pitchFamily="34" charset="0"/>
                <a:ea typeface="JetBrains Mono" pitchFamily="34" charset="-122"/>
                <a:cs typeface="JetBrains Mono" pitchFamily="34" charset="-120"/>
              </a:rPr>
              <a:t>Alex</a:t>
            </a:r>
            <a:endParaRPr lang="en-US" sz="1350" dirty="0"/>
          </a:p>
        </p:txBody>
      </p:sp>
      <p:sp>
        <p:nvSpPr>
          <p:cNvPr id="21" name="Text 15"/>
          <p:cNvSpPr/>
          <p:nvPr/>
        </p:nvSpPr>
        <p:spPr>
          <a:xfrm>
            <a:off x="6629400" y="1261872"/>
            <a:ext cx="2066544" cy="182880"/>
          </a:xfrm>
          <a:prstGeom prst="rect">
            <a:avLst/>
          </a:prstGeom>
          <a:noFill/>
          <a:ln/>
        </p:spPr>
        <p:txBody>
          <a:bodyPr wrap="square" rtlCol="0" anchor="ctr"/>
          <a:lstStyle/>
          <a:p>
            <a:pPr indent="0" marL="0">
              <a:buNone/>
            </a:pPr>
            <a:r>
              <a:rPr lang="en-US" sz="880" dirty="0">
                <a:solidFill>
                  <a:srgbClr val="14B8A6"/>
                </a:solidFill>
                <a:latin typeface="JetBrains Mono" pitchFamily="34" charset="0"/>
                <a:ea typeface="JetBrains Mono" pitchFamily="34" charset="-122"/>
                <a:cs typeface="JetBrains Mono" pitchFamily="34" charset="-120"/>
              </a:rPr>
              <a:t>Games Design</a:t>
            </a:r>
            <a:endParaRPr lang="en-US" sz="880" dirty="0"/>
          </a:p>
        </p:txBody>
      </p:sp>
      <p:sp>
        <p:nvSpPr>
          <p:cNvPr id="22" name="Text 16"/>
          <p:cNvSpPr/>
          <p:nvPr/>
        </p:nvSpPr>
        <p:spPr>
          <a:xfrm>
            <a:off x="6281928" y="1481328"/>
            <a:ext cx="2359152" cy="841248"/>
          </a:xfrm>
          <a:prstGeom prst="rect">
            <a:avLst/>
          </a:prstGeom>
          <a:noFill/>
          <a:ln/>
        </p:spPr>
        <p:txBody>
          <a:bodyPr wrap="square" rtlCol="0" anchor="ctr"/>
          <a:lstStyle/>
          <a:p>
            <a:pPr indent="0" marL="0">
              <a:lnSpc>
                <a:spcPts val="1100"/>
              </a:lnSpc>
              <a:buNone/>
            </a:pPr>
            <a:r>
              <a:rPr lang="en-US" sz="880" dirty="0">
                <a:solidFill>
                  <a:srgbClr val="94A3B8"/>
                </a:solidFill>
                <a:latin typeface="JetBrains Mono" pitchFamily="34" charset="0"/>
                <a:ea typeface="JetBrains Mono" pitchFamily="34" charset="-122"/>
                <a:cs typeface="JetBrains Mono" pitchFamily="34" charset="-120"/>
              </a:rPr>
              <a:t>Exposure visualisation · design system and styling of both app and deck · ethics hand-in · future work</a:t>
            </a:r>
            <a:endParaRPr lang="en-US" sz="880" dirty="0"/>
          </a:p>
        </p:txBody>
      </p:sp>
      <p:sp>
        <p:nvSpPr>
          <p:cNvPr id="23" name="Shape 17"/>
          <p:cNvSpPr/>
          <p:nvPr/>
        </p:nvSpPr>
        <p:spPr>
          <a:xfrm>
            <a:off x="411480" y="2523744"/>
            <a:ext cx="5760720" cy="2249424"/>
          </a:xfrm>
          <a:prstGeom prst="roundRect">
            <a:avLst>
              <a:gd name="adj" fmla="val 2033"/>
            </a:avLst>
          </a:prstGeom>
          <a:solidFill>
            <a:srgbClr val="0F172A"/>
          </a:solidFill>
          <a:ln w="12700">
            <a:solidFill>
              <a:srgbClr val="1E293B"/>
            </a:solidFill>
            <a:prstDash val="solid"/>
          </a:ln>
        </p:spPr>
      </p:sp>
      <p:pic>
        <p:nvPicPr>
          <p:cNvPr id="24" name="Image 4" descr="/home/davld/projects/traceoff/colaboration_screenshots/left_gantt-slide16.png">    </p:cNvPr>
          <p:cNvPicPr>
            <a:picLocks noChangeAspect="1"/>
          </p:cNvPicPr>
          <p:nvPr/>
        </p:nvPicPr>
        <p:blipFill>
          <a:blip r:embed="rId5"/>
          <a:stretch>
            <a:fillRect/>
          </a:stretch>
        </p:blipFill>
        <p:spPr>
          <a:xfrm>
            <a:off x="934559" y="2569464"/>
            <a:ext cx="4714563" cy="2157984"/>
          </a:xfrm>
          <a:prstGeom prst="rect">
            <a:avLst/>
          </a:prstGeom>
        </p:spPr>
      </p:pic>
      <p:sp>
        <p:nvSpPr>
          <p:cNvPr id="25" name="Shape 18"/>
          <p:cNvSpPr/>
          <p:nvPr/>
        </p:nvSpPr>
        <p:spPr>
          <a:xfrm>
            <a:off x="6318504" y="2523744"/>
            <a:ext cx="2414016" cy="2249424"/>
          </a:xfrm>
          <a:prstGeom prst="roundRect">
            <a:avLst>
              <a:gd name="adj" fmla="val 2033"/>
            </a:avLst>
          </a:prstGeom>
          <a:solidFill>
            <a:srgbClr val="0F172A"/>
          </a:solidFill>
          <a:ln w="15875">
            <a:solidFill>
              <a:srgbClr val="14B8A6"/>
            </a:solidFill>
            <a:prstDash val="solid"/>
          </a:ln>
        </p:spPr>
      </p:sp>
      <p:sp>
        <p:nvSpPr>
          <p:cNvPr id="26" name="Text 19"/>
          <p:cNvSpPr/>
          <p:nvPr/>
        </p:nvSpPr>
        <p:spPr>
          <a:xfrm>
            <a:off x="6446520" y="2615184"/>
            <a:ext cx="2157984" cy="219456"/>
          </a:xfrm>
          <a:prstGeom prst="rect">
            <a:avLst/>
          </a:prstGeom>
          <a:noFill/>
          <a:ln/>
        </p:spPr>
        <p:txBody>
          <a:bodyPr wrap="square" rtlCol="0" anchor="ctr"/>
          <a:lstStyle/>
          <a:p>
            <a:pPr indent="0" marL="0">
              <a:buNone/>
            </a:pPr>
            <a:r>
              <a:rPr lang="en-US" sz="1050" b="1" dirty="0">
                <a:solidFill>
                  <a:srgbClr val="14B8A6"/>
                </a:solidFill>
                <a:latin typeface="JetBrains Mono" pitchFamily="34" charset="0"/>
                <a:ea typeface="JetBrains Mono" pitchFamily="34" charset="-122"/>
                <a:cs typeface="JetBrains Mono" pitchFamily="34" charset="-120"/>
              </a:rPr>
              <a:t>HOW WE WORKED</a:t>
            </a:r>
            <a:endParaRPr lang="en-US" sz="1050" dirty="0"/>
          </a:p>
        </p:txBody>
      </p:sp>
      <p:sp>
        <p:nvSpPr>
          <p:cNvPr id="27" name="Text 20"/>
          <p:cNvSpPr/>
          <p:nvPr/>
        </p:nvSpPr>
        <p:spPr>
          <a:xfrm>
            <a:off x="6446520" y="2889504"/>
            <a:ext cx="2157984" cy="457200"/>
          </a:xfrm>
          <a:prstGeom prst="rect">
            <a:avLst/>
          </a:prstGeom>
          <a:noFill/>
          <a:ln/>
        </p:spPr>
        <p:txBody>
          <a:bodyPr wrap="square" rtlCol="0" anchor="ctr"/>
          <a:lstStyle/>
          <a:p>
            <a:pPr indent="0" marL="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MS Teams: </a:t>
            </a:r>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meetings, file sharing, and a written record of every decision.</a:t>
            </a:r>
            <a:endParaRPr lang="en-US" sz="820" dirty="0"/>
          </a:p>
        </p:txBody>
      </p:sp>
      <p:sp>
        <p:nvSpPr>
          <p:cNvPr id="28" name="Text 21"/>
          <p:cNvSpPr/>
          <p:nvPr/>
        </p:nvSpPr>
        <p:spPr>
          <a:xfrm>
            <a:off x="6446520" y="3364992"/>
            <a:ext cx="2157984" cy="457200"/>
          </a:xfrm>
          <a:prstGeom prst="rect">
            <a:avLst/>
          </a:prstGeom>
          <a:noFill/>
          <a:ln/>
        </p:spPr>
        <p:txBody>
          <a:bodyPr wrap="square" rtlCol="0" anchor="ctr"/>
          <a:lstStyle/>
          <a:p>
            <a:pPr indent="0" marL="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Weekly sync: </a:t>
            </a:r>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one meeting a week, with written briefs in between.</a:t>
            </a:r>
            <a:endParaRPr lang="en-US" sz="820" dirty="0"/>
          </a:p>
        </p:txBody>
      </p:sp>
      <p:sp>
        <p:nvSpPr>
          <p:cNvPr id="29" name="Text 22"/>
          <p:cNvSpPr/>
          <p:nvPr/>
        </p:nvSpPr>
        <p:spPr>
          <a:xfrm>
            <a:off x="6446520" y="3840480"/>
            <a:ext cx="2157984" cy="457200"/>
          </a:xfrm>
          <a:prstGeom prst="rect">
            <a:avLst/>
          </a:prstGeom>
          <a:noFill/>
          <a:ln/>
        </p:spPr>
        <p:txBody>
          <a:bodyPr wrap="square" rtlCol="0" anchor="ctr"/>
          <a:lstStyle/>
          <a:p>
            <a:pPr indent="0" marL="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Parallel workstreams: </a:t>
            </a:r>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research and build ran together, never waiting on each other.</a:t>
            </a:r>
            <a:endParaRPr lang="en-US" sz="820" dirty="0"/>
          </a:p>
        </p:txBody>
      </p:sp>
      <p:sp>
        <p:nvSpPr>
          <p:cNvPr id="30" name="Text 23"/>
          <p:cNvSpPr/>
          <p:nvPr/>
        </p:nvSpPr>
        <p:spPr>
          <a:xfrm>
            <a:off x="6446520" y="4315968"/>
            <a:ext cx="2157984" cy="457200"/>
          </a:xfrm>
          <a:prstGeom prst="rect">
            <a:avLst/>
          </a:prstGeom>
          <a:noFill/>
          <a:ln/>
        </p:spPr>
        <p:txBody>
          <a:bodyPr wrap="square" rtlCol="0" anchor="ctr"/>
          <a:lstStyle/>
          <a:p>
            <a:pPr indent="0" marL="0">
              <a:lnSpc>
                <a:spcPts val="1000"/>
              </a:lnSpc>
              <a:buNone/>
            </a:pPr>
            <a:r>
              <a:rPr lang="en-US" sz="820" b="1" dirty="0">
                <a:solidFill>
                  <a:srgbClr val="F8FAFC"/>
                </a:solidFill>
                <a:latin typeface="JetBrains Mono" pitchFamily="34" charset="0"/>
                <a:ea typeface="JetBrains Mono" pitchFamily="34" charset="-122"/>
                <a:cs typeface="JetBrains Mono" pitchFamily="34" charset="-120"/>
              </a:rPr>
              <a:t>Written reconciliation: </a:t>
            </a:r>
            <a:pPr indent="0" marL="0">
              <a:lnSpc>
                <a:spcPts val="1000"/>
              </a:lnSpc>
              <a:buNone/>
            </a:pPr>
            <a:r>
              <a:rPr lang="en-US" sz="820" dirty="0">
                <a:solidFill>
                  <a:srgbClr val="94A3B8"/>
                </a:solidFill>
                <a:latin typeface="JetBrains Mono" pitchFamily="34" charset="0"/>
                <a:ea typeface="JetBrains Mono" pitchFamily="34" charset="-122"/>
                <a:cs typeface="JetBrains Mono" pitchFamily="34" charset="-120"/>
              </a:rPr>
              <a:t>where our research disagreed, we wrote the fix down and applied it.</a:t>
            </a:r>
            <a:endParaRPr lang="en-US" sz="82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Collaboration: the evidence</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How the team actually worked together, not just a claim of it.</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19 / 23</a:t>
            </a:r>
            <a:endParaRPr lang="en-US" sz="900" dirty="0"/>
          </a:p>
        </p:txBody>
      </p:sp>
      <p:sp>
        <p:nvSpPr>
          <p:cNvPr id="8" name="Text 5"/>
          <p:cNvSpPr/>
          <p:nvPr/>
        </p:nvSpPr>
        <p:spPr>
          <a:xfrm>
            <a:off x="448056" y="987552"/>
            <a:ext cx="3986784" cy="182880"/>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VIDEO CALL</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weekly sync, Google Meet · Salma + David</a:t>
            </a:r>
            <a:endParaRPr lang="en-US" sz="850" dirty="0"/>
          </a:p>
        </p:txBody>
      </p:sp>
      <p:sp>
        <p:nvSpPr>
          <p:cNvPr id="9" name="Shape 6"/>
          <p:cNvSpPr/>
          <p:nvPr/>
        </p:nvSpPr>
        <p:spPr>
          <a:xfrm>
            <a:off x="411480" y="1188720"/>
            <a:ext cx="4059936" cy="1481328"/>
          </a:xfrm>
          <a:prstGeom prst="roundRect">
            <a:avLst>
              <a:gd name="adj" fmla="val 3086"/>
            </a:avLst>
          </a:prstGeom>
          <a:solidFill>
            <a:srgbClr val="0F172A"/>
          </a:solidFill>
          <a:ln w="12700">
            <a:solidFill>
              <a:srgbClr val="1E293B"/>
            </a:solidFill>
            <a:prstDash val="solid"/>
          </a:ln>
        </p:spPr>
      </p:sp>
      <p:pic>
        <p:nvPicPr>
          <p:cNvPr id="10" name="Image 1" descr="/home/davld/projects/traceoff/build/.cache/shot-meet-1784729822000.png">    </p:cNvPr>
          <p:cNvPicPr>
            <a:picLocks noChangeAspect="1"/>
          </p:cNvPicPr>
          <p:nvPr/>
        </p:nvPicPr>
        <p:blipFill>
          <a:blip r:embed="rId2"/>
          <a:stretch>
            <a:fillRect/>
          </a:stretch>
        </p:blipFill>
        <p:spPr>
          <a:xfrm>
            <a:off x="1043940" y="1234440"/>
            <a:ext cx="2795016" cy="1389888"/>
          </a:xfrm>
          <a:prstGeom prst="rect">
            <a:avLst/>
          </a:prstGeom>
        </p:spPr>
      </p:pic>
      <p:sp>
        <p:nvSpPr>
          <p:cNvPr id="11" name="Text 7"/>
          <p:cNvSpPr/>
          <p:nvPr/>
        </p:nvSpPr>
        <p:spPr>
          <a:xfrm>
            <a:off x="4709160" y="987552"/>
            <a:ext cx="3986784" cy="182880"/>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FILE SHARING</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deck drafts and sources posted in Teams</a:t>
            </a:r>
            <a:endParaRPr lang="en-US" sz="850" dirty="0"/>
          </a:p>
        </p:txBody>
      </p:sp>
      <p:sp>
        <p:nvSpPr>
          <p:cNvPr id="12" name="Shape 8"/>
          <p:cNvSpPr/>
          <p:nvPr/>
        </p:nvSpPr>
        <p:spPr>
          <a:xfrm>
            <a:off x="4672584" y="1188720"/>
            <a:ext cx="4059936" cy="1481328"/>
          </a:xfrm>
          <a:prstGeom prst="roundRect">
            <a:avLst>
              <a:gd name="adj" fmla="val 3086"/>
            </a:avLst>
          </a:prstGeom>
          <a:solidFill>
            <a:srgbClr val="0F172A"/>
          </a:solidFill>
          <a:ln w="12700">
            <a:solidFill>
              <a:srgbClr val="1E293B"/>
            </a:solidFill>
            <a:prstDash val="solid"/>
          </a:ln>
        </p:spPr>
      </p:sp>
      <p:pic>
        <p:nvPicPr>
          <p:cNvPr id="13" name="Image 2" descr="/home/davld/projects/traceoff/build/.cache/shot-teamsFiles-1785688667171.png">    </p:cNvPr>
          <p:cNvPicPr>
            <a:picLocks noChangeAspect="1"/>
          </p:cNvPicPr>
          <p:nvPr/>
        </p:nvPicPr>
        <p:blipFill>
          <a:blip r:embed="rId3"/>
          <a:stretch>
            <a:fillRect/>
          </a:stretch>
        </p:blipFill>
        <p:spPr>
          <a:xfrm>
            <a:off x="5305044" y="1234440"/>
            <a:ext cx="2795016" cy="1389888"/>
          </a:xfrm>
          <a:prstGeom prst="rect">
            <a:avLst/>
          </a:prstGeom>
        </p:spPr>
      </p:pic>
      <p:sp>
        <p:nvSpPr>
          <p:cNvPr id="14" name="Text 9"/>
          <p:cNvSpPr/>
          <p:nvPr/>
        </p:nvSpPr>
        <p:spPr>
          <a:xfrm>
            <a:off x="448056" y="2816352"/>
            <a:ext cx="3986784" cy="182880"/>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RESEARCH ARTEFACTS</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R2/R4/R5/R8 shared in-channel</a:t>
            </a:r>
            <a:endParaRPr lang="en-US" sz="850" dirty="0"/>
          </a:p>
        </p:txBody>
      </p:sp>
      <p:sp>
        <p:nvSpPr>
          <p:cNvPr id="15" name="Shape 10"/>
          <p:cNvSpPr/>
          <p:nvPr/>
        </p:nvSpPr>
        <p:spPr>
          <a:xfrm>
            <a:off x="411480" y="3017520"/>
            <a:ext cx="4059936" cy="1481328"/>
          </a:xfrm>
          <a:prstGeom prst="roundRect">
            <a:avLst>
              <a:gd name="adj" fmla="val 3086"/>
            </a:avLst>
          </a:prstGeom>
          <a:solidFill>
            <a:srgbClr val="0F172A"/>
          </a:solidFill>
          <a:ln w="12700">
            <a:solidFill>
              <a:srgbClr val="1E293B"/>
            </a:solidFill>
            <a:prstDash val="solid"/>
          </a:ln>
        </p:spPr>
      </p:sp>
      <p:pic>
        <p:nvPicPr>
          <p:cNvPr id="16" name="Image 3" descr="/home/davld/projects/traceoff/colaboration_screenshots/teams_screenshot_3.png">    </p:cNvPr>
          <p:cNvPicPr>
            <a:picLocks noChangeAspect="1"/>
          </p:cNvPicPr>
          <p:nvPr/>
        </p:nvPicPr>
        <p:blipFill>
          <a:blip r:embed="rId4"/>
          <a:stretch>
            <a:fillRect/>
          </a:stretch>
        </p:blipFill>
        <p:spPr>
          <a:xfrm>
            <a:off x="645835" y="3063240"/>
            <a:ext cx="3591225" cy="1389888"/>
          </a:xfrm>
          <a:prstGeom prst="rect">
            <a:avLst/>
          </a:prstGeom>
        </p:spPr>
      </p:pic>
      <p:sp>
        <p:nvSpPr>
          <p:cNvPr id="17" name="Text 11"/>
          <p:cNvSpPr/>
          <p:nvPr/>
        </p:nvSpPr>
        <p:spPr>
          <a:xfrm>
            <a:off x="4709160" y="2816352"/>
            <a:ext cx="3986784" cy="182880"/>
          </a:xfrm>
          <a:prstGeom prst="rect">
            <a:avLst/>
          </a:prstGeom>
          <a:noFill/>
          <a:ln/>
        </p:spPr>
        <p:txBody>
          <a:bodyPr wrap="square" rtlCol="0" anchor="t"/>
          <a:lstStyle/>
          <a:p>
            <a:pPr indent="0" marL="0">
              <a:buNone/>
            </a:pPr>
            <a:r>
              <a:rPr lang="en-US" sz="850" b="1" spc="60" kern="0" dirty="0">
                <a:solidFill>
                  <a:srgbClr val="14B8A6"/>
                </a:solidFill>
                <a:latin typeface="JetBrains Mono" pitchFamily="34" charset="0"/>
                <a:ea typeface="JetBrains Mono" pitchFamily="34" charset="-122"/>
                <a:cs typeface="JetBrains Mono" pitchFamily="34" charset="-120"/>
              </a:rPr>
              <a:t>TASK PLAN</a:t>
            </a:r>
            <a:pPr indent="0" marL="0">
              <a:buNone/>
            </a:pPr>
            <a:r>
              <a:rPr lang="en-US" sz="850" spc="60" kern="0" dirty="0">
                <a:solidFill>
                  <a:srgbClr val="94A3B8"/>
                </a:solidFill>
                <a:latin typeface="JetBrains Mono" pitchFamily="34" charset="0"/>
                <a:ea typeface="JetBrains Mono" pitchFamily="34" charset="-122"/>
                <a:cs typeface="JetBrains Mono" pitchFamily="34" charset="-120"/>
              </a:rPr>
              <a:t>   · owner + size, per research and build task</a:t>
            </a:r>
            <a:endParaRPr lang="en-US" sz="850" dirty="0"/>
          </a:p>
        </p:txBody>
      </p:sp>
      <p:sp>
        <p:nvSpPr>
          <p:cNvPr id="18" name="Shape 12"/>
          <p:cNvSpPr/>
          <p:nvPr/>
        </p:nvSpPr>
        <p:spPr>
          <a:xfrm>
            <a:off x="4672584" y="3017520"/>
            <a:ext cx="4059936" cy="1481328"/>
          </a:xfrm>
          <a:prstGeom prst="roundRect">
            <a:avLst>
              <a:gd name="adj" fmla="val 3086"/>
            </a:avLst>
          </a:prstGeom>
          <a:solidFill>
            <a:srgbClr val="0F172A"/>
          </a:solidFill>
          <a:ln w="12700">
            <a:solidFill>
              <a:srgbClr val="1E293B"/>
            </a:solidFill>
            <a:prstDash val="solid"/>
          </a:ln>
        </p:spPr>
      </p:sp>
      <p:pic>
        <p:nvPicPr>
          <p:cNvPr id="19" name="Image 4" descr="/home/davld/projects/traceoff/colaboration_screenshots/tasks_table.png">    </p:cNvPr>
          <p:cNvPicPr>
            <a:picLocks noChangeAspect="1"/>
          </p:cNvPicPr>
          <p:nvPr/>
        </p:nvPicPr>
        <p:blipFill>
          <a:blip r:embed="rId5"/>
          <a:stretch>
            <a:fillRect/>
          </a:stretch>
        </p:blipFill>
        <p:spPr>
          <a:xfrm>
            <a:off x="5521869" y="3063240"/>
            <a:ext cx="2361367" cy="138988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Future work</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Where this goes next: framed honestly as a roadmap.</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Alex</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20 / 23</a:t>
            </a:r>
            <a:endParaRPr lang="en-US" sz="900" dirty="0"/>
          </a:p>
        </p:txBody>
      </p:sp>
      <p:pic>
        <p:nvPicPr>
          <p:cNvPr id="8" name="Image 1" descr="preencoded.png">    </p:cNvPr>
          <p:cNvPicPr>
            <a:picLocks noChangeAspect="1"/>
          </p:cNvPicPr>
          <p:nvPr/>
        </p:nvPicPr>
        <p:blipFill>
          <a:blip r:embed="rId2"/>
          <a:stretch>
            <a:fillRect/>
          </a:stretch>
        </p:blipFill>
        <p:spPr>
          <a:xfrm>
            <a:off x="581891" y="1005840"/>
            <a:ext cx="7980218" cy="2926080"/>
          </a:xfrm>
          <a:prstGeom prst="rect">
            <a:avLst/>
          </a:prstGeom>
        </p:spPr>
      </p:pic>
      <p:pic>
        <p:nvPicPr>
          <p:cNvPr id="9" name="Image 2" descr="/home/davld/projects/traceoff/build/.cache/band-pexels-open-road-countryside-sunrise-0-2002x158-0F766E-0.72-0.68.png">    </p:cNvPr>
          <p:cNvPicPr>
            <a:picLocks noChangeAspect="1"/>
          </p:cNvPicPr>
          <p:nvPr/>
        </p:nvPicPr>
        <p:blipFill>
          <a:blip r:embed="rId3"/>
          <a:stretch>
            <a:fillRect/>
          </a:stretch>
        </p:blipFill>
        <p:spPr>
          <a:xfrm>
            <a:off x="411480" y="4041648"/>
            <a:ext cx="8321040" cy="658368"/>
          </a:xfrm>
          <a:prstGeom prst="rect">
            <a:avLst/>
          </a:prstGeom>
        </p:spPr>
      </p:pic>
      <p:sp>
        <p:nvSpPr>
          <p:cNvPr id="10" name="Text 5"/>
          <p:cNvSpPr/>
          <p:nvPr/>
        </p:nvSpPr>
        <p:spPr>
          <a:xfrm>
            <a:off x="685800" y="4041648"/>
            <a:ext cx="7772400" cy="658368"/>
          </a:xfrm>
          <a:prstGeom prst="rect">
            <a:avLst/>
          </a:prstGeom>
          <a:noFill/>
          <a:ln/>
        </p:spPr>
        <p:txBody>
          <a:bodyPr wrap="square" rtlCol="0" anchor="ctr"/>
          <a:lstStyle/>
          <a:p>
            <a:pPr algn="ctr" indent="0" marL="0">
              <a:buNone/>
            </a:pPr>
            <a:r>
              <a:rPr lang="en-US" sz="1150" i="1" dirty="0">
                <a:solidFill>
                  <a:srgbClr val="F8FAFC"/>
                </a:solidFill>
                <a:latin typeface="JetBrains Mono" pitchFamily="34" charset="0"/>
                <a:ea typeface="JetBrains Mono" pitchFamily="34" charset="-122"/>
                <a:cs typeface="JetBrains Mono" pitchFamily="34" charset="-120"/>
              </a:rPr>
              <a:t>The long run cost is a maintainer, not servers. Tools like this die of neglect, not hosting bills.</a:t>
            </a:r>
            <a:endParaRPr lang="en-US" sz="11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0F766E"/>
        </a:solidFill>
      </p:bgPr>
    </p:bg>
    <p:spTree>
      <p:nvGrpSpPr>
        <p:cNvPr id="1" name=""/>
        <p:cNvGrpSpPr/>
        <p:nvPr/>
      </p:nvGrpSpPr>
      <p:grpSpPr>
        <a:xfrm>
          <a:off x="0" y="0"/>
          <a:ext cx="0" cy="0"/>
          <a:chOff x="0" y="0"/>
          <a:chExt cx="0" cy="0"/>
        </a:xfrm>
      </p:grpSpPr>
      <p:pic>
        <p:nvPicPr>
          <p:cNvPr id="2" name="Image 0" descr="/home/davld/projects/traceoff/build/.cache/dim-pexels-calm-sunrise-horizon-minimal-0-0F766E-0.72.png">    </p:cNvPr>
          <p:cNvPicPr>
            <a:picLocks noChangeAspect="1"/>
          </p:cNvPicPr>
          <p:nvPr/>
        </p:nvPicPr>
        <p:blipFill>
          <a:blip r:embed="rId1"/>
          <a:stretch>
            <a:fillRect/>
          </a:stretch>
        </p:blipFill>
        <p:spPr>
          <a:xfrm>
            <a:off x="0" y="0"/>
            <a:ext cx="9144000" cy="5143500"/>
          </a:xfrm>
          <a:prstGeom prst="rect">
            <a:avLst/>
          </a:prstGeom>
        </p:spPr>
      </p:pic>
      <p:pic>
        <p:nvPicPr>
          <p:cNvPr id="4" name="Media 0">
            <a:hlinkClick r:id="" action="ppaction://media"/>
          </p:cNvPr>
          <p:cNvPicPr>
            <a:picLocks noChangeAspect="1"/>
          </p:cNvPicPr>
          <p:nvPr>
            <a:videoFile r:link="rId2"/>
            <p:extLst>
              <p:ext uri="{DAA4B4D4-6D71-4841-9C94-3DE7FCFB9230}">
                <p14:media xmlns:p14="http://schemas.microsoft.com/office/powerpoint/2010/main" r:embed="rId3"/>
              </p:ext>
            </p:extLst>
          </p:nvPr>
        </p:nvPicPr>
        <p:blipFill>
          <a:blip r:embed="rId4"/>
          <a:stretch>
            <a:fillRect/>
          </a:stretch>
        </p:blipFill>
        <p:spPr>
          <a:xfrm>
            <a:off x="0" y="0"/>
            <a:ext cx="9144000" cy="5143500"/>
          </a:xfrm>
          <a:prstGeom prst="rect">
            <a:avLst/>
          </a:prstGeom>
        </p:spPr>
      </p:pic>
      <p:sp>
        <p:nvSpPr>
          <p:cNvPr id="4" name="Shape 0"/>
          <p:cNvSpPr/>
          <p:nvPr/>
        </p:nvSpPr>
        <p:spPr>
          <a:xfrm>
            <a:off x="0" y="0"/>
            <a:ext cx="9144000" cy="5143500"/>
          </a:xfrm>
          <a:prstGeom prst="rect">
            <a:avLst/>
          </a:prstGeom>
          <a:solidFill>
            <a:srgbClr val="0F766E">
              <a:alpha val="55000"/>
            </a:srgbClr>
          </a:solidFill>
          <a:ln/>
        </p:spPr>
      </p:sp>
      <p:pic>
        <p:nvPicPr>
          <p:cNvPr id="5" name="Image 1" descr="/home/davld/projects/traceoff/TraceOff_Brand_Kit/brand/png/traceoff-mark-white.png">    </p:cNvPr>
          <p:cNvPicPr>
            <a:picLocks noChangeAspect="1"/>
          </p:cNvPicPr>
          <p:nvPr/>
        </p:nvPicPr>
        <p:blipFill>
          <a:blip r:embed="rId5"/>
          <a:stretch>
            <a:fillRect/>
          </a:stretch>
        </p:blipFill>
        <p:spPr>
          <a:xfrm>
            <a:off x="4114800" y="603504"/>
            <a:ext cx="914400" cy="914400"/>
          </a:xfrm>
          <a:prstGeom prst="rect">
            <a:avLst/>
          </a:prstGeom>
        </p:spPr>
      </p:pic>
      <p:sp>
        <p:nvSpPr>
          <p:cNvPr id="6" name="Text 1"/>
          <p:cNvSpPr/>
          <p:nvPr/>
        </p:nvSpPr>
        <p:spPr>
          <a:xfrm>
            <a:off x="0" y="1755648"/>
            <a:ext cx="9144000" cy="914400"/>
          </a:xfrm>
          <a:prstGeom prst="rect">
            <a:avLst/>
          </a:prstGeom>
          <a:noFill/>
          <a:ln/>
        </p:spPr>
        <p:txBody>
          <a:bodyPr wrap="square" rtlCol="0" anchor="ctr"/>
          <a:lstStyle/>
          <a:p>
            <a:pPr algn="ctr" indent="0" marL="0">
              <a:buNone/>
            </a:pPr>
            <a:r>
              <a:rPr lang="en-US" sz="5000" b="1" dirty="0">
                <a:solidFill>
                  <a:srgbClr val="F8FAFC"/>
                </a:solidFill>
                <a:latin typeface="JetBrains Mono" pitchFamily="34" charset="0"/>
                <a:ea typeface="JetBrains Mono" pitchFamily="34" charset="-122"/>
                <a:cs typeface="JetBrains Mono" pitchFamily="34" charset="-120"/>
              </a:rPr>
              <a:t>We store nothing.</a:t>
            </a:r>
            <a:endParaRPr lang="en-US" sz="5000" dirty="0"/>
          </a:p>
        </p:txBody>
      </p:sp>
      <p:sp>
        <p:nvSpPr>
          <p:cNvPr id="7" name="Text 2"/>
          <p:cNvSpPr/>
          <p:nvPr/>
        </p:nvSpPr>
        <p:spPr>
          <a:xfrm>
            <a:off x="1417320" y="2743200"/>
            <a:ext cx="6309360" cy="1097280"/>
          </a:xfrm>
          <a:prstGeom prst="rect">
            <a:avLst/>
          </a:prstGeom>
          <a:noFill/>
          <a:ln/>
        </p:spPr>
        <p:txBody>
          <a:bodyPr wrap="square" rtlCol="0" anchor="ctr"/>
          <a:lstStyle/>
          <a:p>
            <a:pPr algn="ctr" indent="0" marL="0">
              <a:lnSpc>
                <a:spcPts val="1900"/>
              </a:lnSpc>
              <a:buNone/>
            </a:pPr>
            <a:r>
              <a:rPr lang="en-US" sz="1300" dirty="0">
                <a:solidFill>
                  <a:srgbClr val="5EEAD4"/>
                </a:solidFill>
                <a:latin typeface="JetBrains Mono" pitchFamily="34" charset="0"/>
                <a:ea typeface="JetBrains Mono" pitchFamily="34" charset="-122"/>
                <a:cs typeface="JetBrains Mono" pitchFamily="34" charset="-120"/>
              </a:rPr>
              <a:t>Britain gave people a stronger right to erasure than America and never built the infrastructure to use it. TraceOff is a free, UK-native way for an ordinary person to see their exposure, understand how it happened, and erase it, without handing anyone their data to do it.</a:t>
            </a:r>
            <a:endParaRPr lang="en-US" sz="1300" dirty="0"/>
          </a:p>
        </p:txBody>
      </p:sp>
      <p:sp>
        <p:nvSpPr>
          <p:cNvPr id="8" name="Text 3"/>
          <p:cNvSpPr/>
          <p:nvPr/>
        </p:nvSpPr>
        <p:spPr>
          <a:xfrm>
            <a:off x="0" y="3986784"/>
            <a:ext cx="9144000" cy="310896"/>
          </a:xfrm>
          <a:prstGeom prst="rect">
            <a:avLst/>
          </a:prstGeom>
          <a:noFill/>
          <a:ln/>
        </p:spPr>
        <p:txBody>
          <a:bodyPr wrap="square" rtlCol="0" anchor="ctr"/>
          <a:lstStyle/>
          <a:p>
            <a:pPr algn="ctr" indent="0" marL="0">
              <a:buNone/>
            </a:pPr>
            <a:r>
              <a:rPr lang="en-US" sz="1300" spc="500" kern="0" dirty="0">
                <a:solidFill>
                  <a:srgbClr val="5EEAD4"/>
                </a:solidFill>
                <a:latin typeface="JetBrains Mono" pitchFamily="34" charset="0"/>
                <a:ea typeface="JetBrains Mono" pitchFamily="34" charset="-122"/>
                <a:cs typeface="JetBrains Mono" pitchFamily="34" charset="-120"/>
              </a:rPr>
              <a:t>REVEAL · UNDERSTAND · ERASE</a:t>
            </a:r>
            <a:endParaRPr lang="en-US" sz="1300" dirty="0"/>
          </a:p>
        </p:txBody>
      </p:sp>
      <p:sp>
        <p:nvSpPr>
          <p:cNvPr id="9" name="Text 4"/>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5EEAD4"/>
                </a:solidFill>
                <a:latin typeface="Space Grotesk" pitchFamily="34" charset="0"/>
                <a:ea typeface="Space Grotesk" pitchFamily="34" charset="-122"/>
                <a:cs typeface="Space Grotesk" pitchFamily="34" charset="-120"/>
              </a:rPr>
              <a:t>TraceOff · UWTSD Hackathon 2026</a:t>
            </a:r>
            <a:endParaRPr lang="en-US" sz="900" dirty="0"/>
          </a:p>
        </p:txBody>
      </p:sp>
      <p:sp>
        <p:nvSpPr>
          <p:cNvPr id="10" name="Text 5"/>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CCFBF1"/>
                </a:solidFill>
                <a:latin typeface="JetBrains Mono" pitchFamily="34" charset="0"/>
                <a:ea typeface="JetBrains Mono" pitchFamily="34" charset="-122"/>
                <a:cs typeface="JetBrains Mono" pitchFamily="34" charset="-120"/>
              </a:rPr>
              <a:t>All</a:t>
            </a:r>
            <a:pPr algn="r" indent="0" marL="0">
              <a:buNone/>
            </a:pPr>
            <a:r>
              <a:rPr lang="en-US" sz="900" dirty="0">
                <a:solidFill>
                  <a:srgbClr val="5EEAD4"/>
                </a:solidFill>
                <a:latin typeface="JetBrains Mono" pitchFamily="34" charset="0"/>
                <a:ea typeface="JetBrains Mono" pitchFamily="34" charset="-122"/>
                <a:cs typeface="JetBrains Mono" pitchFamily="34" charset="-120"/>
              </a:rPr>
              <a:t>   ·   </a:t>
            </a:r>
            <a:pPr algn="r" indent="0" marL="0">
              <a:buNone/>
            </a:pPr>
            <a:r>
              <a:rPr lang="en-US" sz="900" dirty="0">
                <a:solidFill>
                  <a:srgbClr val="5EEAD4"/>
                </a:solidFill>
                <a:latin typeface="JetBrains Mono" pitchFamily="34" charset="0"/>
                <a:ea typeface="JetBrains Mono" pitchFamily="34" charset="-122"/>
                <a:cs typeface="JetBrains Mono" pitchFamily="34" charset="-120"/>
              </a:rPr>
              <a:t>21 / 23</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References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IEEE style, in order of first citation.</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Salma</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22 / 23</a:t>
            </a:r>
            <a:endParaRPr lang="en-US" sz="900" dirty="0"/>
          </a:p>
        </p:txBody>
      </p:sp>
      <p:sp>
        <p:nvSpPr>
          <p:cNvPr id="8" name="Text 5"/>
          <p:cNvSpPr/>
          <p:nvPr/>
        </p:nvSpPr>
        <p:spPr>
          <a:xfrm>
            <a:off x="411480" y="96926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D. Van Puyvelde and D. Tabárez Rienzi, “The rise of open-source intelligence,” European Journal of International Security, vol. 10, no. 4, pp. 530–544, 2025.</a:t>
            </a:r>
            <a:endParaRPr lang="en-US" sz="720" dirty="0"/>
          </a:p>
        </p:txBody>
      </p:sp>
      <p:sp>
        <p:nvSpPr>
          <p:cNvPr id="9" name="Text 6"/>
          <p:cNvSpPr/>
          <p:nvPr/>
        </p:nvSpPr>
        <p:spPr>
          <a:xfrm>
            <a:off x="411480" y="156362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[5]*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Y.-W. Hwang, I.-Y. Lee, H. Kim, H. Lee, and D. Kim, “Current status and security trend of OSINT,” Wireless Communications and Mobile Computing, 2022, art. no. 1290129.</a:t>
            </a:r>
            <a:endParaRPr lang="en-US" sz="720" dirty="0"/>
          </a:p>
        </p:txBody>
      </p:sp>
      <p:sp>
        <p:nvSpPr>
          <p:cNvPr id="10" name="Text 7"/>
          <p:cNvSpPr/>
          <p:nvPr/>
        </p:nvSpPr>
        <p:spPr>
          <a:xfrm>
            <a:off x="411480" y="2157984"/>
            <a:ext cx="2627376" cy="6629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[8]*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T. Riebe, J. Bäumler, M.-A. Kaufhold, and C. Reuter, “Values and value conflicts in the context of OSINT technologies for cybersecurity incident response,” International Cybersecurity Law Review, vol. 2, pp. 1–20, 2021.</a:t>
            </a:r>
            <a:endParaRPr lang="en-US" sz="720" dirty="0"/>
          </a:p>
        </p:txBody>
      </p:sp>
      <p:sp>
        <p:nvSpPr>
          <p:cNvPr id="11" name="Text 8"/>
          <p:cNvSpPr/>
          <p:nvPr/>
        </p:nvSpPr>
        <p:spPr>
          <a:xfrm>
            <a:off x="411480" y="286664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[14]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Have I Been Pwned, “Subscription tiers (Core / Pro / High RPM) and pricing,” 2026. [Online].</a:t>
            </a:r>
            <a:endParaRPr lang="en-US" sz="720" dirty="0"/>
          </a:p>
        </p:txBody>
      </p:sp>
      <p:sp>
        <p:nvSpPr>
          <p:cNvPr id="12" name="Text 9"/>
          <p:cNvSpPr/>
          <p:nvPr/>
        </p:nvSpPr>
        <p:spPr>
          <a:xfrm>
            <a:off x="411480" y="323240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[17]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Render, “Platforms with a real free tier for developers in 2026,” 2026. [Online].</a:t>
            </a:r>
            <a:endParaRPr lang="en-US" sz="720" dirty="0"/>
          </a:p>
        </p:txBody>
      </p:sp>
      <p:sp>
        <p:nvSpPr>
          <p:cNvPr id="13" name="Text 10"/>
          <p:cNvSpPr/>
          <p:nvPr/>
        </p:nvSpPr>
        <p:spPr>
          <a:xfrm>
            <a:off x="411480" y="359816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[19]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Railway / Render pricing (~$5 and ~$7 per month for small always-on services), verified July 2026.</a:t>
            </a:r>
            <a:endParaRPr lang="en-US" sz="720" dirty="0"/>
          </a:p>
        </p:txBody>
      </p:sp>
      <p:sp>
        <p:nvSpPr>
          <p:cNvPr id="14" name="Text 11"/>
          <p:cNvSpPr/>
          <p:nvPr/>
        </p:nvSpPr>
        <p:spPr>
          <a:xfrm>
            <a:off x="3258312" y="96926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[2]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SANS Institute, “What is OSINT (Open-Source Intelligence)?,” SANS Institute, 2025. [Online].</a:t>
            </a:r>
            <a:endParaRPr lang="en-US" sz="720" dirty="0"/>
          </a:p>
        </p:txBody>
      </p:sp>
      <p:sp>
        <p:nvSpPr>
          <p:cNvPr id="15" name="Text 12"/>
          <p:cNvSpPr/>
          <p:nvPr/>
        </p:nvSpPr>
        <p:spPr>
          <a:xfrm>
            <a:off x="3258312" y="133502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[4]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A. Shere, “Reading the investigators their rights: a review of literature on the ethics and privacy of open-source intelligence,” University of Oxford, 2020.</a:t>
            </a:r>
            <a:endParaRPr lang="en-US" sz="720" dirty="0"/>
          </a:p>
        </p:txBody>
      </p:sp>
      <p:sp>
        <p:nvSpPr>
          <p:cNvPr id="16" name="Text 13"/>
          <p:cNvSpPr/>
          <p:nvPr/>
        </p:nvSpPr>
        <p:spPr>
          <a:xfrm>
            <a:off x="3258312" y="1929384"/>
            <a:ext cx="2627376" cy="4343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[7]*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A. Kanta, I. Coisel, and M. Scanlon, work on OSINT, privacy and data protection in personal-data contexts, 2022.</a:t>
            </a:r>
            <a:endParaRPr lang="en-US" sz="720" dirty="0"/>
          </a:p>
        </p:txBody>
      </p:sp>
      <p:sp>
        <p:nvSpPr>
          <p:cNvPr id="17" name="Text 14"/>
          <p:cNvSpPr/>
          <p:nvPr/>
        </p:nvSpPr>
        <p:spPr>
          <a:xfrm>
            <a:off x="3258312" y="240944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[10]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soxoj, “Maigret,” GitHub repository, MIT License, 2026. [Online].</a:t>
            </a:r>
            <a:endParaRPr lang="en-US" sz="720" dirty="0"/>
          </a:p>
        </p:txBody>
      </p:sp>
      <p:sp>
        <p:nvSpPr>
          <p:cNvPr id="18" name="Text 15"/>
          <p:cNvSpPr/>
          <p:nvPr/>
        </p:nvSpPr>
        <p:spPr>
          <a:xfrm>
            <a:off x="3258312" y="277520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[12]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megadose, “holehe,” GitHub repository, GPL-3.0 License, 2024. [Online].</a:t>
            </a:r>
            <a:endParaRPr lang="en-US" sz="720" dirty="0"/>
          </a:p>
        </p:txBody>
      </p:sp>
      <p:sp>
        <p:nvSpPr>
          <p:cNvPr id="19" name="Text 16"/>
          <p:cNvSpPr/>
          <p:nvPr/>
        </p:nvSpPr>
        <p:spPr>
          <a:xfrm>
            <a:off x="3258312" y="314096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[15]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Anthropic, “Claude Platform pricing,” 2026. [Online].</a:t>
            </a:r>
            <a:endParaRPr lang="en-US" sz="720" dirty="0"/>
          </a:p>
        </p:txBody>
      </p:sp>
      <p:sp>
        <p:nvSpPr>
          <p:cNvPr id="20" name="Text 17"/>
          <p:cNvSpPr/>
          <p:nvPr/>
        </p:nvSpPr>
        <p:spPr>
          <a:xfrm>
            <a:off x="3258312" y="350672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[18]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Vercel Hobby tier limits and non-commercial-use terms, verified 2026.</a:t>
            </a:r>
            <a:endParaRPr lang="en-US" sz="720" dirty="0"/>
          </a:p>
        </p:txBody>
      </p:sp>
      <p:sp>
        <p:nvSpPr>
          <p:cNvPr id="21" name="Text 18"/>
          <p:cNvSpPr/>
          <p:nvPr/>
        </p:nvSpPr>
        <p:spPr>
          <a:xfrm>
            <a:off x="6105144" y="96926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[3]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G. Hribar, I. Podbregar, and T. Ivanuša, “OSINT: a ‘grey zone’?,” International Journal of Intelligence and CounterIntelligence, vol. 27, no. 3, pp. 529–549, 2014.</a:t>
            </a:r>
            <a:endParaRPr lang="en-US" sz="720" dirty="0"/>
          </a:p>
        </p:txBody>
      </p:sp>
      <p:sp>
        <p:nvSpPr>
          <p:cNvPr id="22" name="Text 19"/>
          <p:cNvSpPr/>
          <p:nvPr/>
        </p:nvSpPr>
        <p:spPr>
          <a:xfrm>
            <a:off x="6105144" y="156362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[6]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R. Ghioni, M. Taddeo, and L. Floridi, “Open source intelligence and AI: a systematic review of the GELSI literature,” AI &amp; Society, vol. 39, pp. 1827–1842, 2024.</a:t>
            </a:r>
            <a:endParaRPr lang="en-US" sz="720" dirty="0"/>
          </a:p>
        </p:txBody>
      </p:sp>
      <p:sp>
        <p:nvSpPr>
          <p:cNvPr id="23" name="Text 20"/>
          <p:cNvSpPr/>
          <p:nvPr/>
        </p:nvSpPr>
        <p:spPr>
          <a:xfrm>
            <a:off x="6105144" y="2157984"/>
            <a:ext cx="2627376" cy="2057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[9]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IBM, “What is OSINT?,” IBM, 2025. [Online].</a:t>
            </a:r>
            <a:endParaRPr lang="en-US" sz="720" dirty="0"/>
          </a:p>
        </p:txBody>
      </p:sp>
      <p:sp>
        <p:nvSpPr>
          <p:cNvPr id="24" name="Text 21"/>
          <p:cNvSpPr/>
          <p:nvPr/>
        </p:nvSpPr>
        <p:spPr>
          <a:xfrm>
            <a:off x="6105144" y="240944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[11]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Sherlock Project, “Sherlock,” GitHub repository, MIT License, 2025. [Online].</a:t>
            </a:r>
            <a:endParaRPr lang="en-US" sz="720" dirty="0"/>
          </a:p>
        </p:txBody>
      </p:sp>
      <p:sp>
        <p:nvSpPr>
          <p:cNvPr id="25" name="Text 22"/>
          <p:cNvSpPr/>
          <p:nvPr/>
        </p:nvSpPr>
        <p:spPr>
          <a:xfrm>
            <a:off x="6105144" y="2775204"/>
            <a:ext cx="2627376" cy="3200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[13]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Have I Been Pwned, “API v3 documentation and subscription,” 2026. [Online].</a:t>
            </a:r>
            <a:endParaRPr lang="en-US" sz="720" dirty="0"/>
          </a:p>
        </p:txBody>
      </p:sp>
      <p:sp>
        <p:nvSpPr>
          <p:cNvPr id="26" name="Text 23"/>
          <p:cNvSpPr/>
          <p:nvPr/>
        </p:nvSpPr>
        <p:spPr>
          <a:xfrm>
            <a:off x="6105144" y="3140964"/>
            <a:ext cx="2627376" cy="548640"/>
          </a:xfrm>
          <a:prstGeom prst="rect">
            <a:avLst/>
          </a:prstGeom>
          <a:noFill/>
          <a:ln/>
        </p:spPr>
        <p:txBody>
          <a:bodyPr wrap="square" rtlCol="0" anchor="t"/>
          <a:lstStyle/>
          <a:p>
            <a:pPr indent="0" marL="0">
              <a:lnSpc>
                <a:spcPts val="920"/>
              </a:lnSpc>
              <a:buNone/>
            </a:pPr>
            <a:r>
              <a:rPr lang="en-US" sz="720" b="1" dirty="0">
                <a:solidFill>
                  <a:srgbClr val="14B8A6"/>
                </a:solidFill>
                <a:latin typeface="JetBrains Mono" pitchFamily="34" charset="0"/>
                <a:ea typeface="JetBrains Mono" pitchFamily="34" charset="-122"/>
                <a:cs typeface="JetBrains Mono" pitchFamily="34" charset="-120"/>
              </a:rPr>
              <a:t>[16]  </a:t>
            </a:r>
            <a:pPr indent="0" marL="0">
              <a:lnSpc>
                <a:spcPts val="920"/>
              </a:lnSpc>
              <a:buNone/>
            </a:pPr>
            <a:r>
              <a:rPr lang="en-US" sz="720" dirty="0">
                <a:solidFill>
                  <a:srgbClr val="F8FAFC"/>
                </a:solidFill>
                <a:latin typeface="JetBrains Mono" pitchFamily="34" charset="0"/>
                <a:ea typeface="JetBrains Mono" pitchFamily="34" charset="-122"/>
                <a:cs typeface="JetBrains Mono" pitchFamily="34" charset="-120"/>
              </a:rPr>
              <a:t>Anthropic pricing as reported for Claude Haiku 4.5 ($1/$5 per million input/output tokens; prompt caching up to 90% off cached input; batch −50%), verified August 2026.</a:t>
            </a:r>
            <a:endParaRPr lang="en-US" sz="720" dirty="0"/>
          </a:p>
        </p:txBody>
      </p:sp>
      <p:sp>
        <p:nvSpPr>
          <p:cNvPr id="27" name="Text 24"/>
          <p:cNvSpPr/>
          <p:nvPr/>
        </p:nvSpPr>
        <p:spPr>
          <a:xfrm>
            <a:off x="411480" y="4480560"/>
            <a:ext cx="8321040" cy="329184"/>
          </a:xfrm>
          <a:prstGeom prst="rect">
            <a:avLst/>
          </a:prstGeom>
          <a:noFill/>
          <a:ln/>
        </p:spPr>
        <p:txBody>
          <a:bodyPr wrap="square" rtlCol="0" anchor="t"/>
          <a:lstStyle/>
          <a:p>
            <a:pPr indent="0" marL="0">
              <a:lnSpc>
                <a:spcPts val="880"/>
              </a:lnSpc>
              <a:buNone/>
            </a:pPr>
            <a:r>
              <a:rPr lang="en-US" sz="720" i="1" dirty="0">
                <a:solidFill>
                  <a:srgbClr val="FDBA74"/>
                </a:solidFill>
                <a:latin typeface="JetBrains Mono" pitchFamily="34" charset="0"/>
                <a:ea typeface="JetBrains Mono" pitchFamily="34" charset="-122"/>
                <a:cs typeface="JetBrains Mono" pitchFamily="34" charset="-120"/>
              </a:rPr>
              <a:t>* Entries marked * ([5], [7], [8]) have their findings verified and correctly attributed; exact author lists, titles and volume numbers need a final check against the source PDF before submission (R10, honesty note). [10]–[19] are verified against vendor/repository pages, August 2026 (R9, R11). Re-check pricing close to submission, terms change.</a:t>
            </a:r>
            <a:endParaRPr lang="en-US" sz="72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070B14"/>
        </a:solidFill>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766E"/>
          </a:solidFill>
          <a:ln/>
        </p:spPr>
      </p:sp>
      <p:sp>
        <p:nvSpPr>
          <p:cNvPr id="3" name="Text 1"/>
          <p:cNvSpPr/>
          <p:nvPr/>
        </p:nvSpPr>
        <p:spPr>
          <a:xfrm>
            <a:off x="411480" y="54864"/>
            <a:ext cx="7680960" cy="420624"/>
          </a:xfrm>
          <a:prstGeom prst="rect">
            <a:avLst/>
          </a:prstGeom>
          <a:noFill/>
          <a:ln/>
        </p:spPr>
        <p:txBody>
          <a:bodyPr wrap="square" rtlCol="0" anchor="b"/>
          <a:lstStyle/>
          <a:p>
            <a:pPr indent="0" marL="0">
              <a:buNone/>
            </a:pPr>
            <a:r>
              <a:rPr lang="en-US" sz="2700" b="1" dirty="0">
                <a:solidFill>
                  <a:srgbClr val="F8FAFC"/>
                </a:solidFill>
                <a:latin typeface="JetBrains Mono" pitchFamily="34" charset="0"/>
                <a:ea typeface="JetBrains Mono" pitchFamily="34" charset="-122"/>
                <a:cs typeface="JetBrains Mono" pitchFamily="34" charset="-120"/>
              </a:rPr>
              <a:t>Questions</a:t>
            </a:r>
            <a:endParaRPr lang="en-US" sz="2700" dirty="0"/>
          </a:p>
        </p:txBody>
      </p:sp>
      <p:sp>
        <p:nvSpPr>
          <p:cNvPr id="4" name="Text 2"/>
          <p:cNvSpPr/>
          <p:nvPr/>
        </p:nvSpPr>
        <p:spPr>
          <a:xfrm>
            <a:off x="411480" y="475488"/>
            <a:ext cx="7680960" cy="256032"/>
          </a:xfrm>
          <a:prstGeom prst="rect">
            <a:avLst/>
          </a:prstGeom>
          <a:noFill/>
          <a:ln/>
        </p:spPr>
        <p:txBody>
          <a:bodyPr wrap="square" rtlCol="0" anchor="t"/>
          <a:lstStyle/>
          <a:p>
            <a:pPr indent="0" marL="0">
              <a:buNone/>
            </a:pPr>
            <a:r>
              <a:rPr lang="en-US" sz="1250" dirty="0">
                <a:solidFill>
                  <a:srgbClr val="5EEAD4"/>
                </a:solidFill>
                <a:latin typeface="JetBrains Mono" pitchFamily="34" charset="0"/>
                <a:ea typeface="JetBrains Mono" pitchFamily="34" charset="-122"/>
                <a:cs typeface="JetBrains Mono" pitchFamily="34" charset="-120"/>
              </a:rPr>
              <a:t>Whoever owns the topic answers it.</a:t>
            </a:r>
            <a:endParaRPr lang="en-US" sz="1250" dirty="0"/>
          </a:p>
        </p:txBody>
      </p:sp>
      <p:pic>
        <p:nvPicPr>
          <p:cNvPr id="5" name="Image 0" descr="/home/davld/projects/traceoff/TraceOff_Brand_Kit/brand/png/traceoff-mark-white.png">    </p:cNvPr>
          <p:cNvPicPr>
            <a:picLocks noChangeAspect="1"/>
          </p:cNvPicPr>
          <p:nvPr/>
        </p:nvPicPr>
        <p:blipFill>
          <a:blip r:embed="rId1"/>
          <a:stretch>
            <a:fillRect/>
          </a:stretch>
        </p:blipFill>
        <p:spPr>
          <a:xfrm>
            <a:off x="8229600" y="155448"/>
            <a:ext cx="466344" cy="466344"/>
          </a:xfrm>
          <a:prstGeom prst="rect">
            <a:avLst/>
          </a:prstGeom>
        </p:spPr>
      </p:pic>
      <p:sp>
        <p:nvSpPr>
          <p:cNvPr id="6" name="Text 3"/>
          <p:cNvSpPr/>
          <p:nvPr/>
        </p:nvSpPr>
        <p:spPr>
          <a:xfrm>
            <a:off x="411480" y="4809744"/>
            <a:ext cx="3657600" cy="228600"/>
          </a:xfrm>
          <a:prstGeom prst="rect">
            <a:avLst/>
          </a:prstGeom>
          <a:noFill/>
          <a:ln/>
        </p:spPr>
        <p:txBody>
          <a:bodyPr wrap="square" rtlCol="0" anchor="ctr"/>
          <a:lstStyle/>
          <a:p>
            <a:pPr indent="0" marL="0">
              <a:buNone/>
            </a:pPr>
            <a:r>
              <a:rPr lang="en-US" sz="900" dirty="0">
                <a:solidFill>
                  <a:srgbClr val="475569"/>
                </a:solidFill>
                <a:latin typeface="Space Grotesk" pitchFamily="34" charset="0"/>
                <a:ea typeface="Space Grotesk" pitchFamily="34" charset="-122"/>
                <a:cs typeface="Space Grotesk" pitchFamily="34" charset="-120"/>
              </a:rPr>
              <a:t>TraceOff · UWTSD Hackathon 2026</a:t>
            </a:r>
            <a:endParaRPr lang="en-US" sz="900" dirty="0"/>
          </a:p>
        </p:txBody>
      </p:sp>
      <p:sp>
        <p:nvSpPr>
          <p:cNvPr id="7" name="Text 4"/>
          <p:cNvSpPr/>
          <p:nvPr/>
        </p:nvSpPr>
        <p:spPr>
          <a:xfrm>
            <a:off x="5074920" y="4809744"/>
            <a:ext cx="3657600" cy="228600"/>
          </a:xfrm>
          <a:prstGeom prst="rect">
            <a:avLst/>
          </a:prstGeom>
          <a:noFill/>
          <a:ln/>
        </p:spPr>
        <p:txBody>
          <a:bodyPr wrap="square" rtlCol="0" anchor="ctr"/>
          <a:lstStyle/>
          <a:p>
            <a:pPr algn="r" indent="0" marL="0">
              <a:buNone/>
            </a:pPr>
            <a:r>
              <a:rPr lang="en-US" sz="900" b="1" dirty="0">
                <a:solidFill>
                  <a:srgbClr val="14B8A6"/>
                </a:solidFill>
                <a:latin typeface="JetBrains Mono" pitchFamily="34" charset="0"/>
                <a:ea typeface="JetBrains Mono" pitchFamily="34" charset="-122"/>
                <a:cs typeface="JetBrains Mono" pitchFamily="34" charset="-120"/>
              </a:rPr>
              <a:t>All</a:t>
            </a:r>
            <a:pPr algn="r" indent="0" marL="0">
              <a:buNone/>
            </a:pPr>
            <a:r>
              <a:rPr lang="en-US" sz="900" dirty="0">
                <a:solidFill>
                  <a:srgbClr val="475569"/>
                </a:solidFill>
                <a:latin typeface="JetBrains Mono" pitchFamily="34" charset="0"/>
                <a:ea typeface="JetBrains Mono" pitchFamily="34" charset="-122"/>
                <a:cs typeface="JetBrains Mono" pitchFamily="34" charset="-120"/>
              </a:rPr>
              <a:t>   ·   </a:t>
            </a:r>
            <a:pPr algn="r" indent="0" marL="0">
              <a:buNone/>
            </a:pPr>
            <a:r>
              <a:rPr lang="en-US" sz="900" dirty="0">
                <a:solidFill>
                  <a:srgbClr val="475569"/>
                </a:solidFill>
                <a:latin typeface="JetBrains Mono" pitchFamily="34" charset="0"/>
                <a:ea typeface="JetBrains Mono" pitchFamily="34" charset="-122"/>
                <a:cs typeface="JetBrains Mono" pitchFamily="34" charset="-120"/>
              </a:rPr>
              <a:t>23 / 23</a:t>
            </a:r>
            <a:endParaRPr lang="en-US" sz="900" dirty="0"/>
          </a:p>
        </p:txBody>
      </p:sp>
      <p:pic>
        <p:nvPicPr>
          <p:cNvPr id="8" name="Image 1" descr="/home/davld/projects/traceoff/build/.cache/band-pexels-audience-seated-listening-talk-0-2200x341-0F766E-0.82-0.5.png">    </p:cNvPr>
          <p:cNvPicPr>
            <a:picLocks noChangeAspect="1"/>
          </p:cNvPicPr>
          <p:nvPr/>
        </p:nvPicPr>
        <p:blipFill>
          <a:blip r:embed="rId2"/>
          <a:stretch>
            <a:fillRect/>
          </a:stretch>
        </p:blipFill>
        <p:spPr>
          <a:xfrm>
            <a:off x="0" y="777240"/>
            <a:ext cx="9144000" cy="1417320"/>
          </a:xfrm>
          <a:prstGeom prst="rect">
            <a:avLst/>
          </a:prstGeom>
        </p:spPr>
      </p:pic>
      <p:sp>
        <p:nvSpPr>
          <p:cNvPr id="9" name="Shape 5"/>
          <p:cNvSpPr/>
          <p:nvPr/>
        </p:nvSpPr>
        <p:spPr>
          <a:xfrm>
            <a:off x="411480" y="2395728"/>
            <a:ext cx="4059936" cy="2194560"/>
          </a:xfrm>
          <a:prstGeom prst="roundRect">
            <a:avLst>
              <a:gd name="adj" fmla="val 2083"/>
            </a:avLst>
          </a:prstGeom>
          <a:solidFill>
            <a:srgbClr val="0F172A"/>
          </a:solidFill>
          <a:ln w="12700">
            <a:solidFill>
              <a:srgbClr val="1E293B"/>
            </a:solidFill>
            <a:prstDash val="solid"/>
          </a:ln>
        </p:spPr>
      </p:sp>
      <p:sp>
        <p:nvSpPr>
          <p:cNvPr id="10" name="Text 6"/>
          <p:cNvSpPr/>
          <p:nvPr/>
        </p:nvSpPr>
        <p:spPr>
          <a:xfrm>
            <a:off x="594360" y="2523744"/>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Isn't this just HIBP with extra steps?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1" name="Text 7"/>
          <p:cNvSpPr/>
          <p:nvPr/>
        </p:nvSpPr>
        <p:spPr>
          <a:xfrm>
            <a:off x="594360" y="2911450"/>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stops someone running this on another person's email?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Alex / David</a:t>
            </a:r>
            <a:endParaRPr lang="en-US" sz="900" dirty="0"/>
          </a:p>
        </p:txBody>
      </p:sp>
      <p:sp>
        <p:nvSpPr>
          <p:cNvPr id="12" name="Text 8"/>
          <p:cNvSpPr/>
          <p:nvPr/>
        </p:nvSpPr>
        <p:spPr>
          <a:xfrm>
            <a:off x="594360" y="3299155"/>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You say you store nothing, but you have a database. Explain.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3" name="Text 9"/>
          <p:cNvSpPr/>
          <p:nvPr/>
        </p:nvSpPr>
        <p:spPr>
          <a:xfrm>
            <a:off x="594360" y="3686861"/>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Why would a broker obey a letter from a student project?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4" name="Text 10"/>
          <p:cNvSpPr/>
          <p:nvPr/>
        </p:nvSpPr>
        <p:spPr>
          <a:xfrm>
            <a:off x="594360" y="4074566"/>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Why hasn't anyone built this already?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5" name="Shape 11"/>
          <p:cNvSpPr/>
          <p:nvPr/>
        </p:nvSpPr>
        <p:spPr>
          <a:xfrm>
            <a:off x="4672584" y="2395728"/>
            <a:ext cx="4059936" cy="2194560"/>
          </a:xfrm>
          <a:prstGeom prst="roundRect">
            <a:avLst>
              <a:gd name="adj" fmla="val 2083"/>
            </a:avLst>
          </a:prstGeom>
          <a:solidFill>
            <a:srgbClr val="0F172A"/>
          </a:solidFill>
          <a:ln w="12700">
            <a:solidFill>
              <a:srgbClr val="1E293B"/>
            </a:solidFill>
            <a:prstDash val="solid"/>
          </a:ln>
        </p:spPr>
      </p:sp>
      <p:sp>
        <p:nvSpPr>
          <p:cNvPr id="16" name="Text 12"/>
          <p:cNvSpPr/>
          <p:nvPr/>
        </p:nvSpPr>
        <p:spPr>
          <a:xfrm>
            <a:off x="4855464" y="2523744"/>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How is free sustainable long-term?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7" name="Text 13"/>
          <p:cNvSpPr/>
          <p:nvPr/>
        </p:nvSpPr>
        <p:spPr>
          <a:xfrm>
            <a:off x="4855464" y="2911450"/>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Did you pay for this out of your own pocket?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
        <p:nvSpPr>
          <p:cNvPr id="18" name="Text 14"/>
          <p:cNvSpPr/>
          <p:nvPr/>
        </p:nvSpPr>
        <p:spPr>
          <a:xfrm>
            <a:off x="4855464" y="3299155"/>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if your risk score is wrong and someone panics?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Salma</a:t>
            </a:r>
            <a:endParaRPr lang="en-US" sz="900" dirty="0"/>
          </a:p>
        </p:txBody>
      </p:sp>
      <p:sp>
        <p:nvSpPr>
          <p:cNvPr id="19" name="Text 15"/>
          <p:cNvSpPr/>
          <p:nvPr/>
        </p:nvSpPr>
        <p:spPr>
          <a:xfrm>
            <a:off x="4855464" y="3686861"/>
            <a:ext cx="3694176" cy="387706"/>
          </a:xfrm>
          <a:prstGeom prst="rect">
            <a:avLst/>
          </a:prstGeom>
          <a:noFill/>
          <a:ln/>
        </p:spPr>
        <p:txBody>
          <a:bodyPr wrap="square" rtlCol="0" anchor="t"/>
          <a:lstStyle/>
          <a:p>
            <a:pPr indent="0" marL="0">
              <a:lnSpc>
                <a:spcPts val="1100"/>
              </a:lnSpc>
              <a:buNone/>
            </a:pPr>
            <a:r>
              <a:rPr lang="en-US" sz="900" dirty="0">
                <a:solidFill>
                  <a:srgbClr val="F8FAFC"/>
                </a:solidFill>
                <a:latin typeface="JetBrains Mono" pitchFamily="34" charset="0"/>
                <a:ea typeface="JetBrains Mono" pitchFamily="34" charset="-122"/>
                <a:cs typeface="JetBrains Mono" pitchFamily="34" charset="-120"/>
              </a:rPr>
              <a:t>What happens when Maigret or Sherlock breaks?  </a:t>
            </a:r>
            <a:pPr indent="0" marL="0">
              <a:lnSpc>
                <a:spcPts val="1100"/>
              </a:lnSpc>
              <a:buNone/>
            </a:pPr>
            <a:r>
              <a:rPr lang="en-US" sz="900" b="1" dirty="0">
                <a:solidFill>
                  <a:srgbClr val="14B8A6"/>
                </a:solidFill>
                <a:latin typeface="JetBrains Mono" pitchFamily="34" charset="0"/>
                <a:ea typeface="JetBrains Mono" pitchFamily="34" charset="-122"/>
                <a:cs typeface="JetBrains Mono" pitchFamily="34" charset="-120"/>
              </a:rPr>
              <a:t>David</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23</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vector>
  </TitlesOfParts>
  <Company>UWTSD · ACCB6019 Emerging Trends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TraceOff · Reveal. Understand. Erase.</dc:title>
  <dc:subject>Hackathon 2026 · TraceOff pitch</dc:subject>
  <dc:creator>TraceOff · Salma, David, Alex</dc:creator>
  <cp:lastModifiedBy>TraceOff · Salma, David, Alex</cp:lastModifiedBy>
  <cp:revision>1</cp:revision>
  <dcterms:created xsi:type="dcterms:W3CDTF">2026-08-10T17:06:47Z</dcterms:created>
  <dcterms:modified xsi:type="dcterms:W3CDTF">2026-08-10T17:06:47Z</dcterms:modified>
</cp:coreProperties>
</file>