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8" r:id="rId2"/>
    <p:sldId id="397" r:id="rId3"/>
    <p:sldId id="659" r:id="rId4"/>
    <p:sldId id="660" r:id="rId5"/>
    <p:sldId id="661" r:id="rId6"/>
    <p:sldId id="662" r:id="rId7"/>
    <p:sldId id="663" r:id="rId8"/>
    <p:sldId id="664" r:id="rId9"/>
    <p:sldId id="665" r:id="rId10"/>
    <p:sldId id="6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A1B432-5BFF-456E-8930-E14C6AD60E1A}" v="1" dt="2025-11-08T01:49:35.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78" d="100"/>
          <a:sy n="78" d="100"/>
        </p:scale>
        <p:origin x="4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avier Matieni" userId="9d3e8e5e-d398-465d-9080-0d05209e1cdd" providerId="ADAL" clId="{E144B215-EF86-49AC-9FE3-ABEB4CEDB066}"/>
    <pc:docChg chg="custSel addSld modSld">
      <pc:chgData name="Xavier Matieni" userId="9d3e8e5e-d398-465d-9080-0d05209e1cdd" providerId="ADAL" clId="{E144B215-EF86-49AC-9FE3-ABEB4CEDB066}" dt="2025-11-08T02:00:00.598" v="1227" actId="20577"/>
      <pc:docMkLst>
        <pc:docMk/>
      </pc:docMkLst>
      <pc:sldChg chg="modSp mod">
        <pc:chgData name="Xavier Matieni" userId="9d3e8e5e-d398-465d-9080-0d05209e1cdd" providerId="ADAL" clId="{E144B215-EF86-49AC-9FE3-ABEB4CEDB066}" dt="2025-11-08T01:49:19.977" v="792" actId="20577"/>
        <pc:sldMkLst>
          <pc:docMk/>
          <pc:sldMk cId="3506256649" sldId="664"/>
        </pc:sldMkLst>
        <pc:spChg chg="mod">
          <ac:chgData name="Xavier Matieni" userId="9d3e8e5e-d398-465d-9080-0d05209e1cdd" providerId="ADAL" clId="{E144B215-EF86-49AC-9FE3-ABEB4CEDB066}" dt="2025-11-08T01:48:50.403" v="786" actId="14100"/>
          <ac:spMkLst>
            <pc:docMk/>
            <pc:sldMk cId="3506256649" sldId="664"/>
            <ac:spMk id="2" creationId="{EE0C44DC-B5A9-F003-C32C-421DFFA251C8}"/>
          </ac:spMkLst>
        </pc:spChg>
        <pc:spChg chg="mod">
          <ac:chgData name="Xavier Matieni" userId="9d3e8e5e-d398-465d-9080-0d05209e1cdd" providerId="ADAL" clId="{E144B215-EF86-49AC-9FE3-ABEB4CEDB066}" dt="2025-11-08T01:49:19.977" v="792" actId="20577"/>
          <ac:spMkLst>
            <pc:docMk/>
            <pc:sldMk cId="3506256649" sldId="664"/>
            <ac:spMk id="3" creationId="{F3A20743-51F4-964D-0A74-4CF2A60314D5}"/>
          </ac:spMkLst>
        </pc:spChg>
      </pc:sldChg>
      <pc:sldChg chg="modSp new mod">
        <pc:chgData name="Xavier Matieni" userId="9d3e8e5e-d398-465d-9080-0d05209e1cdd" providerId="ADAL" clId="{E144B215-EF86-49AC-9FE3-ABEB4CEDB066}" dt="2025-11-08T01:58:23.924" v="1129" actId="20577"/>
        <pc:sldMkLst>
          <pc:docMk/>
          <pc:sldMk cId="1985854918" sldId="665"/>
        </pc:sldMkLst>
        <pc:spChg chg="mod">
          <ac:chgData name="Xavier Matieni" userId="9d3e8e5e-d398-465d-9080-0d05209e1cdd" providerId="ADAL" clId="{E144B215-EF86-49AC-9FE3-ABEB4CEDB066}" dt="2025-11-08T01:50:19.004" v="820" actId="20577"/>
          <ac:spMkLst>
            <pc:docMk/>
            <pc:sldMk cId="1985854918" sldId="665"/>
            <ac:spMk id="2" creationId="{7D402F14-A249-5DCB-C0DF-5040338432C2}"/>
          </ac:spMkLst>
        </pc:spChg>
        <pc:spChg chg="mod">
          <ac:chgData name="Xavier Matieni" userId="9d3e8e5e-d398-465d-9080-0d05209e1cdd" providerId="ADAL" clId="{E144B215-EF86-49AC-9FE3-ABEB4CEDB066}" dt="2025-11-08T01:58:23.924" v="1129" actId="20577"/>
          <ac:spMkLst>
            <pc:docMk/>
            <pc:sldMk cId="1985854918" sldId="665"/>
            <ac:spMk id="3" creationId="{ACBD876F-B578-E92A-6A24-36344B0352FF}"/>
          </ac:spMkLst>
        </pc:spChg>
      </pc:sldChg>
      <pc:sldChg chg="modSp new mod">
        <pc:chgData name="Xavier Matieni" userId="9d3e8e5e-d398-465d-9080-0d05209e1cdd" providerId="ADAL" clId="{E144B215-EF86-49AC-9FE3-ABEB4CEDB066}" dt="2025-11-08T02:00:00.598" v="1227" actId="20577"/>
        <pc:sldMkLst>
          <pc:docMk/>
          <pc:sldMk cId="3473410035" sldId="666"/>
        </pc:sldMkLst>
        <pc:spChg chg="mod">
          <ac:chgData name="Xavier Matieni" userId="9d3e8e5e-d398-465d-9080-0d05209e1cdd" providerId="ADAL" clId="{E144B215-EF86-49AC-9FE3-ABEB4CEDB066}" dt="2025-11-08T01:58:42.223" v="1139" actId="20577"/>
          <ac:spMkLst>
            <pc:docMk/>
            <pc:sldMk cId="3473410035" sldId="666"/>
            <ac:spMk id="2" creationId="{D30DCA1C-0C11-2C31-86FB-CD427D8DA898}"/>
          </ac:spMkLst>
        </pc:spChg>
        <pc:spChg chg="mod">
          <ac:chgData name="Xavier Matieni" userId="9d3e8e5e-d398-465d-9080-0d05209e1cdd" providerId="ADAL" clId="{E144B215-EF86-49AC-9FE3-ABEB4CEDB066}" dt="2025-11-08T02:00:00.598" v="1227" actId="20577"/>
          <ac:spMkLst>
            <pc:docMk/>
            <pc:sldMk cId="3473410035" sldId="666"/>
            <ac:spMk id="3" creationId="{A100CA52-11D1-0E22-AF6A-9F597F16CC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EDB4C-8DFE-4AFE-A674-968E96AFD9BA}"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EE3C5-9369-4595-994F-9EC0687DB5D2}" type="slidenum">
              <a:rPr lang="en-GB" smtClean="0"/>
              <a:t>‹#›</a:t>
            </a:fld>
            <a:endParaRPr lang="en-GB"/>
          </a:p>
        </p:txBody>
      </p:sp>
    </p:spTree>
    <p:extLst>
      <p:ext uri="{BB962C8B-B14F-4D97-AF65-F5344CB8AC3E}">
        <p14:creationId xmlns:p14="http://schemas.microsoft.com/office/powerpoint/2010/main" val="2497424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FF21D8-0E57-4BBB-B950-3E016CDF0FAB}"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a:defRPr/>
            </a:pPr>
            <a:endParaRPr lang="en-US" alt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2318746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3215253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1179245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3048870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867088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179843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2054937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2434291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1419350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1446141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3633237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25408029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665667" y="3323228"/>
            <a:ext cx="8860665" cy="1256627"/>
          </a:xfrm>
        </p:spPr>
        <p:txBody>
          <a:bodyPr rtlCol="0" anchor="t">
            <a:normAutofit fontScale="90000"/>
          </a:bodyPr>
          <a:lstStyle/>
          <a:p>
            <a:pPr>
              <a:lnSpc>
                <a:spcPct val="120000"/>
              </a:lnSpc>
              <a:defRPr/>
            </a:pPr>
            <a:r>
              <a:rPr lang="en-US" altLang="en-US" sz="4000" b="1" dirty="0">
                <a:highlight>
                  <a:srgbClr val="FFFF00"/>
                </a:highlight>
              </a:rPr>
              <a:t>Week 5</a:t>
            </a:r>
            <a:br>
              <a:rPr lang="en-US" altLang="en-US" sz="4000" b="1" dirty="0">
                <a:highlight>
                  <a:srgbClr val="FFFF00"/>
                </a:highlight>
              </a:rPr>
            </a:br>
            <a:r>
              <a:rPr lang="en-US" altLang="en-US" sz="4000" b="1" dirty="0">
                <a:highlight>
                  <a:srgbClr val="FFFF00"/>
                </a:highlight>
              </a:rPr>
              <a:t>Project Risk Management</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665667" y="1296325"/>
            <a:ext cx="8860665" cy="1098330"/>
          </a:xfrm>
        </p:spPr>
        <p:txBody>
          <a:bodyPr>
            <a:normAutofit lnSpcReduction="10000"/>
          </a:bodyPr>
          <a:lstStyle/>
          <a:p>
            <a:r>
              <a:rPr lang="en-GB" b="1" dirty="0">
                <a:solidFill>
                  <a:srgbClr val="FF0000"/>
                </a:solidFill>
              </a:rPr>
              <a:t>Project Management </a:t>
            </a:r>
          </a:p>
          <a:p>
            <a:r>
              <a:rPr lang="en-GB" b="1" dirty="0">
                <a:solidFill>
                  <a:srgbClr val="FF0000"/>
                </a:solidFill>
              </a:rPr>
              <a:t>BALM 5003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2897812"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1772186" y="672337"/>
            <a:ext cx="8647610" cy="334784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lnSpc>
                <a:spcPct val="150000"/>
              </a:lnSpc>
              <a:spcBef>
                <a:spcPct val="0"/>
              </a:spcBef>
              <a:spcAft>
                <a:spcPct val="0"/>
              </a:spcAft>
            </a:pPr>
            <a:r>
              <a:rPr lang="en-US" sz="2400" dirty="0">
                <a:solidFill>
                  <a:srgbClr val="090909"/>
                </a:solidFill>
                <a:latin typeface="Arial" panose="020B0604020202020204" pitchFamily="34" charset="0"/>
                <a:cs typeface="Arial" panose="020B0604020202020204" pitchFamily="34" charset="0"/>
              </a:rPr>
              <a:t>After completion of this session, you should be able to:</a:t>
            </a:r>
          </a:p>
          <a:p>
            <a:pPr marL="342900" indent="-342900" eaLnBrk="0" fontAlgn="base" hangingPunct="0">
              <a:lnSpc>
                <a:spcPct val="150000"/>
              </a:lnSpc>
              <a:spcBef>
                <a:spcPct val="0"/>
              </a:spcBef>
              <a:spcAft>
                <a:spcPct val="0"/>
              </a:spcAft>
              <a:buClr>
                <a:srgbClr val="FF0000"/>
              </a:buClr>
              <a:buSzPct val="60000"/>
              <a:buFont typeface="Wingdings" panose="05000000000000000000" pitchFamily="2" charset="2"/>
              <a:buChar char="Ø"/>
            </a:pPr>
            <a:r>
              <a:rPr lang="en-US" sz="2400" dirty="0">
                <a:solidFill>
                  <a:srgbClr val="090909"/>
                </a:solidFill>
                <a:latin typeface="Arial" panose="020B0604020202020204" pitchFamily="34" charset="0"/>
                <a:cs typeface="Arial" panose="020B0604020202020204" pitchFamily="34" charset="0"/>
              </a:rPr>
              <a:t>Understand the techniques of risk management</a:t>
            </a:r>
          </a:p>
          <a:p>
            <a:pPr marL="342900" indent="-342900" eaLnBrk="0" fontAlgn="base" hangingPunct="0">
              <a:lnSpc>
                <a:spcPct val="150000"/>
              </a:lnSpc>
              <a:spcBef>
                <a:spcPct val="0"/>
              </a:spcBef>
              <a:spcAft>
                <a:spcPct val="0"/>
              </a:spcAft>
              <a:buClr>
                <a:srgbClr val="FF0000"/>
              </a:buClr>
              <a:buSzPct val="60000"/>
              <a:buFont typeface="Wingdings" panose="05000000000000000000" pitchFamily="2" charset="2"/>
              <a:buChar char="Ø"/>
            </a:pPr>
            <a:r>
              <a:rPr lang="en-US" sz="2400" dirty="0">
                <a:solidFill>
                  <a:srgbClr val="090909"/>
                </a:solidFill>
                <a:latin typeface="Arial" panose="020B0604020202020204" pitchFamily="34" charset="0"/>
                <a:cs typeface="Arial" panose="020B0604020202020204" pitchFamily="34" charset="0"/>
              </a:rPr>
              <a:t>Identify project risks and opportunities </a:t>
            </a:r>
          </a:p>
          <a:p>
            <a:pPr marL="342900" indent="-342900" eaLnBrk="0" fontAlgn="base" hangingPunct="0">
              <a:lnSpc>
                <a:spcPct val="150000"/>
              </a:lnSpc>
              <a:spcBef>
                <a:spcPct val="0"/>
              </a:spcBef>
              <a:spcAft>
                <a:spcPct val="0"/>
              </a:spcAft>
              <a:buClr>
                <a:srgbClr val="FF0000"/>
              </a:buClr>
              <a:buSzPct val="60000"/>
              <a:buFont typeface="Wingdings" panose="05000000000000000000" pitchFamily="2" charset="2"/>
              <a:buChar char="Ø"/>
            </a:pPr>
            <a:r>
              <a:rPr lang="en-US" sz="2400" dirty="0">
                <a:solidFill>
                  <a:srgbClr val="090909"/>
                </a:solidFill>
                <a:latin typeface="Arial" panose="020B0604020202020204" pitchFamily="34" charset="0"/>
                <a:cs typeface="Arial" panose="020B0604020202020204" pitchFamily="34" charset="0"/>
              </a:rPr>
              <a:t>Respond to project risk</a:t>
            </a:r>
          </a:p>
          <a:p>
            <a:pPr marL="342900" indent="-342900" eaLnBrk="0" fontAlgn="base" hangingPunct="0">
              <a:lnSpc>
                <a:spcPct val="150000"/>
              </a:lnSpc>
              <a:spcBef>
                <a:spcPct val="0"/>
              </a:spcBef>
              <a:spcAft>
                <a:spcPct val="0"/>
              </a:spcAft>
              <a:buClr>
                <a:srgbClr val="FF0000"/>
              </a:buClr>
              <a:buSzPct val="60000"/>
              <a:buFont typeface="Wingdings" panose="05000000000000000000" pitchFamily="2" charset="2"/>
              <a:buChar char="Ø"/>
            </a:pPr>
            <a:r>
              <a:rPr lang="en-US" sz="2400" dirty="0">
                <a:solidFill>
                  <a:srgbClr val="090909"/>
                </a:solidFill>
                <a:latin typeface="Arial" panose="020B0604020202020204" pitchFamily="34" charset="0"/>
                <a:cs typeface="Arial" panose="020B0604020202020204" pitchFamily="34" charset="0"/>
              </a:rPr>
              <a:t>Produce risk management plan</a:t>
            </a:r>
          </a:p>
          <a:p>
            <a:pPr marL="342900" indent="-342900" eaLnBrk="0" fontAlgn="base" hangingPunct="0">
              <a:lnSpc>
                <a:spcPct val="150000"/>
              </a:lnSpc>
              <a:spcBef>
                <a:spcPct val="0"/>
              </a:spcBef>
              <a:spcAft>
                <a:spcPct val="0"/>
              </a:spcAft>
              <a:buClr>
                <a:srgbClr val="FF0000"/>
              </a:buClr>
              <a:buSzPct val="60000"/>
              <a:buFont typeface="Wingdings" panose="05000000000000000000" pitchFamily="2" charset="2"/>
              <a:buChar char="Ø"/>
            </a:pPr>
            <a:r>
              <a:rPr lang="en-US" sz="2400" dirty="0">
                <a:solidFill>
                  <a:srgbClr val="090909"/>
                </a:solidFill>
                <a:latin typeface="Arial" panose="020B0604020202020204" pitchFamily="34" charset="0"/>
                <a:cs typeface="Arial" panose="020B0604020202020204" pitchFamily="34" charset="0"/>
              </a:rPr>
              <a:t>Control project risk</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9E61-4620-401A-9BF6-F71D45ACF3D6}"/>
              </a:ext>
            </a:extLst>
          </p:cNvPr>
          <p:cNvSpPr>
            <a:spLocks noGrp="1"/>
          </p:cNvSpPr>
          <p:nvPr>
            <p:ph type="title"/>
          </p:nvPr>
        </p:nvSpPr>
        <p:spPr/>
        <p:txBody>
          <a:bodyPr/>
          <a:lstStyle/>
          <a:p>
            <a:r>
              <a:rPr lang="en-GB" dirty="0"/>
              <a:t>Project Risk Management</a:t>
            </a:r>
          </a:p>
        </p:txBody>
      </p:sp>
      <p:sp>
        <p:nvSpPr>
          <p:cNvPr id="3" name="Content Placeholder 2">
            <a:extLst>
              <a:ext uri="{FF2B5EF4-FFF2-40B4-BE49-F238E27FC236}">
                <a16:creationId xmlns:a16="http://schemas.microsoft.com/office/drawing/2014/main" id="{63D9650B-1395-433C-820F-C35894E6BCDA}"/>
              </a:ext>
            </a:extLst>
          </p:cNvPr>
          <p:cNvSpPr>
            <a:spLocks noGrp="1"/>
          </p:cNvSpPr>
          <p:nvPr>
            <p:ph idx="1"/>
          </p:nvPr>
        </p:nvSpPr>
        <p:spPr>
          <a:xfrm>
            <a:off x="395416" y="1417638"/>
            <a:ext cx="11186984" cy="4099595"/>
          </a:xfrm>
        </p:spPr>
        <p:txBody>
          <a:bodyPr>
            <a:normAutofit fontScale="92500" lnSpcReduction="10000"/>
          </a:bodyPr>
          <a:lstStyle/>
          <a:p>
            <a:pPr>
              <a:buFont typeface="Wingdings" panose="05000000000000000000" pitchFamily="2" charset="2"/>
              <a:buChar char="§"/>
            </a:pPr>
            <a:r>
              <a:rPr lang="en-GB" dirty="0"/>
              <a:t>The project risk Management knowledge area includes the process and activities that enable the project manager to ensure the project can achieve its objectives at an acceptable level of risk.</a:t>
            </a:r>
          </a:p>
          <a:p>
            <a:pPr>
              <a:buFont typeface="Wingdings" panose="05000000000000000000" pitchFamily="2" charset="2"/>
              <a:buChar char="§"/>
            </a:pPr>
            <a:r>
              <a:rPr lang="en-GB" dirty="0"/>
              <a:t>The acceptable level of risk is set out in the project charter and corporate values statement.</a:t>
            </a:r>
          </a:p>
          <a:p>
            <a:pPr>
              <a:buFont typeface="Wingdings" panose="05000000000000000000" pitchFamily="2" charset="2"/>
              <a:buChar char="§"/>
            </a:pPr>
            <a:r>
              <a:rPr lang="en-GB" dirty="0"/>
              <a:t>It is, therefore, essential that the project manager understands the characteristics and features of the project risk management to be able to manage the process effectively. Burke (2013)</a:t>
            </a:r>
          </a:p>
        </p:txBody>
      </p:sp>
      <p:sp>
        <p:nvSpPr>
          <p:cNvPr id="4" name="Slide Number Placeholder 3">
            <a:extLst>
              <a:ext uri="{FF2B5EF4-FFF2-40B4-BE49-F238E27FC236}">
                <a16:creationId xmlns:a16="http://schemas.microsoft.com/office/drawing/2014/main" id="{13D4649D-26BF-4C0B-A278-C87E994A0B0D}"/>
              </a:ext>
            </a:extLst>
          </p:cNvPr>
          <p:cNvSpPr>
            <a:spLocks noGrp="1"/>
          </p:cNvSpPr>
          <p:nvPr>
            <p:ph type="sldNum" sz="quarter" idx="12"/>
          </p:nvPr>
        </p:nvSpPr>
        <p:spPr/>
        <p:txBody>
          <a:bodyPr/>
          <a:lstStyle/>
          <a:p>
            <a:pPr eaLnBrk="0" fontAlgn="base" hangingPunct="0">
              <a:spcBef>
                <a:spcPct val="0"/>
              </a:spcBef>
              <a:spcAft>
                <a:spcPct val="0"/>
              </a:spcAft>
              <a:defRPr/>
            </a:pPr>
            <a:fld id="{8DF2D5D7-7669-4457-A70C-96FA064BB9B5}" type="slidenum">
              <a:rPr lang="en-US" altLang="en-US">
                <a:solidFill>
                  <a:prstClr val="black">
                    <a:tint val="75000"/>
                  </a:prstClr>
                </a:solidFill>
                <a:latin typeface="Arial" panose="020B0604020202020204" pitchFamily="34" charset="0"/>
              </a:rPr>
              <a:pPr eaLnBrk="0" fontAlgn="base" hangingPunct="0">
                <a:spcBef>
                  <a:spcPct val="0"/>
                </a:spcBef>
                <a:spcAft>
                  <a:spcPct val="0"/>
                </a:spcAft>
                <a:defRPr/>
              </a:pPr>
              <a:t>3</a:t>
            </a:fld>
            <a:endParaRPr lang="en-US" altLang="en-US">
              <a:solidFill>
                <a:prstClr val="black">
                  <a:tint val="75000"/>
                </a:prstClr>
              </a:solidFill>
              <a:latin typeface="Arial" panose="020B0604020202020204" pitchFamily="34" charset="0"/>
            </a:endParaRPr>
          </a:p>
        </p:txBody>
      </p:sp>
    </p:spTree>
    <p:extLst>
      <p:ext uri="{BB962C8B-B14F-4D97-AF65-F5344CB8AC3E}">
        <p14:creationId xmlns:p14="http://schemas.microsoft.com/office/powerpoint/2010/main" val="1110892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21CF-11C7-423C-8E35-9157C78DB8AA}"/>
              </a:ext>
            </a:extLst>
          </p:cNvPr>
          <p:cNvSpPr>
            <a:spLocks noGrp="1"/>
          </p:cNvSpPr>
          <p:nvPr>
            <p:ph type="title"/>
          </p:nvPr>
        </p:nvSpPr>
        <p:spPr/>
        <p:txBody>
          <a:bodyPr/>
          <a:lstStyle/>
          <a:p>
            <a:r>
              <a:rPr lang="en-GB" dirty="0"/>
              <a:t>What is Risk Management</a:t>
            </a:r>
          </a:p>
        </p:txBody>
      </p:sp>
      <p:sp>
        <p:nvSpPr>
          <p:cNvPr id="3" name="Content Placeholder 2">
            <a:extLst>
              <a:ext uri="{FF2B5EF4-FFF2-40B4-BE49-F238E27FC236}">
                <a16:creationId xmlns:a16="http://schemas.microsoft.com/office/drawing/2014/main" id="{2AF0DADE-72D5-4427-BE08-33EC23B52078}"/>
              </a:ext>
            </a:extLst>
          </p:cNvPr>
          <p:cNvSpPr>
            <a:spLocks noGrp="1"/>
          </p:cNvSpPr>
          <p:nvPr>
            <p:ph idx="1"/>
          </p:nvPr>
        </p:nvSpPr>
        <p:spPr>
          <a:xfrm>
            <a:off x="609600" y="1417638"/>
            <a:ext cx="10972800" cy="4099595"/>
          </a:xfrm>
        </p:spPr>
        <p:txBody>
          <a:bodyPr>
            <a:normAutofit fontScale="85000" lnSpcReduction="20000"/>
          </a:bodyPr>
          <a:lstStyle/>
          <a:p>
            <a:pPr>
              <a:buFont typeface="Wingdings" panose="05000000000000000000" pitchFamily="2" charset="2"/>
              <a:buChar char="§"/>
            </a:pPr>
            <a:r>
              <a:rPr lang="en-GB" dirty="0"/>
              <a:t>The PMBOK (2012) defines </a:t>
            </a:r>
            <a:r>
              <a:rPr lang="en-GB" dirty="0">
                <a:solidFill>
                  <a:srgbClr val="FF0000"/>
                </a:solidFill>
              </a:rPr>
              <a:t>Project Risk Management </a:t>
            </a:r>
            <a:r>
              <a:rPr lang="en-GB" dirty="0"/>
              <a:t>as, the knowledge area that includes the processes of conducting risk management planning, identification, analysis, response planning, and controlling risk on a project.</a:t>
            </a:r>
          </a:p>
          <a:p>
            <a:pPr>
              <a:buFont typeface="Wingdings" panose="05000000000000000000" pitchFamily="2" charset="2"/>
              <a:buChar char="§"/>
            </a:pPr>
            <a:r>
              <a:rPr lang="en-GB" dirty="0"/>
              <a:t>The risk management process is subdivided into the following subprocess:</a:t>
            </a:r>
          </a:p>
          <a:p>
            <a:pPr lvl="1">
              <a:buFont typeface="Courier New" panose="02070309020205020404" pitchFamily="49" charset="0"/>
              <a:buChar char="o"/>
            </a:pPr>
            <a:r>
              <a:rPr lang="en-GB" dirty="0"/>
              <a:t>Risk planning</a:t>
            </a:r>
          </a:p>
          <a:p>
            <a:pPr lvl="1">
              <a:buFont typeface="Courier New" panose="02070309020205020404" pitchFamily="49" charset="0"/>
              <a:buChar char="o"/>
            </a:pPr>
            <a:r>
              <a:rPr lang="en-GB" dirty="0"/>
              <a:t>Risk identification</a:t>
            </a:r>
          </a:p>
          <a:p>
            <a:pPr lvl="1">
              <a:buFont typeface="Courier New" panose="02070309020205020404" pitchFamily="49" charset="0"/>
              <a:buChar char="o"/>
            </a:pPr>
            <a:r>
              <a:rPr lang="en-GB" dirty="0"/>
              <a:t>Risk quantification</a:t>
            </a:r>
          </a:p>
          <a:p>
            <a:pPr lvl="1">
              <a:buFont typeface="Courier New" panose="02070309020205020404" pitchFamily="49" charset="0"/>
              <a:buChar char="o"/>
            </a:pPr>
            <a:r>
              <a:rPr lang="en-GB" dirty="0"/>
              <a:t>Risk mitigation</a:t>
            </a:r>
          </a:p>
          <a:p>
            <a:pPr lvl="1">
              <a:buFont typeface="Courier New" panose="02070309020205020404" pitchFamily="49" charset="0"/>
              <a:buChar char="o"/>
            </a:pPr>
            <a:r>
              <a:rPr lang="en-GB" dirty="0"/>
              <a:t>Risk control</a:t>
            </a:r>
          </a:p>
          <a:p>
            <a:pPr marL="0" indent="0">
              <a:buNone/>
            </a:pPr>
            <a:endParaRPr lang="en-GB" dirty="0"/>
          </a:p>
        </p:txBody>
      </p:sp>
      <p:sp>
        <p:nvSpPr>
          <p:cNvPr id="4" name="Slide Number Placeholder 3">
            <a:extLst>
              <a:ext uri="{FF2B5EF4-FFF2-40B4-BE49-F238E27FC236}">
                <a16:creationId xmlns:a16="http://schemas.microsoft.com/office/drawing/2014/main" id="{E4CF4B42-6F7C-4CB7-93D5-07B62201C95E}"/>
              </a:ext>
            </a:extLst>
          </p:cNvPr>
          <p:cNvSpPr>
            <a:spLocks noGrp="1"/>
          </p:cNvSpPr>
          <p:nvPr>
            <p:ph type="sldNum" sz="quarter" idx="12"/>
          </p:nvPr>
        </p:nvSpPr>
        <p:spPr/>
        <p:txBody>
          <a:bodyPr/>
          <a:lstStyle/>
          <a:p>
            <a:pPr eaLnBrk="0" fontAlgn="base" hangingPunct="0">
              <a:spcBef>
                <a:spcPct val="0"/>
              </a:spcBef>
              <a:spcAft>
                <a:spcPct val="0"/>
              </a:spcAft>
              <a:defRPr/>
            </a:pPr>
            <a:fld id="{8DF2D5D7-7669-4457-A70C-96FA064BB9B5}" type="slidenum">
              <a:rPr lang="en-US" altLang="en-US">
                <a:solidFill>
                  <a:prstClr val="black">
                    <a:tint val="75000"/>
                  </a:prstClr>
                </a:solidFill>
                <a:latin typeface="Arial" panose="020B0604020202020204" pitchFamily="34" charset="0"/>
              </a:rPr>
              <a:pPr eaLnBrk="0" fontAlgn="base" hangingPunct="0">
                <a:spcBef>
                  <a:spcPct val="0"/>
                </a:spcBef>
                <a:spcAft>
                  <a:spcPct val="0"/>
                </a:spcAft>
                <a:defRPr/>
              </a:pPr>
              <a:t>4</a:t>
            </a:fld>
            <a:endParaRPr lang="en-US" altLang="en-US">
              <a:solidFill>
                <a:prstClr val="black">
                  <a:tint val="75000"/>
                </a:prstClr>
              </a:solidFill>
              <a:latin typeface="Arial" panose="020B0604020202020204" pitchFamily="34" charset="0"/>
            </a:endParaRPr>
          </a:p>
        </p:txBody>
      </p:sp>
    </p:spTree>
    <p:extLst>
      <p:ext uri="{BB962C8B-B14F-4D97-AF65-F5344CB8AC3E}">
        <p14:creationId xmlns:p14="http://schemas.microsoft.com/office/powerpoint/2010/main" val="234178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72FB-280C-B5C1-C34B-DB6686E0D694}"/>
              </a:ext>
            </a:extLst>
          </p:cNvPr>
          <p:cNvSpPr>
            <a:spLocks noGrp="1"/>
          </p:cNvSpPr>
          <p:nvPr>
            <p:ph type="title"/>
          </p:nvPr>
        </p:nvSpPr>
        <p:spPr>
          <a:xfrm>
            <a:off x="609600" y="274638"/>
            <a:ext cx="10972800" cy="627405"/>
          </a:xfrm>
        </p:spPr>
        <p:txBody>
          <a:bodyPr>
            <a:normAutofit fontScale="90000"/>
          </a:bodyPr>
          <a:lstStyle/>
          <a:p>
            <a:r>
              <a:rPr lang="en-GB" dirty="0"/>
              <a:t>Risk Management Process</a:t>
            </a:r>
          </a:p>
        </p:txBody>
      </p:sp>
      <p:sp>
        <p:nvSpPr>
          <p:cNvPr id="4" name="Slide Number Placeholder 3">
            <a:extLst>
              <a:ext uri="{FF2B5EF4-FFF2-40B4-BE49-F238E27FC236}">
                <a16:creationId xmlns:a16="http://schemas.microsoft.com/office/drawing/2014/main" id="{8DAE44EC-E2E5-181F-4EEC-FB69B9E150F3}"/>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pic>
        <p:nvPicPr>
          <p:cNvPr id="6" name="Picture 5">
            <a:extLst>
              <a:ext uri="{FF2B5EF4-FFF2-40B4-BE49-F238E27FC236}">
                <a16:creationId xmlns:a16="http://schemas.microsoft.com/office/drawing/2014/main" id="{9124A221-4854-B402-7752-28B111AEE80D}"/>
              </a:ext>
            </a:extLst>
          </p:cNvPr>
          <p:cNvPicPr>
            <a:picLocks noChangeAspect="1"/>
          </p:cNvPicPr>
          <p:nvPr/>
        </p:nvPicPr>
        <p:blipFill>
          <a:blip r:embed="rId2"/>
          <a:stretch>
            <a:fillRect/>
          </a:stretch>
        </p:blipFill>
        <p:spPr>
          <a:xfrm>
            <a:off x="804604" y="1243012"/>
            <a:ext cx="9915525" cy="4371975"/>
          </a:xfrm>
          <a:prstGeom prst="rect">
            <a:avLst/>
          </a:prstGeom>
        </p:spPr>
      </p:pic>
    </p:spTree>
    <p:extLst>
      <p:ext uri="{BB962C8B-B14F-4D97-AF65-F5344CB8AC3E}">
        <p14:creationId xmlns:p14="http://schemas.microsoft.com/office/powerpoint/2010/main" val="3439663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57BE1-E339-DBFD-0A75-9F0AF1310B37}"/>
              </a:ext>
            </a:extLst>
          </p:cNvPr>
          <p:cNvSpPr>
            <a:spLocks noGrp="1"/>
          </p:cNvSpPr>
          <p:nvPr>
            <p:ph type="title"/>
          </p:nvPr>
        </p:nvSpPr>
        <p:spPr>
          <a:xfrm>
            <a:off x="609600" y="136524"/>
            <a:ext cx="10972800" cy="627405"/>
          </a:xfrm>
        </p:spPr>
        <p:txBody>
          <a:bodyPr>
            <a:normAutofit/>
          </a:bodyPr>
          <a:lstStyle/>
          <a:p>
            <a:r>
              <a:rPr lang="en-GB" sz="3200" dirty="0"/>
              <a:t>Risk Management Process</a:t>
            </a:r>
          </a:p>
        </p:txBody>
      </p:sp>
      <p:sp>
        <p:nvSpPr>
          <p:cNvPr id="4" name="Slide Number Placeholder 3">
            <a:extLst>
              <a:ext uri="{FF2B5EF4-FFF2-40B4-BE49-F238E27FC236}">
                <a16:creationId xmlns:a16="http://schemas.microsoft.com/office/drawing/2014/main" id="{029ED5EC-CE97-42EA-E3F6-4C984F699CA6}"/>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graphicFrame>
        <p:nvGraphicFramePr>
          <p:cNvPr id="5" name="Table 4">
            <a:extLst>
              <a:ext uri="{FF2B5EF4-FFF2-40B4-BE49-F238E27FC236}">
                <a16:creationId xmlns:a16="http://schemas.microsoft.com/office/drawing/2014/main" id="{03D8751E-B2D1-D68B-8B0D-51C6259D25C1}"/>
              </a:ext>
            </a:extLst>
          </p:cNvPr>
          <p:cNvGraphicFramePr>
            <a:graphicFrameLocks noGrp="1"/>
          </p:cNvGraphicFramePr>
          <p:nvPr>
            <p:extLst>
              <p:ext uri="{D42A27DB-BD31-4B8C-83A1-F6EECF244321}">
                <p14:modId xmlns:p14="http://schemas.microsoft.com/office/powerpoint/2010/main" val="2540344394"/>
              </p:ext>
            </p:extLst>
          </p:nvPr>
        </p:nvGraphicFramePr>
        <p:xfrm>
          <a:off x="247135" y="864973"/>
          <a:ext cx="11504141" cy="4668664"/>
        </p:xfrm>
        <a:graphic>
          <a:graphicData uri="http://schemas.openxmlformats.org/drawingml/2006/table">
            <a:tbl>
              <a:tblPr firstRow="1" bandRow="1">
                <a:tableStyleId>{08FB837D-C827-4EFA-A057-4D05807E0F7C}</a:tableStyleId>
              </a:tblPr>
              <a:tblGrid>
                <a:gridCol w="3210277">
                  <a:extLst>
                    <a:ext uri="{9D8B030D-6E8A-4147-A177-3AD203B41FA5}">
                      <a16:colId xmlns:a16="http://schemas.microsoft.com/office/drawing/2014/main" val="355128815"/>
                    </a:ext>
                  </a:extLst>
                </a:gridCol>
                <a:gridCol w="8293864">
                  <a:extLst>
                    <a:ext uri="{9D8B030D-6E8A-4147-A177-3AD203B41FA5}">
                      <a16:colId xmlns:a16="http://schemas.microsoft.com/office/drawing/2014/main" val="1811618928"/>
                    </a:ext>
                  </a:extLst>
                </a:gridCol>
              </a:tblGrid>
              <a:tr h="933733">
                <a:tc>
                  <a:txBody>
                    <a:bodyPr/>
                    <a:lstStyle/>
                    <a:p>
                      <a:r>
                        <a:rPr lang="en-GB" b="0" dirty="0">
                          <a:solidFill>
                            <a:schemeClr val="tx1"/>
                          </a:solidFill>
                        </a:rPr>
                        <a:t>Define objectives</a:t>
                      </a:r>
                    </a:p>
                  </a:txBody>
                  <a:tcPr/>
                </a:tc>
                <a:tc>
                  <a:txBody>
                    <a:bodyPr/>
                    <a:lstStyle/>
                    <a:p>
                      <a:r>
                        <a:rPr lang="en-GB" b="0" dirty="0">
                          <a:solidFill>
                            <a:schemeClr val="tx1"/>
                          </a:solidFill>
                        </a:rPr>
                        <a:t>The risk management process starts by defining the goals and objectives that the project sets out to achieve. The WBS techniques can be used to define objectives at the work package level.</a:t>
                      </a:r>
                    </a:p>
                  </a:txBody>
                  <a:tcPr/>
                </a:tc>
                <a:extLst>
                  <a:ext uri="{0D108BD9-81ED-4DB2-BD59-A6C34878D82A}">
                    <a16:rowId xmlns:a16="http://schemas.microsoft.com/office/drawing/2014/main" val="1178641852"/>
                  </a:ext>
                </a:extLst>
              </a:tr>
              <a:tr h="933733">
                <a:tc>
                  <a:txBody>
                    <a:bodyPr/>
                    <a:lstStyle/>
                    <a:p>
                      <a:r>
                        <a:rPr lang="en-GB" dirty="0"/>
                        <a:t>Identify Risk</a:t>
                      </a:r>
                    </a:p>
                  </a:txBody>
                  <a:tcPr/>
                </a:tc>
                <a:tc>
                  <a:txBody>
                    <a:bodyPr/>
                    <a:lstStyle/>
                    <a:p>
                      <a:r>
                        <a:rPr lang="en-GB" dirty="0"/>
                        <a:t>The risk management process identifies the risks, uncertainties and constraints that might impact on the project, and limit or prevent the project achieving its objectives.</a:t>
                      </a:r>
                    </a:p>
                  </a:txBody>
                  <a:tcPr/>
                </a:tc>
                <a:extLst>
                  <a:ext uri="{0D108BD9-81ED-4DB2-BD59-A6C34878D82A}">
                    <a16:rowId xmlns:a16="http://schemas.microsoft.com/office/drawing/2014/main" val="1309853215"/>
                  </a:ext>
                </a:extLst>
              </a:tr>
              <a:tr h="653613">
                <a:tc>
                  <a:txBody>
                    <a:bodyPr/>
                    <a:lstStyle/>
                    <a:p>
                      <a:r>
                        <a:rPr lang="en-GB" dirty="0"/>
                        <a:t>Quantify Risk</a:t>
                      </a:r>
                    </a:p>
                  </a:txBody>
                  <a:tcPr/>
                </a:tc>
                <a:tc>
                  <a:txBody>
                    <a:bodyPr/>
                    <a:lstStyle/>
                    <a:p>
                      <a:r>
                        <a:rPr lang="en-GB" dirty="0"/>
                        <a:t>The risk management process quantifies the level of risks with respect to their frequency of occurrence and impact on the objectives to develop a priority list.</a:t>
                      </a:r>
                    </a:p>
                  </a:txBody>
                  <a:tcPr/>
                </a:tc>
                <a:extLst>
                  <a:ext uri="{0D108BD9-81ED-4DB2-BD59-A6C34878D82A}">
                    <a16:rowId xmlns:a16="http://schemas.microsoft.com/office/drawing/2014/main" val="2809909924"/>
                  </a:ext>
                </a:extLst>
              </a:tr>
              <a:tr h="653613">
                <a:tc>
                  <a:txBody>
                    <a:bodyPr/>
                    <a:lstStyle/>
                    <a:p>
                      <a:r>
                        <a:rPr lang="en-GB" dirty="0"/>
                        <a:t>Develop Response</a:t>
                      </a:r>
                    </a:p>
                  </a:txBody>
                  <a:tcPr/>
                </a:tc>
                <a:tc>
                  <a:txBody>
                    <a:bodyPr/>
                    <a:lstStyle/>
                    <a:p>
                      <a:r>
                        <a:rPr lang="en-GB" dirty="0"/>
                        <a:t>The risk management process develops responses to the risks, which might be a combination of eliminate, mitigate, deflect or accept.</a:t>
                      </a:r>
                    </a:p>
                  </a:txBody>
                  <a:tcPr/>
                </a:tc>
                <a:extLst>
                  <a:ext uri="{0D108BD9-81ED-4DB2-BD59-A6C34878D82A}">
                    <a16:rowId xmlns:a16="http://schemas.microsoft.com/office/drawing/2014/main" val="2253277968"/>
                  </a:ext>
                </a:extLst>
              </a:tr>
              <a:tr h="1493972">
                <a:tc>
                  <a:txBody>
                    <a:bodyPr/>
                    <a:lstStyle/>
                    <a:p>
                      <a:r>
                        <a:rPr lang="en-GB" dirty="0"/>
                        <a:t>Risk Control</a:t>
                      </a:r>
                    </a:p>
                  </a:txBody>
                  <a:tcPr/>
                </a:tc>
                <a:tc>
                  <a:txBody>
                    <a:bodyPr/>
                    <a:lstStyle/>
                    <a:p>
                      <a:r>
                        <a:rPr lang="en-GB" dirty="0"/>
                        <a:t>Risk management implements the risk management process; this might involve training and communication to the other stakeholders. As the project risks and the work environment are continually changing, it is essential to continually monitor the level of risk and review the company’s ability to respond effectively</a:t>
                      </a:r>
                    </a:p>
                  </a:txBody>
                  <a:tcPr/>
                </a:tc>
                <a:extLst>
                  <a:ext uri="{0D108BD9-81ED-4DB2-BD59-A6C34878D82A}">
                    <a16:rowId xmlns:a16="http://schemas.microsoft.com/office/drawing/2014/main" val="4084295708"/>
                  </a:ext>
                </a:extLst>
              </a:tr>
            </a:tbl>
          </a:graphicData>
        </a:graphic>
      </p:graphicFrame>
    </p:spTree>
    <p:extLst>
      <p:ext uri="{BB962C8B-B14F-4D97-AF65-F5344CB8AC3E}">
        <p14:creationId xmlns:p14="http://schemas.microsoft.com/office/powerpoint/2010/main" val="1927499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1D548-7DC9-BD69-49A4-1F95BEA8C64E}"/>
              </a:ext>
            </a:extLst>
          </p:cNvPr>
          <p:cNvSpPr>
            <a:spLocks noGrp="1"/>
          </p:cNvSpPr>
          <p:nvPr>
            <p:ph type="title"/>
          </p:nvPr>
        </p:nvSpPr>
        <p:spPr/>
        <p:txBody>
          <a:bodyPr/>
          <a:lstStyle/>
          <a:p>
            <a:r>
              <a:rPr lang="en-GB" dirty="0"/>
              <a:t>Why Projects Fail?</a:t>
            </a:r>
          </a:p>
        </p:txBody>
      </p:sp>
      <p:sp>
        <p:nvSpPr>
          <p:cNvPr id="3" name="Content Placeholder 2">
            <a:extLst>
              <a:ext uri="{FF2B5EF4-FFF2-40B4-BE49-F238E27FC236}">
                <a16:creationId xmlns:a16="http://schemas.microsoft.com/office/drawing/2014/main" id="{CE96E912-B359-B0F2-A53F-E096D76BB0F3}"/>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t>Projects fail at the project level for many reasons, not least due to lack of professional project management.</a:t>
            </a:r>
          </a:p>
          <a:p>
            <a:pPr>
              <a:buFont typeface="Wingdings" panose="05000000000000000000" pitchFamily="2" charset="2"/>
              <a:buChar char="§"/>
            </a:pPr>
            <a:r>
              <a:rPr lang="en-GB" dirty="0"/>
              <a:t>The project manager is often judged on whether the project achieves the critical success factors of time, cost and quality.</a:t>
            </a:r>
          </a:p>
          <a:p>
            <a:pPr>
              <a:buFont typeface="Wingdings" panose="05000000000000000000" pitchFamily="2" charset="2"/>
              <a:buChar char="§"/>
            </a:pPr>
            <a:r>
              <a:rPr lang="en-GB" dirty="0"/>
              <a:t>Another perhaps more telling criterion is whether the project manager was able to steer the project through the minefield of problems, where any one of them could have derailed the project.</a:t>
            </a:r>
          </a:p>
        </p:txBody>
      </p:sp>
      <p:sp>
        <p:nvSpPr>
          <p:cNvPr id="4" name="Slide Number Placeholder 3">
            <a:extLst>
              <a:ext uri="{FF2B5EF4-FFF2-40B4-BE49-F238E27FC236}">
                <a16:creationId xmlns:a16="http://schemas.microsoft.com/office/drawing/2014/main" id="{B7359B95-F33C-CE37-3980-AFA23F69AFD2}"/>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Tree>
    <p:extLst>
      <p:ext uri="{BB962C8B-B14F-4D97-AF65-F5344CB8AC3E}">
        <p14:creationId xmlns:p14="http://schemas.microsoft.com/office/powerpoint/2010/main" val="715838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44DC-B5A9-F003-C32C-421DFFA251C8}"/>
              </a:ext>
            </a:extLst>
          </p:cNvPr>
          <p:cNvSpPr>
            <a:spLocks noGrp="1"/>
          </p:cNvSpPr>
          <p:nvPr>
            <p:ph type="title"/>
          </p:nvPr>
        </p:nvSpPr>
        <p:spPr>
          <a:xfrm>
            <a:off x="609600" y="274638"/>
            <a:ext cx="10972800" cy="615048"/>
          </a:xfrm>
        </p:spPr>
        <p:txBody>
          <a:bodyPr>
            <a:normAutofit/>
          </a:bodyPr>
          <a:lstStyle/>
          <a:p>
            <a:r>
              <a:rPr lang="en-GB" sz="3200" dirty="0"/>
              <a:t>Why Projects Fail?</a:t>
            </a:r>
          </a:p>
        </p:txBody>
      </p:sp>
      <p:sp>
        <p:nvSpPr>
          <p:cNvPr id="3" name="Content Placeholder 2">
            <a:extLst>
              <a:ext uri="{FF2B5EF4-FFF2-40B4-BE49-F238E27FC236}">
                <a16:creationId xmlns:a16="http://schemas.microsoft.com/office/drawing/2014/main" id="{F3A20743-51F4-964D-0A74-4CF2A60314D5}"/>
              </a:ext>
            </a:extLst>
          </p:cNvPr>
          <p:cNvSpPr>
            <a:spLocks noGrp="1"/>
          </p:cNvSpPr>
          <p:nvPr>
            <p:ph idx="1"/>
          </p:nvPr>
        </p:nvSpPr>
        <p:spPr>
          <a:xfrm>
            <a:off x="395416" y="1112108"/>
            <a:ext cx="11454714" cy="4683211"/>
          </a:xfrm>
        </p:spPr>
        <p:txBody>
          <a:bodyPr>
            <a:normAutofit fontScale="70000" lnSpcReduction="20000"/>
          </a:bodyPr>
          <a:lstStyle/>
          <a:p>
            <a:pPr>
              <a:buFont typeface="Wingdings" panose="05000000000000000000" pitchFamily="2" charset="2"/>
              <a:buChar char="§"/>
            </a:pPr>
            <a:r>
              <a:rPr lang="en-GB" dirty="0">
                <a:solidFill>
                  <a:srgbClr val="FF0000"/>
                </a:solidFill>
              </a:rPr>
              <a:t>Project Charter </a:t>
            </a:r>
            <a:r>
              <a:rPr lang="en-GB" dirty="0"/>
              <a:t>– either the project charter or the objectives were unclear, and the project team were unsure as to what they had to do.</a:t>
            </a:r>
          </a:p>
          <a:p>
            <a:pPr>
              <a:buFont typeface="Wingdings" panose="05000000000000000000" pitchFamily="2" charset="2"/>
              <a:buChar char="§"/>
            </a:pPr>
            <a:r>
              <a:rPr lang="en-GB" dirty="0">
                <a:solidFill>
                  <a:srgbClr val="FF0000"/>
                </a:solidFill>
              </a:rPr>
              <a:t>Project Sponsor </a:t>
            </a:r>
            <a:r>
              <a:rPr lang="en-GB" dirty="0"/>
              <a:t>– the project manager did not work closely with the project sponsor (client), which led to the project requirements being misinterpreted.</a:t>
            </a:r>
          </a:p>
          <a:p>
            <a:pPr>
              <a:buFont typeface="Wingdings" panose="05000000000000000000" pitchFamily="2" charset="2"/>
              <a:buChar char="§"/>
            </a:pPr>
            <a:r>
              <a:rPr lang="en-GB" dirty="0">
                <a:solidFill>
                  <a:srgbClr val="FF0000"/>
                </a:solidFill>
              </a:rPr>
              <a:t>Stakeholders</a:t>
            </a:r>
            <a:r>
              <a:rPr lang="en-GB" dirty="0"/>
              <a:t> – it was unclear who the key stakeholders were, which meant their needs and expectations were not being considered.</a:t>
            </a:r>
          </a:p>
          <a:p>
            <a:pPr>
              <a:buFont typeface="Wingdings" panose="05000000000000000000" pitchFamily="2" charset="2"/>
              <a:buChar char="§"/>
            </a:pPr>
            <a:r>
              <a:rPr lang="en-GB" dirty="0">
                <a:solidFill>
                  <a:srgbClr val="FF0000"/>
                </a:solidFill>
              </a:rPr>
              <a:t>Scope of Work </a:t>
            </a:r>
            <a:r>
              <a:rPr lang="en-GB" dirty="0"/>
              <a:t>– the scope of work was unclear, which meant the project manager was not sure what was included or excluded, and this led to confusion.</a:t>
            </a:r>
          </a:p>
          <a:p>
            <a:pPr>
              <a:buFont typeface="Wingdings" panose="05000000000000000000" pitchFamily="2" charset="2"/>
              <a:buChar char="§"/>
            </a:pPr>
            <a:r>
              <a:rPr lang="en-GB" dirty="0"/>
              <a:t>Inaccurate Estimating – inaccurate estimating led to unrealistic plans that could that could not be achieve.</a:t>
            </a:r>
          </a:p>
          <a:p>
            <a:pPr>
              <a:buFont typeface="Wingdings" panose="05000000000000000000" pitchFamily="2" charset="2"/>
              <a:buChar char="§"/>
            </a:pPr>
            <a:r>
              <a:rPr lang="en-GB" dirty="0">
                <a:solidFill>
                  <a:srgbClr val="FF0000"/>
                </a:solidFill>
              </a:rPr>
              <a:t>Unrealistic Schedule </a:t>
            </a:r>
            <a:r>
              <a:rPr lang="en-GB" dirty="0"/>
              <a:t>– the project’s schedule was over-optimistic as it was based on more resources being available, which led to schedule overrun.</a:t>
            </a:r>
          </a:p>
          <a:p>
            <a:pPr>
              <a:buFont typeface="Wingdings" panose="05000000000000000000" pitchFamily="2" charset="2"/>
              <a:buChar char="§"/>
            </a:pPr>
            <a:r>
              <a:rPr lang="en-GB" dirty="0">
                <a:solidFill>
                  <a:srgbClr val="FF0000"/>
                </a:solidFill>
              </a:rPr>
              <a:t>Unrealistic Budget </a:t>
            </a:r>
            <a:r>
              <a:rPr lang="en-GB" dirty="0"/>
              <a:t>– the original quote was reduced to win the project. This led to an unrealistic budget that the project manager could not achieve and therefore, caused a cost overrun</a:t>
            </a:r>
          </a:p>
          <a:p>
            <a:pPr marL="0" indent="0">
              <a:buNone/>
            </a:pPr>
            <a:endParaRPr lang="en-GB" dirty="0"/>
          </a:p>
        </p:txBody>
      </p:sp>
      <p:sp>
        <p:nvSpPr>
          <p:cNvPr id="4" name="Slide Number Placeholder 3">
            <a:extLst>
              <a:ext uri="{FF2B5EF4-FFF2-40B4-BE49-F238E27FC236}">
                <a16:creationId xmlns:a16="http://schemas.microsoft.com/office/drawing/2014/main" id="{A439358F-4A5D-0E32-C6B8-DEA8D074EB74}"/>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Tree>
    <p:extLst>
      <p:ext uri="{BB962C8B-B14F-4D97-AF65-F5344CB8AC3E}">
        <p14:creationId xmlns:p14="http://schemas.microsoft.com/office/powerpoint/2010/main" val="3506256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2F14-A249-5DCB-C0DF-5040338432C2}"/>
              </a:ext>
            </a:extLst>
          </p:cNvPr>
          <p:cNvSpPr>
            <a:spLocks noGrp="1"/>
          </p:cNvSpPr>
          <p:nvPr>
            <p:ph type="title"/>
          </p:nvPr>
        </p:nvSpPr>
        <p:spPr/>
        <p:txBody>
          <a:bodyPr>
            <a:normAutofit/>
          </a:bodyPr>
          <a:lstStyle/>
          <a:p>
            <a:r>
              <a:rPr lang="en-GB" sz="3200" dirty="0"/>
              <a:t>Why Projects Fail? Over to YOU</a:t>
            </a:r>
          </a:p>
        </p:txBody>
      </p:sp>
      <p:sp>
        <p:nvSpPr>
          <p:cNvPr id="3" name="Content Placeholder 2">
            <a:extLst>
              <a:ext uri="{FF2B5EF4-FFF2-40B4-BE49-F238E27FC236}">
                <a16:creationId xmlns:a16="http://schemas.microsoft.com/office/drawing/2014/main" id="{ACBD876F-B578-E92A-6A24-36344B0352FF}"/>
              </a:ext>
            </a:extLst>
          </p:cNvPr>
          <p:cNvSpPr>
            <a:spLocks noGrp="1"/>
          </p:cNvSpPr>
          <p:nvPr>
            <p:ph idx="1"/>
          </p:nvPr>
        </p:nvSpPr>
        <p:spPr/>
        <p:txBody>
          <a:bodyPr>
            <a:normAutofit fontScale="55000" lnSpcReduction="20000"/>
          </a:bodyPr>
          <a:lstStyle/>
          <a:p>
            <a:pPr marL="0" indent="0">
              <a:buNone/>
            </a:pPr>
            <a:r>
              <a:rPr lang="en-GB" dirty="0"/>
              <a:t>Discuss, giving examples, the reasons why projects fail in terms of the following:</a:t>
            </a:r>
          </a:p>
          <a:p>
            <a:pPr>
              <a:buFont typeface="Courier New" panose="02070309020205020404" pitchFamily="49" charset="0"/>
              <a:buChar char="o"/>
            </a:pPr>
            <a:r>
              <a:rPr lang="en-GB" dirty="0"/>
              <a:t>Innovation</a:t>
            </a:r>
          </a:p>
          <a:p>
            <a:pPr>
              <a:buFont typeface="Courier New" panose="02070309020205020404" pitchFamily="49" charset="0"/>
              <a:buChar char="o"/>
            </a:pPr>
            <a:r>
              <a:rPr lang="en-GB" dirty="0"/>
              <a:t>Quality</a:t>
            </a:r>
          </a:p>
          <a:p>
            <a:pPr>
              <a:buFont typeface="Courier New" panose="02070309020205020404" pitchFamily="49" charset="0"/>
              <a:buChar char="o"/>
            </a:pPr>
            <a:r>
              <a:rPr lang="en-GB" dirty="0"/>
              <a:t>Procurement</a:t>
            </a:r>
          </a:p>
          <a:p>
            <a:pPr>
              <a:buFont typeface="Courier New" panose="02070309020205020404" pitchFamily="49" charset="0"/>
              <a:buChar char="o"/>
            </a:pPr>
            <a:r>
              <a:rPr lang="en-GB" dirty="0"/>
              <a:t>Communication</a:t>
            </a:r>
          </a:p>
          <a:p>
            <a:pPr>
              <a:buFont typeface="Courier New" panose="02070309020205020404" pitchFamily="49" charset="0"/>
              <a:buChar char="o"/>
            </a:pPr>
            <a:r>
              <a:rPr lang="en-GB" dirty="0"/>
              <a:t>Team</a:t>
            </a:r>
          </a:p>
          <a:p>
            <a:pPr>
              <a:buFont typeface="Courier New" panose="02070309020205020404" pitchFamily="49" charset="0"/>
              <a:buChar char="o"/>
            </a:pPr>
            <a:r>
              <a:rPr lang="en-GB" dirty="0"/>
              <a:t>Project Control</a:t>
            </a:r>
          </a:p>
          <a:p>
            <a:pPr>
              <a:buFont typeface="Courier New" panose="02070309020205020404" pitchFamily="49" charset="0"/>
              <a:buChar char="o"/>
            </a:pPr>
            <a:r>
              <a:rPr lang="en-GB" dirty="0"/>
              <a:t>Skills</a:t>
            </a:r>
          </a:p>
          <a:p>
            <a:pPr>
              <a:buFont typeface="Courier New" panose="02070309020205020404" pitchFamily="49" charset="0"/>
              <a:buChar char="o"/>
            </a:pPr>
            <a:r>
              <a:rPr lang="en-GB" dirty="0"/>
              <a:t>Leadership</a:t>
            </a:r>
          </a:p>
          <a:p>
            <a:pPr>
              <a:buFont typeface="Courier New" panose="02070309020205020404" pitchFamily="49" charset="0"/>
              <a:buChar char="o"/>
            </a:pPr>
            <a:r>
              <a:rPr lang="en-GB" dirty="0"/>
              <a:t>Vision</a:t>
            </a:r>
          </a:p>
          <a:p>
            <a:pPr>
              <a:buFont typeface="Courier New" panose="02070309020205020404" pitchFamily="49" charset="0"/>
              <a:buChar char="o"/>
            </a:pPr>
            <a:r>
              <a:rPr lang="en-GB" dirty="0"/>
              <a:t>Lessons learnt</a:t>
            </a:r>
          </a:p>
          <a:p>
            <a:pPr>
              <a:buFont typeface="Courier New" panose="02070309020205020404" pitchFamily="49" charset="0"/>
              <a:buChar char="o"/>
            </a:pPr>
            <a:r>
              <a:rPr lang="en-GB" dirty="0"/>
              <a:t>Objectives</a:t>
            </a:r>
          </a:p>
          <a:p>
            <a:pPr>
              <a:buFont typeface="Courier New" panose="02070309020205020404" pitchFamily="49" charset="0"/>
              <a:buChar char="o"/>
            </a:pPr>
            <a:r>
              <a:rPr lang="en-GB" dirty="0"/>
              <a:t>Time</a:t>
            </a:r>
          </a:p>
          <a:p>
            <a:pPr marL="0" indent="0">
              <a:buNone/>
            </a:pPr>
            <a:r>
              <a:rPr lang="en-GB" dirty="0"/>
              <a:t>Jot down your answer and be ready to share with your peers.</a:t>
            </a:r>
          </a:p>
        </p:txBody>
      </p:sp>
      <p:sp>
        <p:nvSpPr>
          <p:cNvPr id="4" name="Slide Number Placeholder 3">
            <a:extLst>
              <a:ext uri="{FF2B5EF4-FFF2-40B4-BE49-F238E27FC236}">
                <a16:creationId xmlns:a16="http://schemas.microsoft.com/office/drawing/2014/main" id="{FE4355B9-E2AC-A29F-FCC4-7673C22348D5}"/>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Tree>
    <p:extLst>
      <p:ext uri="{BB962C8B-B14F-4D97-AF65-F5344CB8AC3E}">
        <p14:creationId xmlns:p14="http://schemas.microsoft.com/office/powerpoint/2010/main" val="1985854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DCA1C-0C11-2C31-86FB-CD427D8DA898}"/>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A100CA52-11D1-0E22-AF6A-9F597F16CC93}"/>
              </a:ext>
            </a:extLst>
          </p:cNvPr>
          <p:cNvSpPr>
            <a:spLocks noGrp="1"/>
          </p:cNvSpPr>
          <p:nvPr>
            <p:ph idx="1"/>
          </p:nvPr>
        </p:nvSpPr>
        <p:spPr/>
        <p:txBody>
          <a:bodyPr/>
          <a:lstStyle/>
          <a:p>
            <a:pPr marL="0" indent="0">
              <a:buNone/>
            </a:pPr>
            <a:r>
              <a:rPr lang="en-GB" dirty="0"/>
              <a:t>Burke, R. (2013) Project Management: Planning and Control Techniques. 5th Ed. </a:t>
            </a:r>
            <a:r>
              <a:rPr lang="en-GB"/>
              <a:t>Wiley</a:t>
            </a:r>
            <a:endParaRPr lang="en-GB" dirty="0"/>
          </a:p>
        </p:txBody>
      </p:sp>
      <p:sp>
        <p:nvSpPr>
          <p:cNvPr id="4" name="Slide Number Placeholder 3">
            <a:extLst>
              <a:ext uri="{FF2B5EF4-FFF2-40B4-BE49-F238E27FC236}">
                <a16:creationId xmlns:a16="http://schemas.microsoft.com/office/drawing/2014/main" id="{B7E2B24E-10B8-207B-2B99-9F9F5A3E6746}"/>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34734100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TotalTime>
  <Words>714</Words>
  <Application>Microsoft Office PowerPoint</Application>
  <PresentationFormat>Widescreen</PresentationFormat>
  <Paragraphs>72</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Courier New</vt:lpstr>
      <vt:lpstr>Myriad Pro</vt:lpstr>
      <vt:lpstr>Wingdings</vt:lpstr>
      <vt:lpstr>20140311PresentationUWTSDTemplate</vt:lpstr>
      <vt:lpstr>Week 5 Project Risk Management</vt:lpstr>
      <vt:lpstr>Learning Objectives:</vt:lpstr>
      <vt:lpstr>Project Risk Management</vt:lpstr>
      <vt:lpstr>What is Risk Management</vt:lpstr>
      <vt:lpstr>Risk Management Process</vt:lpstr>
      <vt:lpstr>Risk Management Process</vt:lpstr>
      <vt:lpstr>Why Projects Fail?</vt:lpstr>
      <vt:lpstr>Why Projects Fail?</vt:lpstr>
      <vt:lpstr>Why Projects Fail? Over to YOU</vt:lpstr>
      <vt:lpstr>Reference</vt:lpstr>
    </vt:vector>
  </TitlesOfParts>
  <Company>University Of Northampton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Xavier Matieni</dc:creator>
  <cp:lastModifiedBy>Xavier Matieni</cp:lastModifiedBy>
  <cp:revision>1</cp:revision>
  <dcterms:created xsi:type="dcterms:W3CDTF">2025-11-08T00:15:11Z</dcterms:created>
  <dcterms:modified xsi:type="dcterms:W3CDTF">2025-11-08T02:00:08Z</dcterms:modified>
</cp:coreProperties>
</file>