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ags/tag1.xml" ContentType="application/vnd.openxmlformats-officedocument.presentationml.tag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tags/tag2.xml" ContentType="application/vnd.openxmlformats-officedocument.presentationml.tag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315" r:id="rId2"/>
    <p:sldId id="271" r:id="rId3"/>
    <p:sldId id="272" r:id="rId4"/>
    <p:sldId id="273" r:id="rId5"/>
    <p:sldId id="274" r:id="rId6"/>
    <p:sldId id="276" r:id="rId7"/>
    <p:sldId id="275" r:id="rId8"/>
    <p:sldId id="277" r:id="rId9"/>
    <p:sldId id="279" r:id="rId10"/>
    <p:sldId id="281" r:id="rId1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0F46EBD-4436-4C93-B55C-050E98BAD534}" v="16" dt="2021-01-29T16:20:56.8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9892" autoAdjust="0"/>
  </p:normalViewPr>
  <p:slideViewPr>
    <p:cSldViewPr>
      <p:cViewPr varScale="1">
        <p:scale>
          <a:sx n="84" d="100"/>
          <a:sy n="84" d="100"/>
        </p:scale>
        <p:origin x="1348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2A675B-8E35-4C3E-93BE-9B47B965B1BD}" type="datetimeFigureOut">
              <a:rPr lang="en-GB" smtClean="0"/>
              <a:pPr/>
              <a:t>15/12/2022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D8243C-B2BD-4013-8E7E-7CFBC6435A8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236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1005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079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That patient that comes in and says 8 years ago I was in a car accident </a:t>
            </a:r>
          </a:p>
          <a:p>
            <a:r>
              <a:rPr lang="en-GB" dirty="0"/>
              <a:t>Left shoulder pain – watching a left hand golfer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15550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20221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16965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2060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05559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155855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92412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EE96FF79-7923-4309-B792-4787914A28F5}" type="datetimeFigureOut">
              <a:rPr lang="en-GB" smtClean="0"/>
              <a:pPr/>
              <a:t>15/12/2022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1C3D-9160-4BAC-AD4E-973010D5A1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6FF79-7923-4309-B792-4787914A28F5}" type="datetimeFigureOut">
              <a:rPr lang="en-GB" smtClean="0"/>
              <a:pPr/>
              <a:t>15/12/2022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1C3D-9160-4BAC-AD4E-973010D5A1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6FF79-7923-4309-B792-4787914A28F5}" type="datetimeFigureOut">
              <a:rPr lang="en-GB" smtClean="0"/>
              <a:pPr/>
              <a:t>15/12/2022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1C3D-9160-4BAC-AD4E-973010D5A1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6FF79-7923-4309-B792-4787914A28F5}" type="datetimeFigureOut">
              <a:rPr lang="en-GB" smtClean="0"/>
              <a:pPr/>
              <a:t>15/12/2022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1C3D-9160-4BAC-AD4E-973010D5A1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6FF79-7923-4309-B792-4787914A28F5}" type="datetimeFigureOut">
              <a:rPr lang="en-GB" smtClean="0"/>
              <a:pPr/>
              <a:t>15/12/2022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1C3D-9160-4BAC-AD4E-973010D5A1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6FF79-7923-4309-B792-4787914A28F5}" type="datetimeFigureOut">
              <a:rPr lang="en-GB" smtClean="0"/>
              <a:pPr/>
              <a:t>15/12/2022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1C3D-9160-4BAC-AD4E-973010D5A1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6FF79-7923-4309-B792-4787914A28F5}" type="datetimeFigureOut">
              <a:rPr lang="en-GB" smtClean="0"/>
              <a:pPr/>
              <a:t>15/12/2022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1C3D-9160-4BAC-AD4E-973010D5A1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6FF79-7923-4309-B792-4787914A28F5}" type="datetimeFigureOut">
              <a:rPr lang="en-GB" smtClean="0"/>
              <a:pPr/>
              <a:t>15/12/2022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1C3D-9160-4BAC-AD4E-973010D5A1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6FF79-7923-4309-B792-4787914A28F5}" type="datetimeFigureOut">
              <a:rPr lang="en-GB" smtClean="0"/>
              <a:pPr/>
              <a:t>15/12/2022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1C3D-9160-4BAC-AD4E-973010D5A1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6FF79-7923-4309-B792-4787914A28F5}" type="datetimeFigureOut">
              <a:rPr lang="en-GB" smtClean="0"/>
              <a:pPr/>
              <a:t>15/12/2022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1C3D-9160-4BAC-AD4E-973010D5A1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6FF79-7923-4309-B792-4787914A28F5}" type="datetimeFigureOut">
              <a:rPr lang="en-GB" smtClean="0"/>
              <a:pPr/>
              <a:t>15/12/2022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1C3D-9160-4BAC-AD4E-973010D5A1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96FF79-7923-4309-B792-4787914A28F5}" type="datetimeFigureOut">
              <a:rPr lang="en-GB" smtClean="0"/>
              <a:pPr/>
              <a:t>15/12/2022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C61C3D-9160-4BAC-AD4E-973010D5A1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7" Type="http://schemas.microsoft.com/office/2007/relationships/hdphoto" Target="../media/hdphoto3.wdp"/><Relationship Id="rId2" Type="http://schemas.openxmlformats.org/officeDocument/2006/relationships/slideLayout" Target="../slideLayouts/slideLayout5.xml"/><Relationship Id="rId1" Type="http://schemas.openxmlformats.org/officeDocument/2006/relationships/tags" Target="../tags/tag2.xml"/><Relationship Id="rId6" Type="http://schemas.openxmlformats.org/officeDocument/2006/relationships/image" Target="../media/image6.jpeg"/><Relationship Id="rId5" Type="http://schemas.microsoft.com/office/2007/relationships/hdphoto" Target="../media/hdphoto2.wdp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microsoft.com/office/2007/relationships/hdphoto" Target="../media/hdphoto4.wdp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2910" y="3500438"/>
            <a:ext cx="7772400" cy="1470025"/>
          </a:xfrm>
        </p:spPr>
        <p:txBody>
          <a:bodyPr/>
          <a:lstStyle/>
          <a:p>
            <a:r>
              <a:rPr lang="en-GB" dirty="0">
                <a:solidFill>
                  <a:srgbClr val="FFFFFF"/>
                </a:solidFill>
              </a:rPr>
              <a:t>Explain Pain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57290" y="5105400"/>
            <a:ext cx="6400800" cy="1752600"/>
          </a:xfrm>
        </p:spPr>
        <p:txBody>
          <a:bodyPr/>
          <a:lstStyle/>
          <a:p>
            <a:r>
              <a:rPr lang="en-GB" dirty="0">
                <a:solidFill>
                  <a:srgbClr val="FFFFFF"/>
                </a:solidFill>
              </a:rPr>
              <a:t>Part 2</a:t>
            </a:r>
          </a:p>
        </p:txBody>
      </p:sp>
      <p:pic>
        <p:nvPicPr>
          <p:cNvPr id="2050" name="Picture 2" descr="C:\Users\s2108939\AppData\Local\Microsoft\Windows\Temporary Internet Files\Content.Outlook\KVKUVOG7\IMG00739-20111124-1413.jpg"/>
          <p:cNvPicPr>
            <a:picLocks noChangeAspect="1" noChangeArrowheads="1"/>
          </p:cNvPicPr>
          <p:nvPr/>
        </p:nvPicPr>
        <p:blipFill>
          <a:blip r:embed="rId3" cstate="print"/>
          <a:srcRect l="2343" t="3125"/>
          <a:stretch>
            <a:fillRect/>
          </a:stretch>
        </p:blipFill>
        <p:spPr bwMode="auto">
          <a:xfrm>
            <a:off x="2483768" y="152020"/>
            <a:ext cx="4500562" cy="334841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90972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47"/>
    </mc:Choice>
    <mc:Fallback xmlns="">
      <p:transition spd="slow" advTm="4147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738538"/>
          </a:xfrm>
        </p:spPr>
        <p:txBody>
          <a:bodyPr>
            <a:normAutofit/>
          </a:bodyPr>
          <a:lstStyle/>
          <a:p>
            <a:r>
              <a:rPr lang="en-GB" dirty="0"/>
              <a:t>It is the Brain which decides whether something hurts or not</a:t>
            </a:r>
            <a:br>
              <a:rPr lang="en-GB" dirty="0"/>
            </a:br>
            <a:br>
              <a:rPr lang="en-GB" dirty="0"/>
            </a:br>
            <a:r>
              <a:rPr lang="en-GB" dirty="0"/>
              <a:t>100% of the time</a:t>
            </a:r>
            <a:br>
              <a:rPr lang="en-GB" dirty="0"/>
            </a:br>
            <a:br>
              <a:rPr lang="en-GB" dirty="0"/>
            </a:br>
            <a:r>
              <a:rPr lang="en-GB" dirty="0"/>
              <a:t>Without exception </a:t>
            </a:r>
          </a:p>
        </p:txBody>
      </p:sp>
      <p:pic>
        <p:nvPicPr>
          <p:cNvPr id="3074" name="Picture 2" descr="C:\Users\s2108939\AppData\Local\Microsoft\Windows\Temporary Internet Files\Content.Outlook\KVKUVOG7\IMG00740-20111124-141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-40000"/>
                    </a14:imgEffect>
                  </a14:imgLayer>
                </a14:imgProps>
              </a:ext>
            </a:extLst>
          </a:blip>
          <a:srcRect l="2925" r="9308" b="14893"/>
          <a:stretch>
            <a:fillRect/>
          </a:stretch>
        </p:blipFill>
        <p:spPr bwMode="auto">
          <a:xfrm rot="16200000">
            <a:off x="6816036" y="3417214"/>
            <a:ext cx="2553862" cy="1857355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656"/>
    </mc:Choice>
    <mc:Fallback xmlns="">
      <p:transition spd="slow" advTm="57656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Pain Relies on Context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To effectively deal with pain, it is important to identify the sensory cues</a:t>
            </a:r>
          </a:p>
          <a:p>
            <a:r>
              <a:rPr lang="en-GB" dirty="0"/>
              <a:t>These are the cues that ignite a pain experience </a:t>
            </a:r>
          </a:p>
          <a:p>
            <a:r>
              <a:rPr lang="en-GB" dirty="0"/>
              <a:t>Ignition cues </a:t>
            </a:r>
          </a:p>
          <a:p>
            <a:endParaRPr lang="en-GB" dirty="0"/>
          </a:p>
          <a:p>
            <a:r>
              <a:rPr lang="en-GB" dirty="0"/>
              <a:t>Pain is dependent on the </a:t>
            </a:r>
            <a:r>
              <a:rPr lang="en-GB" b="1" dirty="0">
                <a:solidFill>
                  <a:srgbClr val="FF0000"/>
                </a:solidFill>
              </a:rPr>
              <a:t>PERCEIVED CAUSE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222"/>
    </mc:Choice>
    <mc:Fallback xmlns="">
      <p:transition spd="slow" advTm="58222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Pain context: Ignition Cues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Post mastectomy Pt’s </a:t>
            </a:r>
            <a:r>
              <a:rPr lang="en-GB" sz="2400" dirty="0"/>
              <a:t>who attribute P+ to returning cancer have more intense and unpleasant pain than compared to those who attribute it to another cause: regardless of what is happening in the tissues </a:t>
            </a:r>
            <a:r>
              <a:rPr lang="en-GB" sz="2000" dirty="0"/>
              <a:t>(Smith et al, 1998) </a:t>
            </a:r>
            <a:endParaRPr lang="en-GB" dirty="0"/>
          </a:p>
          <a:p>
            <a:r>
              <a:rPr lang="en-GB" dirty="0"/>
              <a:t>Sham simulator subjects. </a:t>
            </a:r>
            <a:r>
              <a:rPr lang="en-GB" sz="2400" dirty="0"/>
              <a:t>Placed head in simulator and told a current would pass through their head. Pain </a:t>
            </a:r>
            <a:r>
              <a:rPr lang="en-GB" sz="2400" dirty="0" err="1"/>
              <a:t>Sx</a:t>
            </a:r>
            <a:r>
              <a:rPr lang="en-GB" sz="2400" dirty="0"/>
              <a:t> increased as they were told the current intensity increased. No current was applied </a:t>
            </a:r>
            <a:r>
              <a:rPr lang="en-GB" sz="2000" dirty="0"/>
              <a:t>(Bayer et al, 1991)</a:t>
            </a:r>
          </a:p>
          <a:p>
            <a:r>
              <a:rPr lang="en-GB" sz="2800" dirty="0"/>
              <a:t>Males. </a:t>
            </a:r>
            <a:r>
              <a:rPr lang="en-GB" sz="2000" dirty="0"/>
              <a:t>Males have a higher pain threshold if tested by females (Levine and De Simone, 1991). Males with very attentive and caring spouse will have more pain than Pt with uncaring spouse (</a:t>
            </a:r>
            <a:r>
              <a:rPr lang="en-GB" sz="2000" dirty="0" err="1"/>
              <a:t>Flor</a:t>
            </a:r>
            <a:r>
              <a:rPr lang="en-GB" sz="2000" dirty="0"/>
              <a:t>, 2003)</a:t>
            </a:r>
          </a:p>
          <a:p>
            <a:r>
              <a:rPr lang="en-GB" sz="2800" dirty="0"/>
              <a:t>Toothache v cost of treatment </a:t>
            </a:r>
            <a:endParaRPr lang="en-GB" sz="3600" dirty="0"/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2162"/>
    </mc:Choice>
    <mc:Fallback xmlns="">
      <p:transition spd="slow" advTm="1721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Pain Context: Ignition Cues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Lack of knowledge and understanding creates its own input and FEAR</a:t>
            </a:r>
          </a:p>
          <a:p>
            <a:r>
              <a:rPr lang="en-GB" dirty="0"/>
              <a:t>Unexplained, ongoing pain, deep pain, injuries that you can’t see (versus skin injuries) ALL increase the </a:t>
            </a:r>
            <a:r>
              <a:rPr lang="en-GB" b="1" dirty="0">
                <a:solidFill>
                  <a:srgbClr val="FF0000"/>
                </a:solidFill>
              </a:rPr>
              <a:t>THREAT</a:t>
            </a:r>
            <a:r>
              <a:rPr lang="en-GB" dirty="0"/>
              <a:t> of pain</a:t>
            </a:r>
          </a:p>
          <a:p>
            <a:endParaRPr lang="en-GB" dirty="0"/>
          </a:p>
          <a:p>
            <a:r>
              <a:rPr lang="en-GB" dirty="0"/>
              <a:t>The more information a Pt has about a surgical procedure, even knowing that pain post surgery is normal, will reduce the amount of pain killers required after surgery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560"/>
    </mc:Choice>
    <mc:Fallback xmlns="">
      <p:transition spd="slow" advTm="65560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Pain context: the Virtual Body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Body representation or map inside the brain (the virtual body)</a:t>
            </a:r>
          </a:p>
          <a:p>
            <a:r>
              <a:rPr lang="en-GB" dirty="0"/>
              <a:t>Proprioceptive </a:t>
            </a:r>
          </a:p>
          <a:p>
            <a:r>
              <a:rPr lang="en-GB" dirty="0"/>
              <a:t>We are born with this (children born without limbs experience phantom limb </a:t>
            </a:r>
            <a:r>
              <a:rPr lang="en-GB" dirty="0" err="1"/>
              <a:t>Sx</a:t>
            </a:r>
            <a:r>
              <a:rPr lang="en-GB" dirty="0"/>
              <a:t>. </a:t>
            </a:r>
            <a:r>
              <a:rPr lang="en-GB" sz="2000" dirty="0" err="1"/>
              <a:t>Melzack</a:t>
            </a:r>
            <a:r>
              <a:rPr lang="en-GB" sz="2000" dirty="0"/>
              <a:t> et al 1997</a:t>
            </a:r>
            <a:r>
              <a:rPr lang="en-GB" dirty="0"/>
              <a:t>)</a:t>
            </a:r>
          </a:p>
          <a:p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889"/>
    </mc:Choice>
    <mc:Fallback xmlns="">
      <p:transition spd="slow" advTm="62889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Pain Context: the Virtual Body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Pain memory </a:t>
            </a:r>
          </a:p>
          <a:p>
            <a:r>
              <a:rPr lang="en-GB" dirty="0"/>
              <a:t>Phantom limb pain experienced by 70% of all amputees (including breasts, penises, tongues!)</a:t>
            </a:r>
          </a:p>
          <a:p>
            <a:r>
              <a:rPr lang="en-GB" dirty="0"/>
              <a:t>Apparent realness of phantom limb: it itches, tingles, hurts</a:t>
            </a:r>
          </a:p>
          <a:p>
            <a:r>
              <a:rPr lang="en-GB" dirty="0"/>
              <a:t>Phantom limbs </a:t>
            </a:r>
            <a:r>
              <a:rPr lang="en-GB" dirty="0" err="1"/>
              <a:t>Sx</a:t>
            </a:r>
            <a:r>
              <a:rPr lang="en-GB" dirty="0"/>
              <a:t> worsen with stress </a:t>
            </a:r>
            <a:r>
              <a:rPr lang="en-GB" sz="2400" dirty="0"/>
              <a:t>(Jensen et al, 1985) 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502"/>
    </mc:Choice>
    <mc:Fallback xmlns="">
      <p:transition spd="slow" advTm="42502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Pain Context: The Virtual Body 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sz="2900" dirty="0"/>
              <a:t>The sensory map in the brain: </a:t>
            </a:r>
          </a:p>
          <a:p>
            <a:r>
              <a:rPr lang="en-GB" dirty="0"/>
              <a:t>The homunculus, group of neurons found in a thin strip above your ear </a:t>
            </a:r>
          </a:p>
        </p:txBody>
      </p:sp>
      <p:pic>
        <p:nvPicPr>
          <p:cNvPr id="4098" name="Picture 2" descr="C:\Users\s2108939\AppData\Local\Microsoft\Windows\Temporary Internet Files\Content.Outlook\KVKUVOG7\IMG00741-20111124-1541.jpg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40000"/>
                    </a14:imgEffect>
                  </a14:imgLayer>
                </a14:imgProps>
              </a:ext>
            </a:extLst>
          </a:blip>
          <a:srcRect l="6158" r="10531" b="8435"/>
          <a:stretch/>
        </p:blipFill>
        <p:spPr bwMode="auto">
          <a:xfrm>
            <a:off x="516344" y="2132856"/>
            <a:ext cx="4055656" cy="3343095"/>
          </a:xfrm>
          <a:prstGeom prst="rect">
            <a:avLst/>
          </a:prstGeom>
          <a:noFill/>
        </p:spPr>
      </p:pic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>
          <a:xfrm>
            <a:off x="4643438" y="1285860"/>
            <a:ext cx="4041775" cy="639762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en-GB" dirty="0"/>
              <a:t>Your Homoncular Man/Women?  </a:t>
            </a:r>
          </a:p>
        </p:txBody>
      </p:sp>
      <p:pic>
        <p:nvPicPr>
          <p:cNvPr id="4099" name="Picture 3" descr="C:\Users\s2108939\AppData\Local\Microsoft\Windows\Temporary Internet Files\Content.Outlook\KVKUVOG7\IMG00742-20111124-1552.jpg"/>
          <p:cNvPicPr>
            <a:picLocks noGrp="1" noChangeAspect="1" noChangeArrowheads="1"/>
          </p:cNvPicPr>
          <p:nvPr>
            <p:ph sz="quarter" idx="4"/>
          </p:nvPr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40000"/>
                    </a14:imgEffect>
                  </a14:imgLayer>
                </a14:imgProps>
              </a:ext>
            </a:extLst>
          </a:blip>
          <a:srcRect l="13705" t="4457" r="5625" b="12892"/>
          <a:stretch/>
        </p:blipFill>
        <p:spPr bwMode="auto">
          <a:xfrm rot="16200000">
            <a:off x="5154185" y="2270751"/>
            <a:ext cx="3673838" cy="2821984"/>
          </a:xfrm>
          <a:prstGeom prst="rect">
            <a:avLst/>
          </a:prstGeom>
          <a:noFill/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880"/>
    </mc:Choice>
    <mc:Fallback xmlns="">
      <p:transition spd="slow" advTm="838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IMG00764-20120106-1103.jpg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6200000">
            <a:off x="4468552" y="1444216"/>
            <a:ext cx="4860032" cy="36450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Pain Context: The Virtual Body 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457200" y="1600200"/>
            <a:ext cx="4042792" cy="4525963"/>
          </a:xfrm>
        </p:spPr>
        <p:txBody>
          <a:bodyPr/>
          <a:lstStyle/>
          <a:p>
            <a:r>
              <a:rPr lang="en-GB" dirty="0"/>
              <a:t>What does your homunculus look like?</a:t>
            </a:r>
          </a:p>
          <a:p>
            <a:r>
              <a:rPr lang="en-GB" dirty="0"/>
              <a:t>What is important to YOU?</a:t>
            </a:r>
          </a:p>
          <a:p>
            <a:r>
              <a:rPr lang="en-GB" dirty="0"/>
              <a:t>Your job, your self worth...</a:t>
            </a:r>
          </a:p>
        </p:txBody>
      </p:sp>
      <p:sp>
        <p:nvSpPr>
          <p:cNvPr id="5122" name="AutoShape 2" descr="https://webmail.glos.ac.uk/exchange/kevans/Inbox/IMG00764-20120106-1103.jpg.EML/1_multipart_xF8FF_2_IMG00764-20120106-1103.jpg/C58EA28C-18C0-4a97-9AF2-036E93DDAFB3/IMG00764-20120106-1103.jpg?attach=1"/>
          <p:cNvSpPr>
            <a:spLocks noChangeAspect="1" noChangeArrowheads="1"/>
          </p:cNvSpPr>
          <p:nvPr/>
        </p:nvSpPr>
        <p:spPr bwMode="auto">
          <a:xfrm>
            <a:off x="63500" y="-136525"/>
            <a:ext cx="4191000" cy="31432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341"/>
    </mc:Choice>
    <mc:Fallback xmlns="">
      <p:transition spd="slow" advTm="64341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Consider the following potential areas for FAULTS in our danger alarm system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844824"/>
            <a:ext cx="7620000" cy="3816424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Altered Nociceptive sensors (Thermal, Chemical and Mechanical)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Peripheral Nerves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Spinal Cord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Brain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Thoughts and Beliefs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Response System (SNS, PNS, endocrine, immune, movement patterns)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020"/>
    </mc:Choice>
    <mc:Fallback xmlns="">
      <p:transition spd="slow" advTm="53020"/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4|78.1|46.9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7|5.2"/>
</p:tagLst>
</file>

<file path=ppt/theme/theme1.xml><?xml version="1.0" encoding="utf-8"?>
<a:theme xmlns:a="http://schemas.openxmlformats.org/drawingml/2006/main" name="UWTSD NEW 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NEW .thmx</Template>
  <TotalTime>1656</TotalTime>
  <Words>499</Words>
  <Application>Microsoft Office PowerPoint</Application>
  <PresentationFormat>On-screen Show (4:3)</PresentationFormat>
  <Paragraphs>55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Myriad Pro</vt:lpstr>
      <vt:lpstr>Arial</vt:lpstr>
      <vt:lpstr>Calibri</vt:lpstr>
      <vt:lpstr>UWTSD NEW </vt:lpstr>
      <vt:lpstr>Explain Pain </vt:lpstr>
      <vt:lpstr>It is the Brain which decides whether something hurts or not  100% of the time  Without exception </vt:lpstr>
      <vt:lpstr>Pain Relies on Context </vt:lpstr>
      <vt:lpstr>Pain context: Ignition Cues </vt:lpstr>
      <vt:lpstr>Pain Context: Ignition Cues </vt:lpstr>
      <vt:lpstr>Pain context: the Virtual Body </vt:lpstr>
      <vt:lpstr>Pain Context: the Virtual Body </vt:lpstr>
      <vt:lpstr>Pain Context: The Virtual Body </vt:lpstr>
      <vt:lpstr>Pain Context: The Virtual Body </vt:lpstr>
      <vt:lpstr>Consider the following potential areas for FAULTS in our danger alarm system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Explain Pain</dc:title>
  <dc:creator>Kate Evans</dc:creator>
  <cp:lastModifiedBy>Kerry Nicholas</cp:lastModifiedBy>
  <cp:revision>47</cp:revision>
  <cp:lastPrinted>2014-02-12T14:00:31Z</cp:lastPrinted>
  <dcterms:created xsi:type="dcterms:W3CDTF">2011-11-20T19:18:02Z</dcterms:created>
  <dcterms:modified xsi:type="dcterms:W3CDTF">2022-12-15T16:32:48Z</dcterms:modified>
</cp:coreProperties>
</file>