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18"/>
  </p:notes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1165" autoAdjust="0"/>
  </p:normalViewPr>
  <p:slideViewPr>
    <p:cSldViewPr snapToGrid="0">
      <p:cViewPr varScale="1">
        <p:scale>
          <a:sx n="75" d="100"/>
          <a:sy n="75" d="100"/>
        </p:scale>
        <p:origin x="60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84088D-C00C-40ED-A39E-FCBFDBA84FE2}" type="datetimeFigureOut">
              <a:rPr lang="en-AU" smtClean="0"/>
              <a:t>15/10/2025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BE2B67-46DB-45FF-BFEE-4D9250AB4E3A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94536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Green Haven Florists</a:t>
            </a:r>
            <a:r>
              <a:rPr lang="en-US" dirty="0"/>
              <a:t> is a small, independent flower shop based in </a:t>
            </a:r>
            <a:r>
              <a:rPr lang="en-US" b="1" dirty="0"/>
              <a:t>Norwich</a:t>
            </a:r>
            <a:r>
              <a:rPr lang="en-US" dirty="0"/>
              <a:t>, founded in </a:t>
            </a:r>
            <a:r>
              <a:rPr lang="en-US" b="1" dirty="0"/>
              <a:t>2016</a:t>
            </a:r>
            <a:r>
              <a:rPr lang="en-US" dirty="0"/>
              <a:t> by partners </a:t>
            </a:r>
            <a:r>
              <a:rPr lang="en-US" b="1" dirty="0"/>
              <a:t>Liam and Priya Patel</a:t>
            </a:r>
            <a:r>
              <a:rPr lang="en-US" dirty="0"/>
              <a:t>.</a:t>
            </a:r>
          </a:p>
          <a:p>
            <a:r>
              <a:rPr lang="en-US" dirty="0"/>
              <a:t>The business built a strong reputation for its </a:t>
            </a:r>
            <a:r>
              <a:rPr lang="en-US" b="1" dirty="0"/>
              <a:t>bespoke floral arrangements</a:t>
            </a:r>
            <a:r>
              <a:rPr lang="en-US" dirty="0"/>
              <a:t>, </a:t>
            </a:r>
            <a:r>
              <a:rPr lang="en-US" b="1" dirty="0"/>
              <a:t>eco-friendly packaging</a:t>
            </a:r>
            <a:r>
              <a:rPr lang="en-US" dirty="0"/>
              <a:t>, and </a:t>
            </a:r>
            <a:r>
              <a:rPr lang="en-US" b="1" dirty="0"/>
              <a:t>commitment to sustainability</a:t>
            </a:r>
            <a:r>
              <a:rPr lang="en-US" dirty="0"/>
              <a:t>, attracting both individual and corporate customers.</a:t>
            </a:r>
          </a:p>
          <a:p>
            <a:r>
              <a:rPr lang="en-US" dirty="0"/>
              <a:t>Green Haven has always been recognised for its </a:t>
            </a:r>
            <a:r>
              <a:rPr lang="en-US" b="1" dirty="0"/>
              <a:t>personal service</a:t>
            </a:r>
            <a:r>
              <a:rPr lang="en-US" dirty="0"/>
              <a:t> and </a:t>
            </a:r>
            <a:r>
              <a:rPr lang="en-US" b="1" dirty="0"/>
              <a:t>community engagement</a:t>
            </a:r>
            <a:r>
              <a:rPr lang="en-US" dirty="0"/>
              <a:t>, aligning with the growing trend of environmentally conscious consumers.</a:t>
            </a:r>
          </a:p>
          <a:p>
            <a:r>
              <a:rPr lang="en-US" dirty="0"/>
              <a:t>However, in the past year, the company has faced several challenges, including a </a:t>
            </a:r>
            <a:r>
              <a:rPr lang="en-US" b="1" dirty="0"/>
              <a:t>decline in in-store sales</a:t>
            </a:r>
            <a:r>
              <a:rPr lang="en-US" dirty="0"/>
              <a:t> and </a:t>
            </a:r>
            <a:r>
              <a:rPr lang="en-US" b="1" dirty="0"/>
              <a:t>rising operational costs</a:t>
            </a:r>
            <a:r>
              <a:rPr lang="en-US" dirty="0"/>
              <a:t>, which have started to impact its profitability.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48941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root problem</a:t>
            </a:r>
            <a:r>
              <a:rPr lang="en-US" dirty="0"/>
              <a:t> facing Green Haven Florists is a </a:t>
            </a:r>
            <a:r>
              <a:rPr lang="en-US" b="1" dirty="0"/>
              <a:t>30% decline in in-store sales</a:t>
            </a:r>
            <a:r>
              <a:rPr lang="en-US" dirty="0"/>
              <a:t> over the past year.</a:t>
            </a:r>
          </a:p>
          <a:p>
            <a:r>
              <a:rPr lang="en-US" dirty="0"/>
              <a:t>This issue stems from a combination of </a:t>
            </a:r>
            <a:r>
              <a:rPr lang="en-US" b="1" dirty="0"/>
              <a:t>internal</a:t>
            </a:r>
            <a:r>
              <a:rPr lang="en-US" dirty="0"/>
              <a:t> and </a:t>
            </a:r>
            <a:r>
              <a:rPr lang="en-US" b="1" dirty="0"/>
              <a:t>external factors</a:t>
            </a:r>
            <a:r>
              <a:rPr lang="en-US" dirty="0"/>
              <a:t>.</a:t>
            </a:r>
          </a:p>
          <a:p>
            <a:r>
              <a:rPr lang="en-US" dirty="0"/>
              <a:t>Internally, the business struggles with an </a:t>
            </a:r>
            <a:r>
              <a:rPr lang="en-US" b="1" dirty="0"/>
              <a:t>outdated website</a:t>
            </a:r>
            <a:r>
              <a:rPr lang="en-US" dirty="0"/>
              <a:t>, </a:t>
            </a:r>
            <a:r>
              <a:rPr lang="en-US" b="1" dirty="0"/>
              <a:t>limited digital marketing</a:t>
            </a:r>
            <a:r>
              <a:rPr lang="en-US" dirty="0"/>
              <a:t>, and a lack of modern delivery options such as </a:t>
            </a:r>
            <a:r>
              <a:rPr lang="en-US" b="1" dirty="0"/>
              <a:t>subscriptions</a:t>
            </a:r>
            <a:r>
              <a:rPr lang="en-US" dirty="0"/>
              <a:t> or </a:t>
            </a:r>
            <a:r>
              <a:rPr lang="en-US" b="1" dirty="0"/>
              <a:t>same-day services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Rising </a:t>
            </a:r>
            <a:r>
              <a:rPr lang="en-US" b="1" dirty="0"/>
              <a:t>operational costs</a:t>
            </a:r>
            <a:r>
              <a:rPr lang="en-US" dirty="0"/>
              <a:t> and limited </a:t>
            </a:r>
            <a:r>
              <a:rPr lang="en-US" b="1" dirty="0"/>
              <a:t>technological expertise</a:t>
            </a:r>
            <a:r>
              <a:rPr lang="en-US" dirty="0"/>
              <a:t> have further restricted their ability to adapt.</a:t>
            </a:r>
          </a:p>
          <a:p>
            <a:r>
              <a:rPr lang="en-US" dirty="0"/>
              <a:t>Externally, Green Haven faces </a:t>
            </a:r>
            <a:r>
              <a:rPr lang="en-US" b="1" dirty="0"/>
              <a:t>increased competition</a:t>
            </a:r>
            <a:r>
              <a:rPr lang="en-US" dirty="0"/>
              <a:t> from online flower delivery services offering </a:t>
            </a:r>
            <a:r>
              <a:rPr lang="en-US" b="1" dirty="0"/>
              <a:t>lower prices and convenience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The </a:t>
            </a:r>
            <a:r>
              <a:rPr lang="en-US" b="1" dirty="0"/>
              <a:t>decline of the local high street</a:t>
            </a:r>
            <a:r>
              <a:rPr lang="en-US" dirty="0"/>
              <a:t> and </a:t>
            </a:r>
            <a:r>
              <a:rPr lang="en-US" b="1" dirty="0"/>
              <a:t>inflation</a:t>
            </a:r>
            <a:r>
              <a:rPr lang="en-US" dirty="0"/>
              <a:t> driving up costs of imported flowers have also made it difficult to sustain profitability.</a:t>
            </a:r>
          </a:p>
          <a:p>
            <a:r>
              <a:rPr lang="en-US" dirty="0"/>
              <a:t>Together, these issues highlight both </a:t>
            </a:r>
            <a:r>
              <a:rPr lang="en-US" b="1" dirty="0"/>
              <a:t>internal inefficiencies</a:t>
            </a:r>
            <a:r>
              <a:rPr lang="en-US" dirty="0"/>
              <a:t> and </a:t>
            </a:r>
            <a:r>
              <a:rPr lang="en-US" b="1" dirty="0"/>
              <a:t>external market pressures</a:t>
            </a:r>
            <a:r>
              <a:rPr lang="en-US" dirty="0"/>
              <a:t> that threaten the long-term sustainability of the business.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4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4003112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better understand the situation at Green Haven Florists, I have applied the </a:t>
            </a:r>
            <a:r>
              <a:rPr lang="en-US" b="1" dirty="0"/>
              <a:t>5W2H model</a:t>
            </a:r>
            <a:r>
              <a:rPr lang="en-US" dirty="0"/>
              <a:t>, which helps </a:t>
            </a:r>
            <a:r>
              <a:rPr lang="en-US" dirty="0" err="1"/>
              <a:t>analyse</a:t>
            </a:r>
            <a:r>
              <a:rPr lang="en-US" dirty="0"/>
              <a:t> a problem by asking key questions.</a:t>
            </a:r>
          </a:p>
          <a:p>
            <a:r>
              <a:rPr lang="en-US" b="1" dirty="0"/>
              <a:t>What</a:t>
            </a:r>
            <a:r>
              <a:rPr lang="en-US" dirty="0"/>
              <a:t> – The main issue is a </a:t>
            </a:r>
            <a:r>
              <a:rPr lang="en-US" b="1" dirty="0"/>
              <a:t>30% drop in in-store sales</a:t>
            </a:r>
            <a:r>
              <a:rPr lang="en-US" dirty="0"/>
              <a:t>, leading to falling profits.</a:t>
            </a:r>
            <a:br>
              <a:rPr lang="en-US" dirty="0"/>
            </a:br>
            <a:r>
              <a:rPr lang="en-US" b="1" dirty="0"/>
              <a:t>Why</a:t>
            </a:r>
            <a:r>
              <a:rPr lang="en-US" dirty="0"/>
              <a:t> – This is largely due to </a:t>
            </a:r>
            <a:r>
              <a:rPr lang="en-US" b="1" dirty="0"/>
              <a:t>changing consumer habits</a:t>
            </a:r>
            <a:r>
              <a:rPr lang="en-US" dirty="0"/>
              <a:t>, with customers shifting to </a:t>
            </a:r>
            <a:r>
              <a:rPr lang="en-US" b="1" dirty="0"/>
              <a:t>online flower retailers</a:t>
            </a:r>
            <a:r>
              <a:rPr lang="en-US" dirty="0"/>
              <a:t>, and increased </a:t>
            </a:r>
            <a:r>
              <a:rPr lang="en-US" b="1" dirty="0"/>
              <a:t>operational costs</a:t>
            </a:r>
            <a:r>
              <a:rPr lang="en-US" dirty="0"/>
              <a:t>.</a:t>
            </a:r>
            <a:br>
              <a:rPr lang="en-US" dirty="0"/>
            </a:br>
            <a:r>
              <a:rPr lang="en-US" b="1" dirty="0"/>
              <a:t>Where</a:t>
            </a:r>
            <a:r>
              <a:rPr lang="en-US" dirty="0"/>
              <a:t> – The issue </a:t>
            </a:r>
            <a:r>
              <a:rPr lang="en-US" dirty="0" err="1"/>
              <a:t>centres</a:t>
            </a:r>
            <a:r>
              <a:rPr lang="en-US" dirty="0"/>
              <a:t> on their </a:t>
            </a:r>
            <a:r>
              <a:rPr lang="en-US" b="1" dirty="0"/>
              <a:t>Norwich high street location</a:t>
            </a:r>
            <a:r>
              <a:rPr lang="en-US" dirty="0"/>
              <a:t>, where foot traffic has declined as nearby shops closed.</a:t>
            </a:r>
            <a:br>
              <a:rPr lang="en-US" dirty="0"/>
            </a:br>
            <a:r>
              <a:rPr lang="en-US" b="1" dirty="0"/>
              <a:t>When</a:t>
            </a:r>
            <a:r>
              <a:rPr lang="en-US" dirty="0"/>
              <a:t> – These problems have developed over the </a:t>
            </a:r>
            <a:r>
              <a:rPr lang="en-US" b="1" dirty="0"/>
              <a:t>past 12 months</a:t>
            </a:r>
            <a:r>
              <a:rPr lang="en-US" dirty="0"/>
              <a:t>, especially after shifts in post-pandemic retail behaviour.</a:t>
            </a:r>
            <a:br>
              <a:rPr lang="en-US" dirty="0"/>
            </a:br>
            <a:r>
              <a:rPr lang="en-US" b="1" dirty="0"/>
              <a:t>Who</a:t>
            </a:r>
            <a:r>
              <a:rPr lang="en-US" dirty="0"/>
              <a:t> – The owners, employees, and long-standing customers are all affected.</a:t>
            </a:r>
            <a:br>
              <a:rPr lang="en-US" dirty="0"/>
            </a:br>
            <a:r>
              <a:rPr lang="en-US" b="1" dirty="0"/>
              <a:t>How</a:t>
            </a:r>
            <a:r>
              <a:rPr lang="en-US" dirty="0"/>
              <a:t> – Green Haven’s </a:t>
            </a:r>
            <a:r>
              <a:rPr lang="en-US" b="1" dirty="0"/>
              <a:t>outdated website</a:t>
            </a:r>
            <a:r>
              <a:rPr lang="en-US" dirty="0"/>
              <a:t>, </a:t>
            </a:r>
            <a:r>
              <a:rPr lang="en-US" b="1" dirty="0"/>
              <a:t>limited marketing</a:t>
            </a:r>
            <a:r>
              <a:rPr lang="en-US" dirty="0"/>
              <a:t>, and </a:t>
            </a:r>
            <a:r>
              <a:rPr lang="en-US" b="1" dirty="0"/>
              <a:t>high costs</a:t>
            </a:r>
            <a:r>
              <a:rPr lang="en-US" dirty="0"/>
              <a:t> prevent them from competing effectively.</a:t>
            </a:r>
            <a:br>
              <a:rPr lang="en-US" dirty="0"/>
            </a:br>
            <a:r>
              <a:rPr lang="en-US" b="1" dirty="0"/>
              <a:t>How much</a:t>
            </a:r>
            <a:r>
              <a:rPr lang="en-US" dirty="0"/>
              <a:t> – The business has lost about </a:t>
            </a:r>
            <a:r>
              <a:rPr lang="en-US" b="1" dirty="0"/>
              <a:t>30% of sales</a:t>
            </a:r>
            <a:r>
              <a:rPr lang="en-US" dirty="0"/>
              <a:t>, while costs have risen by roughly </a:t>
            </a:r>
            <a:r>
              <a:rPr lang="en-US" b="1" dirty="0"/>
              <a:t>15–20%</a:t>
            </a:r>
            <a:r>
              <a:rPr lang="en-US" dirty="0"/>
              <a:t>, worsening profit margins.</a:t>
            </a:r>
          </a:p>
          <a:p>
            <a:r>
              <a:rPr lang="en-US" dirty="0"/>
              <a:t>This analysis clarifies both the </a:t>
            </a:r>
            <a:r>
              <a:rPr lang="en-US" b="1" dirty="0"/>
              <a:t>nature and scope</a:t>
            </a:r>
            <a:r>
              <a:rPr lang="en-US" dirty="0"/>
              <a:t> of the problem before moving on to external factors.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04445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PESTEL framework</a:t>
            </a:r>
            <a:r>
              <a:rPr lang="en-US" dirty="0"/>
              <a:t> is a strategic analysis tool used to evaluate the </a:t>
            </a:r>
            <a:r>
              <a:rPr lang="en-US" b="1" dirty="0"/>
              <a:t>external macro-environmental factors</a:t>
            </a:r>
            <a:r>
              <a:rPr lang="en-US" dirty="0"/>
              <a:t> that can influence an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r>
              <a:rPr lang="en-US" dirty="0"/>
              <a:t>It examines six key dimensions — </a:t>
            </a:r>
            <a:r>
              <a:rPr lang="en-US" b="1" dirty="0"/>
              <a:t>Political, Economic, Social, Technological, Environmental, and Legal</a:t>
            </a:r>
            <a:r>
              <a:rPr lang="en-US" dirty="0"/>
              <a:t> — to help businesses identify external </a:t>
            </a:r>
            <a:r>
              <a:rPr lang="en-US" b="1" dirty="0"/>
              <a:t>opportunities and threats</a:t>
            </a:r>
            <a:r>
              <a:rPr lang="en-US" dirty="0"/>
              <a:t>.</a:t>
            </a:r>
          </a:p>
          <a:p>
            <a:r>
              <a:rPr lang="en-US" dirty="0"/>
              <a:t>In practice, it is used by </a:t>
            </a:r>
            <a:r>
              <a:rPr lang="en-US" dirty="0" err="1"/>
              <a:t>organisations</a:t>
            </a:r>
            <a:r>
              <a:rPr lang="en-US" dirty="0"/>
              <a:t> to guide </a:t>
            </a:r>
            <a:r>
              <a:rPr lang="en-US" b="1" dirty="0"/>
              <a:t>strategic decision-making</a:t>
            </a:r>
            <a:r>
              <a:rPr lang="en-US" dirty="0"/>
              <a:t> and </a:t>
            </a:r>
            <a:r>
              <a:rPr lang="en-US" b="1" dirty="0"/>
              <a:t>environmental scanning</a:t>
            </a:r>
            <a:r>
              <a:rPr lang="en-US" dirty="0"/>
              <a:t>, ensuring that external changes are monitored and integrated into business planning.</a:t>
            </a:r>
          </a:p>
          <a:p>
            <a:r>
              <a:rPr lang="en-US" dirty="0"/>
              <a:t>The </a:t>
            </a:r>
            <a:r>
              <a:rPr lang="en-US" b="1" dirty="0"/>
              <a:t>benefits</a:t>
            </a:r>
            <a:r>
              <a:rPr lang="en-US" dirty="0"/>
              <a:t> of PESTEL include its ability to encourage </a:t>
            </a:r>
            <a:r>
              <a:rPr lang="en-US" b="1" dirty="0"/>
              <a:t>broad and structured thinking</a:t>
            </a:r>
            <a:r>
              <a:rPr lang="en-US" dirty="0"/>
              <a:t> about the external environment and to inform </a:t>
            </a:r>
            <a:r>
              <a:rPr lang="en-US" b="1" dirty="0"/>
              <a:t>long-term strategies</a:t>
            </a:r>
            <a:r>
              <a:rPr lang="en-US" dirty="0"/>
              <a:t>.</a:t>
            </a:r>
          </a:p>
          <a:p>
            <a:r>
              <a:rPr lang="en-US" dirty="0"/>
              <a:t>However, the model also has </a:t>
            </a:r>
            <a:r>
              <a:rPr lang="en-US" b="1" dirty="0"/>
              <a:t>limitations</a:t>
            </a:r>
            <a:r>
              <a:rPr lang="en-US" dirty="0"/>
              <a:t>. It can be </a:t>
            </a:r>
            <a:r>
              <a:rPr lang="en-US" b="1" dirty="0"/>
              <a:t>too broad and descriptive</a:t>
            </a:r>
            <a:r>
              <a:rPr lang="en-US" dirty="0"/>
              <a:t>, sometimes failing to indicate which factors are most significant.</a:t>
            </a:r>
            <a:br>
              <a:rPr lang="en-US" dirty="0"/>
            </a:br>
            <a:r>
              <a:rPr lang="en-US" dirty="0"/>
              <a:t>Additionally, since the external environment changes rapidly, PESTEL </a:t>
            </a:r>
            <a:r>
              <a:rPr lang="en-US" b="1" dirty="0"/>
              <a:t>must be updated regularly</a:t>
            </a:r>
            <a:r>
              <a:rPr lang="en-US" dirty="0"/>
              <a:t> to remain useful.</a:t>
            </a:r>
          </a:p>
          <a:p>
            <a:r>
              <a:rPr lang="en-US" dirty="0"/>
              <a:t>Despite these limitations, it remains a valuable tool for understanding the wider context in which a business operates.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6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286053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Applying the </a:t>
            </a:r>
            <a:r>
              <a:rPr lang="en-US" b="1" dirty="0"/>
              <a:t>PESTEL framework</a:t>
            </a:r>
            <a:r>
              <a:rPr lang="en-US" dirty="0"/>
              <a:t> to Green Haven Florists helps us understand the </a:t>
            </a:r>
            <a:r>
              <a:rPr lang="en-US" b="1" dirty="0"/>
              <a:t>external environment</a:t>
            </a:r>
            <a:r>
              <a:rPr lang="en-US" dirty="0"/>
              <a:t> influencing its performance.</a:t>
            </a:r>
          </a:p>
          <a:p>
            <a:r>
              <a:rPr lang="en-US" b="1" dirty="0"/>
              <a:t>Politically</a:t>
            </a:r>
            <a:r>
              <a:rPr lang="en-US" dirty="0"/>
              <a:t>, import regulations and post-Brexit trade policies have raised the cost of imported flowers, particularly orchids and tulips.</a:t>
            </a:r>
          </a:p>
          <a:p>
            <a:r>
              <a:rPr lang="en-US" b="1" dirty="0"/>
              <a:t>Economically</a:t>
            </a:r>
            <a:r>
              <a:rPr lang="en-US" dirty="0"/>
              <a:t>, the business faces rising inflation, which has increased the cost of materials, utilities, and wages, squeezing profit margins.</a:t>
            </a:r>
          </a:p>
          <a:p>
            <a:r>
              <a:rPr lang="en-US" b="1" dirty="0"/>
              <a:t>Socially</a:t>
            </a:r>
            <a:r>
              <a:rPr lang="en-US" dirty="0"/>
              <a:t>, while there’s a strong consumer trend toward </a:t>
            </a:r>
            <a:r>
              <a:rPr lang="en-US" b="1" dirty="0"/>
              <a:t>sustainability and local sourcing</a:t>
            </a:r>
            <a:r>
              <a:rPr lang="en-US" dirty="0"/>
              <a:t>, many customers now prefer </a:t>
            </a:r>
            <a:r>
              <a:rPr lang="en-US" b="1" dirty="0"/>
              <a:t>online shopping convenience</a:t>
            </a:r>
            <a:r>
              <a:rPr lang="en-US" dirty="0"/>
              <a:t>, which disadvantages Green Haven’s high-street model.</a:t>
            </a:r>
          </a:p>
          <a:p>
            <a:r>
              <a:rPr lang="en-US" b="1" dirty="0"/>
              <a:t>Technologically</a:t>
            </a:r>
            <a:r>
              <a:rPr lang="en-US" dirty="0"/>
              <a:t>, the company is lagging behind competitors who use </a:t>
            </a:r>
            <a:r>
              <a:rPr lang="en-US" b="1" dirty="0"/>
              <a:t>modern websites, apps, and social media marketing</a:t>
            </a:r>
            <a:r>
              <a:rPr lang="en-US" dirty="0"/>
              <a:t> to attract customers.</a:t>
            </a:r>
          </a:p>
          <a:p>
            <a:r>
              <a:rPr lang="en-US" b="1" dirty="0"/>
              <a:t>Environmentally</a:t>
            </a:r>
            <a:r>
              <a:rPr lang="en-US" dirty="0"/>
              <a:t>, climate change and disrupted supply chains impact flower availability and prices, even though Green Haven’s eco-friendly approach aligns with market expectations.</a:t>
            </a:r>
          </a:p>
          <a:p>
            <a:r>
              <a:rPr lang="en-US" dirty="0"/>
              <a:t>And finally, </a:t>
            </a:r>
            <a:r>
              <a:rPr lang="en-US" b="1" dirty="0"/>
              <a:t>legally</a:t>
            </a:r>
            <a:r>
              <a:rPr lang="en-US" dirty="0"/>
              <a:t>, stricter packaging and environmental regulations increase costs, further challenging profitability.</a:t>
            </a:r>
          </a:p>
          <a:p>
            <a:r>
              <a:rPr lang="en-US" dirty="0"/>
              <a:t>This PESTEL analysis reveals how multiple </a:t>
            </a:r>
            <a:r>
              <a:rPr lang="en-US" b="1" dirty="0"/>
              <a:t>external forces</a:t>
            </a:r>
            <a:r>
              <a:rPr lang="en-US" dirty="0"/>
              <a:t> are contributing to the firm’s difficulties.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041144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Cause-and-Effect model</a:t>
            </a:r>
            <a:r>
              <a:rPr lang="en-US" dirty="0"/>
              <a:t>, also known as the </a:t>
            </a:r>
            <a:r>
              <a:rPr lang="en-US" b="1" dirty="0"/>
              <a:t>Fishbone</a:t>
            </a:r>
            <a:r>
              <a:rPr lang="en-US" dirty="0"/>
              <a:t> or </a:t>
            </a:r>
            <a:r>
              <a:rPr lang="en-US" b="1" dirty="0"/>
              <a:t>Ishikawa diagram</a:t>
            </a:r>
            <a:r>
              <a:rPr lang="en-US" dirty="0"/>
              <a:t>, is a problem-solving tool designed to </a:t>
            </a:r>
            <a:r>
              <a:rPr lang="en-US" b="1" dirty="0"/>
              <a:t>identify and </a:t>
            </a:r>
            <a:r>
              <a:rPr lang="en-US" b="1" dirty="0" err="1"/>
              <a:t>analyse</a:t>
            </a:r>
            <a:r>
              <a:rPr lang="en-US" b="1" dirty="0"/>
              <a:t> the root causes</a:t>
            </a:r>
            <a:r>
              <a:rPr lang="en-US" dirty="0"/>
              <a:t> of a specific issue.</a:t>
            </a:r>
          </a:p>
          <a:p>
            <a:r>
              <a:rPr lang="en-US" dirty="0"/>
              <a:t>It visually maps out potential causes under main categories such as </a:t>
            </a:r>
            <a:r>
              <a:rPr lang="en-US" b="1" dirty="0"/>
              <a:t>People, Process, Equipment, Environment, Materials,</a:t>
            </a:r>
            <a:r>
              <a:rPr lang="en-US" dirty="0"/>
              <a:t> and </a:t>
            </a:r>
            <a:r>
              <a:rPr lang="en-US" b="1" dirty="0"/>
              <a:t>Management</a:t>
            </a:r>
            <a:r>
              <a:rPr lang="en-US" dirty="0"/>
              <a:t>.</a:t>
            </a:r>
          </a:p>
          <a:p>
            <a:r>
              <a:rPr lang="en-US" dirty="0"/>
              <a:t>The model is used to support </a:t>
            </a:r>
            <a:r>
              <a:rPr lang="en-US" b="1" dirty="0"/>
              <a:t>structured thinking</a:t>
            </a:r>
            <a:r>
              <a:rPr lang="en-US" dirty="0"/>
              <a:t> and </a:t>
            </a:r>
            <a:r>
              <a:rPr lang="en-US" b="1" dirty="0"/>
              <a:t>collaborative diagnosis</a:t>
            </a:r>
            <a:r>
              <a:rPr lang="en-US" dirty="0"/>
              <a:t>, ensuring that all possible contributing factors are considered before decisions are made.</a:t>
            </a:r>
          </a:p>
          <a:p>
            <a:r>
              <a:rPr lang="en-US" dirty="0"/>
              <a:t>Its main </a:t>
            </a:r>
            <a:r>
              <a:rPr lang="en-US" b="1" dirty="0"/>
              <a:t>benefits</a:t>
            </a:r>
            <a:r>
              <a:rPr lang="en-US" dirty="0"/>
              <a:t> are that it promotes </a:t>
            </a:r>
            <a:r>
              <a:rPr lang="en-US" b="1" dirty="0"/>
              <a:t>systematic analysis</a:t>
            </a:r>
            <a:r>
              <a:rPr lang="en-US" dirty="0"/>
              <a:t>, encourages </a:t>
            </a:r>
            <a:r>
              <a:rPr lang="en-US" b="1" dirty="0"/>
              <a:t>team participation</a:t>
            </a:r>
            <a:r>
              <a:rPr lang="en-US" dirty="0"/>
              <a:t>, and makes complex problems easier to </a:t>
            </a:r>
            <a:r>
              <a:rPr lang="en-US" dirty="0" err="1"/>
              <a:t>visualise</a:t>
            </a:r>
            <a:r>
              <a:rPr lang="en-US" dirty="0"/>
              <a:t>.</a:t>
            </a:r>
          </a:p>
          <a:p>
            <a:r>
              <a:rPr lang="en-US" dirty="0"/>
              <a:t>However, it also has </a:t>
            </a:r>
            <a:r>
              <a:rPr lang="en-US" b="1" dirty="0"/>
              <a:t>limitations</a:t>
            </a:r>
            <a:r>
              <a:rPr lang="en-US" dirty="0"/>
              <a:t>. The model can be </a:t>
            </a:r>
            <a:r>
              <a:rPr lang="en-US" b="1" dirty="0"/>
              <a:t>subjective</a:t>
            </a:r>
            <a:r>
              <a:rPr lang="en-US" dirty="0"/>
              <a:t>, depending on participants’ opinions, and it may </a:t>
            </a:r>
            <a:r>
              <a:rPr lang="en-US" b="1" dirty="0"/>
              <a:t>oversimplify</a:t>
            </a:r>
            <a:r>
              <a:rPr lang="en-US" dirty="0"/>
              <a:t> intricate business problems.</a:t>
            </a:r>
            <a:br>
              <a:rPr lang="en-US" dirty="0"/>
            </a:br>
            <a:r>
              <a:rPr lang="en-US" dirty="0"/>
              <a:t>Additionally, it depends heavily on </a:t>
            </a:r>
            <a:r>
              <a:rPr lang="en-US" b="1" dirty="0"/>
              <a:t>accurate and current information</a:t>
            </a:r>
            <a:r>
              <a:rPr lang="en-US" dirty="0"/>
              <a:t> to generate valid insights.</a:t>
            </a:r>
          </a:p>
          <a:p>
            <a:r>
              <a:rPr lang="en-US" dirty="0"/>
              <a:t>Despite these drawbacks, the Fishbone model remains a valuable framework for </a:t>
            </a:r>
            <a:r>
              <a:rPr lang="en-US" b="1" dirty="0"/>
              <a:t>root cause analysis</a:t>
            </a:r>
            <a:r>
              <a:rPr lang="en-US" dirty="0"/>
              <a:t> in problem-solving and decision-making.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32519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identify the </a:t>
            </a:r>
            <a:r>
              <a:rPr lang="en-US" b="1" dirty="0"/>
              <a:t>root causes</a:t>
            </a:r>
            <a:r>
              <a:rPr lang="en-US" dirty="0"/>
              <a:t> of Green Haven Florists’ performance issues, I have applied the </a:t>
            </a:r>
            <a:r>
              <a:rPr lang="en-US" b="1" dirty="0"/>
              <a:t>Cause-and-Effect (Fishbone) model</a:t>
            </a:r>
            <a:r>
              <a:rPr lang="en-US" dirty="0"/>
              <a:t>.</a:t>
            </a:r>
          </a:p>
          <a:p>
            <a:r>
              <a:rPr lang="en-US" dirty="0"/>
              <a:t>The main effect is the </a:t>
            </a:r>
            <a:r>
              <a:rPr lang="en-US" b="1" dirty="0"/>
              <a:t>30% decline in in-store sales</a:t>
            </a:r>
            <a:r>
              <a:rPr lang="en-US" dirty="0"/>
              <a:t>, and several categories contribute to this outcome.</a:t>
            </a:r>
          </a:p>
          <a:p>
            <a:r>
              <a:rPr lang="en-US" dirty="0"/>
              <a:t>Under </a:t>
            </a:r>
            <a:r>
              <a:rPr lang="en-US" b="1" dirty="0"/>
              <a:t>People</a:t>
            </a:r>
            <a:r>
              <a:rPr lang="en-US" dirty="0"/>
              <a:t>, the owners have </a:t>
            </a:r>
            <a:r>
              <a:rPr lang="en-US" b="1" dirty="0"/>
              <a:t>limited digital skills</a:t>
            </a:r>
            <a:r>
              <a:rPr lang="en-US" dirty="0"/>
              <a:t> and a small team, which restricts their marketing ability.</a:t>
            </a:r>
          </a:p>
          <a:p>
            <a:r>
              <a:rPr lang="en-US" dirty="0"/>
              <a:t>For </a:t>
            </a:r>
            <a:r>
              <a:rPr lang="en-US" b="1" dirty="0"/>
              <a:t>Process</a:t>
            </a:r>
            <a:r>
              <a:rPr lang="en-US" dirty="0"/>
              <a:t>, the business operates with </a:t>
            </a:r>
            <a:r>
              <a:rPr lang="en-US" b="1" dirty="0"/>
              <a:t>outdated ordering and customer management systems</a:t>
            </a:r>
            <a:r>
              <a:rPr lang="en-US" dirty="0"/>
              <a:t>, and the online experience is poor.</a:t>
            </a:r>
          </a:p>
          <a:p>
            <a:r>
              <a:rPr lang="en-US" b="1" dirty="0"/>
              <a:t>Technology</a:t>
            </a:r>
            <a:r>
              <a:rPr lang="en-US" dirty="0"/>
              <a:t> is another key issue — the website is not mobile-friendly and lacks modern </a:t>
            </a:r>
            <a:r>
              <a:rPr lang="en-US" b="1" dirty="0"/>
              <a:t>e-commerce functions</a:t>
            </a:r>
            <a:r>
              <a:rPr lang="en-US" dirty="0"/>
              <a:t>.</a:t>
            </a:r>
          </a:p>
          <a:p>
            <a:r>
              <a:rPr lang="en-US" dirty="0"/>
              <a:t>The </a:t>
            </a:r>
            <a:r>
              <a:rPr lang="en-US" b="1" dirty="0"/>
              <a:t>Environment</a:t>
            </a:r>
            <a:r>
              <a:rPr lang="en-US" dirty="0"/>
              <a:t> category highlights the broader context: a </a:t>
            </a:r>
            <a:r>
              <a:rPr lang="en-US" b="1" dirty="0"/>
              <a:t>decline in local foot traffic</a:t>
            </a:r>
            <a:r>
              <a:rPr lang="en-US" dirty="0"/>
              <a:t> and stronger </a:t>
            </a:r>
            <a:r>
              <a:rPr lang="en-US" b="1" dirty="0"/>
              <a:t>social media competition</a:t>
            </a:r>
            <a:r>
              <a:rPr lang="en-US" dirty="0"/>
              <a:t>.</a:t>
            </a:r>
          </a:p>
          <a:p>
            <a:r>
              <a:rPr lang="en-US" dirty="0"/>
              <a:t>Under </a:t>
            </a:r>
            <a:r>
              <a:rPr lang="en-US" b="1" dirty="0"/>
              <a:t>Materials and Suppliers</a:t>
            </a:r>
            <a:r>
              <a:rPr lang="en-US" dirty="0"/>
              <a:t>, rising import costs and supply chain delays have increased expenses.</a:t>
            </a:r>
          </a:p>
          <a:p>
            <a:r>
              <a:rPr lang="en-US" dirty="0"/>
              <a:t>Finally, </a:t>
            </a:r>
            <a:r>
              <a:rPr lang="en-US" b="1" dirty="0"/>
              <a:t>Management</a:t>
            </a:r>
            <a:r>
              <a:rPr lang="en-US" dirty="0"/>
              <a:t> decisions have been slow to embrace digital transformation, keeping the business reliant on in-store trade.</a:t>
            </a:r>
          </a:p>
          <a:p>
            <a:r>
              <a:rPr lang="en-US" dirty="0"/>
              <a:t>Together, these factors illustrate how multiple interconnected causes are driving Green Haven’s decline.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892096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summary, my analysis of Green Haven Florists highlights four key findings.</a:t>
            </a:r>
          </a:p>
          <a:p>
            <a:r>
              <a:rPr lang="en-US" dirty="0"/>
              <a:t>First, the company’s main issue is a </a:t>
            </a:r>
            <a:r>
              <a:rPr lang="en-US" b="1" dirty="0"/>
              <a:t>30% drop in in-store sales</a:t>
            </a:r>
            <a:r>
              <a:rPr lang="en-US" dirty="0"/>
              <a:t>, caused by both internal and external factors.</a:t>
            </a:r>
          </a:p>
          <a:p>
            <a:r>
              <a:rPr lang="en-US" dirty="0"/>
              <a:t>Second, internal challenges like </a:t>
            </a:r>
            <a:r>
              <a:rPr lang="en-US" b="1" dirty="0"/>
              <a:t>limited digital capability</a:t>
            </a:r>
            <a:r>
              <a:rPr lang="en-US" dirty="0"/>
              <a:t>, </a:t>
            </a:r>
            <a:r>
              <a:rPr lang="en-US" b="1" dirty="0"/>
              <a:t>outdated systems</a:t>
            </a:r>
            <a:r>
              <a:rPr lang="en-US" dirty="0"/>
              <a:t>, and </a:t>
            </a:r>
            <a:r>
              <a:rPr lang="en-US" b="1" dirty="0"/>
              <a:t>slow adaptation</a:t>
            </a:r>
            <a:r>
              <a:rPr lang="en-US" dirty="0"/>
              <a:t> to modern retail trends have weakened competitiveness.</a:t>
            </a:r>
          </a:p>
          <a:p>
            <a:r>
              <a:rPr lang="en-US" dirty="0"/>
              <a:t>Third, </a:t>
            </a:r>
            <a:r>
              <a:rPr lang="en-US" b="1" dirty="0"/>
              <a:t>external forces</a:t>
            </a:r>
            <a:r>
              <a:rPr lang="en-US" dirty="0"/>
              <a:t>, including inflation, online competitors, and reduced foot traffic, continue to affect sales and profitability.</a:t>
            </a:r>
          </a:p>
          <a:p>
            <a:r>
              <a:rPr lang="en-US" dirty="0"/>
              <a:t>Finally, both the </a:t>
            </a:r>
            <a:r>
              <a:rPr lang="en-US" b="1" dirty="0"/>
              <a:t>PESTEL</a:t>
            </a:r>
            <a:r>
              <a:rPr lang="en-US" dirty="0"/>
              <a:t> and </a:t>
            </a:r>
            <a:r>
              <a:rPr lang="en-US" b="1" dirty="0"/>
              <a:t>Cause-and-Effect models</a:t>
            </a:r>
            <a:r>
              <a:rPr lang="en-US" dirty="0"/>
              <a:t> show that Green Haven must embrace </a:t>
            </a:r>
            <a:r>
              <a:rPr lang="en-US" b="1" dirty="0"/>
              <a:t>digital transformation</a:t>
            </a:r>
            <a:r>
              <a:rPr lang="en-US" dirty="0"/>
              <a:t> and </a:t>
            </a:r>
            <a:r>
              <a:rPr lang="en-US" b="1" dirty="0"/>
              <a:t>strategic innovation</a:t>
            </a:r>
            <a:r>
              <a:rPr lang="en-US" dirty="0"/>
              <a:t> to remain sustainable in the future.</a:t>
            </a:r>
          </a:p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10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877041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BE2B67-46DB-45FF-BFEE-4D9250AB4E3A}" type="slidenum">
              <a:rPr lang="en-AU" smtClean="0"/>
              <a:t>11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35143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40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05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410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491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669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366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0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170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364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100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882719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8010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53844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49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4587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943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686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896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	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Ateeq </a:t>
            </a:r>
            <a:r>
              <a:rPr 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Laqab</a:t>
            </a:r>
            <a:endParaRPr lang="en-US" sz="15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 	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LCLM 4004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 	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Problem Solving and Decision-Making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Component 1: 	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US" b="1" u="sng">
                <a:latin typeface="Arial" panose="020B0604020202020204" pitchFamily="34" charset="0"/>
                <a:cs typeface="Arial" panose="020B0604020202020204" pitchFamily="34" charset="0"/>
              </a:rPr>
              <a:t>Green Haven Florists – Problem Solving and Decision-Making Presentation-Overview</a:t>
            </a:r>
            <a:endParaRPr lang="en-GB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</a:t>
            </a:r>
            <a:r>
              <a:rPr lang="en-US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Ateeq </a:t>
            </a:r>
            <a:r>
              <a:rPr lang="en-US" sz="17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Laqab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today I will be presenting my analysis on </a:t>
            </a:r>
            <a:r>
              <a:rPr lang="en-US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I will: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an overview of Green Haven Florists and explain the </a:t>
            </a:r>
            <a:r>
              <a:rPr lang="en-US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and scope of the problems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they are currently facing.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 the </a:t>
            </a:r>
            <a:r>
              <a:rPr lang="en-US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5W2H model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en-US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these key issues.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 a </a:t>
            </a:r>
            <a:r>
              <a:rPr lang="en-US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critique and application of the PESTEL framework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evaluate the external factors impacting the business.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 a </a:t>
            </a:r>
            <a:r>
              <a:rPr lang="en-US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critique and application of the Cause-and-Effect model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identify the root causes of these problems.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finally, I will conclude with a </a:t>
            </a:r>
            <a:r>
              <a:rPr lang="en-US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of the key findings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from my analysis.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— let’s begin.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u="sng">
                <a:latin typeface="Arial" panose="020B0604020202020204" pitchFamily="34" charset="0"/>
                <a:cs typeface="Arial" panose="020B0604020202020204" pitchFamily="34" charset="0"/>
              </a:rPr>
              <a:t>Overview of Green Haven Florists</a:t>
            </a:r>
            <a:endParaRPr lang="en-GB" sz="3100" u="sng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4EB12D4-F14B-4482-BE6D-5866CD20C5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09563" y="2160589"/>
            <a:ext cx="4064439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Founded in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2016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by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Liam and Priya Patel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Norwich, UK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Independent florist known for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eco-friendly packaging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bespoke floral designs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Serves both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individual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corporate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customers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Strong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community reputation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sustainable ethos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Recently facing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decline in sales and foot traffic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Different types of flowers">
            <a:extLst>
              <a:ext uri="{FF2B5EF4-FFF2-40B4-BE49-F238E27FC236}">
                <a16:creationId xmlns:a16="http://schemas.microsoft.com/office/drawing/2014/main" id="{4E6B8CFE-4939-1090-82D1-D3295E3562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43" r="22147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b="1" u="sng">
                <a:latin typeface="Arial" panose="020B0604020202020204" pitchFamily="34" charset="0"/>
                <a:cs typeface="Arial" panose="020B0604020202020204" pitchFamily="34" charset="0"/>
              </a:rPr>
              <a:t>Problems Green Haven Florists Are Facing-Identifying the Problems at Green Haven Florists</a:t>
            </a:r>
            <a:endParaRPr lang="en-GB" sz="20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Root Problem: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30% decline in in-store sales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over the past 12 months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Key Contributing Issues:</a:t>
            </a:r>
            <a:b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Internal Factors: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Outdated </a:t>
            </a: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website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and limited digital marketing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Lack of </a:t>
            </a: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online delivery flexibility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(no subscriptions or same-day delivery)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Rising </a:t>
            </a: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operational costs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(materials, utilities, wages)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Limited business </a:t>
            </a: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of owners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External Factors: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Growth of </a:t>
            </a: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online florists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with aggressive pricing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High street decline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reducing walk-in traffic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Inflation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increasing flower and supply costs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 b="1">
                <a:latin typeface="Times New Roman" panose="02020603050405020304" pitchFamily="18" charset="0"/>
                <a:cs typeface="Times New Roman" panose="02020603050405020304" pitchFamily="18" charset="0"/>
              </a:rPr>
              <a:t>New competitors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in local area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30155F-D618-2E18-CE19-FAB0884E1D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896" r="38854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985969" y="4553712"/>
            <a:ext cx="8288032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u="sng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Application of the 5W2H Model-Analysing the Problem Using the 5W2H Model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4D7BB9F-0BA7-49B3-9AE8-78F7545F51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04199"/>
              </p:ext>
            </p:extLst>
          </p:nvPr>
        </p:nvGraphicFramePr>
        <p:xfrm>
          <a:off x="985968" y="1248953"/>
          <a:ext cx="8288034" cy="3021420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3052700">
                  <a:extLst>
                    <a:ext uri="{9D8B030D-6E8A-4147-A177-3AD203B41FA5}">
                      <a16:colId xmlns:a16="http://schemas.microsoft.com/office/drawing/2014/main" val="1075601371"/>
                    </a:ext>
                  </a:extLst>
                </a:gridCol>
                <a:gridCol w="5235334">
                  <a:extLst>
                    <a:ext uri="{9D8B030D-6E8A-4147-A177-3AD203B41FA5}">
                      <a16:colId xmlns:a16="http://schemas.microsoft.com/office/drawing/2014/main" val="578193944"/>
                    </a:ext>
                  </a:extLst>
                </a:gridCol>
              </a:tblGrid>
              <a:tr h="285438">
                <a:tc>
                  <a:txBody>
                    <a:bodyPr/>
                    <a:lstStyle/>
                    <a:p>
                      <a:r>
                        <a:rPr lang="en-AU" sz="1300" b="1"/>
                        <a:t>5W2H Element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tc>
                  <a:txBody>
                    <a:bodyPr/>
                    <a:lstStyle/>
                    <a:p>
                      <a:r>
                        <a:rPr lang="en-AU" sz="1300" b="1"/>
                        <a:t>Analysis for Green Haven Florists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extLst>
                  <a:ext uri="{0D108BD9-81ED-4DB2-BD59-A6C34878D82A}">
                    <a16:rowId xmlns:a16="http://schemas.microsoft.com/office/drawing/2014/main" val="3627038399"/>
                  </a:ext>
                </a:extLst>
              </a:tr>
              <a:tr h="285438">
                <a:tc>
                  <a:txBody>
                    <a:bodyPr/>
                    <a:lstStyle/>
                    <a:p>
                      <a:r>
                        <a:rPr lang="en-AU" sz="1300" b="1"/>
                        <a:t>What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tc>
                  <a:txBody>
                    <a:bodyPr/>
                    <a:lstStyle/>
                    <a:p>
                      <a:r>
                        <a:rPr lang="en-US" sz="1300"/>
                        <a:t>30% decline in in-store sales and reduced profitability</a:t>
                      </a:r>
                    </a:p>
                  </a:txBody>
                  <a:tcPr marL="64912" marR="64912" marT="32456" marB="32456" anchor="ctr"/>
                </a:tc>
                <a:extLst>
                  <a:ext uri="{0D108BD9-81ED-4DB2-BD59-A6C34878D82A}">
                    <a16:rowId xmlns:a16="http://schemas.microsoft.com/office/drawing/2014/main" val="1693962076"/>
                  </a:ext>
                </a:extLst>
              </a:tr>
              <a:tr h="478682">
                <a:tc>
                  <a:txBody>
                    <a:bodyPr/>
                    <a:lstStyle/>
                    <a:p>
                      <a:r>
                        <a:rPr lang="en-AU" sz="1300" b="1"/>
                        <a:t>Why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tc>
                  <a:txBody>
                    <a:bodyPr/>
                    <a:lstStyle/>
                    <a:p>
                      <a:r>
                        <a:rPr lang="en-US" sz="1300"/>
                        <a:t>Shift to online shopping, rising costs, poor digital presence, and competition</a:t>
                      </a:r>
                    </a:p>
                  </a:txBody>
                  <a:tcPr marL="64912" marR="64912" marT="32456" marB="32456" anchor="ctr"/>
                </a:tc>
                <a:extLst>
                  <a:ext uri="{0D108BD9-81ED-4DB2-BD59-A6C34878D82A}">
                    <a16:rowId xmlns:a16="http://schemas.microsoft.com/office/drawing/2014/main" val="2741200294"/>
                  </a:ext>
                </a:extLst>
              </a:tr>
              <a:tr h="478682">
                <a:tc>
                  <a:txBody>
                    <a:bodyPr/>
                    <a:lstStyle/>
                    <a:p>
                      <a:r>
                        <a:rPr lang="en-AU" sz="1300" b="1"/>
                        <a:t>Where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tc>
                  <a:txBody>
                    <a:bodyPr/>
                    <a:lstStyle/>
                    <a:p>
                      <a:r>
                        <a:rPr lang="en-US" sz="1300"/>
                        <a:t>Norwich high street store — affected by reduced footfall and local business closures</a:t>
                      </a:r>
                    </a:p>
                  </a:txBody>
                  <a:tcPr marL="64912" marR="64912" marT="32456" marB="32456" anchor="ctr"/>
                </a:tc>
                <a:extLst>
                  <a:ext uri="{0D108BD9-81ED-4DB2-BD59-A6C34878D82A}">
                    <a16:rowId xmlns:a16="http://schemas.microsoft.com/office/drawing/2014/main" val="650877370"/>
                  </a:ext>
                </a:extLst>
              </a:tr>
              <a:tr h="285438">
                <a:tc>
                  <a:txBody>
                    <a:bodyPr/>
                    <a:lstStyle/>
                    <a:p>
                      <a:r>
                        <a:rPr lang="en-AU" sz="1300" b="1"/>
                        <a:t>When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tc>
                  <a:txBody>
                    <a:bodyPr/>
                    <a:lstStyle/>
                    <a:p>
                      <a:r>
                        <a:rPr lang="en-US" sz="1300"/>
                        <a:t>Over the past 12 months, coinciding with post-pandemic retail changes</a:t>
                      </a:r>
                    </a:p>
                  </a:txBody>
                  <a:tcPr marL="64912" marR="64912" marT="32456" marB="32456" anchor="ctr"/>
                </a:tc>
                <a:extLst>
                  <a:ext uri="{0D108BD9-81ED-4DB2-BD59-A6C34878D82A}">
                    <a16:rowId xmlns:a16="http://schemas.microsoft.com/office/drawing/2014/main" val="2743930142"/>
                  </a:ext>
                </a:extLst>
              </a:tr>
              <a:tr h="285438">
                <a:tc>
                  <a:txBody>
                    <a:bodyPr/>
                    <a:lstStyle/>
                    <a:p>
                      <a:r>
                        <a:rPr lang="en-AU" sz="1300" b="1"/>
                        <a:t>Who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tc>
                  <a:txBody>
                    <a:bodyPr/>
                    <a:lstStyle/>
                    <a:p>
                      <a:r>
                        <a:rPr lang="en-US" sz="1300"/>
                        <a:t>Owners (Liam and Priya Patel), staff, and loyal customers impacted</a:t>
                      </a:r>
                    </a:p>
                  </a:txBody>
                  <a:tcPr marL="64912" marR="64912" marT="32456" marB="32456" anchor="ctr"/>
                </a:tc>
                <a:extLst>
                  <a:ext uri="{0D108BD9-81ED-4DB2-BD59-A6C34878D82A}">
                    <a16:rowId xmlns:a16="http://schemas.microsoft.com/office/drawing/2014/main" val="2249724704"/>
                  </a:ext>
                </a:extLst>
              </a:tr>
              <a:tr h="285438">
                <a:tc>
                  <a:txBody>
                    <a:bodyPr/>
                    <a:lstStyle/>
                    <a:p>
                      <a:r>
                        <a:rPr lang="en-AU" sz="1300" b="1"/>
                        <a:t>How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tc>
                  <a:txBody>
                    <a:bodyPr/>
                    <a:lstStyle/>
                    <a:p>
                      <a:r>
                        <a:rPr lang="en-US" sz="1300"/>
                        <a:t>Outdated website, limited marketing, and unsustainable cost structure</a:t>
                      </a:r>
                    </a:p>
                  </a:txBody>
                  <a:tcPr marL="64912" marR="64912" marT="32456" marB="32456" anchor="ctr"/>
                </a:tc>
                <a:extLst>
                  <a:ext uri="{0D108BD9-81ED-4DB2-BD59-A6C34878D82A}">
                    <a16:rowId xmlns:a16="http://schemas.microsoft.com/office/drawing/2014/main" val="1814576543"/>
                  </a:ext>
                </a:extLst>
              </a:tr>
              <a:tr h="285438">
                <a:tc>
                  <a:txBody>
                    <a:bodyPr/>
                    <a:lstStyle/>
                    <a:p>
                      <a:r>
                        <a:rPr lang="en-AU" sz="1300" b="1"/>
                        <a:t>How much</a:t>
                      </a:r>
                      <a:endParaRPr lang="en-AU" sz="1300"/>
                    </a:p>
                  </a:txBody>
                  <a:tcPr marL="64912" marR="64912" marT="32456" marB="32456" anchor="ctr"/>
                </a:tc>
                <a:tc>
                  <a:txBody>
                    <a:bodyPr/>
                    <a:lstStyle/>
                    <a:p>
                      <a:r>
                        <a:rPr lang="en-US" sz="1300"/>
                        <a:t>Estimated 30% sales drop; rising supplier costs by approx. 15–20%</a:t>
                      </a:r>
                    </a:p>
                  </a:txBody>
                  <a:tcPr marL="64912" marR="64912" marT="32456" marB="32456" anchor="ctr"/>
                </a:tc>
                <a:extLst>
                  <a:ext uri="{0D108BD9-81ED-4DB2-BD59-A6C34878D82A}">
                    <a16:rowId xmlns:a16="http://schemas.microsoft.com/office/drawing/2014/main" val="40370453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Critique of the PESTEL Framework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2D3F00C-49BF-48C6-BA85-6414D14CED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369805"/>
            <a:ext cx="9840309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Definition: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Analytical tool for examining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external macro-environmental factors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Purpose: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Helps identify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Political, Economic, Social, Technological, Environmental,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influences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Supports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strategic decision-making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scanning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Benefits: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broad thinking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about external influences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Highlights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and threats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Useful for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long-term planning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Criticisms: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Can be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too general or static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Does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not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prioritise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which factors are most critical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Requires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frequent updates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remain relevant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PESTEL Analysis: External Factors Affecting Green Haven Florists</a:t>
            </a: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5890C03-EBE3-4D64-8B01-9D28D557B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344230"/>
              </p:ext>
            </p:extLst>
          </p:nvPr>
        </p:nvGraphicFramePr>
        <p:xfrm>
          <a:off x="1546874" y="1651748"/>
          <a:ext cx="9098252" cy="5430612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4549126">
                  <a:extLst>
                    <a:ext uri="{9D8B030D-6E8A-4147-A177-3AD203B41FA5}">
                      <a16:colId xmlns:a16="http://schemas.microsoft.com/office/drawing/2014/main" val="3665340301"/>
                    </a:ext>
                  </a:extLst>
                </a:gridCol>
                <a:gridCol w="4549126">
                  <a:extLst>
                    <a:ext uri="{9D8B030D-6E8A-4147-A177-3AD203B41FA5}">
                      <a16:colId xmlns:a16="http://schemas.microsoft.com/office/drawing/2014/main" val="3193577087"/>
                    </a:ext>
                  </a:extLst>
                </a:gridCol>
              </a:tblGrid>
              <a:tr h="316461">
                <a:tc>
                  <a:txBody>
                    <a:bodyPr/>
                    <a:lstStyle/>
                    <a:p>
                      <a:r>
                        <a:rPr lang="en-AU" sz="1600" b="1"/>
                        <a:t>Factor</a:t>
                      </a:r>
                      <a:endParaRPr lang="en-AU" sz="1600"/>
                    </a:p>
                  </a:txBody>
                  <a:tcPr marL="79115" marR="79115" marT="39558" marB="39558" anchor="ctr"/>
                </a:tc>
                <a:tc>
                  <a:txBody>
                    <a:bodyPr/>
                    <a:lstStyle/>
                    <a:p>
                      <a:r>
                        <a:rPr lang="en-US" sz="1600" b="1"/>
                        <a:t>Impact on Green Haven Florists</a:t>
                      </a:r>
                      <a:endParaRPr lang="en-US" sz="1600"/>
                    </a:p>
                  </a:txBody>
                  <a:tcPr marL="79115" marR="79115" marT="39558" marB="39558" anchor="ctr"/>
                </a:tc>
                <a:extLst>
                  <a:ext uri="{0D108BD9-81ED-4DB2-BD59-A6C34878D82A}">
                    <a16:rowId xmlns:a16="http://schemas.microsoft.com/office/drawing/2014/main" val="1913797466"/>
                  </a:ext>
                </a:extLst>
              </a:tr>
              <a:tr h="553807">
                <a:tc>
                  <a:txBody>
                    <a:bodyPr/>
                    <a:lstStyle/>
                    <a:p>
                      <a:r>
                        <a:rPr lang="en-AU" sz="1600" b="1"/>
                        <a:t>Political</a:t>
                      </a:r>
                      <a:endParaRPr lang="en-AU" sz="1600"/>
                    </a:p>
                  </a:txBody>
                  <a:tcPr marL="79115" marR="79115" marT="39558" marB="39558" anchor="ctr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Import regulations and trade policies affect flower supply costs, especially post-Brexit.</a:t>
                      </a:r>
                    </a:p>
                  </a:txBody>
                  <a:tcPr marL="79115" marR="79115" marT="39558" marB="39558" anchor="ctr"/>
                </a:tc>
                <a:extLst>
                  <a:ext uri="{0D108BD9-81ED-4DB2-BD59-A6C34878D82A}">
                    <a16:rowId xmlns:a16="http://schemas.microsoft.com/office/drawing/2014/main" val="1908035094"/>
                  </a:ext>
                </a:extLst>
              </a:tr>
              <a:tr h="553807">
                <a:tc>
                  <a:txBody>
                    <a:bodyPr/>
                    <a:lstStyle/>
                    <a:p>
                      <a:r>
                        <a:rPr lang="en-AU" sz="1600" b="1"/>
                        <a:t>Economic</a:t>
                      </a:r>
                      <a:endParaRPr lang="en-AU" sz="1600"/>
                    </a:p>
                  </a:txBody>
                  <a:tcPr marL="79115" marR="79115" marT="39558" marB="39558" anchor="ctr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Inflation increases prices for flowers, packaging, and utilities, reducing profit margins.</a:t>
                      </a:r>
                    </a:p>
                  </a:txBody>
                  <a:tcPr marL="79115" marR="79115" marT="39558" marB="39558" anchor="ctr"/>
                </a:tc>
                <a:extLst>
                  <a:ext uri="{0D108BD9-81ED-4DB2-BD59-A6C34878D82A}">
                    <a16:rowId xmlns:a16="http://schemas.microsoft.com/office/drawing/2014/main" val="818805798"/>
                  </a:ext>
                </a:extLst>
              </a:tr>
              <a:tr h="791152">
                <a:tc>
                  <a:txBody>
                    <a:bodyPr/>
                    <a:lstStyle/>
                    <a:p>
                      <a:r>
                        <a:rPr lang="en-AU" sz="1600" b="1"/>
                        <a:t>Social</a:t>
                      </a:r>
                      <a:endParaRPr lang="en-AU" sz="1600"/>
                    </a:p>
                  </a:txBody>
                  <a:tcPr marL="79115" marR="79115" marT="39558" marB="39558"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Growing demand for </a:t>
                      </a:r>
                      <a:r>
                        <a:rPr lang="en-US" sz="1600" b="1" dirty="0"/>
                        <a:t>eco-friendly</a:t>
                      </a:r>
                      <a:r>
                        <a:rPr lang="en-US" sz="1600" dirty="0"/>
                        <a:t> and </a:t>
                      </a:r>
                      <a:r>
                        <a:rPr lang="en-US" sz="1600" b="1" dirty="0"/>
                        <a:t>sustainable</a:t>
                      </a:r>
                      <a:r>
                        <a:rPr lang="en-US" sz="1600" dirty="0"/>
                        <a:t> products aligns with Green Haven’s values. However, changing consumer habits </a:t>
                      </a:r>
                      <a:r>
                        <a:rPr lang="en-US" sz="1600" dirty="0" err="1"/>
                        <a:t>favour</a:t>
                      </a:r>
                      <a:r>
                        <a:rPr lang="en-US" sz="1600" dirty="0"/>
                        <a:t> </a:t>
                      </a:r>
                      <a:r>
                        <a:rPr lang="en-US" sz="1600" b="1" dirty="0"/>
                        <a:t>online convenience</a:t>
                      </a:r>
                      <a:r>
                        <a:rPr lang="en-US" sz="1600" dirty="0"/>
                        <a:t>.</a:t>
                      </a:r>
                    </a:p>
                  </a:txBody>
                  <a:tcPr marL="79115" marR="79115" marT="39558" marB="39558" anchor="ctr"/>
                </a:tc>
                <a:extLst>
                  <a:ext uri="{0D108BD9-81ED-4DB2-BD59-A6C34878D82A}">
                    <a16:rowId xmlns:a16="http://schemas.microsoft.com/office/drawing/2014/main" val="4123550949"/>
                  </a:ext>
                </a:extLst>
              </a:tr>
              <a:tr h="791152">
                <a:tc>
                  <a:txBody>
                    <a:bodyPr/>
                    <a:lstStyle/>
                    <a:p>
                      <a:r>
                        <a:rPr lang="en-AU" sz="1600" b="1"/>
                        <a:t>Technological</a:t>
                      </a:r>
                      <a:endParaRPr lang="en-AU" sz="1600"/>
                    </a:p>
                  </a:txBody>
                  <a:tcPr marL="79115" marR="79115" marT="39558" marB="39558" anchor="ctr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Digital marketing and e-commerce platforms are key competitors’ strengths; Green Haven’s outdated website is a weakness.</a:t>
                      </a:r>
                    </a:p>
                  </a:txBody>
                  <a:tcPr marL="79115" marR="79115" marT="39558" marB="39558" anchor="ctr"/>
                </a:tc>
                <a:extLst>
                  <a:ext uri="{0D108BD9-81ED-4DB2-BD59-A6C34878D82A}">
                    <a16:rowId xmlns:a16="http://schemas.microsoft.com/office/drawing/2014/main" val="2329220655"/>
                  </a:ext>
                </a:extLst>
              </a:tr>
              <a:tr h="791152">
                <a:tc>
                  <a:txBody>
                    <a:bodyPr/>
                    <a:lstStyle/>
                    <a:p>
                      <a:r>
                        <a:rPr lang="en-AU" sz="1600" b="1"/>
                        <a:t>Environmental</a:t>
                      </a:r>
                      <a:endParaRPr lang="en-AU" sz="1600"/>
                    </a:p>
                  </a:txBody>
                  <a:tcPr marL="79115" marR="79115" marT="39558" marB="39558" anchor="ctr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Climate change and supply chain disruptions affect availability and cost of imported flowers. Sustainability expectations continue to rise.</a:t>
                      </a:r>
                    </a:p>
                  </a:txBody>
                  <a:tcPr marL="79115" marR="79115" marT="39558" marB="39558" anchor="ctr"/>
                </a:tc>
                <a:extLst>
                  <a:ext uri="{0D108BD9-81ED-4DB2-BD59-A6C34878D82A}">
                    <a16:rowId xmlns:a16="http://schemas.microsoft.com/office/drawing/2014/main" val="2045427450"/>
                  </a:ext>
                </a:extLst>
              </a:tr>
              <a:tr h="553807">
                <a:tc>
                  <a:txBody>
                    <a:bodyPr/>
                    <a:lstStyle/>
                    <a:p>
                      <a:r>
                        <a:rPr lang="en-AU" sz="1600" b="1"/>
                        <a:t>Legal</a:t>
                      </a:r>
                      <a:endParaRPr lang="en-AU" sz="1600"/>
                    </a:p>
                  </a:txBody>
                  <a:tcPr marL="79115" marR="79115" marT="39558" marB="39558"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Compliance with environmental packaging laws and employment regulations adds operational costs.</a:t>
                      </a:r>
                    </a:p>
                  </a:txBody>
                  <a:tcPr marL="79115" marR="79115" marT="39558" marB="39558" anchor="ctr"/>
                </a:tc>
                <a:extLst>
                  <a:ext uri="{0D108BD9-81ED-4DB2-BD59-A6C34878D82A}">
                    <a16:rowId xmlns:a16="http://schemas.microsoft.com/office/drawing/2014/main" val="30183409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u="sng">
                <a:latin typeface="Arial" panose="020B0604020202020204" pitchFamily="34" charset="0"/>
                <a:cs typeface="Arial" panose="020B0604020202020204" pitchFamily="34" charset="0"/>
              </a:rPr>
              <a:t>Critique of the Cause-and-Effect Model</a:t>
            </a:r>
            <a:endParaRPr lang="en-GB" sz="28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BBCF1A0-9577-4955-AFA1-E276C7E146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09563" y="2160589"/>
            <a:ext cx="4064439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Definition: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Analytical tool (developed by Ishikawa, 1968) used to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identify root causes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a problem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Structure: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“Fishbone” diagram </a:t>
            </a:r>
            <a:r>
              <a:rPr kumimoji="0" lang="en-US" altLang="en-US" sz="1300" b="0" i="0" u="none" strike="noStrike" cap="none" normalizeH="0" baseline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categorises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causes under key headings (e.g., People, Process, Equipment, Environment, Materials, Management)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Purpose: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Helps explore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all possible causes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behind a specific problem before making decisions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Benefits:</a:t>
            </a:r>
            <a:endParaRPr kumimoji="0" lang="en-US" altLang="en-US" sz="1300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Encourages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systematic problem-solving</a:t>
            </a:r>
            <a:endParaRPr kumimoji="0" lang="en-US" altLang="en-US" sz="1300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Promotes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team-based analysis</a:t>
            </a:r>
            <a:endParaRPr kumimoji="0" lang="en-US" altLang="en-US" sz="1300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Highlights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interrelationships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among causes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Criticisms:</a:t>
            </a:r>
            <a:endParaRPr kumimoji="0" lang="en-US" altLang="en-US" sz="1300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Can be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subjective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based on opinions rather than data</a:t>
            </a:r>
          </a:p>
          <a:p>
            <a:pPr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May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oversimplify complex problems</a:t>
            </a:r>
            <a:endParaRPr kumimoji="0" lang="en-US" altLang="en-US" sz="1300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Requires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accurate information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be truly effective</a:t>
            </a:r>
          </a:p>
          <a:p>
            <a:pPr mar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300" b="0" i="0" u="none" strike="noStrike" cap="none" normalizeH="0" baseline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Chemical formulae are written on paper">
            <a:extLst>
              <a:ext uri="{FF2B5EF4-FFF2-40B4-BE49-F238E27FC236}">
                <a16:creationId xmlns:a16="http://schemas.microsoft.com/office/drawing/2014/main" id="{6C7FF0FB-C7B1-BD5D-7CC3-2B6EC24C04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647" r="28103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Applying the Cause-and-Effect (Fishbone) Model to Green Haven Florists</a:t>
            </a:r>
            <a:endParaRPr lang="en-GB" sz="3200" b="1" dirty="0"/>
          </a:p>
        </p:txBody>
      </p:sp>
      <p:pic>
        <p:nvPicPr>
          <p:cNvPr id="6146" name="Picture 2" descr="Generated image">
            <a:extLst>
              <a:ext uri="{FF2B5EF4-FFF2-40B4-BE49-F238E27FC236}">
                <a16:creationId xmlns:a16="http://schemas.microsoft.com/office/drawing/2014/main" id="{DF5F96FF-2AE9-4E3F-97A3-B6930C7DAAC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496" y="1310646"/>
            <a:ext cx="7299476" cy="4866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Summary of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Key Finding 1: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 faces a 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30% decline in in-store sales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driven by both internal and external pressures.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Key Finding 2: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Internal challenges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include limited digital skills, outdated systems, and slow adaptation to online trends.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Key Finding 3: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External pressures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—such as inflation, online competition, and declining high street activity—are reducing profitability.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Key Finding 4: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PESTEL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Cause-and-Effect analyses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reveal that sustainable recovery depends on 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digital transformation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strategic adaptation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B9B4981-CCE3-4274-9FC0-128CAA24EE4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4" y="2160589"/>
            <a:ext cx="8596668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BBC News. (2024)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 inflation and small business costs update.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 at: https://www.bbc.co.uk/news/business (Accessed: 10 October 2025).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Review. (2023)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Root Cause Analysis in Small Business Management.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 at: 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https://hbr.org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October 2025).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Ishikawa, K. (1968)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Guide to Quality Control.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Tokyo: Asian Productivity Organization.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Johnson, G., Scholes, K. and Whittington, R. (2017)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Exploring Strategy.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11th </a:t>
            </a:r>
            <a:r>
              <a:rPr kumimoji="0" lang="en-US" altLang="en-US" b="0" i="0" u="none" strike="noStrike" cap="none" normalizeH="0" baseline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 Education.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Kotler, P. and Keller, K. (2022)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Marketing Management.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16th </a:t>
            </a:r>
            <a:r>
              <a:rPr kumimoji="0" lang="en-US" altLang="en-US" b="0" i="0" u="none" strike="noStrike" cap="none" normalizeH="0" baseline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 Education.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Slack, N. and Brandon-Jones, A. (2020)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Operations Management.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10th </a:t>
            </a:r>
            <a:r>
              <a:rPr kumimoji="0" lang="en-US" altLang="en-US" b="0" i="0" u="none" strike="noStrike" cap="none" normalizeH="0" baseline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 Education.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2214</Words>
  <Application>Microsoft Office PowerPoint</Application>
  <PresentationFormat>Widescreen</PresentationFormat>
  <Paragraphs>166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PowerPoint Presentation</vt:lpstr>
      <vt:lpstr>Green Haven Florists – Problem Solving and Decision-Making Presentation-Overview</vt:lpstr>
      <vt:lpstr>Overview of Green Haven Florists</vt:lpstr>
      <vt:lpstr>Problems Green Haven Florists Are Facing-Identifying the Problems at Green Haven Florists</vt:lpstr>
      <vt:lpstr>PowerPoint Presentation</vt:lpstr>
      <vt:lpstr>Critique of the PESTEL Framework</vt:lpstr>
      <vt:lpstr>PESTEL Analysis: External Factors Affecting Green Haven Florists</vt:lpstr>
      <vt:lpstr>Critique of the Cause-and-Effect Model</vt:lpstr>
      <vt:lpstr>PowerPoint Presentation</vt:lpstr>
      <vt:lpstr>Summary of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Unigenius Consultants</cp:lastModifiedBy>
  <cp:revision>92</cp:revision>
  <dcterms:created xsi:type="dcterms:W3CDTF">2024-01-29T11:42:05Z</dcterms:created>
  <dcterms:modified xsi:type="dcterms:W3CDTF">2025-10-15T18:02:59Z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