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60" r:id="rId5"/>
    <p:sldId id="261" r:id="rId6"/>
    <p:sldId id="264" r:id="rId7"/>
    <p:sldId id="265" r:id="rId8"/>
    <p:sldId id="267" r:id="rId9"/>
    <p:sldId id="268" r:id="rId10"/>
    <p:sldId id="266"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Светъл стил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Светъл стил 2 - Акцент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0E3BC81-1769-4051-A348-07BEDCFF5C90}"/>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6B59A544-2035-4858-B6A6-99263D0AC2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29577600-4CAA-4F68-994D-F7EE3A971753}"/>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926926EA-BEED-4175-A5FD-B412E686448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943B1454-FC53-4E6F-B721-6D9E694A28D6}"/>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25980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CB515AA-6F14-420E-A185-AEA8CE6DC77C}"/>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5AE6BCC4-0BD8-45CE-AFEB-549B5532DF6D}"/>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A4990DDF-EE05-4C6C-A6F9-0A952CCA637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1B5BA24B-8A36-4617-AADC-43E2D51EC43E}"/>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1CC59841-BC89-4552-8301-266AC70D0B6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3819051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489CECD-36D1-4596-AE7D-A88AB23F4B9B}"/>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FEFB298F-62C1-4D1E-9F17-D0E68568A5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4F437A4C-B08C-4D97-A9A1-9B7E5D3C2444}"/>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4D72DD66-EFA9-4D2A-852E-D2AD56146D18}"/>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F9B637AB-7628-46F9-8AE4-B4016D64FE35}"/>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3676597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8FF57C1-1A08-4C64-AFFD-3CEF80D84643}"/>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B92E3EAD-0802-4668-AE8C-249558B0266D}"/>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9B3AF398-05AF-47FB-924B-73C9215A462B}"/>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C658FB7-7AEB-476D-8D0B-F6562B99BAD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2E605EE2-5276-49EA-B158-AEE6CE6FA787}"/>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6F83C2E2-7963-4819-9BBE-88C9305BAB2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75866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666CFD4-E801-4F37-8C14-0CDB2A5DC74F}"/>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3B47AB6D-7EEF-4CC8-B0A0-4D0F48BC19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CE586F5D-1EE0-4B08-BE88-0B632B308CE5}"/>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D9C0B178-2B59-4F3E-BAC6-DCD1049BA8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535FB7C0-3AE4-4D49-9AFD-6EE65B4218C8}"/>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8628F351-A87E-4336-93C1-DACB93A4E1A9}"/>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8" name="Контейнер за долния колонтитул 7">
            <a:extLst>
              <a:ext uri="{FF2B5EF4-FFF2-40B4-BE49-F238E27FC236}">
                <a16:creationId xmlns:a16="http://schemas.microsoft.com/office/drawing/2014/main" id="{5A8D500D-6363-4BFD-A202-1B69347D2CBF}"/>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40C80113-EF87-47B0-B538-8D76F0A04A42}"/>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417748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B14798C-A702-4DB2-9DD5-630DCA2533C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8A3E7F8A-DC6E-4208-A411-EB78B38A1F6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4" name="Контейнер за долния колонтитул 3">
            <a:extLst>
              <a:ext uri="{FF2B5EF4-FFF2-40B4-BE49-F238E27FC236}">
                <a16:creationId xmlns:a16="http://schemas.microsoft.com/office/drawing/2014/main" id="{69A5F7DC-4808-4166-A6B4-DD4136E41E0E}"/>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832F3E6D-EFEA-4265-A338-2BE0785344E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258688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2ECA9B9B-0ACD-45E3-94AF-439577EFECE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3" name="Контейнер за долния колонтитул 2">
            <a:extLst>
              <a:ext uri="{FF2B5EF4-FFF2-40B4-BE49-F238E27FC236}">
                <a16:creationId xmlns:a16="http://schemas.microsoft.com/office/drawing/2014/main" id="{1C845F35-EA96-461C-B0F7-0CAEDBDD6D93}"/>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6E661842-6817-46EF-A18C-F256C382B07C}"/>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08502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BFC710F-0D80-4B90-8B47-E89835D718B6}"/>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80B22A7C-4FD9-4E9C-8ABC-633093ABD7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F96FB8B5-CDFE-4019-B1E8-354B8275E9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C3D5AE99-B403-4910-870C-D5D881D1CE3E}"/>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7A7DC06A-AE7A-4C41-9643-90584EC93E3E}"/>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B67AD52B-05DC-44E1-A120-A7C02B667F1D}"/>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279652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65F5BA2-871D-463D-98E8-F603421F45E8}"/>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8FD9849D-EB07-434F-A8C2-2B0447A515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6B5099A0-1507-420D-AB6D-51EBF87EE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B2AD12B0-0925-4F2D-959B-92FF0AF9FDA0}"/>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2ED0FFE3-C7F6-41F7-8C6E-4E01E9533EB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E1FA6DE5-CC78-4EDC-BD69-88F4C924C62E}"/>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81273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7C1E2A8-368A-48C5-82D3-68604ECF3E34}"/>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06649163-DFC1-45A1-A7F9-250C4A873C0D}"/>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69B81493-905C-4517-873D-C1ABEFA0B90E}"/>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2184DBF2-9EC7-4679-B5AE-03A4A989ECA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AC8E70BD-FAD8-45C1-ACF4-B8FB19B00D31}"/>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195171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C22053E4-16F6-4442-BEF8-5A14ADCC43C1}"/>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BD7B5C65-C4F6-40F5-9C30-4EE9920806E1}"/>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8DB87A80-90B0-4E0D-949C-8D70300E7714}"/>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9616E115-7EA0-4DFC-9BF8-40DF85C642F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1A567AA-7796-4A81-ADC6-444D723EF22E}"/>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4287940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B122D876-13E8-4650-96D5-1474C9502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AA18AE6A-2C68-4546-9EDF-8018DE92F2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BF7C5C37-7176-4BAD-B751-5F3EFC4A53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3783753A-3381-46DD-8C51-ABF2427FC1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4F1E214B-630F-46FF-8075-EF28274CA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6D600B-6454-490F-877F-642DDE2E0528}" type="slidenum">
              <a:rPr lang="en-GB" smtClean="0"/>
              <a:t>‹#›</a:t>
            </a:fld>
            <a:endParaRPr lang="en-GB"/>
          </a:p>
        </p:txBody>
      </p:sp>
    </p:spTree>
    <p:extLst>
      <p:ext uri="{BB962C8B-B14F-4D97-AF65-F5344CB8AC3E}">
        <p14:creationId xmlns:p14="http://schemas.microsoft.com/office/powerpoint/2010/main" val="1438056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blogthinkbig.com/espana-preparada-para-la-cuarta-revolucion-industria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tackoverflow.com/jobs/companies/conclusion-it"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B547353-F473-4057-BE90-F947183D23CF}"/>
              </a:ext>
            </a:extLst>
          </p:cNvPr>
          <p:cNvSpPr>
            <a:spLocks noGrp="1"/>
          </p:cNvSpPr>
          <p:nvPr>
            <p:ph type="ctrTitle"/>
          </p:nvPr>
        </p:nvSpPr>
        <p:spPr>
          <a:xfrm>
            <a:off x="648930" y="629266"/>
            <a:ext cx="3651466" cy="2022494"/>
          </a:xfrm>
        </p:spPr>
        <p:txBody>
          <a:bodyPr vert="horz" lIns="91440" tIns="45720" rIns="91440" bIns="45720" rtlCol="0" anchor="ctr">
            <a:normAutofit/>
          </a:bodyPr>
          <a:lstStyle/>
          <a:p>
            <a:r>
              <a:rPr lang="en-US" b="1" spc="-150" dirty="0">
                <a:solidFill>
                  <a:srgbClr val="0070C0"/>
                </a:solidFill>
                <a:latin typeface="Arial" panose="020B0604020202020204" pitchFamily="34" charset="0"/>
                <a:cs typeface="Arial" panose="020B0604020202020204" pitchFamily="34" charset="0"/>
              </a:rPr>
              <a:t>Welcome</a:t>
            </a:r>
            <a:br>
              <a:rPr lang="en-US" sz="2800" b="1" dirty="0"/>
            </a:br>
            <a:endParaRPr lang="en-US" sz="2800" b="1" dirty="0"/>
          </a:p>
        </p:txBody>
      </p:sp>
      <p:sp>
        <p:nvSpPr>
          <p:cNvPr id="3" name="Подзаглавие 2">
            <a:extLst>
              <a:ext uri="{FF2B5EF4-FFF2-40B4-BE49-F238E27FC236}">
                <a16:creationId xmlns:a16="http://schemas.microsoft.com/office/drawing/2014/main" id="{19D0B9C2-E456-41F0-A90D-23BDD05A028A}"/>
              </a:ext>
            </a:extLst>
          </p:cNvPr>
          <p:cNvSpPr>
            <a:spLocks noGrp="1"/>
          </p:cNvSpPr>
          <p:nvPr>
            <p:ph type="subTitle" idx="1"/>
          </p:nvPr>
        </p:nvSpPr>
        <p:spPr>
          <a:xfrm>
            <a:off x="648931" y="2873829"/>
            <a:ext cx="3651466" cy="3605348"/>
          </a:xfrm>
        </p:spPr>
        <p:txBody>
          <a:bodyPr vert="horz" lIns="91440" tIns="45720" rIns="91440" bIns="45720" rtlCol="0">
            <a:normAutofit/>
          </a:bodyPr>
          <a:lstStyle/>
          <a:p>
            <a:pPr indent="-228600" algn="l">
              <a:buFont typeface="Arial" panose="020B0604020202020204" pitchFamily="34" charset="0"/>
              <a:buChar char="•"/>
            </a:pPr>
            <a:endParaRPr lang="en-US" sz="1800" b="1" dirty="0"/>
          </a:p>
          <a:p>
            <a:pPr>
              <a:lnSpc>
                <a:spcPct val="100000"/>
              </a:lnSpc>
            </a:pPr>
            <a:r>
              <a:rPr lang="en-US" sz="1800" b="1" dirty="0">
                <a:solidFill>
                  <a:srgbClr val="7030A0"/>
                </a:solidFill>
                <a:latin typeface="Arial" panose="020B0604020202020204" pitchFamily="34" charset="0"/>
                <a:cs typeface="Arial" panose="020B0604020202020204" pitchFamily="34" charset="0"/>
              </a:rPr>
              <a:t>BA International Hotel    Management</a:t>
            </a:r>
          </a:p>
          <a:p>
            <a:pPr>
              <a:lnSpc>
                <a:spcPct val="100000"/>
              </a:lnSpc>
            </a:pPr>
            <a:r>
              <a:rPr lang="en-US" sz="1800" b="1" dirty="0">
                <a:solidFill>
                  <a:srgbClr val="7030A0"/>
                </a:solidFill>
                <a:latin typeface="Arial" panose="020B0604020202020204" pitchFamily="34" charset="0"/>
                <a:cs typeface="Arial" panose="020B0604020202020204" pitchFamily="34" charset="0"/>
              </a:rPr>
              <a:t>Financial Management for The Hotel Industry</a:t>
            </a:r>
          </a:p>
          <a:p>
            <a:pPr>
              <a:lnSpc>
                <a:spcPct val="100000"/>
              </a:lnSpc>
            </a:pPr>
            <a:r>
              <a:rPr lang="en-US" sz="1800" b="1" dirty="0">
                <a:solidFill>
                  <a:srgbClr val="7030A0"/>
                </a:solidFill>
                <a:latin typeface="Arial" panose="020B0604020202020204" pitchFamily="34" charset="0"/>
                <a:cs typeface="Arial" panose="020B0604020202020204" pitchFamily="34" charset="0"/>
              </a:rPr>
              <a:t>M5XD1922</a:t>
            </a:r>
          </a:p>
          <a:p>
            <a:pPr>
              <a:lnSpc>
                <a:spcPct val="100000"/>
              </a:lnSpc>
            </a:pPr>
            <a:r>
              <a:rPr lang="en-US" sz="1800" b="1" dirty="0">
                <a:solidFill>
                  <a:srgbClr val="7030A0"/>
                </a:solidFill>
                <a:latin typeface="Arial" panose="020B0604020202020204" pitchFamily="34" charset="0"/>
                <a:cs typeface="Arial" panose="020B0604020202020204" pitchFamily="34" charset="0"/>
              </a:rPr>
              <a:t>Lecturer: Dr. David Jenkins</a:t>
            </a:r>
          </a:p>
          <a:p>
            <a:pPr>
              <a:lnSpc>
                <a:spcPct val="100000"/>
              </a:lnSpc>
            </a:pPr>
            <a:r>
              <a:rPr lang="en-US" sz="1800" b="1" dirty="0">
                <a:solidFill>
                  <a:srgbClr val="7030A0"/>
                </a:solidFill>
                <a:latin typeface="Arial" panose="020B0604020202020204" pitchFamily="34" charset="0"/>
                <a:cs typeface="Arial" panose="020B0604020202020204" pitchFamily="34" charset="0"/>
              </a:rPr>
              <a:t>Student: </a:t>
            </a:r>
            <a:r>
              <a:rPr lang="en-US" sz="1800" b="1" dirty="0" err="1">
                <a:solidFill>
                  <a:srgbClr val="7030A0"/>
                </a:solidFill>
                <a:latin typeface="Arial" panose="020B0604020202020204" pitchFamily="34" charset="0"/>
                <a:cs typeface="Arial" panose="020B0604020202020204" pitchFamily="34" charset="0"/>
              </a:rPr>
              <a:t>Monuar</a:t>
            </a:r>
            <a:r>
              <a:rPr lang="en-US" sz="1800" b="1" dirty="0">
                <a:solidFill>
                  <a:srgbClr val="7030A0"/>
                </a:solidFill>
                <a:latin typeface="Arial" panose="020B0604020202020204" pitchFamily="34" charset="0"/>
                <a:cs typeface="Arial" panose="020B0604020202020204" pitchFamily="34" charset="0"/>
              </a:rPr>
              <a:t> Moni</a:t>
            </a:r>
          </a:p>
          <a:p>
            <a:pPr>
              <a:lnSpc>
                <a:spcPct val="100000"/>
              </a:lnSpc>
            </a:pPr>
            <a:r>
              <a:rPr lang="en-US" sz="1800" b="1" dirty="0">
                <a:solidFill>
                  <a:srgbClr val="7030A0"/>
                </a:solidFill>
                <a:latin typeface="Arial" panose="020B0604020202020204" pitchFamily="34" charset="0"/>
                <a:cs typeface="Arial" panose="020B0604020202020204" pitchFamily="34" charset="0"/>
              </a:rPr>
              <a:t>(1818185)</a:t>
            </a:r>
          </a:p>
        </p:txBody>
      </p:sp>
      <p:pic>
        <p:nvPicPr>
          <p:cNvPr id="5" name="Картина 4">
            <a:extLst>
              <a:ext uri="{FF2B5EF4-FFF2-40B4-BE49-F238E27FC236}">
                <a16:creationId xmlns:a16="http://schemas.microsoft.com/office/drawing/2014/main" id="{91387250-7B39-456C-9E59-BEE04B340FCC}"/>
              </a:ext>
            </a:extLst>
          </p:cNvPr>
          <p:cNvPicPr>
            <a:picLocks noChangeAspect="1"/>
          </p:cNvPicPr>
          <p:nvPr/>
        </p:nvPicPr>
        <p:blipFill rotWithShape="1">
          <a:blip r:embed="rId2">
            <a:extLst>
              <a:ext uri="{28A0092B-C50C-407E-A947-70E740481C1C}">
                <a14:useLocalDpi xmlns:a14="http://schemas.microsoft.com/office/drawing/2010/main" val="0"/>
              </a:ext>
            </a:extLst>
          </a:blip>
          <a:srcRect t="1275" r="-2" b="2129"/>
          <a:stretch/>
        </p:blipFill>
        <p:spPr>
          <a:xfrm>
            <a:off x="4639056" y="10"/>
            <a:ext cx="7552944" cy="6857990"/>
          </a:xfrm>
          <a:prstGeom prst="rect">
            <a:avLst/>
          </a:prstGeom>
          <a:effectLst/>
        </p:spPr>
      </p:pic>
    </p:spTree>
    <p:extLst>
      <p:ext uri="{BB962C8B-B14F-4D97-AF65-F5344CB8AC3E}">
        <p14:creationId xmlns:p14="http://schemas.microsoft.com/office/powerpoint/2010/main" val="2777609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29A89F3-6B3B-42FF-B6E8-84708C7C4832}"/>
              </a:ext>
            </a:extLst>
          </p:cNvPr>
          <p:cNvSpPr>
            <a:spLocks noGrp="1"/>
          </p:cNvSpPr>
          <p:nvPr>
            <p:ph type="title"/>
          </p:nvPr>
        </p:nvSpPr>
        <p:spPr>
          <a:xfrm>
            <a:off x="589560" y="856180"/>
            <a:ext cx="4560584" cy="1128068"/>
          </a:xfrm>
        </p:spPr>
        <p:txBody>
          <a:bodyPr anchor="ctr">
            <a:normAutofit/>
          </a:bodyPr>
          <a:lstStyle/>
          <a:p>
            <a:pPr algn="ctr"/>
            <a:r>
              <a:rPr lang="en-GB" sz="3600" dirty="0">
                <a:ln w="0"/>
                <a:solidFill>
                  <a:srgbClr val="7030A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br>
              <a:rPr lang="en-GB" sz="3700" dirty="0">
                <a:latin typeface="Arial" panose="020B0604020202020204" pitchFamily="34" charset="0"/>
                <a:cs typeface="Arial" panose="020B0604020202020204" pitchFamily="34" charset="0"/>
              </a:rPr>
            </a:br>
            <a:endParaRPr lang="en-GB" sz="3700" dirty="0"/>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609D08CC-449D-4082-858A-04AA930AF513}"/>
              </a:ext>
            </a:extLst>
          </p:cNvPr>
          <p:cNvSpPr>
            <a:spLocks noGrp="1"/>
          </p:cNvSpPr>
          <p:nvPr>
            <p:ph idx="1"/>
          </p:nvPr>
        </p:nvSpPr>
        <p:spPr>
          <a:xfrm>
            <a:off x="590719" y="2330505"/>
            <a:ext cx="4803113" cy="3979585"/>
          </a:xfrm>
        </p:spPr>
        <p:txBody>
          <a:bodyPr anchor="ctr">
            <a:normAutofit lnSpcReduction="10000"/>
          </a:bodyPr>
          <a:lstStyle/>
          <a:p>
            <a:endParaRPr lang="en-GB" sz="1900" dirty="0">
              <a:latin typeface="Arial" panose="020B0604020202020204" pitchFamily="34" charset="0"/>
              <a:cs typeface="Arial" panose="020B0604020202020204" pitchFamily="34" charset="0"/>
            </a:endParaRPr>
          </a:p>
          <a:p>
            <a:r>
              <a:rPr lang="en-GB" sz="20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Ratio analysis is an important method of financial analysis that seeks to identify the financial strengths and weaknesses of companies, properly establishing the relationship between the various balance sheet items and the profit and loss account, as well as a meaningful understanding of the financial position and results of the company and how to make management decisions for the future development and positions of the company</a:t>
            </a:r>
            <a:r>
              <a:rPr lang="en-GB" sz="19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a:t>
            </a:r>
          </a:p>
          <a:p>
            <a:endParaRPr lang="en-GB" sz="1900" dirty="0"/>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Картина 10" descr="Картина, която съдържа храна&#10;&#10;Описанието е генерирано автоматично">
            <a:extLst>
              <a:ext uri="{FF2B5EF4-FFF2-40B4-BE49-F238E27FC236}">
                <a16:creationId xmlns:a16="http://schemas.microsoft.com/office/drawing/2014/main" id="{D8E68238-8BD7-4BF5-868C-3E0066B380E6}"/>
              </a:ext>
            </a:extLst>
          </p:cNvPr>
          <p:cNvPicPr>
            <a:picLocks noChangeAspect="1"/>
          </p:cNvPicPr>
          <p:nvPr/>
        </p:nvPicPr>
        <p:blipFill rotWithShape="1">
          <a:blip r:embed="rId2">
            <a:extLst>
              <a:ext uri="{28A0092B-C50C-407E-A947-70E740481C1C}">
                <a14:useLocalDpi xmlns:a14="http://schemas.microsoft.com/office/drawing/2010/main" val="0"/>
              </a:ext>
            </a:extLst>
          </a:blip>
          <a:srcRect l="7673" r="2" b="2"/>
          <a:stretch/>
        </p:blipFill>
        <p:spPr>
          <a:xfrm>
            <a:off x="5977788" y="799352"/>
            <a:ext cx="5425410" cy="5259296"/>
          </a:xfrm>
          <a:prstGeom prst="rect">
            <a:avLst/>
          </a:prstGeom>
        </p:spPr>
      </p:pic>
    </p:spTree>
    <p:extLst>
      <p:ext uri="{BB962C8B-B14F-4D97-AF65-F5344CB8AC3E}">
        <p14:creationId xmlns:p14="http://schemas.microsoft.com/office/powerpoint/2010/main" val="154075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Заглавие 3">
            <a:extLst>
              <a:ext uri="{FF2B5EF4-FFF2-40B4-BE49-F238E27FC236}">
                <a16:creationId xmlns:a16="http://schemas.microsoft.com/office/drawing/2014/main" id="{99B15C43-02EF-4465-87B2-3DD8D75913EF}"/>
              </a:ext>
            </a:extLst>
          </p:cNvPr>
          <p:cNvSpPr>
            <a:spLocks noGrp="1"/>
          </p:cNvSpPr>
          <p:nvPr>
            <p:ph type="title"/>
          </p:nvPr>
        </p:nvSpPr>
        <p:spPr>
          <a:xfrm>
            <a:off x="645064" y="739357"/>
            <a:ext cx="4282983" cy="575600"/>
          </a:xfrm>
        </p:spPr>
        <p:txBody>
          <a:bodyPr vert="horz" lIns="91440" tIns="45720" rIns="91440" bIns="45720" rtlCol="0" anchor="b">
            <a:noAutofit/>
          </a:bodyPr>
          <a:lstStyle/>
          <a:p>
            <a:pPr algn="ctr"/>
            <a:r>
              <a:rPr lang="en-US" sz="3600" kern="1200" dirty="0">
                <a:solidFill>
                  <a:srgbClr val="7030A0"/>
                </a:solidFill>
                <a:latin typeface="Arial" panose="020B0604020202020204" pitchFamily="34" charset="0"/>
                <a:cs typeface="Arial" panose="020B0604020202020204" pitchFamily="34" charset="0"/>
              </a:rPr>
              <a:t>Company Profile</a:t>
            </a:r>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 контейнер 5">
            <a:extLst>
              <a:ext uri="{FF2B5EF4-FFF2-40B4-BE49-F238E27FC236}">
                <a16:creationId xmlns:a16="http://schemas.microsoft.com/office/drawing/2014/main" id="{B9961EED-3090-4046-B37F-BEE0F271D4CF}"/>
              </a:ext>
            </a:extLst>
          </p:cNvPr>
          <p:cNvSpPr>
            <a:spLocks noGrp="1"/>
          </p:cNvSpPr>
          <p:nvPr>
            <p:ph type="body" sz="half" idx="2"/>
          </p:nvPr>
        </p:nvSpPr>
        <p:spPr>
          <a:xfrm>
            <a:off x="645066" y="2031101"/>
            <a:ext cx="4282984" cy="3511943"/>
          </a:xfrm>
        </p:spPr>
        <p:txBody>
          <a:bodyPr vert="horz" lIns="91440" tIns="45720" rIns="91440" bIns="45720" rtlCol="0" anchor="ctr">
            <a:normAutofit lnSpcReduction="10000"/>
          </a:bodyPr>
          <a:lstStyle/>
          <a:p>
            <a:pPr indent="-228600">
              <a:buFont typeface="Arial" panose="020B0604020202020204" pitchFamily="34" charset="0"/>
              <a:buChar char="•"/>
            </a:pPr>
            <a:r>
              <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Rangemaster plc is a manufacturing company that produces and supplies catering equipment for hotels, restaurants and public houses in the UK.</a:t>
            </a:r>
          </a:p>
          <a:p>
            <a:pPr indent="-228600">
              <a:buFont typeface="Arial" panose="020B0604020202020204" pitchFamily="34" charset="0"/>
              <a:buChar char="•"/>
            </a:pPr>
            <a:r>
              <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All purchases and sales are made on a credit basis. </a:t>
            </a:r>
          </a:p>
          <a:p>
            <a:pPr indent="-228600">
              <a:buFont typeface="Arial" panose="020B0604020202020204" pitchFamily="34" charset="0"/>
              <a:buChar char="•"/>
            </a:pPr>
            <a:r>
              <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We have a statement of financial position and statement of comprehensive income, respectively, for the two years 2019 and 2018. Given the financial results of the company, we can make an initial analysis of the status and trends of the company experienced during this period.</a:t>
            </a:r>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Контейнер за съдържание 7" descr="Картина, която съдържа кухня&#10;&#10;Описанието е генерирано автоматично">
            <a:extLst>
              <a:ext uri="{FF2B5EF4-FFF2-40B4-BE49-F238E27FC236}">
                <a16:creationId xmlns:a16="http://schemas.microsoft.com/office/drawing/2014/main" id="{2E0313A3-FBDD-4340-BD89-42AE253ABFA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6790" y="739357"/>
            <a:ext cx="6184976" cy="5318701"/>
          </a:xfrm>
        </p:spPr>
      </p:pic>
    </p:spTree>
    <p:extLst>
      <p:ext uri="{BB962C8B-B14F-4D97-AF65-F5344CB8AC3E}">
        <p14:creationId xmlns:p14="http://schemas.microsoft.com/office/powerpoint/2010/main" val="115524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лавие 3">
            <a:extLst>
              <a:ext uri="{FF2B5EF4-FFF2-40B4-BE49-F238E27FC236}">
                <a16:creationId xmlns:a16="http://schemas.microsoft.com/office/drawing/2014/main" id="{E045EEBC-DA88-4A6C-8EAD-F2E30E982B40}"/>
              </a:ext>
            </a:extLst>
          </p:cNvPr>
          <p:cNvSpPr>
            <a:spLocks noGrp="1"/>
          </p:cNvSpPr>
          <p:nvPr>
            <p:ph type="title"/>
          </p:nvPr>
        </p:nvSpPr>
        <p:spPr>
          <a:xfrm>
            <a:off x="838200" y="365125"/>
            <a:ext cx="10515600" cy="531977"/>
          </a:xfrm>
        </p:spPr>
        <p:txBody>
          <a:bodyPr>
            <a:noAutofit/>
          </a:bodyPr>
          <a:lstStyle/>
          <a:p>
            <a:pPr algn="ctr"/>
            <a:r>
              <a:rPr lang="en-GB" sz="3600" dirty="0">
                <a:solidFill>
                  <a:srgbClr val="7030A0"/>
                </a:solidFill>
                <a:latin typeface="Arial" panose="020B0604020202020204" pitchFamily="34" charset="0"/>
                <a:cs typeface="Arial" panose="020B0604020202020204" pitchFamily="34" charset="0"/>
              </a:rPr>
              <a:t>Data analysis and interpretation</a:t>
            </a:r>
          </a:p>
        </p:txBody>
      </p:sp>
      <p:sp>
        <p:nvSpPr>
          <p:cNvPr id="6" name="Текстово поле 5">
            <a:extLst>
              <a:ext uri="{FF2B5EF4-FFF2-40B4-BE49-F238E27FC236}">
                <a16:creationId xmlns:a16="http://schemas.microsoft.com/office/drawing/2014/main" id="{C71DE43A-1AA9-4B97-82F7-F727000BE8E9}"/>
              </a:ext>
            </a:extLst>
          </p:cNvPr>
          <p:cNvSpPr txBox="1"/>
          <p:nvPr/>
        </p:nvSpPr>
        <p:spPr>
          <a:xfrm>
            <a:off x="2403565" y="1132972"/>
            <a:ext cx="7393577"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Liquidity Ratio</a:t>
            </a:r>
          </a:p>
        </p:txBody>
      </p:sp>
      <p:sp>
        <p:nvSpPr>
          <p:cNvPr id="7" name="Текстово поле 6">
            <a:extLst>
              <a:ext uri="{FF2B5EF4-FFF2-40B4-BE49-F238E27FC236}">
                <a16:creationId xmlns:a16="http://schemas.microsoft.com/office/drawing/2014/main" id="{D51178E5-C25C-4818-84C2-B72684FDC89D}"/>
              </a:ext>
            </a:extLst>
          </p:cNvPr>
          <p:cNvSpPr txBox="1"/>
          <p:nvPr/>
        </p:nvSpPr>
        <p:spPr>
          <a:xfrm>
            <a:off x="977462" y="1782223"/>
            <a:ext cx="4822447"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Current Ratio</a:t>
            </a:r>
          </a:p>
        </p:txBody>
      </p:sp>
      <p:sp>
        <p:nvSpPr>
          <p:cNvPr id="8" name="Текстово поле 7">
            <a:extLst>
              <a:ext uri="{FF2B5EF4-FFF2-40B4-BE49-F238E27FC236}">
                <a16:creationId xmlns:a16="http://schemas.microsoft.com/office/drawing/2014/main" id="{8E6A9744-91C3-4326-B90F-1EB231F0237B}"/>
              </a:ext>
            </a:extLst>
          </p:cNvPr>
          <p:cNvSpPr txBox="1"/>
          <p:nvPr/>
        </p:nvSpPr>
        <p:spPr>
          <a:xfrm>
            <a:off x="6714310" y="1869562"/>
            <a:ext cx="4167050"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Quick Ratio</a:t>
            </a:r>
          </a:p>
        </p:txBody>
      </p:sp>
      <p:sp>
        <p:nvSpPr>
          <p:cNvPr id="9" name="Текстово поле 8">
            <a:extLst>
              <a:ext uri="{FF2B5EF4-FFF2-40B4-BE49-F238E27FC236}">
                <a16:creationId xmlns:a16="http://schemas.microsoft.com/office/drawing/2014/main" id="{5D362B1B-C0AA-466A-B03A-38A88E1E5281}"/>
              </a:ext>
            </a:extLst>
          </p:cNvPr>
          <p:cNvSpPr txBox="1"/>
          <p:nvPr/>
        </p:nvSpPr>
        <p:spPr>
          <a:xfrm>
            <a:off x="940526" y="3618411"/>
            <a:ext cx="4349931" cy="1802675"/>
          </a:xfrm>
          <a:prstGeom prst="rect">
            <a:avLst/>
          </a:prstGeom>
          <a:noFill/>
        </p:spPr>
        <p:txBody>
          <a:bodyPr wrap="square" rtlCol="0">
            <a:spAutoFit/>
          </a:bodyPr>
          <a:lstStyle/>
          <a:p>
            <a:endParaRPr lang="en-GB" dirty="0"/>
          </a:p>
        </p:txBody>
      </p:sp>
      <p:graphicFrame>
        <p:nvGraphicFramePr>
          <p:cNvPr id="10" name="Таблица 9">
            <a:extLst>
              <a:ext uri="{FF2B5EF4-FFF2-40B4-BE49-F238E27FC236}">
                <a16:creationId xmlns:a16="http://schemas.microsoft.com/office/drawing/2014/main" id="{4D66AFE5-A4E9-40BE-ACC8-C636E5557E00}"/>
              </a:ext>
            </a:extLst>
          </p:cNvPr>
          <p:cNvGraphicFramePr>
            <a:graphicFrameLocks noGrp="1"/>
          </p:cNvGraphicFramePr>
          <p:nvPr>
            <p:extLst>
              <p:ext uri="{D42A27DB-BD31-4B8C-83A1-F6EECF244321}">
                <p14:modId xmlns:p14="http://schemas.microsoft.com/office/powerpoint/2010/main" val="1579209076"/>
              </p:ext>
            </p:extLst>
          </p:nvPr>
        </p:nvGraphicFramePr>
        <p:xfrm>
          <a:off x="791497" y="2396295"/>
          <a:ext cx="4175233" cy="897135"/>
        </p:xfrm>
        <a:graphic>
          <a:graphicData uri="http://schemas.openxmlformats.org/drawingml/2006/table">
            <a:tbl>
              <a:tblPr>
                <a:tableStyleId>{5C22544A-7EE6-4342-B048-85BDC9FD1C3A}</a:tableStyleId>
              </a:tblPr>
              <a:tblGrid>
                <a:gridCol w="2732997">
                  <a:extLst>
                    <a:ext uri="{9D8B030D-6E8A-4147-A177-3AD203B41FA5}">
                      <a16:colId xmlns:a16="http://schemas.microsoft.com/office/drawing/2014/main" val="3625753849"/>
                    </a:ext>
                  </a:extLst>
                </a:gridCol>
                <a:gridCol w="694690">
                  <a:extLst>
                    <a:ext uri="{9D8B030D-6E8A-4147-A177-3AD203B41FA5}">
                      <a16:colId xmlns:a16="http://schemas.microsoft.com/office/drawing/2014/main" val="3103641488"/>
                    </a:ext>
                  </a:extLst>
                </a:gridCol>
                <a:gridCol w="747546">
                  <a:extLst>
                    <a:ext uri="{9D8B030D-6E8A-4147-A177-3AD203B41FA5}">
                      <a16:colId xmlns:a16="http://schemas.microsoft.com/office/drawing/2014/main" val="2865743144"/>
                    </a:ext>
                  </a:extLst>
                </a:gridCol>
              </a:tblGrid>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Current Ratio</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772630586"/>
                  </a:ext>
                </a:extLst>
              </a:tr>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1.89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1.83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257803122"/>
                  </a:ext>
                </a:extLst>
              </a:tr>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3.63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87007718"/>
                  </a:ext>
                </a:extLst>
              </a:tr>
            </a:tbl>
          </a:graphicData>
        </a:graphic>
      </p:graphicFrame>
      <p:graphicFrame>
        <p:nvGraphicFramePr>
          <p:cNvPr id="12" name="Таблица 11">
            <a:extLst>
              <a:ext uri="{FF2B5EF4-FFF2-40B4-BE49-F238E27FC236}">
                <a16:creationId xmlns:a16="http://schemas.microsoft.com/office/drawing/2014/main" id="{D3C6AFB1-EA2B-42A9-ADF5-274A7F8F6D2E}"/>
              </a:ext>
            </a:extLst>
          </p:cNvPr>
          <p:cNvGraphicFramePr>
            <a:graphicFrameLocks noGrp="1"/>
          </p:cNvGraphicFramePr>
          <p:nvPr>
            <p:extLst>
              <p:ext uri="{D42A27DB-BD31-4B8C-83A1-F6EECF244321}">
                <p14:modId xmlns:p14="http://schemas.microsoft.com/office/powerpoint/2010/main" val="1620132624"/>
              </p:ext>
            </p:extLst>
          </p:nvPr>
        </p:nvGraphicFramePr>
        <p:xfrm>
          <a:off x="6526469" y="2396295"/>
          <a:ext cx="4354891" cy="1008156"/>
        </p:xfrm>
        <a:graphic>
          <a:graphicData uri="http://schemas.openxmlformats.org/drawingml/2006/table">
            <a:tbl>
              <a:tblPr>
                <a:tableStyleId>{5C22544A-7EE6-4342-B048-85BDC9FD1C3A}</a:tableStyleId>
              </a:tblPr>
              <a:tblGrid>
                <a:gridCol w="2350838">
                  <a:extLst>
                    <a:ext uri="{9D8B030D-6E8A-4147-A177-3AD203B41FA5}">
                      <a16:colId xmlns:a16="http://schemas.microsoft.com/office/drawing/2014/main" val="383778773"/>
                    </a:ext>
                  </a:extLst>
                </a:gridCol>
                <a:gridCol w="952746">
                  <a:extLst>
                    <a:ext uri="{9D8B030D-6E8A-4147-A177-3AD203B41FA5}">
                      <a16:colId xmlns:a16="http://schemas.microsoft.com/office/drawing/2014/main" val="3056183973"/>
                    </a:ext>
                  </a:extLst>
                </a:gridCol>
                <a:gridCol w="1051307">
                  <a:extLst>
                    <a:ext uri="{9D8B030D-6E8A-4147-A177-3AD203B41FA5}">
                      <a16:colId xmlns:a16="http://schemas.microsoft.com/office/drawing/2014/main" val="2698263017"/>
                    </a:ext>
                  </a:extLst>
                </a:gridCol>
              </a:tblGrid>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Quick Ratio</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107895480"/>
                  </a:ext>
                </a:extLst>
              </a:tr>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1.23</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1.12</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943362740"/>
                  </a:ext>
                </a:extLst>
              </a:tr>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9.77</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925560259"/>
                  </a:ext>
                </a:extLst>
              </a:tr>
            </a:tbl>
          </a:graphicData>
        </a:graphic>
      </p:graphicFrame>
      <p:sp>
        <p:nvSpPr>
          <p:cNvPr id="13" name="Текстово поле 12">
            <a:extLst>
              <a:ext uri="{FF2B5EF4-FFF2-40B4-BE49-F238E27FC236}">
                <a16:creationId xmlns:a16="http://schemas.microsoft.com/office/drawing/2014/main" id="{F3AEE6FC-2961-43CD-A930-B14275A6E1D0}"/>
              </a:ext>
            </a:extLst>
          </p:cNvPr>
          <p:cNvSpPr txBox="1"/>
          <p:nvPr/>
        </p:nvSpPr>
        <p:spPr>
          <a:xfrm>
            <a:off x="838200" y="5849007"/>
            <a:ext cx="4175233" cy="457200"/>
          </a:xfrm>
          <a:prstGeom prst="rect">
            <a:avLst/>
          </a:prstGeom>
          <a:noFill/>
        </p:spPr>
        <p:txBody>
          <a:bodyPr wrap="square" rtlCol="0">
            <a:spAutoFit/>
          </a:bodyPr>
          <a:lstStyle/>
          <a:p>
            <a:endParaRPr lang="en-GB" dirty="0"/>
          </a:p>
        </p:txBody>
      </p:sp>
      <p:sp>
        <p:nvSpPr>
          <p:cNvPr id="14" name="Текстово поле 13">
            <a:extLst>
              <a:ext uri="{FF2B5EF4-FFF2-40B4-BE49-F238E27FC236}">
                <a16:creationId xmlns:a16="http://schemas.microsoft.com/office/drawing/2014/main" id="{76B05B19-6072-489E-8A47-6F84401AC869}"/>
              </a:ext>
            </a:extLst>
          </p:cNvPr>
          <p:cNvSpPr txBox="1"/>
          <p:nvPr/>
        </p:nvSpPr>
        <p:spPr>
          <a:xfrm>
            <a:off x="735874" y="3768866"/>
            <a:ext cx="10617926"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Current ratio in 2019 is 1.89 times, and in 2018 is 1.83 times or current ratio relevant difference of 3.63% would mean that the company has 3.63 times more current assets than current liabilities in 2019. A higher current ratio shows the company can more easily make current debt payments.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Rangemaster plc has a quick ratio of 1.23 for 2019 and 1.12 for 2018, which shows that fast assets are close to current company assets. It also shows that the company can pay off its current liabilities without selling long-term assets.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Obviously, as the ratio increases, so does the company's liquidity. More assets will be easily converted into cash if needed. This is a good sign for investors, but an even better sign for lenders because lenders want to know that they will be paid on time.</a:t>
            </a:r>
          </a:p>
          <a:p>
            <a:endParaRPr lang="en-GB" dirty="0"/>
          </a:p>
        </p:txBody>
      </p:sp>
    </p:spTree>
    <p:extLst>
      <p:ext uri="{BB962C8B-B14F-4D97-AF65-F5344CB8AC3E}">
        <p14:creationId xmlns:p14="http://schemas.microsoft.com/office/powerpoint/2010/main" val="3891818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313D1A4C-36D7-412A-96F9-EF9227BCDC41}"/>
              </a:ext>
            </a:extLst>
          </p:cNvPr>
          <p:cNvSpPr txBox="1"/>
          <p:nvPr/>
        </p:nvSpPr>
        <p:spPr>
          <a:xfrm>
            <a:off x="2241755" y="471948"/>
            <a:ext cx="8849032"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Efficiency Ratio</a:t>
            </a:r>
          </a:p>
        </p:txBody>
      </p:sp>
      <p:sp>
        <p:nvSpPr>
          <p:cNvPr id="6" name="Текстово поле 5">
            <a:extLst>
              <a:ext uri="{FF2B5EF4-FFF2-40B4-BE49-F238E27FC236}">
                <a16:creationId xmlns:a16="http://schemas.microsoft.com/office/drawing/2014/main" id="{E0208802-A6ED-439D-AB74-BDB825DE6DB6}"/>
              </a:ext>
            </a:extLst>
          </p:cNvPr>
          <p:cNvSpPr txBox="1"/>
          <p:nvPr/>
        </p:nvSpPr>
        <p:spPr>
          <a:xfrm>
            <a:off x="634181" y="1386348"/>
            <a:ext cx="439501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Inventory days</a:t>
            </a:r>
          </a:p>
        </p:txBody>
      </p:sp>
      <p:sp>
        <p:nvSpPr>
          <p:cNvPr id="7" name="Текстово поле 6">
            <a:extLst>
              <a:ext uri="{FF2B5EF4-FFF2-40B4-BE49-F238E27FC236}">
                <a16:creationId xmlns:a16="http://schemas.microsoft.com/office/drawing/2014/main" id="{C8EEF264-14D9-4359-B38D-B1457B9C412E}"/>
              </a:ext>
            </a:extLst>
          </p:cNvPr>
          <p:cNvSpPr txBox="1"/>
          <p:nvPr/>
        </p:nvSpPr>
        <p:spPr>
          <a:xfrm>
            <a:off x="6725264" y="1386348"/>
            <a:ext cx="439501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Non-current asset turnover</a:t>
            </a:r>
          </a:p>
        </p:txBody>
      </p:sp>
      <p:graphicFrame>
        <p:nvGraphicFramePr>
          <p:cNvPr id="9" name="Таблица 8">
            <a:extLst>
              <a:ext uri="{FF2B5EF4-FFF2-40B4-BE49-F238E27FC236}">
                <a16:creationId xmlns:a16="http://schemas.microsoft.com/office/drawing/2014/main" id="{448FC6D3-AF1F-44C0-AF1A-39A5ED3ABF4A}"/>
              </a:ext>
            </a:extLst>
          </p:cNvPr>
          <p:cNvGraphicFramePr>
            <a:graphicFrameLocks noGrp="1"/>
          </p:cNvGraphicFramePr>
          <p:nvPr>
            <p:extLst>
              <p:ext uri="{D42A27DB-BD31-4B8C-83A1-F6EECF244321}">
                <p14:modId xmlns:p14="http://schemas.microsoft.com/office/powerpoint/2010/main" val="1507179449"/>
              </p:ext>
            </p:extLst>
          </p:nvPr>
        </p:nvGraphicFramePr>
        <p:xfrm>
          <a:off x="294969" y="2239193"/>
          <a:ext cx="4586748" cy="887466"/>
        </p:xfrm>
        <a:graphic>
          <a:graphicData uri="http://schemas.openxmlformats.org/drawingml/2006/table">
            <a:tbl>
              <a:tblPr>
                <a:tableStyleId>{5C22544A-7EE6-4342-B048-85BDC9FD1C3A}</a:tableStyleId>
              </a:tblPr>
              <a:tblGrid>
                <a:gridCol w="3016731">
                  <a:extLst>
                    <a:ext uri="{9D8B030D-6E8A-4147-A177-3AD203B41FA5}">
                      <a16:colId xmlns:a16="http://schemas.microsoft.com/office/drawing/2014/main" val="1767937876"/>
                    </a:ext>
                  </a:extLst>
                </a:gridCol>
                <a:gridCol w="756239">
                  <a:extLst>
                    <a:ext uri="{9D8B030D-6E8A-4147-A177-3AD203B41FA5}">
                      <a16:colId xmlns:a16="http://schemas.microsoft.com/office/drawing/2014/main" val="857204974"/>
                    </a:ext>
                  </a:extLst>
                </a:gridCol>
                <a:gridCol w="813778">
                  <a:extLst>
                    <a:ext uri="{9D8B030D-6E8A-4147-A177-3AD203B41FA5}">
                      <a16:colId xmlns:a16="http://schemas.microsoft.com/office/drawing/2014/main" val="2955524208"/>
                    </a:ext>
                  </a:extLst>
                </a:gridCol>
              </a:tblGrid>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Inventory days</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866390946"/>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73.80</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75.63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135005543"/>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-2.42</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153832408"/>
                  </a:ext>
                </a:extLst>
              </a:tr>
            </a:tbl>
          </a:graphicData>
        </a:graphic>
      </p:graphicFrame>
      <p:graphicFrame>
        <p:nvGraphicFramePr>
          <p:cNvPr id="11" name="Таблица 10">
            <a:extLst>
              <a:ext uri="{FF2B5EF4-FFF2-40B4-BE49-F238E27FC236}">
                <a16:creationId xmlns:a16="http://schemas.microsoft.com/office/drawing/2014/main" id="{A211C211-02B8-45A6-BC3B-538F8ADEB228}"/>
              </a:ext>
            </a:extLst>
          </p:cNvPr>
          <p:cNvGraphicFramePr>
            <a:graphicFrameLocks noGrp="1"/>
          </p:cNvGraphicFramePr>
          <p:nvPr>
            <p:extLst>
              <p:ext uri="{D42A27DB-BD31-4B8C-83A1-F6EECF244321}">
                <p14:modId xmlns:p14="http://schemas.microsoft.com/office/powerpoint/2010/main" val="3665049131"/>
              </p:ext>
            </p:extLst>
          </p:nvPr>
        </p:nvGraphicFramePr>
        <p:xfrm>
          <a:off x="5678129" y="2239193"/>
          <a:ext cx="5879690" cy="887466"/>
        </p:xfrm>
        <a:graphic>
          <a:graphicData uri="http://schemas.openxmlformats.org/drawingml/2006/table">
            <a:tbl>
              <a:tblPr>
                <a:tableStyleId>{5C22544A-7EE6-4342-B048-85BDC9FD1C3A}</a:tableStyleId>
              </a:tblPr>
              <a:tblGrid>
                <a:gridCol w="3173947">
                  <a:extLst>
                    <a:ext uri="{9D8B030D-6E8A-4147-A177-3AD203B41FA5}">
                      <a16:colId xmlns:a16="http://schemas.microsoft.com/office/drawing/2014/main" val="3543846851"/>
                    </a:ext>
                  </a:extLst>
                </a:gridCol>
                <a:gridCol w="1286336">
                  <a:extLst>
                    <a:ext uri="{9D8B030D-6E8A-4147-A177-3AD203B41FA5}">
                      <a16:colId xmlns:a16="http://schemas.microsoft.com/office/drawing/2014/main" val="394809674"/>
                    </a:ext>
                  </a:extLst>
                </a:gridCol>
                <a:gridCol w="1419407">
                  <a:extLst>
                    <a:ext uri="{9D8B030D-6E8A-4147-A177-3AD203B41FA5}">
                      <a16:colId xmlns:a16="http://schemas.microsoft.com/office/drawing/2014/main" val="1794750260"/>
                    </a:ext>
                  </a:extLst>
                </a:gridCol>
              </a:tblGrid>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Non-current asset turnover</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796417039"/>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2.89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2.50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993418554"/>
                  </a:ext>
                </a:extLst>
              </a:tr>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relative difference</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15.61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566835895"/>
                  </a:ext>
                </a:extLst>
              </a:tr>
            </a:tbl>
          </a:graphicData>
        </a:graphic>
      </p:graphicFrame>
      <p:sp>
        <p:nvSpPr>
          <p:cNvPr id="14" name="Текстово поле 13">
            <a:extLst>
              <a:ext uri="{FF2B5EF4-FFF2-40B4-BE49-F238E27FC236}">
                <a16:creationId xmlns:a16="http://schemas.microsoft.com/office/drawing/2014/main" id="{57D192D2-DC43-48E5-84A5-977169AB4D14}"/>
              </a:ext>
            </a:extLst>
          </p:cNvPr>
          <p:cNvSpPr txBox="1"/>
          <p:nvPr/>
        </p:nvSpPr>
        <p:spPr>
          <a:xfrm>
            <a:off x="457200" y="3539613"/>
            <a:ext cx="11100619" cy="2246769"/>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In 2019, Rangemaster plc manages to sell its products an average of 73.80 days, and in 2018 it averages 75.63 days, which in itself indicates that in 2019 the company has a faster inventory turnover of 2, 42%. This speaks to improving the company's sales policy.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At the same time, the revenue generated from the company's fixed assets in 2019 is 2.89 pence and in 2018-2.50 pence, which is 15.61% more than the previous year. This again speaks of good company policy.</a:t>
            </a:r>
          </a:p>
        </p:txBody>
      </p:sp>
    </p:spTree>
    <p:extLst>
      <p:ext uri="{BB962C8B-B14F-4D97-AF65-F5344CB8AC3E}">
        <p14:creationId xmlns:p14="http://schemas.microsoft.com/office/powerpoint/2010/main" val="3927562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756A49BC-D863-436B-BC0E-68B9544A1F61}"/>
              </a:ext>
            </a:extLst>
          </p:cNvPr>
          <p:cNvSpPr txBox="1"/>
          <p:nvPr/>
        </p:nvSpPr>
        <p:spPr>
          <a:xfrm>
            <a:off x="2846439" y="486697"/>
            <a:ext cx="7270955"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Profitability ratio</a:t>
            </a:r>
          </a:p>
        </p:txBody>
      </p:sp>
      <p:sp>
        <p:nvSpPr>
          <p:cNvPr id="3" name="Текстово поле 2">
            <a:extLst>
              <a:ext uri="{FF2B5EF4-FFF2-40B4-BE49-F238E27FC236}">
                <a16:creationId xmlns:a16="http://schemas.microsoft.com/office/drawing/2014/main" id="{2BA5E372-2E6B-4721-9014-FBF7E84943FC}"/>
              </a:ext>
            </a:extLst>
          </p:cNvPr>
          <p:cNvSpPr txBox="1"/>
          <p:nvPr/>
        </p:nvSpPr>
        <p:spPr>
          <a:xfrm>
            <a:off x="457200" y="1578077"/>
            <a:ext cx="4734232"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Gross Profit Ratio</a:t>
            </a:r>
          </a:p>
        </p:txBody>
      </p:sp>
      <p:sp>
        <p:nvSpPr>
          <p:cNvPr id="4" name="Текстово поле 3">
            <a:extLst>
              <a:ext uri="{FF2B5EF4-FFF2-40B4-BE49-F238E27FC236}">
                <a16:creationId xmlns:a16="http://schemas.microsoft.com/office/drawing/2014/main" id="{999856ED-4AA9-4F3F-862F-E4EFDE0E90CC}"/>
              </a:ext>
            </a:extLst>
          </p:cNvPr>
          <p:cNvSpPr txBox="1"/>
          <p:nvPr/>
        </p:nvSpPr>
        <p:spPr>
          <a:xfrm>
            <a:off x="6828503" y="1578077"/>
            <a:ext cx="5216013"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Net Operating Profit Margin</a:t>
            </a:r>
          </a:p>
        </p:txBody>
      </p:sp>
      <p:graphicFrame>
        <p:nvGraphicFramePr>
          <p:cNvPr id="6" name="Таблица 5">
            <a:extLst>
              <a:ext uri="{FF2B5EF4-FFF2-40B4-BE49-F238E27FC236}">
                <a16:creationId xmlns:a16="http://schemas.microsoft.com/office/drawing/2014/main" id="{72B9909E-72E9-47C7-927D-03368AF4FC37}"/>
              </a:ext>
            </a:extLst>
          </p:cNvPr>
          <p:cNvGraphicFramePr>
            <a:graphicFrameLocks noGrp="1"/>
          </p:cNvGraphicFramePr>
          <p:nvPr>
            <p:extLst>
              <p:ext uri="{D42A27DB-BD31-4B8C-83A1-F6EECF244321}">
                <p14:modId xmlns:p14="http://schemas.microsoft.com/office/powerpoint/2010/main" val="459241789"/>
              </p:ext>
            </p:extLst>
          </p:nvPr>
        </p:nvGraphicFramePr>
        <p:xfrm>
          <a:off x="457200" y="2536723"/>
          <a:ext cx="4542503" cy="1032390"/>
        </p:xfrm>
        <a:graphic>
          <a:graphicData uri="http://schemas.openxmlformats.org/drawingml/2006/table">
            <a:tbl>
              <a:tblPr>
                <a:tableStyleId>{5C22544A-7EE6-4342-B048-85BDC9FD1C3A}</a:tableStyleId>
              </a:tblPr>
              <a:tblGrid>
                <a:gridCol w="2987632">
                  <a:extLst>
                    <a:ext uri="{9D8B030D-6E8A-4147-A177-3AD203B41FA5}">
                      <a16:colId xmlns:a16="http://schemas.microsoft.com/office/drawing/2014/main" val="102290183"/>
                    </a:ext>
                  </a:extLst>
                </a:gridCol>
                <a:gridCol w="748943">
                  <a:extLst>
                    <a:ext uri="{9D8B030D-6E8A-4147-A177-3AD203B41FA5}">
                      <a16:colId xmlns:a16="http://schemas.microsoft.com/office/drawing/2014/main" val="3524354714"/>
                    </a:ext>
                  </a:extLst>
                </a:gridCol>
                <a:gridCol w="805928">
                  <a:extLst>
                    <a:ext uri="{9D8B030D-6E8A-4147-A177-3AD203B41FA5}">
                      <a16:colId xmlns:a16="http://schemas.microsoft.com/office/drawing/2014/main" val="2639795662"/>
                    </a:ext>
                  </a:extLst>
                </a:gridCol>
              </a:tblGrid>
              <a:tr h="344130">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Gross Profit Margin</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79750603"/>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26.80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26.81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373274109"/>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-0.05</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721044251"/>
                  </a:ext>
                </a:extLst>
              </a:tr>
            </a:tbl>
          </a:graphicData>
        </a:graphic>
      </p:graphicFrame>
      <p:graphicFrame>
        <p:nvGraphicFramePr>
          <p:cNvPr id="9" name="Таблица 8">
            <a:extLst>
              <a:ext uri="{FF2B5EF4-FFF2-40B4-BE49-F238E27FC236}">
                <a16:creationId xmlns:a16="http://schemas.microsoft.com/office/drawing/2014/main" id="{3F2460A3-C3FA-4743-85BA-9F3C2828BC66}"/>
              </a:ext>
            </a:extLst>
          </p:cNvPr>
          <p:cNvGraphicFramePr>
            <a:graphicFrameLocks noGrp="1"/>
          </p:cNvGraphicFramePr>
          <p:nvPr>
            <p:extLst>
              <p:ext uri="{D42A27DB-BD31-4B8C-83A1-F6EECF244321}">
                <p14:modId xmlns:p14="http://schemas.microsoft.com/office/powerpoint/2010/main" val="2182878949"/>
              </p:ext>
            </p:extLst>
          </p:nvPr>
        </p:nvGraphicFramePr>
        <p:xfrm>
          <a:off x="6371303" y="2536724"/>
          <a:ext cx="5545392" cy="1032390"/>
        </p:xfrm>
        <a:graphic>
          <a:graphicData uri="http://schemas.openxmlformats.org/drawingml/2006/table">
            <a:tbl>
              <a:tblPr>
                <a:tableStyleId>{5C22544A-7EE6-4342-B048-85BDC9FD1C3A}</a:tableStyleId>
              </a:tblPr>
              <a:tblGrid>
                <a:gridCol w="2993489">
                  <a:extLst>
                    <a:ext uri="{9D8B030D-6E8A-4147-A177-3AD203B41FA5}">
                      <a16:colId xmlns:a16="http://schemas.microsoft.com/office/drawing/2014/main" val="4001332049"/>
                    </a:ext>
                  </a:extLst>
                </a:gridCol>
                <a:gridCol w="1213199">
                  <a:extLst>
                    <a:ext uri="{9D8B030D-6E8A-4147-A177-3AD203B41FA5}">
                      <a16:colId xmlns:a16="http://schemas.microsoft.com/office/drawing/2014/main" val="3190064958"/>
                    </a:ext>
                  </a:extLst>
                </a:gridCol>
                <a:gridCol w="1338704">
                  <a:extLst>
                    <a:ext uri="{9D8B030D-6E8A-4147-A177-3AD203B41FA5}">
                      <a16:colId xmlns:a16="http://schemas.microsoft.com/office/drawing/2014/main" val="1646709399"/>
                    </a:ext>
                  </a:extLst>
                </a:gridCol>
              </a:tblGrid>
              <a:tr h="344130">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Net operation profit margin</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258084409"/>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7.60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8.79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599953141"/>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-13.55</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925413737"/>
                  </a:ext>
                </a:extLst>
              </a:tr>
            </a:tbl>
          </a:graphicData>
        </a:graphic>
      </p:graphicFrame>
      <p:sp>
        <p:nvSpPr>
          <p:cNvPr id="10" name="Текстово поле 9">
            <a:extLst>
              <a:ext uri="{FF2B5EF4-FFF2-40B4-BE49-F238E27FC236}">
                <a16:creationId xmlns:a16="http://schemas.microsoft.com/office/drawing/2014/main" id="{BB959F07-861F-4EAC-8D59-F3037F50877B}"/>
              </a:ext>
            </a:extLst>
          </p:cNvPr>
          <p:cNvSpPr txBox="1"/>
          <p:nvPr/>
        </p:nvSpPr>
        <p:spPr>
          <a:xfrm>
            <a:off x="457200" y="4232787"/>
            <a:ext cx="11459495" cy="2554545"/>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In 2019, the Gross Profit Margin of the company is 26.80%, and in 2018 - 26.81%, a decrease of 0.05%. This may mean that the company decreased its profit margin in 2019.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At the same time, the Net Operating Profit Margin also decreased in 2019 to 7.60% from 2018-8.79%, decreasing by 13,55%.</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All of this can be due to an increase in company costs or a decrease in the prices of the products sold, in order to achieve higher turnover to cover the higher costs.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This could also be because the company has invested part of the profits in buying fixed assets and financing other parts of the business.</a:t>
            </a:r>
          </a:p>
        </p:txBody>
      </p:sp>
    </p:spTree>
    <p:extLst>
      <p:ext uri="{BB962C8B-B14F-4D97-AF65-F5344CB8AC3E}">
        <p14:creationId xmlns:p14="http://schemas.microsoft.com/office/powerpoint/2010/main" val="251411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836D047A-4007-4E8A-97DB-8A8EB722B1B4}"/>
              </a:ext>
            </a:extLst>
          </p:cNvPr>
          <p:cNvSpPr txBox="1"/>
          <p:nvPr/>
        </p:nvSpPr>
        <p:spPr>
          <a:xfrm>
            <a:off x="2286000" y="634181"/>
            <a:ext cx="7669161"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Capital structure</a:t>
            </a:r>
          </a:p>
        </p:txBody>
      </p:sp>
      <p:sp>
        <p:nvSpPr>
          <p:cNvPr id="4" name="Текстово поле 3">
            <a:extLst>
              <a:ext uri="{FF2B5EF4-FFF2-40B4-BE49-F238E27FC236}">
                <a16:creationId xmlns:a16="http://schemas.microsoft.com/office/drawing/2014/main" id="{500FD603-FD12-4D28-ACF2-2E54E5D90E0C}"/>
              </a:ext>
            </a:extLst>
          </p:cNvPr>
          <p:cNvSpPr txBox="1"/>
          <p:nvPr/>
        </p:nvSpPr>
        <p:spPr>
          <a:xfrm>
            <a:off x="901336" y="1358538"/>
            <a:ext cx="389188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Interest Cover</a:t>
            </a:r>
          </a:p>
        </p:txBody>
      </p:sp>
      <p:graphicFrame>
        <p:nvGraphicFramePr>
          <p:cNvPr id="6" name="Таблица 5">
            <a:extLst>
              <a:ext uri="{FF2B5EF4-FFF2-40B4-BE49-F238E27FC236}">
                <a16:creationId xmlns:a16="http://schemas.microsoft.com/office/drawing/2014/main" id="{823D924F-D067-431A-AAA8-1328E3F81DE8}"/>
              </a:ext>
            </a:extLst>
          </p:cNvPr>
          <p:cNvGraphicFramePr>
            <a:graphicFrameLocks noGrp="1"/>
          </p:cNvGraphicFramePr>
          <p:nvPr>
            <p:extLst>
              <p:ext uri="{D42A27DB-BD31-4B8C-83A1-F6EECF244321}">
                <p14:modId xmlns:p14="http://schemas.microsoft.com/office/powerpoint/2010/main" val="2139240825"/>
              </p:ext>
            </p:extLst>
          </p:nvPr>
        </p:nvGraphicFramePr>
        <p:xfrm>
          <a:off x="501445" y="2312126"/>
          <a:ext cx="4114800" cy="1696130"/>
        </p:xfrm>
        <a:graphic>
          <a:graphicData uri="http://schemas.openxmlformats.org/drawingml/2006/table">
            <a:tbl>
              <a:tblPr>
                <a:tableStyleId>{5C22544A-7EE6-4342-B048-85BDC9FD1C3A}</a:tableStyleId>
              </a:tblPr>
              <a:tblGrid>
                <a:gridCol w="2221233">
                  <a:extLst>
                    <a:ext uri="{9D8B030D-6E8A-4147-A177-3AD203B41FA5}">
                      <a16:colId xmlns:a16="http://schemas.microsoft.com/office/drawing/2014/main" val="2894479742"/>
                    </a:ext>
                  </a:extLst>
                </a:gridCol>
                <a:gridCol w="900220">
                  <a:extLst>
                    <a:ext uri="{9D8B030D-6E8A-4147-A177-3AD203B41FA5}">
                      <a16:colId xmlns:a16="http://schemas.microsoft.com/office/drawing/2014/main" val="1435842225"/>
                    </a:ext>
                  </a:extLst>
                </a:gridCol>
                <a:gridCol w="993347">
                  <a:extLst>
                    <a:ext uri="{9D8B030D-6E8A-4147-A177-3AD203B41FA5}">
                      <a16:colId xmlns:a16="http://schemas.microsoft.com/office/drawing/2014/main" val="1213148279"/>
                    </a:ext>
                  </a:extLst>
                </a:gridCol>
              </a:tblGrid>
              <a:tr h="616776">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Interest cover</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053770535"/>
                  </a:ext>
                </a:extLst>
              </a:tr>
              <a:tr h="53967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12.00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8.20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85982253"/>
                  </a:ext>
                </a:extLst>
              </a:tr>
              <a:tr h="53967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46.34</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670466406"/>
                  </a:ext>
                </a:extLst>
              </a:tr>
            </a:tbl>
          </a:graphicData>
        </a:graphic>
      </p:graphicFrame>
      <p:sp>
        <p:nvSpPr>
          <p:cNvPr id="8" name="Текстово поле 7">
            <a:extLst>
              <a:ext uri="{FF2B5EF4-FFF2-40B4-BE49-F238E27FC236}">
                <a16:creationId xmlns:a16="http://schemas.microsoft.com/office/drawing/2014/main" id="{E06E6B70-3174-4451-A45B-CDDBE363E61B}"/>
              </a:ext>
            </a:extLst>
          </p:cNvPr>
          <p:cNvSpPr txBox="1"/>
          <p:nvPr/>
        </p:nvSpPr>
        <p:spPr>
          <a:xfrm>
            <a:off x="5904412" y="1358538"/>
            <a:ext cx="4802918"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Debt Capital</a:t>
            </a:r>
          </a:p>
        </p:txBody>
      </p:sp>
      <p:graphicFrame>
        <p:nvGraphicFramePr>
          <p:cNvPr id="11" name="Таблица 10">
            <a:extLst>
              <a:ext uri="{FF2B5EF4-FFF2-40B4-BE49-F238E27FC236}">
                <a16:creationId xmlns:a16="http://schemas.microsoft.com/office/drawing/2014/main" id="{398DFB57-B7EA-4FAE-BAEE-17EBCF4E0CA3}"/>
              </a:ext>
            </a:extLst>
          </p:cNvPr>
          <p:cNvGraphicFramePr>
            <a:graphicFrameLocks noGrp="1"/>
          </p:cNvGraphicFramePr>
          <p:nvPr>
            <p:extLst>
              <p:ext uri="{D42A27DB-BD31-4B8C-83A1-F6EECF244321}">
                <p14:modId xmlns:p14="http://schemas.microsoft.com/office/powerpoint/2010/main" val="968686020"/>
              </p:ext>
            </p:extLst>
          </p:nvPr>
        </p:nvGraphicFramePr>
        <p:xfrm>
          <a:off x="5172891" y="2021342"/>
          <a:ext cx="6517664" cy="1986915"/>
        </p:xfrm>
        <a:graphic>
          <a:graphicData uri="http://schemas.openxmlformats.org/drawingml/2006/table">
            <a:tbl>
              <a:tblPr>
                <a:tableStyleId>{5C22544A-7EE6-4342-B048-85BDC9FD1C3A}</a:tableStyleId>
              </a:tblPr>
              <a:tblGrid>
                <a:gridCol w="4286709">
                  <a:extLst>
                    <a:ext uri="{9D8B030D-6E8A-4147-A177-3AD203B41FA5}">
                      <a16:colId xmlns:a16="http://schemas.microsoft.com/office/drawing/2014/main" val="215188616"/>
                    </a:ext>
                  </a:extLst>
                </a:gridCol>
                <a:gridCol w="1074596">
                  <a:extLst>
                    <a:ext uri="{9D8B030D-6E8A-4147-A177-3AD203B41FA5}">
                      <a16:colId xmlns:a16="http://schemas.microsoft.com/office/drawing/2014/main" val="4170607385"/>
                    </a:ext>
                  </a:extLst>
                </a:gridCol>
                <a:gridCol w="1156359">
                  <a:extLst>
                    <a:ext uri="{9D8B030D-6E8A-4147-A177-3AD203B41FA5}">
                      <a16:colId xmlns:a16="http://schemas.microsoft.com/office/drawing/2014/main" val="859026094"/>
                    </a:ext>
                  </a:extLst>
                </a:gridCol>
              </a:tblGrid>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106640888"/>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Debt capital- leverage version</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199.48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221.47</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582957281"/>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-9.93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 </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498498919"/>
                  </a:ext>
                </a:extLst>
              </a:tr>
              <a:tr h="223217">
                <a:tc>
                  <a:txBody>
                    <a:bodyPr/>
                    <a:lstStyle/>
                    <a:p>
                      <a:pPr algn="l" fontAlgn="b"/>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338709634"/>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078473388"/>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Debt capital- capital structure version</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66.61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68.89</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989019774"/>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-3.32</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728973436"/>
                  </a:ext>
                </a:extLst>
              </a:tr>
            </a:tbl>
          </a:graphicData>
        </a:graphic>
      </p:graphicFrame>
      <p:sp>
        <p:nvSpPr>
          <p:cNvPr id="2" name="Текстово поле 1">
            <a:extLst>
              <a:ext uri="{FF2B5EF4-FFF2-40B4-BE49-F238E27FC236}">
                <a16:creationId xmlns:a16="http://schemas.microsoft.com/office/drawing/2014/main" id="{8875B984-4B25-405B-995A-2A311807B09C}"/>
              </a:ext>
            </a:extLst>
          </p:cNvPr>
          <p:cNvSpPr txBox="1"/>
          <p:nvPr/>
        </p:nvSpPr>
        <p:spPr>
          <a:xfrm>
            <a:off x="640080" y="4454434"/>
            <a:ext cx="11142617" cy="646331"/>
          </a:xfrm>
          <a:prstGeom prst="rect">
            <a:avLst/>
          </a:prstGeom>
          <a:noFill/>
        </p:spPr>
        <p:txBody>
          <a:bodyPr wrap="square" rtlCol="0">
            <a:spAutoFit/>
          </a:bodyPr>
          <a:lstStyle/>
          <a:p>
            <a:endParaRPr lang="en-GB" dirty="0"/>
          </a:p>
          <a:p>
            <a:endParaRPr lang="en-GB" dirty="0"/>
          </a:p>
        </p:txBody>
      </p:sp>
      <p:sp>
        <p:nvSpPr>
          <p:cNvPr id="5" name="Текстово поле 4">
            <a:extLst>
              <a:ext uri="{FF2B5EF4-FFF2-40B4-BE49-F238E27FC236}">
                <a16:creationId xmlns:a16="http://schemas.microsoft.com/office/drawing/2014/main" id="{9D8C885E-D93E-4C4B-9913-EAA587614DB9}"/>
              </a:ext>
            </a:extLst>
          </p:cNvPr>
          <p:cNvSpPr txBox="1"/>
          <p:nvPr/>
        </p:nvSpPr>
        <p:spPr>
          <a:xfrm>
            <a:off x="757646" y="4454434"/>
            <a:ext cx="10794274"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ratio is based on the capital structure of the company. In 2019, Rangemaster plc has a debt of 199.48% compared to 2018, when it was 221.48%, a decrease of 9.93%.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shows that in 2019 the company is not so dependent on debt.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Also, borrowing dropped 3.32% in 2019, down 68.89% from 2019 and 66.61% in 2018.</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 While interest coverage increased by 46.30%, in 2018 it was 8.20% and in 2019 - 12%. This shows the stabilization of the company as it can cover a larger percentage of its debts and at the same time relies on more own funds.</a:t>
            </a:r>
          </a:p>
        </p:txBody>
      </p:sp>
    </p:spTree>
    <p:extLst>
      <p:ext uri="{BB962C8B-B14F-4D97-AF65-F5344CB8AC3E}">
        <p14:creationId xmlns:p14="http://schemas.microsoft.com/office/powerpoint/2010/main" val="216727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EC4FCE57-B2E9-406D-8C8A-BCA7210465E9}"/>
              </a:ext>
            </a:extLst>
          </p:cNvPr>
          <p:cNvSpPr txBox="1"/>
          <p:nvPr/>
        </p:nvSpPr>
        <p:spPr>
          <a:xfrm>
            <a:off x="1371600" y="653143"/>
            <a:ext cx="9614263"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Investment Ratio</a:t>
            </a:r>
          </a:p>
        </p:txBody>
      </p:sp>
      <p:sp>
        <p:nvSpPr>
          <p:cNvPr id="3" name="Текстово поле 2">
            <a:extLst>
              <a:ext uri="{FF2B5EF4-FFF2-40B4-BE49-F238E27FC236}">
                <a16:creationId xmlns:a16="http://schemas.microsoft.com/office/drawing/2014/main" id="{C479B7C8-B12F-4A0B-AFF0-5CCBBCCC3BA3}"/>
              </a:ext>
            </a:extLst>
          </p:cNvPr>
          <p:cNvSpPr txBox="1"/>
          <p:nvPr/>
        </p:nvSpPr>
        <p:spPr>
          <a:xfrm>
            <a:off x="979714" y="1593669"/>
            <a:ext cx="4415246"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Price Earning Ratio</a:t>
            </a:r>
          </a:p>
        </p:txBody>
      </p:sp>
      <p:sp>
        <p:nvSpPr>
          <p:cNvPr id="4" name="Текстово поле 3">
            <a:extLst>
              <a:ext uri="{FF2B5EF4-FFF2-40B4-BE49-F238E27FC236}">
                <a16:creationId xmlns:a16="http://schemas.microsoft.com/office/drawing/2014/main" id="{8EF9B105-9912-4240-B3F8-99EFE94E64E2}"/>
              </a:ext>
            </a:extLst>
          </p:cNvPr>
          <p:cNvSpPr txBox="1"/>
          <p:nvPr/>
        </p:nvSpPr>
        <p:spPr>
          <a:xfrm>
            <a:off x="6648993" y="1593669"/>
            <a:ext cx="4676503" cy="461665"/>
          </a:xfrm>
          <a:prstGeom prst="rect">
            <a:avLst/>
          </a:prstGeom>
          <a:noFill/>
        </p:spPr>
        <p:txBody>
          <a:bodyPr wrap="square" rtlCol="0">
            <a:spAutoFit/>
          </a:bodyPr>
          <a:lstStyle/>
          <a:p>
            <a:r>
              <a:rPr lang="en-GB" sz="2400" b="1" dirty="0">
                <a:solidFill>
                  <a:srgbClr val="7030A0"/>
                </a:solidFill>
                <a:latin typeface="Arial" panose="020B0604020202020204" pitchFamily="34" charset="0"/>
                <a:cs typeface="Arial" panose="020B0604020202020204" pitchFamily="34" charset="0"/>
              </a:rPr>
              <a:t>Dividends Percentage pay-out</a:t>
            </a:r>
          </a:p>
        </p:txBody>
      </p:sp>
      <p:graphicFrame>
        <p:nvGraphicFramePr>
          <p:cNvPr id="6" name="Таблица 5">
            <a:extLst>
              <a:ext uri="{FF2B5EF4-FFF2-40B4-BE49-F238E27FC236}">
                <a16:creationId xmlns:a16="http://schemas.microsoft.com/office/drawing/2014/main" id="{B0BE6F51-344D-4134-A433-65CBE3D8DA7F}"/>
              </a:ext>
            </a:extLst>
          </p:cNvPr>
          <p:cNvGraphicFramePr>
            <a:graphicFrameLocks noGrp="1"/>
          </p:cNvGraphicFramePr>
          <p:nvPr>
            <p:extLst>
              <p:ext uri="{D42A27DB-BD31-4B8C-83A1-F6EECF244321}">
                <p14:modId xmlns:p14="http://schemas.microsoft.com/office/powerpoint/2010/main" val="1856366688"/>
              </p:ext>
            </p:extLst>
          </p:nvPr>
        </p:nvGraphicFramePr>
        <p:xfrm>
          <a:off x="535577" y="2299063"/>
          <a:ext cx="4715692" cy="1349547"/>
        </p:xfrm>
        <a:graphic>
          <a:graphicData uri="http://schemas.openxmlformats.org/drawingml/2006/table">
            <a:tbl>
              <a:tblPr>
                <a:tableStyleId>{5C22544A-7EE6-4342-B048-85BDC9FD1C3A}</a:tableStyleId>
              </a:tblPr>
              <a:tblGrid>
                <a:gridCol w="2545603">
                  <a:extLst>
                    <a:ext uri="{9D8B030D-6E8A-4147-A177-3AD203B41FA5}">
                      <a16:colId xmlns:a16="http://schemas.microsoft.com/office/drawing/2014/main" val="4238360006"/>
                    </a:ext>
                  </a:extLst>
                </a:gridCol>
                <a:gridCol w="1031681">
                  <a:extLst>
                    <a:ext uri="{9D8B030D-6E8A-4147-A177-3AD203B41FA5}">
                      <a16:colId xmlns:a16="http://schemas.microsoft.com/office/drawing/2014/main" val="4108102520"/>
                    </a:ext>
                  </a:extLst>
                </a:gridCol>
                <a:gridCol w="1138408">
                  <a:extLst>
                    <a:ext uri="{9D8B030D-6E8A-4147-A177-3AD203B41FA5}">
                      <a16:colId xmlns:a16="http://schemas.microsoft.com/office/drawing/2014/main" val="1392592595"/>
                    </a:ext>
                  </a:extLst>
                </a:gridCol>
              </a:tblGrid>
              <a:tr h="395691">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Price earnings ratio (p/E)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2019</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811800322"/>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5.56</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5.39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81895076"/>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3.03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169358394"/>
                  </a:ext>
                </a:extLst>
              </a:tr>
            </a:tbl>
          </a:graphicData>
        </a:graphic>
      </p:graphicFrame>
      <p:sp>
        <p:nvSpPr>
          <p:cNvPr id="7" name="Текстово поле 6">
            <a:extLst>
              <a:ext uri="{FF2B5EF4-FFF2-40B4-BE49-F238E27FC236}">
                <a16:creationId xmlns:a16="http://schemas.microsoft.com/office/drawing/2014/main" id="{D7D2C713-67FC-47AF-83EF-72D918C5410C}"/>
              </a:ext>
            </a:extLst>
          </p:cNvPr>
          <p:cNvSpPr txBox="1"/>
          <p:nvPr/>
        </p:nvSpPr>
        <p:spPr>
          <a:xfrm>
            <a:off x="6505303" y="2612571"/>
            <a:ext cx="4820193" cy="1013497"/>
          </a:xfrm>
          <a:prstGeom prst="rect">
            <a:avLst/>
          </a:prstGeom>
          <a:noFill/>
        </p:spPr>
        <p:txBody>
          <a:bodyPr wrap="square" rtlCol="0">
            <a:spAutoFit/>
          </a:bodyPr>
          <a:lstStyle/>
          <a:p>
            <a:endParaRPr lang="en-GB" dirty="0"/>
          </a:p>
        </p:txBody>
      </p:sp>
      <p:graphicFrame>
        <p:nvGraphicFramePr>
          <p:cNvPr id="8" name="Таблица 7">
            <a:extLst>
              <a:ext uri="{FF2B5EF4-FFF2-40B4-BE49-F238E27FC236}">
                <a16:creationId xmlns:a16="http://schemas.microsoft.com/office/drawing/2014/main" id="{E2EEFF6F-8CB1-402A-8373-11FF846F3066}"/>
              </a:ext>
            </a:extLst>
          </p:cNvPr>
          <p:cNvGraphicFramePr>
            <a:graphicFrameLocks noGrp="1"/>
          </p:cNvGraphicFramePr>
          <p:nvPr>
            <p:extLst>
              <p:ext uri="{D42A27DB-BD31-4B8C-83A1-F6EECF244321}">
                <p14:modId xmlns:p14="http://schemas.microsoft.com/office/powerpoint/2010/main" val="4190357893"/>
              </p:ext>
            </p:extLst>
          </p:nvPr>
        </p:nvGraphicFramePr>
        <p:xfrm>
          <a:off x="6361611" y="2299063"/>
          <a:ext cx="4963886" cy="1187073"/>
        </p:xfrm>
        <a:graphic>
          <a:graphicData uri="http://schemas.openxmlformats.org/drawingml/2006/table">
            <a:tbl>
              <a:tblPr>
                <a:tableStyleId>{5C22544A-7EE6-4342-B048-85BDC9FD1C3A}</a:tableStyleId>
              </a:tblPr>
              <a:tblGrid>
                <a:gridCol w="3264778">
                  <a:extLst>
                    <a:ext uri="{9D8B030D-6E8A-4147-A177-3AD203B41FA5}">
                      <a16:colId xmlns:a16="http://schemas.microsoft.com/office/drawing/2014/main" val="3027193142"/>
                    </a:ext>
                  </a:extLst>
                </a:gridCol>
                <a:gridCol w="818418">
                  <a:extLst>
                    <a:ext uri="{9D8B030D-6E8A-4147-A177-3AD203B41FA5}">
                      <a16:colId xmlns:a16="http://schemas.microsoft.com/office/drawing/2014/main" val="816513738"/>
                    </a:ext>
                  </a:extLst>
                </a:gridCol>
                <a:gridCol w="880690">
                  <a:extLst>
                    <a:ext uri="{9D8B030D-6E8A-4147-A177-3AD203B41FA5}">
                      <a16:colId xmlns:a16="http://schemas.microsoft.com/office/drawing/2014/main" val="612633500"/>
                    </a:ext>
                  </a:extLst>
                </a:gridCol>
              </a:tblGrid>
              <a:tr h="395691">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Dividends percentage payuot</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25776179"/>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52,381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58,824</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742034943"/>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-10.95</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145908325"/>
                  </a:ext>
                </a:extLst>
              </a:tr>
            </a:tbl>
          </a:graphicData>
        </a:graphic>
      </p:graphicFrame>
      <p:sp>
        <p:nvSpPr>
          <p:cNvPr id="10" name="Текстово поле 9">
            <a:extLst>
              <a:ext uri="{FF2B5EF4-FFF2-40B4-BE49-F238E27FC236}">
                <a16:creationId xmlns:a16="http://schemas.microsoft.com/office/drawing/2014/main" id="{F52D258F-18AB-4514-9259-83027E2F90E3}"/>
              </a:ext>
            </a:extLst>
          </p:cNvPr>
          <p:cNvSpPr txBox="1"/>
          <p:nvPr/>
        </p:nvSpPr>
        <p:spPr>
          <a:xfrm>
            <a:off x="849086" y="4193177"/>
            <a:ext cx="1047641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The price to earnings ratio shows that in 2019 the ratio of the company has increased by 3.03%, in 2018 it is 5.39 years and in 2019 it is 5.56 years.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At the same time, the dividend payment is reduced by 10.95%.</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All this indicates an improvement in the financial position of the company and a better position on the market.</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is a good sign for investors because the company shows a trend for long-term development.</a:t>
            </a:r>
          </a:p>
        </p:txBody>
      </p:sp>
    </p:spTree>
    <p:extLst>
      <p:ext uri="{BB962C8B-B14F-4D97-AF65-F5344CB8AC3E}">
        <p14:creationId xmlns:p14="http://schemas.microsoft.com/office/powerpoint/2010/main" val="1987448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FE3364AB-BF1E-4F95-82E4-5C7EF0388AF3}"/>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solidFill>
                  <a:srgbClr val="7030A0"/>
                </a:solidFill>
                <a:latin typeface="Arial" panose="020B0604020202020204" pitchFamily="34" charset="0"/>
                <a:ea typeface="+mj-ea"/>
                <a:cs typeface="Arial" panose="020B0604020202020204" pitchFamily="34" charset="0"/>
              </a:rPr>
              <a:t>Recommendation</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Текстово поле 3">
            <a:extLst>
              <a:ext uri="{FF2B5EF4-FFF2-40B4-BE49-F238E27FC236}">
                <a16:creationId xmlns:a16="http://schemas.microsoft.com/office/drawing/2014/main" id="{00673B79-604E-494E-8F2E-62C09B4CE6B1}"/>
              </a:ext>
            </a:extLst>
          </p:cNvPr>
          <p:cNvSpPr txBox="1"/>
          <p:nvPr/>
        </p:nvSpPr>
        <p:spPr>
          <a:xfrm>
            <a:off x="590719" y="2224323"/>
            <a:ext cx="4559425" cy="4578178"/>
          </a:xfrm>
          <a:prstGeom prst="rect">
            <a:avLst/>
          </a:prstGeom>
        </p:spPr>
        <p:txBody>
          <a:bodyPr vert="horz" lIns="91440" tIns="45720" rIns="91440" bIns="45720" rtlCol="0" anchor="ctr">
            <a:normAutofit fontScale="85000" lnSpcReduction="20000"/>
          </a:bodyPr>
          <a:lstStyle/>
          <a:p>
            <a:pPr marL="285750" indent="-228600">
              <a:lnSpc>
                <a:spcPct val="90000"/>
              </a:lnSpc>
              <a:spcAft>
                <a:spcPts val="600"/>
              </a:spcAft>
              <a:buFont typeface="Arial" panose="020B0604020202020204" pitchFamily="34" charset="0"/>
              <a:buChar char="•"/>
            </a:pPr>
            <a:endParaRPr lang="en-US" sz="1400" b="1" dirty="0">
              <a:solidFill>
                <a:srgbClr val="0070C0"/>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 Rangemaster plc management should be focusing on the operation. If the operation goes as smooth as it is then there, It will be no problem.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As the gearing is decreased, the management should focus on taking the benefit.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Although some management practices thought against gearing, the organization is already purchasing all of their items on credit. That means the management agreed in gearing, therefore they should focus on taking well advantage of the opportunity.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 The management has to be very careful as they will have no chance to make any mistake. It's only because stakeholders will have more expectations to the management for next year.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The company should be focused on long term investment and fine an innovative strategy for future development.</a:t>
            </a:r>
          </a:p>
          <a:p>
            <a:pPr>
              <a:lnSpc>
                <a:spcPct val="90000"/>
              </a:lnSpc>
              <a:spcAft>
                <a:spcPts val="600"/>
              </a:spcAft>
            </a:pPr>
            <a:r>
              <a:rPr lang="en-US" sz="1400" dirty="0"/>
              <a:t>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Картина 5" descr="Картина, която съдържа маса, седящ, държащ, мъж&#10;&#10;Описанието е генерирано автоматично">
            <a:extLst>
              <a:ext uri="{FF2B5EF4-FFF2-40B4-BE49-F238E27FC236}">
                <a16:creationId xmlns:a16="http://schemas.microsoft.com/office/drawing/2014/main" id="{7CB1682F-D427-4E82-A0AE-B3EC7BC5265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818" r="38623" b="-1"/>
          <a:stretch/>
        </p:blipFill>
        <p:spPr>
          <a:xfrm>
            <a:off x="5977788" y="799352"/>
            <a:ext cx="5425410" cy="5259296"/>
          </a:xfrm>
          <a:prstGeom prst="rect">
            <a:avLst/>
          </a:prstGeom>
        </p:spPr>
      </p:pic>
      <p:sp>
        <p:nvSpPr>
          <p:cNvPr id="3" name="Текстово поле 2">
            <a:extLst>
              <a:ext uri="{FF2B5EF4-FFF2-40B4-BE49-F238E27FC236}">
                <a16:creationId xmlns:a16="http://schemas.microsoft.com/office/drawing/2014/main" id="{4440397F-AF91-4519-ACCA-B7BBEF6B548A}"/>
              </a:ext>
            </a:extLst>
          </p:cNvPr>
          <p:cNvSpPr txBox="1"/>
          <p:nvPr/>
        </p:nvSpPr>
        <p:spPr>
          <a:xfrm>
            <a:off x="1227909" y="2037806"/>
            <a:ext cx="9575074" cy="384048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080382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A0500659-AB57-4960-B919-547997970ECD}"/>
              </a:ext>
            </a:extLst>
          </p:cNvPr>
          <p:cNvSpPr txBox="1"/>
          <p:nvPr/>
        </p:nvSpPr>
        <p:spPr>
          <a:xfrm>
            <a:off x="517889" y="4883544"/>
            <a:ext cx="3876086" cy="155690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a:solidFill>
                  <a:srgbClr val="7030A0"/>
                </a:solidFill>
                <a:latin typeface="Arial" panose="020B0604020202020204" pitchFamily="34" charset="0"/>
                <a:ea typeface="+mj-ea"/>
                <a:cs typeface="Arial" panose="020B0604020202020204" pitchFamily="34" charset="0"/>
              </a:rPr>
              <a:t>Conclusion</a:t>
            </a:r>
          </a:p>
        </p:txBody>
      </p:sp>
      <p:sp>
        <p:nvSpPr>
          <p:cNvPr id="26" name="Rectangle 25">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артина 4" descr="Картина, която съдържа седящ&#10;&#10;Описанието е генерирано автоматично">
            <a:extLst>
              <a:ext uri="{FF2B5EF4-FFF2-40B4-BE49-F238E27FC236}">
                <a16:creationId xmlns:a16="http://schemas.microsoft.com/office/drawing/2014/main" id="{60180FBB-2A53-4852-8A79-39C7B84AB9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44" b="8764"/>
          <a:stretch/>
        </p:blipFill>
        <p:spPr>
          <a:xfrm>
            <a:off x="959205" y="364142"/>
            <a:ext cx="10369645" cy="3867993"/>
          </a:xfrm>
          <a:prstGeom prst="rect">
            <a:avLst/>
          </a:prstGeom>
        </p:spPr>
      </p:pic>
      <p:sp>
        <p:nvSpPr>
          <p:cNvPr id="30" name="Rectangle 29">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69E300A3-CFBA-41E6-8346-BECFA9C25FA3}"/>
              </a:ext>
            </a:extLst>
          </p:cNvPr>
          <p:cNvSpPr txBox="1"/>
          <p:nvPr/>
        </p:nvSpPr>
        <p:spPr>
          <a:xfrm>
            <a:off x="5162719" y="4883544"/>
            <a:ext cx="6586915" cy="1791576"/>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b="1" dirty="0">
                <a:solidFill>
                  <a:srgbClr val="0070C0"/>
                </a:solidFill>
                <a:latin typeface="Arial" panose="020B0604020202020204" pitchFamily="34" charset="0"/>
                <a:cs typeface="Arial" panose="020B0604020202020204" pitchFamily="34" charset="0"/>
              </a:rPr>
              <a:t>The above analysis, based on the financial statements of the company, concludes that the financial position of the company is stable in the market as its liquidity and profitability have increased, which shows that the company focuses its policy on stabilization and lending for better future long-term positions.</a:t>
            </a:r>
          </a:p>
        </p:txBody>
      </p:sp>
    </p:spTree>
    <p:extLst>
      <p:ext uri="{BB962C8B-B14F-4D97-AF65-F5344CB8AC3E}">
        <p14:creationId xmlns:p14="http://schemas.microsoft.com/office/powerpoint/2010/main" val="3442846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Контейнер за съдържание 4" descr="Картина, която съдържа рисунка, храна&#10;&#10;Описанието е генерирано автоматично">
            <a:extLst>
              <a:ext uri="{FF2B5EF4-FFF2-40B4-BE49-F238E27FC236}">
                <a16:creationId xmlns:a16="http://schemas.microsoft.com/office/drawing/2014/main" id="{60EA36D6-D63A-4B37-AC4E-D97AA76311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1892" y="1909060"/>
            <a:ext cx="10515600" cy="3505200"/>
          </a:xfrm>
        </p:spPr>
      </p:pic>
    </p:spTree>
    <p:extLst>
      <p:ext uri="{BB962C8B-B14F-4D97-AF65-F5344CB8AC3E}">
        <p14:creationId xmlns:p14="http://schemas.microsoft.com/office/powerpoint/2010/main" val="2550235679"/>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1125</Words>
  <Application>Microsoft Office PowerPoint</Application>
  <PresentationFormat>Широк екран</PresentationFormat>
  <Paragraphs>157</Paragraphs>
  <Slides>11</Slides>
  <Notes>0</Notes>
  <HiddenSlides>0</HiddenSlides>
  <MMClips>0</MMClips>
  <ScaleCrop>false</ScaleCrop>
  <HeadingPairs>
    <vt:vector size="6" baseType="variant">
      <vt:variant>
        <vt:lpstr>Използвани шрифтове</vt:lpstr>
      </vt:variant>
      <vt:variant>
        <vt:i4>3</vt:i4>
      </vt:variant>
      <vt:variant>
        <vt:lpstr>Тема</vt:lpstr>
      </vt:variant>
      <vt:variant>
        <vt:i4>1</vt:i4>
      </vt:variant>
      <vt:variant>
        <vt:lpstr>Заглавия на слайдовете</vt:lpstr>
      </vt:variant>
      <vt:variant>
        <vt:i4>11</vt:i4>
      </vt:variant>
    </vt:vector>
  </HeadingPairs>
  <TitlesOfParts>
    <vt:vector size="15" baseType="lpstr">
      <vt:lpstr>Arial</vt:lpstr>
      <vt:lpstr>Calibri</vt:lpstr>
      <vt:lpstr>Calibri Light</vt:lpstr>
      <vt:lpstr>Тема на Office</vt:lpstr>
      <vt:lpstr>Welcome </vt:lpstr>
      <vt:lpstr>Introduction </vt:lpstr>
      <vt:lpstr>Company Profile</vt:lpstr>
      <vt:lpstr>Data analysis and interpretation</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Ratio Analysis of Rangemaster plc company </dc:title>
  <dc:creator>Stilyana-filipova Mincheva (1816276)</dc:creator>
  <cp:lastModifiedBy>Stilyana-filipova Mincheva (1816276)</cp:lastModifiedBy>
  <cp:revision>7</cp:revision>
  <dcterms:created xsi:type="dcterms:W3CDTF">2020-03-23T10:59:56Z</dcterms:created>
  <dcterms:modified xsi:type="dcterms:W3CDTF">2020-03-24T10:10:47Z</dcterms:modified>
</cp:coreProperties>
</file>