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2" r:id="rId1"/>
  </p:sldMasterIdLst>
  <p:notesMasterIdLst>
    <p:notesMasterId r:id="rId17"/>
  </p:notesMasterIdLst>
  <p:sldIdLst>
    <p:sldId id="256" r:id="rId2"/>
    <p:sldId id="283" r:id="rId3"/>
    <p:sldId id="258" r:id="rId4"/>
    <p:sldId id="276" r:id="rId5"/>
    <p:sldId id="275" r:id="rId6"/>
    <p:sldId id="277" r:id="rId7"/>
    <p:sldId id="278" r:id="rId8"/>
    <p:sldId id="282" r:id="rId9"/>
    <p:sldId id="279" r:id="rId10"/>
    <p:sldId id="280" r:id="rId11"/>
    <p:sldId id="269" r:id="rId12"/>
    <p:sldId id="270" r:id="rId13"/>
    <p:sldId id="273" r:id="rId14"/>
    <p:sldId id="284"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82"/>
    <p:restoredTop sz="94626"/>
  </p:normalViewPr>
  <p:slideViewPr>
    <p:cSldViewPr snapToGrid="0" snapToObjects="1">
      <p:cViewPr varScale="1">
        <p:scale>
          <a:sx n="105" d="100"/>
          <a:sy n="105"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884A5-D144-4337-94CC-F4642E2857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05679A9-EFCD-4684-A051-032D111023A8}">
      <dgm:prSet/>
      <dgm:spPr/>
      <dgm:t>
        <a:bodyPr/>
        <a:lstStyle/>
        <a:p>
          <a:r>
            <a:rPr lang="en-US" dirty="0"/>
            <a:t>Flexible working has a huge impact on everyone associated with an organization, namely employees, employers, and even their family members</a:t>
          </a:r>
        </a:p>
      </dgm:t>
    </dgm:pt>
    <dgm:pt modelId="{43C85EF3-17D2-4CDF-8DF5-BDD6EFC8616D}" type="parTrans" cxnId="{FFACCB07-1392-45FC-808A-61A53271F106}">
      <dgm:prSet/>
      <dgm:spPr/>
      <dgm:t>
        <a:bodyPr/>
        <a:lstStyle/>
        <a:p>
          <a:endParaRPr lang="en-US"/>
        </a:p>
      </dgm:t>
    </dgm:pt>
    <dgm:pt modelId="{77B1CEAC-308C-47B6-A43F-F9E277FCA924}" type="sibTrans" cxnId="{FFACCB07-1392-45FC-808A-61A53271F106}">
      <dgm:prSet/>
      <dgm:spPr/>
      <dgm:t>
        <a:bodyPr/>
        <a:lstStyle/>
        <a:p>
          <a:endParaRPr lang="en-US"/>
        </a:p>
      </dgm:t>
    </dgm:pt>
    <dgm:pt modelId="{99ECC5C6-606A-43B5-9130-55197F7B643D}">
      <dgm:prSet/>
      <dgm:spPr/>
      <dgm:t>
        <a:bodyPr/>
        <a:lstStyle/>
        <a:p>
          <a:r>
            <a:rPr lang="en-US"/>
            <a:t>Most employers across the world have felt the need of managing diversity within the workforce</a:t>
          </a:r>
        </a:p>
      </dgm:t>
    </dgm:pt>
    <dgm:pt modelId="{648411D9-8A13-444F-B349-4623A4655C7B}" type="parTrans" cxnId="{37BEDAD8-762B-48F4-AEA3-7DDC01C08AD5}">
      <dgm:prSet/>
      <dgm:spPr/>
      <dgm:t>
        <a:bodyPr/>
        <a:lstStyle/>
        <a:p>
          <a:endParaRPr lang="en-US"/>
        </a:p>
      </dgm:t>
    </dgm:pt>
    <dgm:pt modelId="{140B7E2F-9292-4828-9AD0-ED27C12B800A}" type="sibTrans" cxnId="{37BEDAD8-762B-48F4-AEA3-7DDC01C08AD5}">
      <dgm:prSet/>
      <dgm:spPr/>
      <dgm:t>
        <a:bodyPr/>
        <a:lstStyle/>
        <a:p>
          <a:endParaRPr lang="en-US"/>
        </a:p>
      </dgm:t>
    </dgm:pt>
    <dgm:pt modelId="{399194BE-01EF-E544-9295-02A5CA3BC105}" type="pres">
      <dgm:prSet presAssocID="{65D884A5-D144-4337-94CC-F4642E285705}" presName="vert0" presStyleCnt="0">
        <dgm:presLayoutVars>
          <dgm:dir/>
          <dgm:animOne val="branch"/>
          <dgm:animLvl val="lvl"/>
        </dgm:presLayoutVars>
      </dgm:prSet>
      <dgm:spPr/>
    </dgm:pt>
    <dgm:pt modelId="{BA2FB85C-E858-9640-B1C5-95E84C14E447}" type="pres">
      <dgm:prSet presAssocID="{805679A9-EFCD-4684-A051-032D111023A8}" presName="thickLine" presStyleLbl="alignNode1" presStyleIdx="0" presStyleCnt="2"/>
      <dgm:spPr/>
    </dgm:pt>
    <dgm:pt modelId="{0476619D-54FB-AF43-9103-2B22D33535F4}" type="pres">
      <dgm:prSet presAssocID="{805679A9-EFCD-4684-A051-032D111023A8}" presName="horz1" presStyleCnt="0"/>
      <dgm:spPr/>
    </dgm:pt>
    <dgm:pt modelId="{2C1B618C-DECB-CF46-952F-3B93DCF572DF}" type="pres">
      <dgm:prSet presAssocID="{805679A9-EFCD-4684-A051-032D111023A8}" presName="tx1" presStyleLbl="revTx" presStyleIdx="0" presStyleCnt="2"/>
      <dgm:spPr/>
    </dgm:pt>
    <dgm:pt modelId="{1C3FBCF9-589F-F147-AE5D-8FA0CA9AABA0}" type="pres">
      <dgm:prSet presAssocID="{805679A9-EFCD-4684-A051-032D111023A8}" presName="vert1" presStyleCnt="0"/>
      <dgm:spPr/>
    </dgm:pt>
    <dgm:pt modelId="{3FBB41A3-FCB4-0D4A-B15D-3EB5EE8571D8}" type="pres">
      <dgm:prSet presAssocID="{99ECC5C6-606A-43B5-9130-55197F7B643D}" presName="thickLine" presStyleLbl="alignNode1" presStyleIdx="1" presStyleCnt="2"/>
      <dgm:spPr/>
    </dgm:pt>
    <dgm:pt modelId="{DF4F4EAC-58D5-1E42-B772-A4B3C187FE19}" type="pres">
      <dgm:prSet presAssocID="{99ECC5C6-606A-43B5-9130-55197F7B643D}" presName="horz1" presStyleCnt="0"/>
      <dgm:spPr/>
    </dgm:pt>
    <dgm:pt modelId="{02BC61D9-E77B-9A4A-ABE8-FA548B88D610}" type="pres">
      <dgm:prSet presAssocID="{99ECC5C6-606A-43B5-9130-55197F7B643D}" presName="tx1" presStyleLbl="revTx" presStyleIdx="1" presStyleCnt="2"/>
      <dgm:spPr/>
    </dgm:pt>
    <dgm:pt modelId="{72E1CED9-DCC0-1A40-A036-21012DEFE490}" type="pres">
      <dgm:prSet presAssocID="{99ECC5C6-606A-43B5-9130-55197F7B643D}" presName="vert1" presStyleCnt="0"/>
      <dgm:spPr/>
    </dgm:pt>
  </dgm:ptLst>
  <dgm:cxnLst>
    <dgm:cxn modelId="{FFACCB07-1392-45FC-808A-61A53271F106}" srcId="{65D884A5-D144-4337-94CC-F4642E285705}" destId="{805679A9-EFCD-4684-A051-032D111023A8}" srcOrd="0" destOrd="0" parTransId="{43C85EF3-17D2-4CDF-8DF5-BDD6EFC8616D}" sibTransId="{77B1CEAC-308C-47B6-A43F-F9E277FCA924}"/>
    <dgm:cxn modelId="{CBFE697A-DD39-0F49-B43B-383380C516C1}" type="presOf" srcId="{99ECC5C6-606A-43B5-9130-55197F7B643D}" destId="{02BC61D9-E77B-9A4A-ABE8-FA548B88D610}" srcOrd="0" destOrd="0" presId="urn:microsoft.com/office/officeart/2008/layout/LinedList"/>
    <dgm:cxn modelId="{40A66D98-2673-B54F-AEC1-C451F8C016E6}" type="presOf" srcId="{65D884A5-D144-4337-94CC-F4642E285705}" destId="{399194BE-01EF-E544-9295-02A5CA3BC105}" srcOrd="0" destOrd="0" presId="urn:microsoft.com/office/officeart/2008/layout/LinedList"/>
    <dgm:cxn modelId="{397922C0-7F18-E64B-8E91-7A4566148055}" type="presOf" srcId="{805679A9-EFCD-4684-A051-032D111023A8}" destId="{2C1B618C-DECB-CF46-952F-3B93DCF572DF}" srcOrd="0" destOrd="0" presId="urn:microsoft.com/office/officeart/2008/layout/LinedList"/>
    <dgm:cxn modelId="{37BEDAD8-762B-48F4-AEA3-7DDC01C08AD5}" srcId="{65D884A5-D144-4337-94CC-F4642E285705}" destId="{99ECC5C6-606A-43B5-9130-55197F7B643D}" srcOrd="1" destOrd="0" parTransId="{648411D9-8A13-444F-B349-4623A4655C7B}" sibTransId="{140B7E2F-9292-4828-9AD0-ED27C12B800A}"/>
    <dgm:cxn modelId="{FF1D08EB-F2F9-1847-96D4-8D621269B257}" type="presParOf" srcId="{399194BE-01EF-E544-9295-02A5CA3BC105}" destId="{BA2FB85C-E858-9640-B1C5-95E84C14E447}" srcOrd="0" destOrd="0" presId="urn:microsoft.com/office/officeart/2008/layout/LinedList"/>
    <dgm:cxn modelId="{8C9B0310-E4F0-3740-B800-85248598378E}" type="presParOf" srcId="{399194BE-01EF-E544-9295-02A5CA3BC105}" destId="{0476619D-54FB-AF43-9103-2B22D33535F4}" srcOrd="1" destOrd="0" presId="urn:microsoft.com/office/officeart/2008/layout/LinedList"/>
    <dgm:cxn modelId="{6E21A9E9-A3A4-0242-9822-060BD480F4A6}" type="presParOf" srcId="{0476619D-54FB-AF43-9103-2B22D33535F4}" destId="{2C1B618C-DECB-CF46-952F-3B93DCF572DF}" srcOrd="0" destOrd="0" presId="urn:microsoft.com/office/officeart/2008/layout/LinedList"/>
    <dgm:cxn modelId="{E121CF07-517C-144C-9DB1-48F9C092DFA9}" type="presParOf" srcId="{0476619D-54FB-AF43-9103-2B22D33535F4}" destId="{1C3FBCF9-589F-F147-AE5D-8FA0CA9AABA0}" srcOrd="1" destOrd="0" presId="urn:microsoft.com/office/officeart/2008/layout/LinedList"/>
    <dgm:cxn modelId="{ECD73893-DD8B-4D4C-B1E1-B7A527AA7625}" type="presParOf" srcId="{399194BE-01EF-E544-9295-02A5CA3BC105}" destId="{3FBB41A3-FCB4-0D4A-B15D-3EB5EE8571D8}" srcOrd="2" destOrd="0" presId="urn:microsoft.com/office/officeart/2008/layout/LinedList"/>
    <dgm:cxn modelId="{A2B5D9E4-8C8D-1948-828C-980E5DE309D3}" type="presParOf" srcId="{399194BE-01EF-E544-9295-02A5CA3BC105}" destId="{DF4F4EAC-58D5-1E42-B772-A4B3C187FE19}" srcOrd="3" destOrd="0" presId="urn:microsoft.com/office/officeart/2008/layout/LinedList"/>
    <dgm:cxn modelId="{24895E18-2A9D-6B40-8041-14E14A5B66FD}" type="presParOf" srcId="{DF4F4EAC-58D5-1E42-B772-A4B3C187FE19}" destId="{02BC61D9-E77B-9A4A-ABE8-FA548B88D610}" srcOrd="0" destOrd="0" presId="urn:microsoft.com/office/officeart/2008/layout/LinedList"/>
    <dgm:cxn modelId="{685055C9-52E2-734E-8F59-6D8A27AB9FC2}" type="presParOf" srcId="{DF4F4EAC-58D5-1E42-B772-A4B3C187FE19}" destId="{72E1CED9-DCC0-1A40-A036-21012DEFE4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FB85C-E858-9640-B1C5-95E84C14E447}">
      <dsp:nvSpPr>
        <dsp:cNvPr id="0" name=""/>
        <dsp:cNvSpPr/>
      </dsp:nvSpPr>
      <dsp:spPr>
        <a:xfrm>
          <a:off x="0" y="0"/>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B618C-DECB-CF46-952F-3B93DCF572DF}">
      <dsp:nvSpPr>
        <dsp:cNvPr id="0" name=""/>
        <dsp:cNvSpPr/>
      </dsp:nvSpPr>
      <dsp:spPr>
        <a:xfrm>
          <a:off x="0" y="0"/>
          <a:ext cx="53848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Flexible working has a huge impact on everyone associated with an organization, namely employees, employers, and even their family members</a:t>
          </a:r>
        </a:p>
      </dsp:txBody>
      <dsp:txXfrm>
        <a:off x="0" y="0"/>
        <a:ext cx="5384800" cy="2262981"/>
      </dsp:txXfrm>
    </dsp:sp>
    <dsp:sp modelId="{3FBB41A3-FCB4-0D4A-B15D-3EB5EE8571D8}">
      <dsp:nvSpPr>
        <dsp:cNvPr id="0" name=""/>
        <dsp:cNvSpPr/>
      </dsp:nvSpPr>
      <dsp:spPr>
        <a:xfrm>
          <a:off x="0" y="2262981"/>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C61D9-E77B-9A4A-ABE8-FA548B88D610}">
      <dsp:nvSpPr>
        <dsp:cNvPr id="0" name=""/>
        <dsp:cNvSpPr/>
      </dsp:nvSpPr>
      <dsp:spPr>
        <a:xfrm>
          <a:off x="0" y="2262981"/>
          <a:ext cx="53848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Most employers across the world have felt the need of managing diversity within the workforce</a:t>
          </a:r>
        </a:p>
      </dsp:txBody>
      <dsp:txXfrm>
        <a:off x="0" y="2262981"/>
        <a:ext cx="5384800" cy="22629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05.648"/>
    </inkml:context>
    <inkml:brush xml:id="br0">
      <inkml:brushProperty name="width" value="0.1" units="cm"/>
      <inkml:brushProperty name="height" value="0.1" units="cm"/>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07.115"/>
    </inkml:context>
    <inkml:brush xml:id="br0">
      <inkml:brushProperty name="width" value="0.1" units="cm"/>
      <inkml:brushProperty name="height" value="0.1" units="cm"/>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15.148"/>
    </inkml:context>
    <inkml:brush xml:id="br0">
      <inkml:brushProperty name="width" value="0.1" units="cm"/>
      <inkml:brushProperty name="height" value="0.1" units="cm"/>
    </inkml:brush>
  </inkml:definitions>
  <inkml:trace contextRef="#ctx0" brushRef="#br0">13 1 13979,'-7'0'0,"1"0"0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1B99DE-0E5F-B644-9232-60195257FC3E}" type="datetimeFigureOut">
              <a:rPr lang="en-US" smtClean="0"/>
              <a:t>8/17/22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8918-22D9-B749-9BEA-01732E612D98}" type="slidenum">
              <a:rPr lang="en-US" smtClean="0"/>
              <a:t>‹#›</a:t>
            </a:fld>
            <a:endParaRPr lang="en-US"/>
          </a:p>
        </p:txBody>
      </p:sp>
    </p:spTree>
    <p:extLst>
      <p:ext uri="{BB962C8B-B14F-4D97-AF65-F5344CB8AC3E}">
        <p14:creationId xmlns:p14="http://schemas.microsoft.com/office/powerpoint/2010/main" val="3134324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Workplace flexibility or flexible working denotes the situation where the employees have the liberty to choose how, where, and when they want to work and achieve the objectives. Diversity is closely related to flexible working that refers to the inclusion of different people from different backgrounds in the workplace. </a:t>
            </a:r>
            <a:r>
              <a:rPr lang="en-US" sz="1200" dirty="0">
                <a:solidFill>
                  <a:schemeClr val="bg1"/>
                </a:solidFill>
                <a:latin typeface="Times New Roman" pitchFamily="18" charset="0"/>
                <a:cs typeface="Times New Roman" pitchFamily="18" charset="0"/>
              </a:rPr>
              <a:t>Working in a flexible way defines adapting to a working pattern that suits particular needs. A flexible workplace also promotes inclusivity and consists of workers from diverse backgrounds</a:t>
            </a:r>
            <a:r>
              <a:rPr lang="en-US" sz="1200" kern="1200" dirty="0">
                <a:solidFill>
                  <a:schemeClr val="tx1"/>
                </a:solidFill>
                <a:latin typeface="+mn-lt"/>
                <a:ea typeface="+mn-ea"/>
                <a:cs typeface="+mn-cs"/>
              </a:rPr>
              <a:t>.</a:t>
            </a:r>
            <a:endParaRPr lang="en-US" sz="1200" dirty="0">
              <a:solidFill>
                <a:schemeClr val="bg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Inclusion and diversity are two of the most delicate components in an organization that are managed by HR professionals. The first step that the HR department takes over to promote these factors in the workplace is diversity recruitment. The HR department reaches out to every qualified individual with a mission to fill the gaps in the talent pipeline of the firm.</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Inclusion, equity, and diversion work together to promote flexible working in an organization. </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Flexible working has paved the way for equality in front of all employees irrespective of their gender, experiences, or caste.</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250AF-1E12-D044-AC22-ABA3C97196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0ABED3-421D-B640-BC67-FFA643D87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132AB88-986D-A144-BA37-57773CD921CB}"/>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0901CDEA-4E5B-244A-B80F-805F411EE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A7FDAD-2D38-354F-BAF7-6E37FCCAEC1F}"/>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790607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5A92-B828-A241-B925-DFB722E24E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D78CE7-2C2D-F746-9746-D45CA4C643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77F199-B696-6741-A4F1-B590E2E468AC}"/>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99C1EF26-7BF9-E245-BB78-D02100C2FC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DF117-2791-3A40-8F66-A5B36FC7216D}"/>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81805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2221-9F14-D74A-B496-E6A6C9079F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896495-1035-CB46-9495-9D2DAE8102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3B4652-3993-4249-A501-DE98F878DB9C}"/>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6A5BDC2A-7DC2-1348-BED7-4A79D9F482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1FDC2-D79F-6B4E-AE62-A3765E5E8522}"/>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2542717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DB15E-F6AB-1B4D-A909-63522EBCC1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E22BF1-67E4-9C48-83DD-9BE8580F483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674D40D-C28F-374F-B006-D1AFB1C70F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30C23D-797F-E94A-AFF0-59C2546BFADB}"/>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6" name="Footer Placeholder 5">
            <a:extLst>
              <a:ext uri="{FF2B5EF4-FFF2-40B4-BE49-F238E27FC236}">
                <a16:creationId xmlns:a16="http://schemas.microsoft.com/office/drawing/2014/main" id="{595857A7-0C2D-C143-B11E-FA18062536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56F0DD-7E5D-BA45-8EAA-0E8F43CE0240}"/>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043106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FA2A7-925B-F34F-8F94-DC24C09D9D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1517954-C255-5C4B-864C-5AE94E88C1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51C6C2-FA0A-4B43-8F93-B23DEAAA1D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F70FC7-862A-8F45-B68B-E276708031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38B6CD-DA52-E04C-BDF0-193D63FF81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60BC5F-59D8-FD41-86AF-269AF9FEE7F6}"/>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8" name="Footer Placeholder 7">
            <a:extLst>
              <a:ext uri="{FF2B5EF4-FFF2-40B4-BE49-F238E27FC236}">
                <a16:creationId xmlns:a16="http://schemas.microsoft.com/office/drawing/2014/main" id="{7B619EF4-DB1C-554A-9A3C-BB8C48DF82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124264-BBCA-D044-978C-9CB42E12A88D}"/>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2474038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51F1-22DF-F74D-BFE7-532A9F4774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2DBE65A-EDF4-D844-9321-D4DCC5D5A6EC}"/>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4" name="Footer Placeholder 3">
            <a:extLst>
              <a:ext uri="{FF2B5EF4-FFF2-40B4-BE49-F238E27FC236}">
                <a16:creationId xmlns:a16="http://schemas.microsoft.com/office/drawing/2014/main" id="{68717F17-F78D-5F46-A62B-3F98C0DBAF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B704FD-1BFD-3246-AD7C-B95AA1AE6ABE}"/>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845178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FE7E90-D345-404C-9B29-1639E5290EE2}"/>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3" name="Footer Placeholder 2">
            <a:extLst>
              <a:ext uri="{FF2B5EF4-FFF2-40B4-BE49-F238E27FC236}">
                <a16:creationId xmlns:a16="http://schemas.microsoft.com/office/drawing/2014/main" id="{7D860F88-2604-8248-915E-A391131EAF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3F8971-333D-5C42-92BB-FC8631E70410}"/>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47231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48FE7-C361-E443-B8DD-87D86D2C91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DDE4200-3B4D-DE45-92BD-5DF963AAD4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FE13D77-6478-EA49-85EA-DFE9F03226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7B6889-84FF-2E4D-9424-C5F472A0E6A6}"/>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6" name="Footer Placeholder 5">
            <a:extLst>
              <a:ext uri="{FF2B5EF4-FFF2-40B4-BE49-F238E27FC236}">
                <a16:creationId xmlns:a16="http://schemas.microsoft.com/office/drawing/2014/main" id="{F4825D00-C84D-E041-B517-860CEC9BDE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E13E31-4C7D-A34C-A6C2-6281A88D1A2A}"/>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99258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97D8-1934-8946-8124-DC9113E673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80741A4-CF45-2244-B2F4-A1C94898AF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B989D5-D447-3F43-9110-D6B96A116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4016F8-C77A-CB42-94AF-01908BD20DFA}"/>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6" name="Footer Placeholder 5">
            <a:extLst>
              <a:ext uri="{FF2B5EF4-FFF2-40B4-BE49-F238E27FC236}">
                <a16:creationId xmlns:a16="http://schemas.microsoft.com/office/drawing/2014/main" id="{2D05D415-E900-844C-AB79-4539DB9B321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AFB9DA-E3BF-514F-9BAD-E826B6BFE985}"/>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422088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86B6-8F8B-C143-91A1-F691CEC0092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ABAA32-6E67-EA43-BE57-3745324D4E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546DE6-5A98-D44A-AFE1-49EE3380EB6C}"/>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6C8D482C-0E0A-A44A-8F99-9D763FAFF7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364F8-CAB5-B547-AE22-4DC7D1FD5DD6}"/>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3092999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C1EDF0-35B3-BD47-B9C4-FE75ACAEB8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69C9C7-8C02-9D49-BF5E-A270C3727B9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8804A5-E626-0942-A24F-CC3E9805B03C}"/>
              </a:ext>
            </a:extLst>
          </p:cNvPr>
          <p:cNvSpPr>
            <a:spLocks noGrp="1"/>
          </p:cNvSpPr>
          <p:nvPr>
            <p:ph type="dt" sz="half" idx="10"/>
          </p:nvPr>
        </p:nvSpPr>
        <p:spPr/>
        <p:txBody>
          <a:body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E02F4788-EB58-9F42-B782-70540EBF7E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838818-5094-4C4B-96F0-22BECF50CEE8}"/>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773815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CA1905-788A-7840-AEFD-B675B0C40D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350FAD-C66D-6140-AFDE-E723E64082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B91753-2E09-0543-9F95-64AB542CB8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12DACA-8F69-6A4D-80CC-76B2DA63BB4D}" type="datetimeFigureOut">
              <a:rPr lang="en-US" smtClean="0"/>
              <a:t>8/17/22</a:t>
            </a:fld>
            <a:endParaRPr lang="en-US"/>
          </a:p>
        </p:txBody>
      </p:sp>
      <p:sp>
        <p:nvSpPr>
          <p:cNvPr id="5" name="Footer Placeholder 4">
            <a:extLst>
              <a:ext uri="{FF2B5EF4-FFF2-40B4-BE49-F238E27FC236}">
                <a16:creationId xmlns:a16="http://schemas.microsoft.com/office/drawing/2014/main" id="{6E90EEEE-AACF-E34C-BD0C-FBAAF10DF8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70422A-5AA7-EC44-AC7E-E574F7F5D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4835FE-C376-3745-BD9B-AC00044201B2}" type="slidenum">
              <a:rPr lang="en-US" smtClean="0"/>
              <a:t>‹#›</a:t>
            </a:fld>
            <a:endParaRPr lang="en-US"/>
          </a:p>
        </p:txBody>
      </p:sp>
    </p:spTree>
    <p:extLst>
      <p:ext uri="{BB962C8B-B14F-4D97-AF65-F5344CB8AC3E}">
        <p14:creationId xmlns:p14="http://schemas.microsoft.com/office/powerpoint/2010/main" val="3409773005"/>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8.png"/><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FED67A9-1C33-4541-8D19-A01BEDC23325}"/>
              </a:ext>
            </a:extLst>
          </p:cNvPr>
          <p:cNvPicPr>
            <a:picLocks noChangeAspect="1"/>
          </p:cNvPicPr>
          <p:nvPr/>
        </p:nvPicPr>
        <p:blipFill rotWithShape="1">
          <a:blip r:embed="rId2"/>
          <a:srcRect l="9091" t="54340" r="-1" b="5203"/>
          <a:stretch/>
        </p:blipFill>
        <p:spPr>
          <a:xfrm>
            <a:off x="-114601" y="10"/>
            <a:ext cx="7991041"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18CE01-8D30-3348-B2BF-1F02C520686C}"/>
              </a:ext>
            </a:extLst>
          </p:cNvPr>
          <p:cNvSpPr>
            <a:spLocks noGrp="1"/>
          </p:cNvSpPr>
          <p:nvPr>
            <p:ph type="ctrTitle"/>
          </p:nvPr>
        </p:nvSpPr>
        <p:spPr>
          <a:xfrm>
            <a:off x="5415471" y="-1065884"/>
            <a:ext cx="6891130" cy="3755814"/>
          </a:xfrm>
        </p:spPr>
        <p:txBody>
          <a:bodyPr anchor="b">
            <a:normAutofit/>
          </a:bodyPr>
          <a:lstStyle/>
          <a:p>
            <a:pPr algn="l"/>
            <a:r>
              <a:rPr lang="en-US" sz="4800" b="1" dirty="0">
                <a:latin typeface="Tenorite" pitchFamily="2" charset="0"/>
                <a:ea typeface="Krungthep" panose="02000400000000000000" pitchFamily="2" charset="-34"/>
                <a:cs typeface="Krungthep" panose="02000400000000000000" pitchFamily="2" charset="-34"/>
              </a:rPr>
              <a:t>Flexible working in relation to diversity and inclusion </a:t>
            </a:r>
          </a:p>
        </p:txBody>
      </p:sp>
      <p:sp>
        <p:nvSpPr>
          <p:cNvPr id="3" name="Subtitle 2">
            <a:extLst>
              <a:ext uri="{FF2B5EF4-FFF2-40B4-BE49-F238E27FC236}">
                <a16:creationId xmlns:a16="http://schemas.microsoft.com/office/drawing/2014/main" id="{CE0C8417-A7F8-214B-A453-49BDE3C2CBB2}"/>
              </a:ext>
            </a:extLst>
          </p:cNvPr>
          <p:cNvSpPr>
            <a:spLocks noGrp="1"/>
          </p:cNvSpPr>
          <p:nvPr>
            <p:ph type="subTitle" idx="1"/>
          </p:nvPr>
        </p:nvSpPr>
        <p:spPr>
          <a:xfrm>
            <a:off x="5266944" y="4465066"/>
            <a:ext cx="5902651" cy="2234604"/>
          </a:xfrm>
        </p:spPr>
        <p:txBody>
          <a:bodyPr>
            <a:normAutofit/>
          </a:bodyPr>
          <a:lstStyle/>
          <a:p>
            <a:r>
              <a:rPr lang="en-GB" sz="500" b="1" dirty="0"/>
              <a:t> </a:t>
            </a:r>
            <a:endParaRPr lang="en-GB" sz="500" dirty="0"/>
          </a:p>
          <a:p>
            <a:r>
              <a:rPr lang="en-GB" sz="500" b="1" dirty="0"/>
              <a:t>                                                                                                        </a:t>
            </a:r>
            <a:r>
              <a:rPr lang="en-GB" sz="2000" b="1" dirty="0"/>
              <a:t>Module Name: Managing People</a:t>
            </a:r>
            <a:endParaRPr lang="en-GB" sz="2000" dirty="0"/>
          </a:p>
          <a:p>
            <a:r>
              <a:rPr lang="en-GB" sz="2000" b="1" dirty="0"/>
              <a:t>          Module Code: LCBB5004</a:t>
            </a:r>
            <a:endParaRPr lang="en-GB" sz="2000" dirty="0"/>
          </a:p>
          <a:p>
            <a:r>
              <a:rPr lang="en-GB" sz="2000" b="1" dirty="0"/>
              <a:t>                  Student Name: Diana </a:t>
            </a:r>
            <a:r>
              <a:rPr lang="en-GB" sz="2000" b="1" dirty="0" err="1"/>
              <a:t>Roabis</a:t>
            </a:r>
            <a:endParaRPr lang="en-GB" sz="2000" dirty="0"/>
          </a:p>
          <a:p>
            <a:r>
              <a:rPr lang="en-GB" sz="2000" b="1" dirty="0"/>
              <a:t>   Student ID: 2028044</a:t>
            </a:r>
            <a:endParaRPr lang="en-GB" sz="2000" dirty="0"/>
          </a:p>
          <a:p>
            <a:r>
              <a:rPr lang="en-GB" sz="2000" b="1" dirty="0"/>
              <a:t>                               Module Coordinator: Terry Walcott</a:t>
            </a:r>
            <a:endParaRPr lang="en-GB" sz="2000" dirty="0"/>
          </a:p>
          <a:p>
            <a:endParaRPr lang="en-US" sz="5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5472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1000"/>
                                  </p:stCondLst>
                                  <p:iterate type="lt">
                                    <p:tmPct val="10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E5486-0004-304F-B811-3D76DD21D475}"/>
              </a:ext>
            </a:extLst>
          </p:cNvPr>
          <p:cNvSpPr>
            <a:spLocks noGrp="1"/>
          </p:cNvSpPr>
          <p:nvPr>
            <p:ph type="title"/>
          </p:nvPr>
        </p:nvSpPr>
        <p:spPr>
          <a:xfrm>
            <a:off x="630936" y="502920"/>
            <a:ext cx="3419856" cy="1463040"/>
          </a:xfrm>
        </p:spPr>
        <p:txBody>
          <a:bodyPr anchor="ctr">
            <a:normAutofit/>
          </a:bodyPr>
          <a:lstStyle/>
          <a:p>
            <a:r>
              <a:rPr lang="en-US" sz="4800" dirty="0"/>
              <a:t>Introduction</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C2167A-D506-D64A-BB57-DD9A25FFB06D}"/>
              </a:ext>
            </a:extLst>
          </p:cNvPr>
          <p:cNvSpPr>
            <a:spLocks noGrp="1"/>
          </p:cNvSpPr>
          <p:nvPr>
            <p:ph idx="1"/>
          </p:nvPr>
        </p:nvSpPr>
        <p:spPr>
          <a:xfrm>
            <a:off x="4636006" y="0"/>
            <a:ext cx="6894576" cy="2396953"/>
          </a:xfrm>
        </p:spPr>
        <p:txBody>
          <a:bodyPr anchor="ctr">
            <a:normAutofit/>
          </a:bodyPr>
          <a:lstStyle/>
          <a:p>
            <a:pPr marL="0" indent="0">
              <a:buNone/>
            </a:pPr>
            <a:r>
              <a:rPr lang="en-US" sz="1800" dirty="0">
                <a:cs typeface="Times New Roman" panose="02020603050405020304" pitchFamily="18" charset="0"/>
              </a:rPr>
              <a:t>Technological advancements have significantly changed the work landscape. </a:t>
            </a:r>
          </a:p>
          <a:p>
            <a:pPr marL="0" indent="0">
              <a:buNone/>
            </a:pPr>
            <a:r>
              <a:rPr lang="en-US" sz="1800" dirty="0">
                <a:cs typeface="Times New Roman" panose="02020603050405020304" pitchFamily="18" charset="0"/>
              </a:rPr>
              <a:t>More organizations than ever before are offering </a:t>
            </a:r>
            <a:r>
              <a:rPr lang="en-GB" sz="1800" dirty="0"/>
              <a:t>a variety of flexible working options</a:t>
            </a:r>
            <a:r>
              <a:rPr lang="en-US" sz="1800" dirty="0">
                <a:cs typeface="Times New Roman" panose="02020603050405020304" pitchFamily="18" charset="0"/>
              </a:rPr>
              <a:t>, such as alternative work, home-working, and part-time hours, thanks to improved connectivity and a better understanding of workers' needs. </a:t>
            </a:r>
            <a:r>
              <a:rPr lang="en-GB" sz="1800" dirty="0">
                <a:cs typeface="Times New Roman" panose="02020603050405020304" pitchFamily="18" charset="0"/>
              </a:rPr>
              <a:t>This new approach to work can help organizations meet their workforce needs and improve their efficiency in relation to diversity and inclusion</a:t>
            </a:r>
            <a:r>
              <a:rPr lang="en-GB" sz="1800" dirty="0"/>
              <a:t>. </a:t>
            </a:r>
            <a:r>
              <a:rPr lang="en-US" sz="1700" dirty="0">
                <a:cs typeface="Times New Roman" panose="02020603050405020304" pitchFamily="18" charset="0"/>
              </a:rPr>
              <a:t>(</a:t>
            </a:r>
            <a:r>
              <a:rPr lang="en-GB" sz="1700" dirty="0">
                <a:cs typeface="Times New Roman" panose="02020603050405020304" pitchFamily="18" charset="0"/>
              </a:rPr>
              <a:t>Kavanaugh and Nicholson,  2021). </a:t>
            </a:r>
            <a:endParaRPr lang="en-US" sz="1700" dirty="0">
              <a:cs typeface="Times New Roman" panose="02020603050405020304" pitchFamily="18" charset="0"/>
            </a:endParaRPr>
          </a:p>
        </p:txBody>
      </p:sp>
      <p:pic>
        <p:nvPicPr>
          <p:cNvPr id="5" name="Picture 4" descr="Graphical user interface, text, application&#10;&#10;Description automatically generated">
            <a:extLst>
              <a:ext uri="{FF2B5EF4-FFF2-40B4-BE49-F238E27FC236}">
                <a16:creationId xmlns:a16="http://schemas.microsoft.com/office/drawing/2014/main" id="{14C84C09-F6E8-A647-8C85-AC871EEFE09F}"/>
              </a:ext>
            </a:extLst>
          </p:cNvPr>
          <p:cNvPicPr>
            <a:picLocks noChangeAspect="1"/>
          </p:cNvPicPr>
          <p:nvPr/>
        </p:nvPicPr>
        <p:blipFill>
          <a:blip r:embed="rId2"/>
          <a:stretch>
            <a:fillRect/>
          </a:stretch>
        </p:blipFill>
        <p:spPr>
          <a:xfrm>
            <a:off x="1354261" y="2292096"/>
            <a:ext cx="9483477" cy="3959352"/>
          </a:xfrm>
          <a:prstGeom prst="rect">
            <a:avLst/>
          </a:prstGeom>
        </p:spPr>
      </p:pic>
    </p:spTree>
    <p:extLst>
      <p:ext uri="{BB962C8B-B14F-4D97-AF65-F5344CB8AC3E}">
        <p14:creationId xmlns:p14="http://schemas.microsoft.com/office/powerpoint/2010/main" val="3106024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ACF00B9-22B3-0144-B259-9FFCCDAA8A3C}"/>
              </a:ext>
            </a:extLst>
          </p:cNvPr>
          <p:cNvPicPr>
            <a:picLocks noChangeAspect="1"/>
          </p:cNvPicPr>
          <p:nvPr/>
        </p:nvPicPr>
        <p:blipFill rotWithShape="1">
          <a:blip r:embed="rId3"/>
          <a:srcRect t="6170" r="-2"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3" name="Freeform: Shape 1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74904" y="856488"/>
            <a:ext cx="4992624" cy="1243584"/>
          </a:xfrm>
        </p:spPr>
        <p:txBody>
          <a:bodyPr vert="horz" lIns="91440" tIns="45720" rIns="91440" bIns="45720" rtlCol="0" anchor="ctr">
            <a:normAutofit/>
          </a:bodyPr>
          <a:lstStyle/>
          <a:p>
            <a:r>
              <a:rPr lang="en-US" sz="4000" b="1" dirty="0">
                <a:latin typeface="Times New Roman" panose="02020603050405020304" pitchFamily="18" charset="0"/>
                <a:cs typeface="Times New Roman" panose="02020603050405020304" pitchFamily="18" charset="0"/>
              </a:rPr>
              <a:t>Flexible Work </a:t>
            </a:r>
            <a:endParaRPr lang="en-US" sz="4000" dirty="0">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sz="half" idx="1"/>
          </p:nvPr>
        </p:nvSpPr>
        <p:spPr>
          <a:xfrm>
            <a:off x="128016" y="2331312"/>
            <a:ext cx="5898162" cy="3402363"/>
          </a:xfrm>
        </p:spPr>
        <p:txBody>
          <a:bodyPr vert="horz" lIns="91440" tIns="45720" rIns="91440" bIns="45720" rtlCol="0" anchor="t">
            <a:normAutofit/>
          </a:bodyPr>
          <a:lstStyle/>
          <a:p>
            <a:r>
              <a:rPr lang="en-US" sz="2000" dirty="0"/>
              <a:t>Flexible working entails fundamentally reconsidering how we work. It is about empowering employees to define how, where, and when they work best, trusting them, and giving them the autonomy to do so. (</a:t>
            </a:r>
            <a:r>
              <a:rPr lang="en-GB" sz="2000" dirty="0">
                <a:latin typeface="Times New Roman" panose="02020603050405020304" pitchFamily="18" charset="0"/>
                <a:cs typeface="Times New Roman" panose="02020603050405020304" pitchFamily="18" charset="0"/>
              </a:rPr>
              <a:t>Dale, 2020). </a:t>
            </a:r>
          </a:p>
          <a:p>
            <a:r>
              <a:rPr lang="en-US" sz="2000" dirty="0"/>
              <a:t>Flexible working is one of the most significant trends that came into the limelight due to the pandemic around the world.</a:t>
            </a:r>
          </a:p>
          <a:p>
            <a:r>
              <a:rPr lang="en-US" sz="2000" dirty="0"/>
              <a:t>People have felt the benefits of working from home during the Covid-19 pandemic</a:t>
            </a:r>
          </a:p>
          <a:p>
            <a:endParaRPr lang="en-US" sz="2000" dirty="0"/>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E8A91-CF95-5A42-804C-2564A540FA8F}"/>
              </a:ext>
            </a:extLst>
          </p:cNvPr>
          <p:cNvSpPr>
            <a:spLocks noGrp="1"/>
          </p:cNvSpPr>
          <p:nvPr>
            <p:ph type="title"/>
          </p:nvPr>
        </p:nvSpPr>
        <p:spPr>
          <a:xfrm>
            <a:off x="488461" y="-294894"/>
            <a:ext cx="10122306" cy="1481328"/>
          </a:xfrm>
        </p:spPr>
        <p:txBody>
          <a:bodyPr vert="horz" lIns="91440" tIns="45720" rIns="91440" bIns="45720" rtlCol="0" anchor="b">
            <a:normAutofit/>
          </a:bodyPr>
          <a:lstStyle/>
          <a:p>
            <a:r>
              <a:rPr lang="en-US" sz="3800" b="1" kern="1200">
                <a:solidFill>
                  <a:schemeClr val="tx1"/>
                </a:solidFill>
                <a:latin typeface="Times New Roman" panose="02020603050405020304" pitchFamily="18" charset="0"/>
                <a:cs typeface="Times New Roman" panose="02020603050405020304" pitchFamily="18" charset="0"/>
              </a:rPr>
              <a:t>Importance of diversity and inclusion at work</a:t>
            </a:r>
            <a:endParaRPr lang="en-US" sz="3800" b="1" kern="1200" dirty="0">
              <a:solidFill>
                <a:schemeClr val="tx1"/>
              </a:solidFill>
              <a:latin typeface="Times New Roman" panose="02020603050405020304" pitchFamily="18" charset="0"/>
              <a:cs typeface="Times New Roman" panose="02020603050405020304" pitchFamily="18" charset="0"/>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58FC4-9378-464F-8ED8-7275F8BD5BF8}"/>
              </a:ext>
            </a:extLst>
          </p:cNvPr>
          <p:cNvSpPr>
            <a:spLocks noGrp="1"/>
          </p:cNvSpPr>
          <p:nvPr>
            <p:ph sz="half" idx="1"/>
          </p:nvPr>
        </p:nvSpPr>
        <p:spPr>
          <a:xfrm>
            <a:off x="369451" y="2569985"/>
            <a:ext cx="5183210" cy="4154208"/>
          </a:xfrm>
        </p:spPr>
        <p:txBody>
          <a:bodyPr vert="horz" lIns="91440" tIns="45720" rIns="91440" bIns="45720" rtlCol="0" anchor="t">
            <a:normAutofit/>
          </a:bodyPr>
          <a:lstStyle/>
          <a:p>
            <a:r>
              <a:rPr lang="en-US" sz="2400" dirty="0"/>
              <a:t>Diversity and inclusion are two integral parts of a firm that are not interchangeable</a:t>
            </a:r>
          </a:p>
          <a:p>
            <a:r>
              <a:rPr lang="en-US" sz="2400" dirty="0"/>
              <a:t>Inclusion and diversity are not merely policies or programs of an organization</a:t>
            </a:r>
          </a:p>
          <a:p>
            <a:r>
              <a:rPr lang="en-US" sz="2400" dirty="0"/>
              <a:t>Employers make full use of inclusion and diversity by fulfilling the unique needs of all team members (Ahmad, 2019)</a:t>
            </a:r>
          </a:p>
          <a:p>
            <a:endParaRPr lang="en-US" sz="2200" dirty="0"/>
          </a:p>
        </p:txBody>
      </p:sp>
      <p:pic>
        <p:nvPicPr>
          <p:cNvPr id="5" name="Content Placeholder 4" descr="Background pattern&#10;&#10;Description automatically generated">
            <a:extLst>
              <a:ext uri="{FF2B5EF4-FFF2-40B4-BE49-F238E27FC236}">
                <a16:creationId xmlns:a16="http://schemas.microsoft.com/office/drawing/2014/main" id="{218B1401-EBEC-704D-AA44-5039D4D2290B}"/>
              </a:ext>
            </a:extLst>
          </p:cNvPr>
          <p:cNvPicPr>
            <a:picLocks noGrp="1" noChangeAspect="1"/>
          </p:cNvPicPr>
          <p:nvPr>
            <p:ph sz="half" idx="2"/>
          </p:nvPr>
        </p:nvPicPr>
        <p:blipFill>
          <a:blip r:embed="rId2"/>
          <a:stretch>
            <a:fillRect/>
          </a:stretch>
        </p:blipFill>
        <p:spPr>
          <a:xfrm>
            <a:off x="5449824" y="1406999"/>
            <a:ext cx="6480691" cy="5205836"/>
          </a:xfrm>
          <a:prstGeom prst="rect">
            <a:avLst/>
          </a:prstGeom>
        </p:spPr>
      </p:pic>
    </p:spTree>
    <p:extLst>
      <p:ext uri="{BB962C8B-B14F-4D97-AF65-F5344CB8AC3E}">
        <p14:creationId xmlns:p14="http://schemas.microsoft.com/office/powerpoint/2010/main" val="267680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writing on a blackboard&#10;&#10;Description automatically generated with low confidence">
            <a:extLst>
              <a:ext uri="{FF2B5EF4-FFF2-40B4-BE49-F238E27FC236}">
                <a16:creationId xmlns:a16="http://schemas.microsoft.com/office/drawing/2014/main" id="{33761279-D8DD-9143-A837-5F8F65E09692}"/>
              </a:ext>
            </a:extLst>
          </p:cNvPr>
          <p:cNvPicPr>
            <a:picLocks noChangeAspect="1"/>
          </p:cNvPicPr>
          <p:nvPr/>
        </p:nvPicPr>
        <p:blipFill rotWithShape="1">
          <a:blip r:embed="rId2"/>
          <a:srcRect t="20114" b="2258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7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TextBox 3">
            <a:extLst>
              <a:ext uri="{FF2B5EF4-FFF2-40B4-BE49-F238E27FC236}">
                <a16:creationId xmlns:a16="http://schemas.microsoft.com/office/drawing/2014/main" id="{73F3815D-CC56-1E44-8497-C2F86096C69E}"/>
              </a:ext>
            </a:extLst>
          </p:cNvPr>
          <p:cNvSpPr txBox="1"/>
          <p:nvPr/>
        </p:nvSpPr>
        <p:spPr>
          <a:xfrm>
            <a:off x="596348" y="4777739"/>
            <a:ext cx="11595651" cy="1835096"/>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400" dirty="0"/>
              <a:t>A workplace can be diverse and inclusive at the same time giving a feeling of equality to everyone in the workforce</a:t>
            </a:r>
          </a:p>
          <a:p>
            <a:pPr indent="-228600">
              <a:lnSpc>
                <a:spcPct val="90000"/>
              </a:lnSpc>
              <a:spcAft>
                <a:spcPts val="600"/>
              </a:spcAft>
              <a:buFont typeface="Arial" panose="020B0604020202020204" pitchFamily="34" charset="0"/>
              <a:buChar char="•"/>
            </a:pPr>
            <a:r>
              <a:rPr lang="en-US" sz="2400" dirty="0"/>
              <a:t>Workers also feel supported in all departments of the workplace</a:t>
            </a:r>
          </a:p>
          <a:p>
            <a:pPr indent="-228600">
              <a:lnSpc>
                <a:spcPct val="90000"/>
              </a:lnSpc>
              <a:spcAft>
                <a:spcPts val="600"/>
              </a:spcAft>
              <a:buFont typeface="Arial" panose="020B0604020202020204" pitchFamily="34" charset="0"/>
              <a:buChar char="•"/>
            </a:pPr>
            <a:r>
              <a:rPr lang="en-US" sz="2400" dirty="0"/>
              <a:t>In the UK, diverse workplaces have reported 5.4% more employee retention than other organizations (</a:t>
            </a:r>
            <a:r>
              <a:rPr lang="en-US" sz="2400" dirty="0" err="1"/>
              <a:t>Burkinshaw</a:t>
            </a:r>
            <a:r>
              <a:rPr lang="en-US" sz="2400" dirty="0"/>
              <a:t>, 2018)</a:t>
            </a:r>
          </a:p>
        </p:txBody>
      </p:sp>
    </p:spTree>
    <p:extLst>
      <p:ext uri="{BB962C8B-B14F-4D97-AF65-F5344CB8AC3E}">
        <p14:creationId xmlns:p14="http://schemas.microsoft.com/office/powerpoint/2010/main" val="3203125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3">
            <a:extLst>
              <a:ext uri="{FF2B5EF4-FFF2-40B4-BE49-F238E27FC236}">
                <a16:creationId xmlns:a16="http://schemas.microsoft.com/office/drawing/2014/main" id="{CD0292DD-476F-E447-95C6-955F57AD1602}"/>
              </a:ext>
            </a:extLst>
          </p:cNvPr>
          <p:cNvSpPr txBox="1"/>
          <p:nvPr/>
        </p:nvSpPr>
        <p:spPr>
          <a:xfrm>
            <a:off x="495479" y="1634504"/>
            <a:ext cx="5257800" cy="3843666"/>
          </a:xfrm>
          <a:prstGeom prst="rect">
            <a:avLst/>
          </a:prstGeom>
        </p:spPr>
        <p:txBody>
          <a:bodyPr vert="horz" lIns="91440" tIns="45720" rIns="91440" bIns="45720" rtlCol="0">
            <a:noAutofit/>
          </a:bodyPr>
          <a:lstStyle/>
          <a:p>
            <a:pPr lvl="0" indent="-228600">
              <a:lnSpc>
                <a:spcPct val="90000"/>
              </a:lnSpc>
              <a:spcAft>
                <a:spcPts val="600"/>
              </a:spcAft>
              <a:buFont typeface="Arial" panose="020B0604020202020204" pitchFamily="34" charset="0"/>
              <a:buChar char="•"/>
            </a:pPr>
            <a:r>
              <a:rPr lang="en-US" sz="2400" dirty="0"/>
              <a:t>The goal of including diversity and inclusion in a workplace is to build a better work culture</a:t>
            </a:r>
          </a:p>
          <a:p>
            <a:pPr lvl="0" indent="-228600">
              <a:lnSpc>
                <a:spcPct val="90000"/>
              </a:lnSpc>
              <a:spcAft>
                <a:spcPts val="600"/>
              </a:spcAft>
              <a:buFont typeface="Arial" panose="020B0604020202020204" pitchFamily="34" charset="0"/>
              <a:buChar char="•"/>
            </a:pPr>
            <a:r>
              <a:rPr lang="en-US" sz="2400" dirty="0"/>
              <a:t>A diverse workplace that lacks genuine inclusion is referred to as tokenism </a:t>
            </a:r>
          </a:p>
          <a:p>
            <a:pPr indent="-228600">
              <a:lnSpc>
                <a:spcPct val="90000"/>
              </a:lnSpc>
              <a:spcAft>
                <a:spcPts val="600"/>
              </a:spcAft>
              <a:buFont typeface="Arial" panose="020B0604020202020204" pitchFamily="34" charset="0"/>
              <a:buChar char="•"/>
            </a:pPr>
            <a:r>
              <a:rPr lang="en-US" sz="2400" dirty="0"/>
              <a:t>When workers are treated equally irrespective of race and gender are </a:t>
            </a:r>
            <a:r>
              <a:rPr lang="en-US" sz="2400" b="1" i="1" dirty="0"/>
              <a:t>6% </a:t>
            </a:r>
            <a:r>
              <a:rPr lang="en-US" sz="2400" dirty="0"/>
              <a:t>more likely to stick to an organization (Carruthers Thomas, 2019)</a:t>
            </a:r>
          </a:p>
        </p:txBody>
      </p:sp>
      <p:pic>
        <p:nvPicPr>
          <p:cNvPr id="2" name="Picture 1" descr="Text&#10;&#10;Description automatically generated">
            <a:extLst>
              <a:ext uri="{FF2B5EF4-FFF2-40B4-BE49-F238E27FC236}">
                <a16:creationId xmlns:a16="http://schemas.microsoft.com/office/drawing/2014/main" id="{62201739-9724-6F43-8F25-B3B7702CCD85}"/>
              </a:ext>
            </a:extLst>
          </p:cNvPr>
          <p:cNvPicPr>
            <a:picLocks noChangeAspect="1"/>
          </p:cNvPicPr>
          <p:nvPr/>
        </p:nvPicPr>
        <p:blipFill rotWithShape="1">
          <a:blip r:embed="rId2"/>
          <a:srcRect t="7530" r="2" b="1570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1152806-2C5F-0644-AA41-B4E76F94955B}"/>
                  </a:ext>
                </a:extLst>
              </p14:cNvPr>
              <p14:cNvContentPartPr/>
              <p14:nvPr/>
            </p14:nvContentPartPr>
            <p14:xfrm>
              <a:off x="7785167" y="1638104"/>
              <a:ext cx="360" cy="360"/>
            </p14:xfrm>
          </p:contentPart>
        </mc:Choice>
        <mc:Fallback xmlns="">
          <p:pic>
            <p:nvPicPr>
              <p:cNvPr id="6" name="Ink 5">
                <a:extLst>
                  <a:ext uri="{FF2B5EF4-FFF2-40B4-BE49-F238E27FC236}">
                    <a16:creationId xmlns:a16="http://schemas.microsoft.com/office/drawing/2014/main" id="{F1152806-2C5F-0644-AA41-B4E76F94955B}"/>
                  </a:ext>
                </a:extLst>
              </p:cNvPr>
              <p:cNvPicPr/>
              <p:nvPr/>
            </p:nvPicPr>
            <p:blipFill>
              <a:blip r:embed="rId4"/>
              <a:stretch>
                <a:fillRect/>
              </a:stretch>
            </p:blipFill>
            <p:spPr>
              <a:xfrm>
                <a:off x="7767527" y="162046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611898B-E31B-904F-B8F3-39B752323EBB}"/>
                  </a:ext>
                </a:extLst>
              </p14:cNvPr>
              <p14:cNvContentPartPr/>
              <p14:nvPr/>
            </p14:nvContentPartPr>
            <p14:xfrm>
              <a:off x="7181087" y="1634504"/>
              <a:ext cx="360" cy="360"/>
            </p14:xfrm>
          </p:contentPart>
        </mc:Choice>
        <mc:Fallback xmlns="">
          <p:pic>
            <p:nvPicPr>
              <p:cNvPr id="7" name="Ink 6">
                <a:extLst>
                  <a:ext uri="{FF2B5EF4-FFF2-40B4-BE49-F238E27FC236}">
                    <a16:creationId xmlns:a16="http://schemas.microsoft.com/office/drawing/2014/main" id="{3611898B-E31B-904F-B8F3-39B752323EBB}"/>
                  </a:ext>
                </a:extLst>
              </p:cNvPr>
              <p:cNvPicPr/>
              <p:nvPr/>
            </p:nvPicPr>
            <p:blipFill>
              <a:blip r:embed="rId4"/>
              <a:stretch>
                <a:fillRect/>
              </a:stretch>
            </p:blipFill>
            <p:spPr>
              <a:xfrm>
                <a:off x="7163087" y="161650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B90738B1-D95D-E94F-9B4C-40AA776DD8B7}"/>
                  </a:ext>
                </a:extLst>
              </p14:cNvPr>
              <p14:cNvContentPartPr/>
              <p14:nvPr/>
            </p14:nvContentPartPr>
            <p14:xfrm>
              <a:off x="6504647" y="1636304"/>
              <a:ext cx="5040" cy="360"/>
            </p14:xfrm>
          </p:contentPart>
        </mc:Choice>
        <mc:Fallback xmlns="">
          <p:pic>
            <p:nvPicPr>
              <p:cNvPr id="8" name="Ink 7">
                <a:extLst>
                  <a:ext uri="{FF2B5EF4-FFF2-40B4-BE49-F238E27FC236}">
                    <a16:creationId xmlns:a16="http://schemas.microsoft.com/office/drawing/2014/main" id="{B90738B1-D95D-E94F-9B4C-40AA776DD8B7}"/>
                  </a:ext>
                </a:extLst>
              </p:cNvPr>
              <p:cNvPicPr/>
              <p:nvPr/>
            </p:nvPicPr>
            <p:blipFill>
              <a:blip r:embed="rId7"/>
              <a:stretch>
                <a:fillRect/>
              </a:stretch>
            </p:blipFill>
            <p:spPr>
              <a:xfrm>
                <a:off x="6486647" y="1618664"/>
                <a:ext cx="40680" cy="36000"/>
              </a:xfrm>
              <a:prstGeom prst="rect">
                <a:avLst/>
              </a:prstGeom>
            </p:spPr>
          </p:pic>
        </mc:Fallback>
      </mc:AlternateContent>
      <p:sp>
        <p:nvSpPr>
          <p:cNvPr id="12" name="TextBox 11">
            <a:extLst>
              <a:ext uri="{FF2B5EF4-FFF2-40B4-BE49-F238E27FC236}">
                <a16:creationId xmlns:a16="http://schemas.microsoft.com/office/drawing/2014/main" id="{E5C442F9-933C-A64A-BEEB-54BDF563A911}"/>
              </a:ext>
            </a:extLst>
          </p:cNvPr>
          <p:cNvSpPr txBox="1"/>
          <p:nvPr/>
        </p:nvSpPr>
        <p:spPr>
          <a:xfrm>
            <a:off x="7181087" y="1210025"/>
            <a:ext cx="1119250" cy="830997"/>
          </a:xfrm>
          <a:prstGeom prst="rect">
            <a:avLst/>
          </a:prstGeom>
          <a:noFill/>
        </p:spPr>
        <p:txBody>
          <a:bodyPr wrap="square" rtlCol="0">
            <a:spAutoFit/>
          </a:bodyPr>
          <a:lstStyle/>
          <a:p>
            <a:r>
              <a:rPr lang="en-US" sz="4800" b="1" dirty="0"/>
              <a:t>in</a:t>
            </a:r>
          </a:p>
        </p:txBody>
      </p:sp>
    </p:spTree>
    <p:extLst>
      <p:ext uri="{BB962C8B-B14F-4D97-AF65-F5344CB8AC3E}">
        <p14:creationId xmlns:p14="http://schemas.microsoft.com/office/powerpoint/2010/main" val="244593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text, toy&#10;&#10;Description automatically generated">
            <a:extLst>
              <a:ext uri="{FF2B5EF4-FFF2-40B4-BE49-F238E27FC236}">
                <a16:creationId xmlns:a16="http://schemas.microsoft.com/office/drawing/2014/main" id="{89F918ED-DFC8-7541-8C96-C15AB3D01D92}"/>
              </a:ext>
            </a:extLst>
          </p:cNvPr>
          <p:cNvPicPr>
            <a:picLocks noChangeAspect="1"/>
          </p:cNvPicPr>
          <p:nvPr/>
        </p:nvPicPr>
        <p:blipFill rotWithShape="1">
          <a:blip r:embed="rId2"/>
          <a:srcRect t="14390" b="14393"/>
          <a:stretch/>
        </p:blipFill>
        <p:spPr>
          <a:xfrm>
            <a:off x="20" y="20359"/>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
            <a:extLst>
              <a:ext uri="{FF2B5EF4-FFF2-40B4-BE49-F238E27FC236}">
                <a16:creationId xmlns:a16="http://schemas.microsoft.com/office/drawing/2014/main" id="{680AB6F8-475A-A74B-A1B5-BE06F4DF6DDF}"/>
              </a:ext>
            </a:extLst>
          </p:cNvPr>
          <p:cNvSpPr txBox="1"/>
          <p:nvPr/>
        </p:nvSpPr>
        <p:spPr>
          <a:xfrm>
            <a:off x="649357" y="4558431"/>
            <a:ext cx="10902563" cy="22995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The main difference between is that diversity represents all the people involved in a workplace, whereas inclusion ensures every one of them gets an equal opportunity to perform (</a:t>
            </a:r>
            <a:r>
              <a:rPr lang="en-US" sz="2400" dirty="0" err="1"/>
              <a:t>Wiatr</a:t>
            </a:r>
            <a:r>
              <a:rPr lang="en-US" sz="2400" dirty="0"/>
              <a:t>, 2021)</a:t>
            </a:r>
          </a:p>
          <a:p>
            <a:pPr indent="-228600">
              <a:lnSpc>
                <a:spcPct val="90000"/>
              </a:lnSpc>
              <a:spcAft>
                <a:spcPts val="600"/>
              </a:spcAft>
              <a:buFont typeface="Arial" panose="020B0604020202020204" pitchFamily="34" charset="0"/>
              <a:buChar char="•"/>
            </a:pPr>
            <a:r>
              <a:rPr lang="en-US" sz="2400" dirty="0"/>
              <a:t>An organization that promotes different races and sexual orientations but does not value a certain group of employees, may be diverse, but cannot be an inclusive one (Cook et al. 2021)</a:t>
            </a:r>
          </a:p>
        </p:txBody>
      </p:sp>
    </p:spTree>
    <p:extLst>
      <p:ext uri="{BB962C8B-B14F-4D97-AF65-F5344CB8AC3E}">
        <p14:creationId xmlns:p14="http://schemas.microsoft.com/office/powerpoint/2010/main" val="74071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349C3D-B239-C847-8FBD-A7EA35661417}"/>
              </a:ext>
            </a:extLst>
          </p:cNvPr>
          <p:cNvSpPr txBox="1"/>
          <p:nvPr/>
        </p:nvSpPr>
        <p:spPr>
          <a:xfrm>
            <a:off x="95001" y="-480370"/>
            <a:ext cx="6468881"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latin typeface="Times New Roman" panose="02020603050405020304" pitchFamily="18" charset="0"/>
                <a:ea typeface="+mj-ea"/>
                <a:cs typeface="Times New Roman" panose="02020603050405020304" pitchFamily="18" charset="0"/>
              </a:rPr>
              <a:t>Diversity and Inclusion</a:t>
            </a:r>
            <a:endParaRPr lang="en-US" sz="4800" kern="1200" dirty="0">
              <a:solidFill>
                <a:schemeClr val="tx1"/>
              </a:solidFill>
              <a:latin typeface="Times New Roman" panose="02020603050405020304" pitchFamily="18" charset="0"/>
              <a:ea typeface="+mj-ea"/>
              <a:cs typeface="Times New Roman" panose="02020603050405020304" pitchFamily="18" charset="0"/>
            </a:endParaRPr>
          </a:p>
        </p:txBody>
      </p:sp>
      <p:sp>
        <p:nvSpPr>
          <p:cNvPr id="1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3A04607-8AF8-374B-A3D9-D7216563DCF7}"/>
              </a:ext>
            </a:extLst>
          </p:cNvPr>
          <p:cNvSpPr txBox="1"/>
          <p:nvPr/>
        </p:nvSpPr>
        <p:spPr>
          <a:xfrm>
            <a:off x="119271" y="2807208"/>
            <a:ext cx="5883964" cy="341071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dirty="0"/>
              <a:t>Inclusion and diversity provide a balance in the workplace with a diversity of thought</a:t>
            </a:r>
          </a:p>
          <a:p>
            <a:pPr indent="-228600">
              <a:lnSpc>
                <a:spcPct val="90000"/>
              </a:lnSpc>
              <a:spcAft>
                <a:spcPts val="600"/>
              </a:spcAft>
              <a:buFont typeface="Arial" panose="020B0604020202020204" pitchFamily="34" charset="0"/>
              <a:buChar char="•"/>
            </a:pPr>
            <a:r>
              <a:rPr lang="en-US" sz="2400" dirty="0"/>
              <a:t>Many businesses fail to maintain a balance even if they maintain diversity in the workforce (Ewald et al. 2020)</a:t>
            </a:r>
          </a:p>
          <a:p>
            <a:pPr indent="-228600">
              <a:lnSpc>
                <a:spcPct val="90000"/>
              </a:lnSpc>
              <a:spcAft>
                <a:spcPts val="600"/>
              </a:spcAft>
              <a:buFont typeface="Arial" panose="020B0604020202020204" pitchFamily="34" charset="0"/>
              <a:buChar char="•"/>
            </a:pPr>
            <a:r>
              <a:rPr lang="en-US" sz="2400" dirty="0"/>
              <a:t>Inclusivity also helps an organization promote its products and services to a diverse set of customers as well</a:t>
            </a:r>
          </a:p>
        </p:txBody>
      </p:sp>
      <p:pic>
        <p:nvPicPr>
          <p:cNvPr id="2" name="Picture 1" descr="Text&#10;&#10;Description automatically generated">
            <a:extLst>
              <a:ext uri="{FF2B5EF4-FFF2-40B4-BE49-F238E27FC236}">
                <a16:creationId xmlns:a16="http://schemas.microsoft.com/office/drawing/2014/main" id="{C59931F4-7F19-E849-97F0-65735CA01935}"/>
              </a:ext>
            </a:extLst>
          </p:cNvPr>
          <p:cNvPicPr>
            <a:picLocks noChangeAspect="1"/>
          </p:cNvPicPr>
          <p:nvPr/>
        </p:nvPicPr>
        <p:blipFill>
          <a:blip r:embed="rId2"/>
          <a:stretch>
            <a:fillRect/>
          </a:stretch>
        </p:blipFill>
        <p:spPr>
          <a:xfrm>
            <a:off x="5943235" y="1238702"/>
            <a:ext cx="6129494" cy="5577840"/>
          </a:xfrm>
          <a:prstGeom prst="rect">
            <a:avLst/>
          </a:prstGeom>
        </p:spPr>
      </p:pic>
    </p:spTree>
    <p:extLst>
      <p:ext uri="{BB962C8B-B14F-4D97-AF65-F5344CB8AC3E}">
        <p14:creationId xmlns:p14="http://schemas.microsoft.com/office/powerpoint/2010/main" val="294945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clock&#10;&#10;Description automatically generated">
            <a:extLst>
              <a:ext uri="{FF2B5EF4-FFF2-40B4-BE49-F238E27FC236}">
                <a16:creationId xmlns:a16="http://schemas.microsoft.com/office/drawing/2014/main" id="{12136F50-7BB4-AD40-9966-1AEDA99E4DD5}"/>
              </a:ext>
            </a:extLst>
          </p:cNvPr>
          <p:cNvPicPr>
            <a:picLocks noGrp="1" noChangeAspect="1"/>
          </p:cNvPicPr>
          <p:nvPr>
            <p:ph sz="half" idx="2"/>
          </p:nvPr>
        </p:nvPicPr>
        <p:blipFill rotWithShape="1">
          <a:blip r:embed="rId2"/>
          <a:srcRect r="10820" b="1"/>
          <a:stretch/>
        </p:blipFill>
        <p:spPr>
          <a:xfrm>
            <a:off x="2522358"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EFEE4-9F2E-FF46-AEA5-67A0B9BA88D9}"/>
              </a:ext>
            </a:extLst>
          </p:cNvPr>
          <p:cNvSpPr>
            <a:spLocks noGrp="1"/>
          </p:cNvSpPr>
          <p:nvPr>
            <p:ph type="title"/>
          </p:nvPr>
        </p:nvSpPr>
        <p:spPr>
          <a:xfrm>
            <a:off x="838200" y="365125"/>
            <a:ext cx="10929730" cy="1899912"/>
          </a:xfrm>
        </p:spPr>
        <p:txBody>
          <a:bodyPr vert="horz" lIns="91440" tIns="45720" rIns="91440" bIns="45720" rtlCol="0" anchor="ctr">
            <a:normAutofit/>
          </a:bodyPr>
          <a:lstStyle/>
          <a:p>
            <a:r>
              <a:rPr lang="en-US" sz="3600" b="1" dirty="0">
                <a:latin typeface="Times New Roman" panose="02020603050405020304" pitchFamily="18" charset="0"/>
                <a:cs typeface="Times New Roman" panose="02020603050405020304" pitchFamily="18" charset="0"/>
              </a:rPr>
              <a:t>The role of Human Resources in promoting diversity and inclusion</a:t>
            </a:r>
          </a:p>
        </p:txBody>
      </p:sp>
      <p:sp>
        <p:nvSpPr>
          <p:cNvPr id="39" name="Content Placeholder 2">
            <a:extLst>
              <a:ext uri="{FF2B5EF4-FFF2-40B4-BE49-F238E27FC236}">
                <a16:creationId xmlns:a16="http://schemas.microsoft.com/office/drawing/2014/main" id="{9D5DC1D2-DAAE-7145-AA7B-1C36A349A35A}"/>
              </a:ext>
            </a:extLst>
          </p:cNvPr>
          <p:cNvSpPr>
            <a:spLocks noGrp="1"/>
          </p:cNvSpPr>
          <p:nvPr>
            <p:ph sz="half" idx="1"/>
          </p:nvPr>
        </p:nvSpPr>
        <p:spPr>
          <a:xfrm>
            <a:off x="225287" y="2434201"/>
            <a:ext cx="6533322" cy="3742762"/>
          </a:xfrm>
        </p:spPr>
        <p:txBody>
          <a:bodyPr vert="horz" lIns="91440" tIns="45720" rIns="91440" bIns="45720" rtlCol="0">
            <a:normAutofit/>
          </a:bodyPr>
          <a:lstStyle/>
          <a:p>
            <a:r>
              <a:rPr lang="en-US" sz="2400" dirty="0">
                <a:latin typeface="Times New Roman" panose="02020603050405020304" pitchFamily="18" charset="0"/>
                <a:cs typeface="Times New Roman" panose="02020603050405020304" pitchFamily="18" charset="0"/>
              </a:rPr>
              <a:t>Workplaces have a tendency to turn global giving utmost priority to the role of the human resources department</a:t>
            </a:r>
          </a:p>
          <a:p>
            <a:r>
              <a:rPr lang="en-US" sz="2400" dirty="0">
                <a:latin typeface="Times New Roman" panose="02020603050405020304" pitchFamily="18" charset="0"/>
                <a:cs typeface="Times New Roman" panose="02020603050405020304" pitchFamily="18" charset="0"/>
              </a:rPr>
              <a:t>Diversity is another thing the HR department is assigned to perform with its full capability (</a:t>
            </a:r>
            <a:r>
              <a:rPr lang="en-US" sz="2400" dirty="0" err="1">
                <a:latin typeface="Times New Roman" panose="02020603050405020304" pitchFamily="18" charset="0"/>
                <a:cs typeface="Times New Roman" panose="02020603050405020304" pitchFamily="18" charset="0"/>
              </a:rPr>
              <a:t>Kossek</a:t>
            </a:r>
            <a:r>
              <a:rPr lang="en-US" sz="2400" dirty="0">
                <a:latin typeface="Times New Roman" panose="02020603050405020304" pitchFamily="18" charset="0"/>
                <a:cs typeface="Times New Roman" panose="02020603050405020304" pitchFamily="18" charset="0"/>
              </a:rPr>
              <a:t> and Lee, 2022)</a:t>
            </a:r>
          </a:p>
          <a:p>
            <a:r>
              <a:rPr lang="en-US" sz="2400" dirty="0">
                <a:latin typeface="Times New Roman" panose="02020603050405020304" pitchFamily="18" charset="0"/>
                <a:cs typeface="Times New Roman" panose="02020603050405020304" pitchFamily="18" charset="0"/>
              </a:rPr>
              <a:t>Diversity directly relates to the competitive advantage that an organization can earn through effective HR functions</a:t>
            </a:r>
          </a:p>
          <a:p>
            <a:endParaRPr lang="en-US" sz="2000" dirty="0"/>
          </a:p>
        </p:txBody>
      </p:sp>
    </p:spTree>
    <p:extLst>
      <p:ext uri="{BB962C8B-B14F-4D97-AF65-F5344CB8AC3E}">
        <p14:creationId xmlns:p14="http://schemas.microsoft.com/office/powerpoint/2010/main" val="80839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Content Placeholder 9" descr="A group of people standing around a table with a computer&#10;&#10;Description automatically generated with medium confidence">
            <a:extLst>
              <a:ext uri="{FF2B5EF4-FFF2-40B4-BE49-F238E27FC236}">
                <a16:creationId xmlns:a16="http://schemas.microsoft.com/office/drawing/2014/main" id="{DEB78BE7-57A6-374C-BF65-933F5F325069}"/>
              </a:ext>
            </a:extLst>
          </p:cNvPr>
          <p:cNvPicPr>
            <a:picLocks noGrp="1" noChangeAspect="1"/>
          </p:cNvPicPr>
          <p:nvPr>
            <p:ph sz="half" idx="2"/>
          </p:nvPr>
        </p:nvPicPr>
        <p:blipFill rotWithShape="1">
          <a:blip r:embed="rId2"/>
          <a:srcRect t="9091" r="15152" b="1"/>
          <a:stretch/>
        </p:blipFill>
        <p:spPr>
          <a:xfrm>
            <a:off x="20" y="47215"/>
            <a:ext cx="12191980" cy="6857990"/>
          </a:xfrm>
          <a:prstGeom prst="rect">
            <a:avLst/>
          </a:prstGeom>
        </p:spPr>
      </p:pic>
      <p:sp>
        <p:nvSpPr>
          <p:cNvPr id="21" name="Rectangle 2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9DA5C-7E09-D944-A780-413670AC1EAB}"/>
              </a:ext>
            </a:extLst>
          </p:cNvPr>
          <p:cNvSpPr>
            <a:spLocks noGrp="1"/>
          </p:cNvSpPr>
          <p:nvPr>
            <p:ph type="title"/>
          </p:nvPr>
        </p:nvSpPr>
        <p:spPr>
          <a:xfrm>
            <a:off x="151352" y="47215"/>
            <a:ext cx="7746943" cy="172857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Make the entire workplace diversified</a:t>
            </a:r>
          </a:p>
        </p:txBody>
      </p:sp>
      <p:sp>
        <p:nvSpPr>
          <p:cNvPr id="3" name="Content Placeholder 2">
            <a:extLst>
              <a:ext uri="{FF2B5EF4-FFF2-40B4-BE49-F238E27FC236}">
                <a16:creationId xmlns:a16="http://schemas.microsoft.com/office/drawing/2014/main" id="{4A4F8C6D-2A78-1F4F-BC53-934E9371A3A3}"/>
              </a:ext>
            </a:extLst>
          </p:cNvPr>
          <p:cNvSpPr>
            <a:spLocks noGrp="1"/>
          </p:cNvSpPr>
          <p:nvPr>
            <p:ph sz="half" idx="1"/>
          </p:nvPr>
        </p:nvSpPr>
        <p:spPr>
          <a:xfrm>
            <a:off x="0" y="2121763"/>
            <a:ext cx="5658677" cy="4095974"/>
          </a:xfrm>
        </p:spPr>
        <p:txBody>
          <a:bodyPr vert="horz" lIns="91440" tIns="45720" rIns="91440" bIns="45720" rtlCol="0">
            <a:normAutofit/>
          </a:bodyPr>
          <a:lstStyle/>
          <a:p>
            <a:pPr lvl="0"/>
            <a:r>
              <a:rPr lang="en-US" sz="2400" dirty="0"/>
              <a:t>Organizations take the advantage of these qualities by leveraging those with the business objectives</a:t>
            </a:r>
          </a:p>
          <a:p>
            <a:pPr lvl="0"/>
            <a:r>
              <a:rPr lang="en-US" sz="2400" dirty="0"/>
              <a:t>The objectives generally include matters like communications, technology, diverse career options, and legal issues (Li </a:t>
            </a:r>
            <a:r>
              <a:rPr lang="en-US" sz="2400" i="1" dirty="0"/>
              <a:t>et al. </a:t>
            </a:r>
            <a:r>
              <a:rPr lang="en-US" sz="2400" dirty="0"/>
              <a:t>2019)</a:t>
            </a:r>
          </a:p>
          <a:p>
            <a:pPr lvl="0"/>
            <a:r>
              <a:rPr lang="en-US" sz="2400" dirty="0"/>
              <a:t>Organizations tend to recruit individuals with a diverse set of qualities and work styles that can make the entire workforce diversified</a:t>
            </a:r>
          </a:p>
          <a:p>
            <a:endParaRPr lang="en-US" sz="1800" dirty="0"/>
          </a:p>
        </p:txBody>
      </p:sp>
    </p:spTree>
    <p:extLst>
      <p:ext uri="{BB962C8B-B14F-4D97-AF65-F5344CB8AC3E}">
        <p14:creationId xmlns:p14="http://schemas.microsoft.com/office/powerpoint/2010/main" val="1600755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a:t>Contd…</a:t>
            </a:r>
          </a:p>
        </p:txBody>
      </p:sp>
      <p:sp>
        <p:nvSpPr>
          <p:cNvPr id="4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185530" y="2872899"/>
            <a:ext cx="5910470" cy="3320668"/>
          </a:xfrm>
        </p:spPr>
        <p:txBody>
          <a:bodyPr vert="horz" lIns="91440" tIns="45720" rIns="91440" bIns="45720" rtlCol="0">
            <a:noAutofit/>
          </a:bodyPr>
          <a:lstStyle/>
          <a:p>
            <a:r>
              <a:rPr lang="en-US" sz="2400" dirty="0"/>
              <a:t>Diversity recruitment is a complex process led by the HR department of an organization</a:t>
            </a:r>
          </a:p>
          <a:p>
            <a:r>
              <a:rPr lang="en-US" sz="2400" dirty="0"/>
              <a:t>The main benefit of diverse recruitment is that it helps an organization promote diversity within the workforce</a:t>
            </a:r>
          </a:p>
          <a:p>
            <a:r>
              <a:rPr lang="en-US" sz="2400" dirty="0"/>
              <a:t>Different organizations take the diversified approach in different ways such as to remain competitive or innovative in the market (Sanders et al. 2020)</a:t>
            </a:r>
          </a:p>
        </p:txBody>
      </p:sp>
      <p:pic>
        <p:nvPicPr>
          <p:cNvPr id="12" name="Picture 11" descr="A person and person standing next to a table with a sign&#10;&#10;Description automatically generated with low confidence">
            <a:extLst>
              <a:ext uri="{FF2B5EF4-FFF2-40B4-BE49-F238E27FC236}">
                <a16:creationId xmlns:a16="http://schemas.microsoft.com/office/drawing/2014/main" id="{7B5FD0A0-8FF8-D54B-8CEF-8A4A93583380}"/>
              </a:ext>
            </a:extLst>
          </p:cNvPr>
          <p:cNvPicPr>
            <a:picLocks noChangeAspect="1"/>
          </p:cNvPicPr>
          <p:nvPr/>
        </p:nvPicPr>
        <p:blipFill rotWithShape="1">
          <a:blip r:embed="rId3"/>
          <a:srcRect r="-2" b="7778"/>
          <a:stretch/>
        </p:blipFill>
        <p:spPr>
          <a:xfrm>
            <a:off x="6096000" y="180972"/>
            <a:ext cx="5910470" cy="649605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Conclusion</a:t>
            </a:r>
          </a:p>
        </p:txBody>
      </p:sp>
      <p:graphicFrame>
        <p:nvGraphicFramePr>
          <p:cNvPr id="19" name="Content Placeholder 2">
            <a:extLst>
              <a:ext uri="{FF2B5EF4-FFF2-40B4-BE49-F238E27FC236}">
                <a16:creationId xmlns:a16="http://schemas.microsoft.com/office/drawing/2014/main" id="{F80BE7AF-BEE5-401B-4749-465897348C6A}"/>
              </a:ext>
            </a:extLst>
          </p:cNvPr>
          <p:cNvGraphicFramePr>
            <a:graphicFrameLocks noGrp="1"/>
          </p:cNvGraphicFramePr>
          <p:nvPr>
            <p:ph sz="half" idx="1"/>
            <p:extLst>
              <p:ext uri="{D42A27DB-BD31-4B8C-83A1-F6EECF244321}">
                <p14:modId xmlns:p14="http://schemas.microsoft.com/office/powerpoint/2010/main" val="845872638"/>
              </p:ext>
            </p:extLst>
          </p:nvPr>
        </p:nvGraphicFramePr>
        <p:xfrm>
          <a:off x="0" y="1600200"/>
          <a:ext cx="5384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823200" y="4749801"/>
            <a:ext cx="4368800" cy="1019703"/>
          </a:xfrm>
          <a:prstGeom prst="rect">
            <a:avLst/>
          </a:prstGeom>
        </p:spPr>
        <p:txBody>
          <a:bodyPr wrap="square">
            <a:spAutoFit/>
          </a:bodyPr>
          <a:lstStyle/>
          <a:p>
            <a:pPr marL="457189" indent="-457189" algn="ctr">
              <a:lnSpc>
                <a:spcPct val="150000"/>
              </a:lnSpc>
              <a:spcBef>
                <a:spcPct val="20000"/>
              </a:spcBef>
              <a:defRPr/>
            </a:pPr>
            <a:r>
              <a:rPr lang="en-US" sz="1333" dirty="0">
                <a:solidFill>
                  <a:schemeClr val="bg1"/>
                </a:solidFill>
                <a:latin typeface="Times New Roman" pitchFamily="18" charset="0"/>
                <a:cs typeface="Times New Roman" pitchFamily="18" charset="0"/>
              </a:rPr>
              <a:t>Source: Google, 2022</a:t>
            </a:r>
          </a:p>
          <a:p>
            <a:pPr marL="457189" indent="-457189" algn="ctr">
              <a:lnSpc>
                <a:spcPct val="150000"/>
              </a:lnSpc>
              <a:spcBef>
                <a:spcPct val="20000"/>
              </a:spcBef>
              <a:defRPr/>
            </a:pPr>
            <a:r>
              <a:rPr lang="en-US" sz="1333" dirty="0">
                <a:solidFill>
                  <a:schemeClr val="bg1"/>
                </a:solidFill>
                <a:latin typeface="Times New Roman" pitchFamily="18" charset="0"/>
                <a:cs typeface="Times New Roman" pitchFamily="18" charset="0"/>
              </a:rPr>
              <a:t>https://www.talentlyft.com/en/blog/article/246/how-to-build-manage-and-promote-workplace-diversity</a:t>
            </a:r>
          </a:p>
        </p:txBody>
      </p:sp>
      <p:pic>
        <p:nvPicPr>
          <p:cNvPr id="15" name="Picture 14" descr="A clock on a wall&#10;&#10;Description automatically generated with medium confidence">
            <a:extLst>
              <a:ext uri="{FF2B5EF4-FFF2-40B4-BE49-F238E27FC236}">
                <a16:creationId xmlns:a16="http://schemas.microsoft.com/office/drawing/2014/main" id="{F821491E-5614-9D4B-BA50-AC9A42B7B285}"/>
              </a:ext>
            </a:extLst>
          </p:cNvPr>
          <p:cNvPicPr>
            <a:picLocks noChangeAspect="1"/>
          </p:cNvPicPr>
          <p:nvPr/>
        </p:nvPicPr>
        <p:blipFill>
          <a:blip r:embed="rId8"/>
          <a:stretch>
            <a:fillRect/>
          </a:stretch>
        </p:blipFill>
        <p:spPr>
          <a:xfrm>
            <a:off x="7116417" y="220506"/>
            <a:ext cx="5075583" cy="641698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kern="1200">
                <a:solidFill>
                  <a:schemeClr val="tx1"/>
                </a:solidFill>
                <a:latin typeface="+mj-lt"/>
                <a:ea typeface="+mj-ea"/>
                <a:cs typeface="+mj-cs"/>
              </a:rPr>
              <a:t>Contd…</a:t>
            </a:r>
          </a:p>
        </p:txBody>
      </p:sp>
      <p:sp>
        <p:nvSpPr>
          <p:cNvPr id="615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39756" y="2786214"/>
            <a:ext cx="5194853" cy="3410712"/>
          </a:xfrm>
        </p:spPr>
        <p:txBody>
          <a:bodyPr vert="horz" lIns="91440" tIns="45720" rIns="91440" bIns="45720" rtlCol="0" anchor="t">
            <a:normAutofit/>
          </a:bodyPr>
          <a:lstStyle/>
          <a:p>
            <a:r>
              <a:rPr lang="en-US" sz="2400" dirty="0"/>
              <a:t>A diversified workforce provides flexible opportunities to employees of an organization</a:t>
            </a:r>
          </a:p>
          <a:p>
            <a:r>
              <a:rPr lang="en-US" sz="2400" dirty="0"/>
              <a:t>It is one of the major responsibilities of HR professionals to include individuals from diverse backgrounds in the workforce</a:t>
            </a:r>
          </a:p>
        </p:txBody>
      </p:sp>
      <p:pic>
        <p:nvPicPr>
          <p:cNvPr id="6146" name="Picture 2" descr="Promote Cultural Diversity Through Inclusive Education | Little Lukes  Preschool and Childcare Center"/>
          <p:cNvPicPr>
            <a:picLocks noChangeAspect="1" noChangeArrowheads="1"/>
          </p:cNvPicPr>
          <p:nvPr/>
        </p:nvPicPr>
        <p:blipFill>
          <a:blip r:embed="rId3" cstate="print"/>
          <a:srcRect l="20482" r="16867"/>
          <a:stretch>
            <a:fillRect/>
          </a:stretch>
        </p:blipFill>
        <p:spPr bwMode="auto">
          <a:xfrm>
            <a:off x="5274365" y="639520"/>
            <a:ext cx="6706198" cy="5509668"/>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7268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9000"/>
            <a:lum/>
          </a:blip>
          <a:srcRect/>
          <a:stretch>
            <a:fillRect l="-16000" r="-1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9770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1127</TotalTime>
  <Words>957</Words>
  <Application>Microsoft Macintosh PowerPoint</Application>
  <PresentationFormat>Widescreen</PresentationFormat>
  <Paragraphs>59</Paragraphs>
  <Slides>15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Tenorite</vt:lpstr>
      <vt:lpstr>Times New Roman</vt:lpstr>
      <vt:lpstr>Office Theme</vt:lpstr>
      <vt:lpstr>Flexible working in relation to diversity and inclusion </vt:lpstr>
      <vt:lpstr>Introduction</vt:lpstr>
      <vt:lpstr>Flexible Work </vt:lpstr>
      <vt:lpstr>Importance of diversity and inclusion at work</vt:lpstr>
      <vt:lpstr>PowerPoint Presentation</vt:lpstr>
      <vt:lpstr>PowerPoint Presentation</vt:lpstr>
      <vt:lpstr>PowerPoint Presentation</vt:lpstr>
      <vt:lpstr>PowerPoint Presentation</vt:lpstr>
      <vt:lpstr>The role of Human Resources in promoting diversity and inclusion</vt:lpstr>
      <vt:lpstr>Make the entire workplace diversified</vt:lpstr>
      <vt:lpstr>Contd…</vt:lpstr>
      <vt:lpstr>Conclusion</vt:lpstr>
      <vt:lpstr>Contd…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in relation to diversity</dc:title>
  <dc:creator>Diana Roabis (2028044)</dc:creator>
  <cp:lastModifiedBy>Diana Roabis (2028044)</cp:lastModifiedBy>
  <cp:revision>19</cp:revision>
  <dcterms:created xsi:type="dcterms:W3CDTF">2022-07-29T09:02:00Z</dcterms:created>
  <dcterms:modified xsi:type="dcterms:W3CDTF">2022-08-17T20:49:55Z</dcterms:modified>
</cp:coreProperties>
</file>