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  <p:sldId id="259" r:id="rId4"/>
    <p:sldId id="260" r:id="rId5"/>
    <p:sldId id="263" r:id="rId6"/>
    <p:sldId id="261" r:id="rId7"/>
    <p:sldId id="267" r:id="rId8"/>
    <p:sldId id="262" r:id="rId9"/>
    <p:sldId id="276" r:id="rId10"/>
    <p:sldId id="264" r:id="rId11"/>
    <p:sldId id="272" r:id="rId12"/>
    <p:sldId id="292" r:id="rId13"/>
    <p:sldId id="266" r:id="rId14"/>
    <p:sldId id="279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B8AB"/>
    <a:srgbClr val="3B4D38"/>
    <a:srgbClr val="AB4D33"/>
    <a:srgbClr val="789973"/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 showGuides="1">
      <p:cViewPr>
        <p:scale>
          <a:sx n="60" d="100"/>
          <a:sy n="60" d="100"/>
        </p:scale>
        <p:origin x="798" y="336"/>
      </p:cViewPr>
      <p:guideLst>
        <p:guide pos="3840"/>
        <p:guide pos="551"/>
        <p:guide pos="7128"/>
        <p:guide orient="horz" pos="463"/>
        <p:guide orient="horz" pos="386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30" d="100"/>
        <a:sy n="3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67BBE-2356-4006-B459-2B891A2BA5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1739B3-1AD8-4BFE-BE74-FB994D66D10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microsoft.com/office/2007/relationships/hdphoto" Target="../media/image4.wdp"/><Relationship Id="rId3" Type="http://schemas.openxmlformats.org/officeDocument/2006/relationships/image" Target="../media/image3.png"/><Relationship Id="rId2" Type="http://schemas.microsoft.com/office/2007/relationships/hdphoto" Target="../media/image2.wdp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microsoft.com/office/2007/relationships/hdphoto" Target="../media/image8.wdp"/><Relationship Id="rId3" Type="http://schemas.openxmlformats.org/officeDocument/2006/relationships/image" Target="../media/image7.png"/><Relationship Id="rId2" Type="http://schemas.microsoft.com/office/2007/relationships/hdphoto" Target="../media/image6.wdp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2.png"/><Relationship Id="rId2" Type="http://schemas.microsoft.com/office/2007/relationships/hdphoto" Target="../media/image11.wdp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microsoft.com/office/2007/relationships/hdphoto" Target="../media/image16.wdp"/><Relationship Id="rId3" Type="http://schemas.openxmlformats.org/officeDocument/2006/relationships/image" Target="../media/image15.png"/><Relationship Id="rId2" Type="http://schemas.microsoft.com/office/2007/relationships/hdphoto" Target="../media/image14.wdp"/><Relationship Id="rId1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B8A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874713" y="728663"/>
            <a:ext cx="10442575" cy="54006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/>
        </p:nvGrpSpPr>
        <p:grpSpPr>
          <a:xfrm>
            <a:off x="2447924" y="1384582"/>
            <a:ext cx="7091046" cy="2114243"/>
            <a:chOff x="2486024" y="1196177"/>
            <a:chExt cx="7091046" cy="2114243"/>
          </a:xfrm>
        </p:grpSpPr>
        <p:sp>
          <p:nvSpPr>
            <p:cNvPr id="7" name="文本框 6"/>
            <p:cNvSpPr txBox="1"/>
            <p:nvPr/>
          </p:nvSpPr>
          <p:spPr>
            <a:xfrm>
              <a:off x="2486024" y="2542070"/>
              <a:ext cx="6886576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4400" dirty="0">
                  <a:solidFill>
                    <a:srgbClr val="3B4D38"/>
                  </a:solidFill>
                  <a:latin typeface="Bell MT" panose="02020503060305020303" pitchFamily="18" charset="0"/>
                </a:rPr>
                <a:t>PR CRISIS MANAGEMENT</a:t>
              </a:r>
              <a:endParaRPr lang="en-US" altLang="zh-CN" sz="4400" dirty="0">
                <a:solidFill>
                  <a:srgbClr val="3B4D38"/>
                </a:solidFill>
                <a:latin typeface="Bell MT" panose="02020503060305020303" pitchFamily="18" charset="0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2690494" y="1196177"/>
              <a:ext cx="6886576" cy="3708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>
                <a:lnSpc>
                  <a:spcPct val="130000"/>
                </a:lnSpc>
              </a:pPr>
              <a:r>
                <a:rPr lang="en-US" altLang="zh-CN" sz="1400" dirty="0">
                  <a:latin typeface="微软雅黑 Light" panose="020B0502040204020203" pitchFamily="34" charset="-122"/>
                  <a:ea typeface="微软雅黑 Light" panose="020B0502040204020203" pitchFamily="34" charset="-122"/>
                </a:rPr>
                <a:t>. </a:t>
              </a:r>
              <a:endParaRPr lang="zh-CN" altLang="en-US" sz="1400" dirty="0">
                <a:latin typeface="微软雅黑 Light" panose="020B0502040204020203" pitchFamily="34" charset="-122"/>
                <a:ea typeface="微软雅黑 Light" panose="020B0502040204020203" pitchFamily="34" charset="-122"/>
              </a:endParaRP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2486025" y="4117975"/>
            <a:ext cx="17246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Zhenni Chen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dirty="0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rgbClr val="7899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874713" y="1066800"/>
            <a:ext cx="10442575" cy="50625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76200" dist="38100" sx="101000" sy="1010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560513" y="537001"/>
            <a:ext cx="40957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800" dirty="0">
                <a:solidFill>
                  <a:srgbClr val="AB4D33"/>
                </a:solidFill>
                <a:latin typeface="Bell MT" panose="02020503060305020303" pitchFamily="18" charset="0"/>
              </a:rPr>
              <a:t>CONTENTS</a:t>
            </a:r>
            <a:endParaRPr lang="zh-CN" altLang="en-US" sz="4800" dirty="0">
              <a:solidFill>
                <a:srgbClr val="AB4D33"/>
              </a:solidFill>
              <a:latin typeface="Bell MT" panose="02020503060305020303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560513" y="2224816"/>
            <a:ext cx="9410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Idetification of key issues and stakeholders involved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60513" y="3120766"/>
            <a:ext cx="9410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Key messages for recall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560513" y="4016716"/>
            <a:ext cx="9410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Communications channels to be used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560513" y="4912667"/>
            <a:ext cx="94107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 Tools for monitioning</a:t>
            </a:r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b="1" dirty="0">
              <a:solidFill>
                <a:srgbClr val="AB4D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r>
              <a:rPr lang="en-US" altLang="zh-CN" sz="2400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05 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Repositioning message</a:t>
            </a:r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031298">
            <a:off x="9405366" y="-459612"/>
            <a:ext cx="3695700" cy="819148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2114550" y="2524125"/>
            <a:ext cx="8096250" cy="1819274"/>
            <a:chOff x="2114550" y="2524125"/>
            <a:chExt cx="8096250" cy="18192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矩形 1"/>
            <p:cNvSpPr/>
            <p:nvPr/>
          </p:nvSpPr>
          <p:spPr>
            <a:xfrm>
              <a:off x="2114550" y="2524125"/>
              <a:ext cx="1809750" cy="1819274"/>
            </a:xfrm>
            <a:prstGeom prst="rect">
              <a:avLst/>
            </a:prstGeom>
            <a:solidFill>
              <a:srgbClr val="78997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3924300" y="2533649"/>
              <a:ext cx="6286500" cy="1809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362200" y="2321004"/>
            <a:ext cx="13144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800" dirty="0">
                <a:solidFill>
                  <a:schemeClr val="bg1"/>
                </a:solidFill>
                <a:latin typeface="Bell MT" panose="02020503060305020303" pitchFamily="18" charset="0"/>
              </a:rPr>
              <a:t>1</a:t>
            </a:r>
            <a:endParaRPr lang="zh-CN" altLang="en-US" sz="13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56113" y="2958421"/>
            <a:ext cx="4725987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Idetification of key issues and stakeholders involved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2542381" y="3710550"/>
            <a:ext cx="1655763" cy="209583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rgbClr val="E6B8AB"/>
              </a:solidFill>
            </a:endParaRPr>
          </a:p>
        </p:txBody>
      </p:sp>
      <p:pic>
        <p:nvPicPr>
          <p:cNvPr id="3" name="图片 2" descr="图片包含 书写用具, 定居者, 钢笔, 室内&#10;&#10;已生成极高可信度的说明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874713" y="1638777"/>
            <a:ext cx="2145981" cy="3576635"/>
          </a:xfrm>
          <a:prstGeom prst="rect">
            <a:avLst/>
          </a:prstGeom>
        </p:spPr>
      </p:pic>
      <p:pic>
        <p:nvPicPr>
          <p:cNvPr id="6" name="图片 5" descr="图片包含 书写用具, 定居者, 钢笔, 室内&#10;&#10;已生成极高可信度的说明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3349308" y="3271205"/>
            <a:ext cx="2145981" cy="357663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6010907" y="914480"/>
            <a:ext cx="5221287" cy="2609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Key issues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Be the first to respond correctly and take the appropriate steps to protect our brand.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Ingredients on the chocolate bar are not marked with all the ingredients.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Issue of the credibility and image of a company based on product recall issues.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58863" y="4049171"/>
            <a:ext cx="5221287" cy="2249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b="1" dirty="0">
                <a:solidFill>
                  <a:srgbClr val="AB4D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takeholders involved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Business owners&amp; investors---income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Employees---Increased workload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Customers---Whether the chocolate bar has a safety hazard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031298">
            <a:off x="9405366" y="-459612"/>
            <a:ext cx="3695700" cy="819148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2114550" y="2524125"/>
            <a:ext cx="8096250" cy="1819274"/>
            <a:chOff x="2114550" y="2524125"/>
            <a:chExt cx="8096250" cy="18192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矩形 1"/>
            <p:cNvSpPr/>
            <p:nvPr/>
          </p:nvSpPr>
          <p:spPr>
            <a:xfrm>
              <a:off x="2114550" y="2524125"/>
              <a:ext cx="1809750" cy="1819274"/>
            </a:xfrm>
            <a:prstGeom prst="rect">
              <a:avLst/>
            </a:prstGeom>
            <a:solidFill>
              <a:srgbClr val="78997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3924300" y="2533649"/>
              <a:ext cx="6286500" cy="1809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362200" y="2321004"/>
            <a:ext cx="13144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800" dirty="0">
                <a:solidFill>
                  <a:schemeClr val="bg1"/>
                </a:solidFill>
                <a:latin typeface="Bell MT" panose="02020503060305020303" pitchFamily="18" charset="0"/>
              </a:rPr>
              <a:t>2</a:t>
            </a:r>
            <a:endParaRPr lang="zh-CN" altLang="en-US" sz="13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56113" y="2958421"/>
            <a:ext cx="4725987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Key messages for recall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1009650" y="728663"/>
            <a:ext cx="2935287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Key messages for recall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Solution</a:t>
            </a: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74713" y="728663"/>
            <a:ext cx="134937" cy="433387"/>
          </a:xfrm>
          <a:prstGeom prst="rect">
            <a:avLst/>
          </a:prstGeom>
          <a:solidFill>
            <a:srgbClr val="3B4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94690" y="1730375"/>
            <a:ext cx="5735955" cy="4048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1.Issue an apology statement on major social media.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2.Inform the public about the reasons for the recall of chocolate bars and the subsequent solutions and compensation measures.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3.Actively communicate with the public to ensure the initiative of the recall.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4.Establish a website.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5.Set up a hotline for recall.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7221541" y="1936155"/>
            <a:ext cx="4095747" cy="4212233"/>
            <a:chOff x="874712" y="1927816"/>
            <a:chExt cx="4095747" cy="4212233"/>
          </a:xfrm>
        </p:grpSpPr>
        <p:pic>
          <p:nvPicPr>
            <p:cNvPr id="3" name="图片 2" descr="图片包含 书写用具, 定居者, 钢笔, 室内&#10;&#10;已生成极高可信度的说明"/>
            <p:cNvPicPr>
              <a:picLocks noChangeAspect="1"/>
            </p:cNvPicPr>
            <p:nvPr/>
          </p:nvPicPr>
          <p:blipFill rotWithShape="1"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>
            <a:xfrm>
              <a:off x="874712" y="1927816"/>
              <a:ext cx="1944687" cy="1944687"/>
            </a:xfrm>
            <a:prstGeom prst="rect">
              <a:avLst/>
            </a:prstGeom>
          </p:spPr>
        </p:pic>
        <p:pic>
          <p:nvPicPr>
            <p:cNvPr id="6" name="图片 5" descr="图片包含 书写用具, 定居者, 钢笔, 室内&#10;&#10;已生成极高可信度的说明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>
            <a:xfrm>
              <a:off x="3025771" y="4195362"/>
              <a:ext cx="1944687" cy="1944687"/>
            </a:xfrm>
            <a:prstGeom prst="rect">
              <a:avLst/>
            </a:prstGeom>
          </p:spPr>
        </p:pic>
        <p:sp>
          <p:nvSpPr>
            <p:cNvPr id="9" name="矩形 8"/>
            <p:cNvSpPr/>
            <p:nvPr/>
          </p:nvSpPr>
          <p:spPr>
            <a:xfrm>
              <a:off x="874713" y="4156372"/>
              <a:ext cx="1944687" cy="1972965"/>
            </a:xfrm>
            <a:prstGeom prst="rect">
              <a:avLst/>
            </a:prstGeom>
            <a:solidFill>
              <a:srgbClr val="E6B8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E6B8AB"/>
                </a:solidFill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3025772" y="1927816"/>
              <a:ext cx="1944687" cy="1972965"/>
            </a:xfrm>
            <a:prstGeom prst="rect">
              <a:avLst/>
            </a:prstGeom>
            <a:solidFill>
              <a:srgbClr val="E6B8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E6B8AB"/>
                </a:solidFill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031298">
            <a:off x="9405366" y="-459612"/>
            <a:ext cx="3695700" cy="819148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2114550" y="2524125"/>
            <a:ext cx="8096250" cy="1819274"/>
            <a:chOff x="2114550" y="2524125"/>
            <a:chExt cx="8096250" cy="18192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矩形 1"/>
            <p:cNvSpPr/>
            <p:nvPr/>
          </p:nvSpPr>
          <p:spPr>
            <a:xfrm>
              <a:off x="2114550" y="2524125"/>
              <a:ext cx="1809750" cy="1819274"/>
            </a:xfrm>
            <a:prstGeom prst="rect">
              <a:avLst/>
            </a:prstGeom>
            <a:solidFill>
              <a:srgbClr val="78997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3924300" y="2533649"/>
              <a:ext cx="6286500" cy="1809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362200" y="2321004"/>
            <a:ext cx="13144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800" dirty="0">
                <a:solidFill>
                  <a:schemeClr val="bg1"/>
                </a:solidFill>
                <a:latin typeface="Bell MT" panose="02020503060305020303" pitchFamily="18" charset="0"/>
              </a:rPr>
              <a:t>3</a:t>
            </a:r>
            <a:endParaRPr lang="zh-CN" altLang="en-US" sz="13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56113" y="2958421"/>
            <a:ext cx="4725987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Communications channels to be used</a:t>
            </a:r>
            <a:endParaRPr lang="en-US" altLang="zh-CN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6931660" y="728980"/>
            <a:ext cx="40252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Communications channels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182351" y="728663"/>
            <a:ext cx="134937" cy="433387"/>
          </a:xfrm>
          <a:prstGeom prst="rect">
            <a:avLst/>
          </a:prstGeom>
          <a:solidFill>
            <a:srgbClr val="3B4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308725" y="4197985"/>
            <a:ext cx="5165725" cy="2249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Facebook, Twitter, YouTube and Instagram--Post an announcement or video.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Official website--Information about the chocolate bar recall event.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TV ads&amp;Email--Tell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r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elevant information to our customers.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74713" y="735432"/>
            <a:ext cx="5333582" cy="5393906"/>
          </a:xfrm>
          <a:prstGeom prst="rect">
            <a:avLst/>
          </a:prstGeom>
          <a:noFill/>
          <a:ln w="38100">
            <a:solidFill>
              <a:srgbClr val="AB4D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6096000" y="1989221"/>
            <a:ext cx="307420" cy="2967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694642" y="2320812"/>
            <a:ext cx="4253569" cy="810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Use social media to communicate information to customers.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4" name="图片 13" descr="QQ图片2019110208493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0610" y="1119505"/>
            <a:ext cx="4624070" cy="461835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031298">
            <a:off x="9405366" y="-459612"/>
            <a:ext cx="3695700" cy="819148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2114550" y="2524125"/>
            <a:ext cx="8096250" cy="1819274"/>
            <a:chOff x="2114550" y="2524125"/>
            <a:chExt cx="8096250" cy="18192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矩形 1"/>
            <p:cNvSpPr/>
            <p:nvPr/>
          </p:nvSpPr>
          <p:spPr>
            <a:xfrm>
              <a:off x="2114550" y="2524125"/>
              <a:ext cx="1809750" cy="1819274"/>
            </a:xfrm>
            <a:prstGeom prst="rect">
              <a:avLst/>
            </a:prstGeom>
            <a:solidFill>
              <a:srgbClr val="78997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3924300" y="2533649"/>
              <a:ext cx="6286500" cy="1809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362200" y="2321004"/>
            <a:ext cx="13144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800" dirty="0">
                <a:solidFill>
                  <a:schemeClr val="bg1"/>
                </a:solidFill>
                <a:latin typeface="Bell MT" panose="02020503060305020303" pitchFamily="18" charset="0"/>
              </a:rPr>
              <a:t>4</a:t>
            </a:r>
            <a:endParaRPr lang="zh-CN" altLang="en-US" sz="13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56113" y="2958421"/>
            <a:ext cx="4725987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Tools of monitoring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 descr="图片包含 书写用具, 定居者, 钢笔, 室内&#10;&#10;已生成极高可信度的说明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矩形 14"/>
          <p:cNvSpPr/>
          <p:nvPr/>
        </p:nvSpPr>
        <p:spPr>
          <a:xfrm>
            <a:off x="874712" y="0"/>
            <a:ext cx="4148135" cy="6858000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645277" y="4241169"/>
            <a:ext cx="10535026" cy="1945434"/>
          </a:xfrm>
          <a:prstGeom prst="rect">
            <a:avLst/>
          </a:prstGeom>
          <a:solidFill>
            <a:srgbClr val="3B4D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197610" y="1658620"/>
            <a:ext cx="35020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Protect the brand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347595" y="4341495"/>
            <a:ext cx="8822055" cy="1889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30000"/>
              </a:lnSpc>
              <a:buFont typeface="Wingdings" panose="05000000000000000000" charset="0"/>
              <a:buChar char="ü"/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Collect public evaluation of our company's products.</a:t>
            </a:r>
            <a:endParaRPr lang="en-US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Wingdings" panose="05000000000000000000" charset="0"/>
              <a:buChar char="ü"/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 Google Trend to understand the impact of this chocolate bar event.</a:t>
            </a:r>
            <a:endParaRPr lang="en-US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Wingdings" panose="05000000000000000000" charset="0"/>
              <a:buChar char="ü"/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Establish a team dedicated to supervision.</a:t>
            </a:r>
            <a:endParaRPr lang="en-US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Wingdings" panose="05000000000000000000" charset="0"/>
              <a:buChar char="ü"/>
            </a:pPr>
            <a:r>
              <a:rPr lang="en-US" altLang="zh-CN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 public website is set up to allow every public to participate and act as a regulator.</a:t>
            </a:r>
            <a:endParaRPr lang="en-US" altLang="zh-CN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6" name="图形 15" descr="发送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7324" y="744519"/>
            <a:ext cx="914400" cy="9144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 rot="1031298">
            <a:off x="9405366" y="-459612"/>
            <a:ext cx="3695700" cy="8191481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2114550" y="2524125"/>
            <a:ext cx="8096250" cy="1819274"/>
            <a:chOff x="2114550" y="2524125"/>
            <a:chExt cx="8096250" cy="181927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" name="矩形 1"/>
            <p:cNvSpPr/>
            <p:nvPr/>
          </p:nvSpPr>
          <p:spPr>
            <a:xfrm>
              <a:off x="2114550" y="2524125"/>
              <a:ext cx="1809750" cy="1819274"/>
            </a:xfrm>
            <a:prstGeom prst="rect">
              <a:avLst/>
            </a:prstGeom>
            <a:solidFill>
              <a:srgbClr val="78997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" name="矩形 2"/>
            <p:cNvSpPr/>
            <p:nvPr/>
          </p:nvSpPr>
          <p:spPr>
            <a:xfrm>
              <a:off x="3924300" y="2533649"/>
              <a:ext cx="6286500" cy="18097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文本框 5"/>
          <p:cNvSpPr txBox="1"/>
          <p:nvPr/>
        </p:nvSpPr>
        <p:spPr>
          <a:xfrm>
            <a:off x="2362200" y="2321004"/>
            <a:ext cx="1314450" cy="2214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3800" dirty="0">
                <a:solidFill>
                  <a:schemeClr val="bg1"/>
                </a:solidFill>
                <a:latin typeface="Bell MT" panose="02020503060305020303" pitchFamily="18" charset="0"/>
              </a:rPr>
              <a:t>5</a:t>
            </a:r>
            <a:endParaRPr lang="en-US" altLang="zh-CN" sz="13800" dirty="0">
              <a:solidFill>
                <a:schemeClr val="bg1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56113" y="2958421"/>
            <a:ext cx="4725987" cy="534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Repositioning message</a:t>
            </a:r>
            <a:endParaRPr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E6B8A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24498" y="590868"/>
            <a:ext cx="5671185" cy="460692"/>
            <a:chOff x="435293" y="590868"/>
            <a:chExt cx="5671185" cy="460692"/>
          </a:xfrm>
        </p:grpSpPr>
        <p:sp>
          <p:nvSpPr>
            <p:cNvPr id="5" name="文本框 4"/>
            <p:cNvSpPr txBox="1"/>
            <p:nvPr/>
          </p:nvSpPr>
          <p:spPr>
            <a:xfrm>
              <a:off x="597218" y="590868"/>
              <a:ext cx="5509260" cy="4603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400" dirty="0">
                  <a:latin typeface="微软雅黑" panose="020B0503020204020204" pitchFamily="34" charset="-122"/>
                  <a:ea typeface="微软雅黑" panose="020B0503020204020204" pitchFamily="34" charset="-122"/>
                </a:rPr>
                <a:t>Recover the trust of our customers.</a:t>
              </a:r>
              <a:endParaRPr lang="zh-CN" altLang="en-US" sz="2400" dirty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35293" y="618173"/>
              <a:ext cx="134937" cy="433387"/>
            </a:xfrm>
            <a:prstGeom prst="rect">
              <a:avLst/>
            </a:prstGeom>
            <a:solidFill>
              <a:srgbClr val="3B4D3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3944935" y="4772532"/>
            <a:ext cx="7372352" cy="1356805"/>
            <a:chOff x="874713" y="4207490"/>
            <a:chExt cx="10442574" cy="1921848"/>
          </a:xfrm>
        </p:grpSpPr>
        <p:pic>
          <p:nvPicPr>
            <p:cNvPr id="3" name="图片 2" descr="图片包含 书写用具, 定居者, 钢笔, 室内&#10;&#10;已生成极高可信度的说明"/>
            <p:cNvPicPr>
              <a:picLocks noChangeAspect="1"/>
            </p:cNvPicPr>
            <p:nvPr/>
          </p:nvPicPr>
          <p:blipFill rotWithShape="1"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 r="-196"/>
            <a:stretch>
              <a:fillRect/>
            </a:stretch>
          </p:blipFill>
          <p:spPr>
            <a:xfrm>
              <a:off x="3944936" y="4207490"/>
              <a:ext cx="7372351" cy="1921848"/>
            </a:xfrm>
            <a:prstGeom prst="rect">
              <a:avLst/>
            </a:prstGeom>
          </p:spPr>
        </p:pic>
        <p:pic>
          <p:nvPicPr>
            <p:cNvPr id="8" name="图片 7" descr="图片包含 书写用具, 定居者, 钢笔, 室内&#10;&#10;已生成极高可信度的说明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>
            <a:xfrm>
              <a:off x="874713" y="4207490"/>
              <a:ext cx="2833687" cy="1921848"/>
            </a:xfrm>
            <a:prstGeom prst="rect">
              <a:avLst/>
            </a:prstGeom>
          </p:spPr>
        </p:pic>
      </p:grpSp>
      <p:sp>
        <p:nvSpPr>
          <p:cNvPr id="10" name="文本框 9"/>
          <p:cNvSpPr txBox="1"/>
          <p:nvPr/>
        </p:nvSpPr>
        <p:spPr>
          <a:xfrm>
            <a:off x="3944937" y="1678620"/>
            <a:ext cx="7372351" cy="2609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30000"/>
              </a:lnSpc>
              <a:buFont typeface="Wingdings" panose="05000000000000000000" charset="0"/>
              <a:buChar char="Ø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Keep from evading, not concealing, and not shirking responsibility to face customer accusations.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  <a:buFont typeface="Wingdings" panose="05000000000000000000" charset="0"/>
              <a:buChar char="Ø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Give the customer appropriate compensation. By e-mail, customers who have purchased these chocolate bars are provided with electronic discount coupons to compensate them, so as to restore the trust of customers to our company.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30000"/>
              </a:lnSpc>
            </a:pP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B8A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874078" y="728028"/>
            <a:ext cx="10442575" cy="54006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447924" y="1769344"/>
            <a:ext cx="26098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solidFill>
                  <a:srgbClr val="3B4D38"/>
                </a:solidFill>
                <a:latin typeface="Bell MT" panose="02020503060305020303" pitchFamily="18" charset="0"/>
              </a:rPr>
              <a:t>2019</a:t>
            </a:r>
            <a:endParaRPr lang="zh-CN" altLang="en-US" sz="4800" dirty="0">
              <a:solidFill>
                <a:srgbClr val="3B4D38"/>
              </a:solidFill>
              <a:latin typeface="Bell MT" panose="02020503060305020303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447925" y="2730500"/>
            <a:ext cx="6886575" cy="769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400" dirty="0">
                <a:solidFill>
                  <a:srgbClr val="3B4D38"/>
                </a:solidFill>
                <a:latin typeface="Bell MT" panose="02020503060305020303" pitchFamily="18" charset="0"/>
              </a:rPr>
              <a:t>THANK YOU</a:t>
            </a:r>
            <a:endParaRPr lang="zh-CN" altLang="en-US" sz="4400" dirty="0">
              <a:solidFill>
                <a:srgbClr val="3B4D38"/>
              </a:solidFill>
              <a:latin typeface="Bell MT" panose="02020503060305020303" pitchFamily="18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486025" y="4117975"/>
            <a:ext cx="300545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Speaker:Zhenni Chen</a:t>
            </a:r>
            <a:endParaRPr lang="en-US" altLang="zh-CN" dirty="0" err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2034</Words>
  <Application>WPS 演示</Application>
  <PresentationFormat>宽屏</PresentationFormat>
  <Paragraphs>88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6" baseType="lpstr">
      <vt:lpstr>Arial</vt:lpstr>
      <vt:lpstr>宋体</vt:lpstr>
      <vt:lpstr>Wingdings</vt:lpstr>
      <vt:lpstr>Bell MT</vt:lpstr>
      <vt:lpstr>PMingLiU-ExtB</vt:lpstr>
      <vt:lpstr>微软雅黑 Light</vt:lpstr>
      <vt:lpstr>微软雅黑</vt:lpstr>
      <vt:lpstr>等线</vt:lpstr>
      <vt:lpstr>Arial Unicode MS</vt:lpstr>
      <vt:lpstr>等线 Light</vt:lpstr>
      <vt:lpstr>Calibri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Happy</dc:creator>
  <cp:lastModifiedBy>mua</cp:lastModifiedBy>
  <cp:revision>28</cp:revision>
  <dcterms:created xsi:type="dcterms:W3CDTF">2018-02-13T02:33:00Z</dcterms:created>
  <dcterms:modified xsi:type="dcterms:W3CDTF">2019-11-02T01:35:47Z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2052-11.1.0.8907</vt:lpwstr>
  </property>
</Properties>
</file>