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16"/>
  </p:notesMasterIdLst>
  <p:handoutMasterIdLst>
    <p:handoutMasterId r:id="rId17"/>
  </p:handoutMasterIdLst>
  <p:sldIdLst>
    <p:sldId id="376" r:id="rId2"/>
    <p:sldId id="377" r:id="rId3"/>
    <p:sldId id="378" r:id="rId4"/>
    <p:sldId id="379" r:id="rId5"/>
    <p:sldId id="383" r:id="rId6"/>
    <p:sldId id="384" r:id="rId7"/>
    <p:sldId id="386" r:id="rId8"/>
    <p:sldId id="387" r:id="rId9"/>
    <p:sldId id="388" r:id="rId10"/>
    <p:sldId id="389" r:id="rId11"/>
    <p:sldId id="391" r:id="rId12"/>
    <p:sldId id="395" r:id="rId13"/>
    <p:sldId id="396" r:id="rId14"/>
    <p:sldId id="397" r:id="rId15"/>
  </p:sldIdLst>
  <p:sldSz cx="9144000" cy="6858000" type="screen4x3"/>
  <p:notesSz cx="6858000" cy="9199563"/>
  <p:custDataLst>
    <p:tags r:id="rId18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97" autoAdjust="0"/>
    <p:restoredTop sz="95204" autoAdjust="0"/>
  </p:normalViewPr>
  <p:slideViewPr>
    <p:cSldViewPr snapToGrid="0">
      <p:cViewPr varScale="1">
        <p:scale>
          <a:sx n="70" d="100"/>
          <a:sy n="70" d="100"/>
        </p:scale>
        <p:origin x="-1350" y="-102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gs" Target="tags/tag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C4F7BAD6-0357-7E00-1FA4-B05D4F6134D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4FF0CB57-8780-E977-CF31-0B9BCF696C5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865ED5C3-DBCC-BD2C-5778-76C0F6BC518E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7" name="Rectangle 5">
            <a:extLst>
              <a:ext uri="{FF2B5EF4-FFF2-40B4-BE49-F238E27FC236}">
                <a16:creationId xmlns:a16="http://schemas.microsoft.com/office/drawing/2014/main" id="{35C954F6-FDCC-53BA-8F74-9F8212AC198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anose="02020603050405020304" pitchFamily="18" charset="0"/>
              </a:defRPr>
            </a:lvl1pPr>
          </a:lstStyle>
          <a:p>
            <a:fld id="{2A51ADE0-A303-41AE-9885-4D8056B4B70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140D3FE4-D08F-5197-D4D5-0EC1CB105CD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4A970135-314E-B5B3-D8AE-827C804EFAB2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00" name="Rectangle 4">
            <a:extLst>
              <a:ext uri="{FF2B5EF4-FFF2-40B4-BE49-F238E27FC236}">
                <a16:creationId xmlns:a16="http://schemas.microsoft.com/office/drawing/2014/main" id="{3A92D0A8-0AB5-D6AF-70F5-DC0479F35094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1017384E-7288-8C63-2C73-FD9DD810F72C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>
            <a:extLst>
              <a:ext uri="{FF2B5EF4-FFF2-40B4-BE49-F238E27FC236}">
                <a16:creationId xmlns:a16="http://schemas.microsoft.com/office/drawing/2014/main" id="{7AC9D2DE-53D5-417B-F0B6-E477DA0769C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5" name="Rectangle 7">
            <a:extLst>
              <a:ext uri="{FF2B5EF4-FFF2-40B4-BE49-F238E27FC236}">
                <a16:creationId xmlns:a16="http://schemas.microsoft.com/office/drawing/2014/main" id="{9005BC55-6AB8-BEF9-2E2D-E60F47E0BFC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anose="02020603050405020304" pitchFamily="18" charset="0"/>
              </a:defRPr>
            </a:lvl1pPr>
          </a:lstStyle>
          <a:p>
            <a:fld id="{F737138D-45D2-4ECF-83F6-EA733294B5BA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A22303DB-0D79-6954-7A38-E07E7D18F68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3" name="Text Box 23">
            <a:extLst>
              <a:ext uri="{FF2B5EF4-FFF2-40B4-BE49-F238E27FC236}">
                <a16:creationId xmlns:a16="http://schemas.microsoft.com/office/drawing/2014/main" id="{440CA009-92C6-6DC3-7AAA-025547602314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2017 Wolters Kluwer Health | Lippincott Williams &amp; Wilkins</a:t>
            </a:r>
          </a:p>
        </p:txBody>
      </p:sp>
      <p:pic>
        <p:nvPicPr>
          <p:cNvPr id="4" name="Picture 10" descr="ppt_opener.jpg">
            <a:extLst>
              <a:ext uri="{FF2B5EF4-FFF2-40B4-BE49-F238E27FC236}">
                <a16:creationId xmlns:a16="http://schemas.microsoft.com/office/drawing/2014/main" id="{E25803A3-6A45-18E3-5A37-1056259736B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52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140137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70821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9360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3629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16403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359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02048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38744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74199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46363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6031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43856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>
            <a:extLst>
              <a:ext uri="{FF2B5EF4-FFF2-40B4-BE49-F238E27FC236}">
                <a16:creationId xmlns:a16="http://schemas.microsoft.com/office/drawing/2014/main" id="{65F4320D-1717-FA99-E6C4-18E24F36FF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76213" y="481013"/>
            <a:ext cx="8524875" cy="38893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>
            <a:extLst>
              <a:ext uri="{FF2B5EF4-FFF2-40B4-BE49-F238E27FC236}">
                <a16:creationId xmlns:a16="http://schemas.microsoft.com/office/drawing/2014/main" id="{0A952F2B-B401-826C-E28D-A2A7D9FBB4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15925" y="1609725"/>
            <a:ext cx="8613775" cy="368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>
            <a:extLst>
              <a:ext uri="{FF2B5EF4-FFF2-40B4-BE49-F238E27FC236}">
                <a16:creationId xmlns:a16="http://schemas.microsoft.com/office/drawing/2014/main" id="{18D8A33A-FCD5-AD90-F68C-92D3E544F88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>
            <a:extLst>
              <a:ext uri="{FF2B5EF4-FFF2-40B4-BE49-F238E27FC236}">
                <a16:creationId xmlns:a16="http://schemas.microsoft.com/office/drawing/2014/main" id="{34B2CC8E-9490-4357-B559-95A533097372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1031" name="Text Box 23">
            <a:extLst>
              <a:ext uri="{FF2B5EF4-FFF2-40B4-BE49-F238E27FC236}">
                <a16:creationId xmlns:a16="http://schemas.microsoft.com/office/drawing/2014/main" id="{1494E248-044C-EF73-1F30-9A97E44C7FFA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US" sz="1000" dirty="0">
                <a:latin typeface="Arial" pitchFamily="34" charset="0"/>
                <a:cs typeface="Arial" pitchFamily="34" charset="0"/>
              </a:rPr>
              <a:t>Copyright © 2018 Wolters Kluwer · All Rights Reserved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806FCD0-A34D-083B-508D-DB9B2F0E458F}"/>
              </a:ext>
            </a:extLst>
          </p:cNvPr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32" name="Picture 14" descr="WK_CMYK.jpg">
            <a:extLst>
              <a:ext uri="{FF2B5EF4-FFF2-40B4-BE49-F238E27FC236}">
                <a16:creationId xmlns:a16="http://schemas.microsoft.com/office/drawing/2014/main" id="{8F3F3377-228E-418B-F26C-6F197A11AFC3}"/>
              </a:ext>
            </a:extLst>
          </p:cNvPr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146" r:id="rId1"/>
    <p:sldLayoutId id="2147484135" r:id="rId2"/>
    <p:sldLayoutId id="2147484136" r:id="rId3"/>
    <p:sldLayoutId id="2147484137" r:id="rId4"/>
    <p:sldLayoutId id="2147484138" r:id="rId5"/>
    <p:sldLayoutId id="2147484139" r:id="rId6"/>
    <p:sldLayoutId id="2147484140" r:id="rId7"/>
    <p:sldLayoutId id="2147484141" r:id="rId8"/>
    <p:sldLayoutId id="2147484142" r:id="rId9"/>
    <p:sldLayoutId id="2147484143" r:id="rId10"/>
    <p:sldLayoutId id="2147484144" r:id="rId11"/>
    <p:sldLayoutId id="214748414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34027F4-4783-1A2F-B754-5F8635F69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150" y="552450"/>
            <a:ext cx="8524875" cy="387350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Organized According to Body Systems</a:t>
            </a:r>
            <a:endParaRPr lang="en-US" altLang="en-US"/>
          </a:p>
        </p:txBody>
      </p:sp>
      <p:pic>
        <p:nvPicPr>
          <p:cNvPr id="7171" name="Picture 4" descr="\\172.24.161.56\lww\01_Logistics\Plowman5e_9781496323187\13_Ancillaries\1_Input\PPTs\JPEG version of figures\1.2.jpg">
            <a:extLst>
              <a:ext uri="{FF2B5EF4-FFF2-40B4-BE49-F238E27FC236}">
                <a16:creationId xmlns:a16="http://schemas.microsoft.com/office/drawing/2014/main" id="{268CE77B-2599-C9FC-2022-28AA3214B9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100" y="1497013"/>
            <a:ext cx="4216400" cy="483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D9203328-DC5B-D3D7-F5D2-1774E47E0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663" y="517525"/>
            <a:ext cx="8524875" cy="387350"/>
          </a:xfrm>
        </p:spPr>
        <p:txBody>
          <a:bodyPr/>
          <a:lstStyle/>
          <a:p>
            <a:r>
              <a:rPr lang="en-US" altLang="en-US">
                <a:solidFill>
                  <a:srgbClr val="0066CC"/>
                </a:solidFill>
              </a:rPr>
              <a:t>III. Exercise Response</a:t>
            </a:r>
            <a:endParaRPr lang="en-US" altLang="en-US"/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C2AEA2AB-064E-AF6B-77FB-3458186F5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477963"/>
            <a:ext cx="8402638" cy="4095750"/>
          </a:xfr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ct val="25000"/>
              </a:spcAft>
              <a:buClr>
                <a:srgbClr val="FF0000"/>
              </a:buClr>
              <a:buFontTx/>
              <a:buNone/>
            </a:pPr>
            <a:r>
              <a:rPr lang="en-US" altLang="en-US" b="1">
                <a:ea typeface="ＭＳ Ｐゴシック" panose="020B0600070205080204" pitchFamily="34" charset="-128"/>
              </a:rPr>
              <a:t>Exercise</a:t>
            </a:r>
            <a:r>
              <a:rPr lang="en-US" altLang="en-US">
                <a:ea typeface="ＭＳ Ｐゴシック" panose="020B0600070205080204" pitchFamily="34" charset="-128"/>
              </a:rPr>
              <a:t>—A single acute bout of bodily exertion or muscular activity that requires an expenditure of energy above resting level and that in most cases results in voluntary movement</a:t>
            </a:r>
          </a:p>
          <a:p>
            <a:pPr marL="0" indent="0">
              <a:lnSpc>
                <a:spcPct val="150000"/>
              </a:lnSpc>
              <a:spcAft>
                <a:spcPct val="25000"/>
              </a:spcAft>
              <a:buClr>
                <a:srgbClr val="FF0000"/>
              </a:buClr>
              <a:buFontTx/>
              <a:buNone/>
            </a:pPr>
            <a:r>
              <a:rPr lang="en-US" altLang="en-US" b="1">
                <a:ea typeface="ＭＳ Ｐゴシック" panose="020B0600070205080204" pitchFamily="34" charset="-128"/>
              </a:rPr>
              <a:t>Exercise Response</a:t>
            </a:r>
            <a:r>
              <a:rPr lang="en-US" altLang="en-US">
                <a:ea typeface="ＭＳ Ｐゴシック" panose="020B0600070205080204" pitchFamily="34" charset="-128"/>
              </a:rPr>
              <a:t>—The physiological responses that occur during or immediately following an acute bout of exercise</a:t>
            </a:r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D072BA94-F35D-82B8-A8B4-7A358BA80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00" y="563563"/>
            <a:ext cx="8524875" cy="388937"/>
          </a:xfrm>
        </p:spPr>
        <p:txBody>
          <a:bodyPr/>
          <a:lstStyle/>
          <a:p>
            <a:r>
              <a:rPr lang="en-US" altLang="en-US">
                <a:solidFill>
                  <a:srgbClr val="1974CF"/>
                </a:solidFill>
              </a:rPr>
              <a:t>III. Exercise Response (cont.)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D1A82DE-1AFC-9F55-D856-1E1F2907C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725" y="1524000"/>
            <a:ext cx="8613775" cy="3686175"/>
          </a:xfrm>
        </p:spPr>
        <p:txBody>
          <a:bodyPr/>
          <a:lstStyle/>
          <a:p>
            <a:pPr marL="609600" indent="-609600">
              <a:lnSpc>
                <a:spcPct val="100000"/>
              </a:lnSpc>
              <a:spcAft>
                <a:spcPct val="25000"/>
              </a:spcAft>
              <a:buClr>
                <a:schemeClr val="accent6"/>
              </a:buClr>
              <a:buFontTx/>
              <a:buNone/>
              <a:defRPr/>
            </a:pPr>
            <a:r>
              <a:rPr lang="en-US" dirty="0">
                <a:ea typeface="ＭＳ Ｐゴシック" pitchFamily="34" charset="-128"/>
              </a:rPr>
              <a:t>Can be described based on three factors</a:t>
            </a:r>
          </a:p>
          <a:p>
            <a:pPr marL="609600" indent="-609600">
              <a:lnSpc>
                <a:spcPct val="100000"/>
              </a:lnSpc>
              <a:spcAft>
                <a:spcPct val="25000"/>
              </a:spcAft>
              <a:buClr>
                <a:schemeClr val="accent6"/>
              </a:buClr>
              <a:buFontTx/>
              <a:buNone/>
              <a:defRPr/>
            </a:pPr>
            <a:r>
              <a:rPr lang="en-US" b="1" dirty="0">
                <a:ea typeface="ＭＳ Ｐゴシック" pitchFamily="34" charset="-128"/>
              </a:rPr>
              <a:t>1. Exercise modality (mode)—type of activity or sport</a:t>
            </a:r>
          </a:p>
          <a:p>
            <a:pPr marL="1190625" lvl="1" indent="-609600">
              <a:lnSpc>
                <a:spcPct val="100000"/>
              </a:lnSpc>
              <a:spcAft>
                <a:spcPct val="25000"/>
              </a:spcAft>
              <a:buClr>
                <a:schemeClr val="accent6"/>
              </a:buClr>
              <a:buFont typeface="Arial" charset="0"/>
              <a:buChar char="•"/>
              <a:defRPr/>
            </a:pPr>
            <a:r>
              <a:rPr lang="en-US" dirty="0">
                <a:ea typeface="ＭＳ Ｐゴシック" pitchFamily="34" charset="-128"/>
              </a:rPr>
              <a:t>Energy demand (aerobic or anaerobic)</a:t>
            </a:r>
          </a:p>
          <a:p>
            <a:pPr marL="1190625" lvl="1" indent="-609600">
              <a:lnSpc>
                <a:spcPct val="100000"/>
              </a:lnSpc>
              <a:spcAft>
                <a:spcPct val="25000"/>
              </a:spcAft>
              <a:buClr>
                <a:schemeClr val="accent6"/>
              </a:buClr>
              <a:buFont typeface="Arial" charset="0"/>
              <a:buChar char="•"/>
              <a:defRPr/>
            </a:pPr>
            <a:r>
              <a:rPr lang="en-US" dirty="0">
                <a:ea typeface="ＭＳ Ｐゴシック" pitchFamily="34" charset="-128"/>
              </a:rPr>
              <a:t>Type of muscle action (continuous, rhythmical or resistance, or static)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0945B51D-9D8F-5B53-10FC-C6C320C3B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075" y="523875"/>
            <a:ext cx="8524875" cy="388938"/>
          </a:xfrm>
        </p:spPr>
        <p:txBody>
          <a:bodyPr/>
          <a:lstStyle/>
          <a:p>
            <a:r>
              <a:rPr lang="en-US" altLang="en-US">
                <a:solidFill>
                  <a:srgbClr val="1974CF"/>
                </a:solidFill>
              </a:rPr>
              <a:t>III. Exercise Response (cont.)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FB9FFF4E-748D-869E-961D-038A1267B6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275" y="1554163"/>
            <a:ext cx="8383588" cy="3686175"/>
          </a:xfrm>
        </p:spPr>
        <p:txBody>
          <a:bodyPr/>
          <a:lstStyle/>
          <a:p>
            <a:pPr marL="636588" indent="-636588">
              <a:spcAft>
                <a:spcPct val="25000"/>
              </a:spcAft>
              <a:buClr>
                <a:schemeClr val="accent6"/>
              </a:buClr>
              <a:buFontTx/>
              <a:buNone/>
              <a:defRPr/>
            </a:pPr>
            <a:r>
              <a:rPr lang="en-US" b="1" dirty="0">
                <a:ea typeface="ＭＳ Ｐゴシック" pitchFamily="34" charset="-128"/>
              </a:rPr>
              <a:t>2. Exercise intensity</a:t>
            </a:r>
          </a:p>
          <a:p>
            <a:pPr marL="1217613" lvl="1" indent="-636588">
              <a:spcAft>
                <a:spcPct val="25000"/>
              </a:spcAft>
              <a:buClr>
                <a:schemeClr val="accent6"/>
              </a:buClr>
              <a:buFont typeface="Verdana" pitchFamily="34" charset="0"/>
              <a:buAutoNum type="alphaLcPeriod"/>
              <a:defRPr/>
            </a:pPr>
            <a:r>
              <a:rPr lang="en-US" dirty="0">
                <a:ea typeface="ＭＳ Ｐゴシック" pitchFamily="34" charset="-128"/>
              </a:rPr>
              <a:t>Maximal</a:t>
            </a:r>
          </a:p>
          <a:p>
            <a:pPr marL="1217613" lvl="1" indent="-636588">
              <a:spcAft>
                <a:spcPct val="25000"/>
              </a:spcAft>
              <a:buClr>
                <a:schemeClr val="accent6"/>
              </a:buClr>
              <a:buFont typeface="Verdana" pitchFamily="34" charset="0"/>
              <a:buAutoNum type="alphaLcPeriod"/>
              <a:defRPr/>
            </a:pPr>
            <a:r>
              <a:rPr lang="en-US" dirty="0">
                <a:ea typeface="ＭＳ Ｐゴシック" pitchFamily="34" charset="-128"/>
              </a:rPr>
              <a:t>Submaximal</a:t>
            </a:r>
          </a:p>
          <a:p>
            <a:pPr marL="1560513" lvl="2" indent="-636588">
              <a:spcAft>
                <a:spcPct val="25000"/>
              </a:spcAft>
              <a:buClr>
                <a:schemeClr val="accent6"/>
              </a:buClr>
              <a:defRPr/>
            </a:pPr>
            <a:r>
              <a:rPr lang="en-US" dirty="0">
                <a:ea typeface="ＭＳ Ｐゴシック" pitchFamily="34" charset="-128"/>
              </a:rPr>
              <a:t>Absolute workload</a:t>
            </a:r>
          </a:p>
          <a:p>
            <a:pPr marL="1560513" lvl="2" indent="-636588">
              <a:spcAft>
                <a:spcPct val="25000"/>
              </a:spcAft>
              <a:buClr>
                <a:schemeClr val="accent6"/>
              </a:buClr>
              <a:defRPr/>
            </a:pPr>
            <a:r>
              <a:rPr lang="en-US" dirty="0">
                <a:ea typeface="ＭＳ Ｐゴシック" pitchFamily="34" charset="-128"/>
              </a:rPr>
              <a:t>Relative workload</a:t>
            </a:r>
          </a:p>
          <a:p>
            <a:pPr marL="636588" indent="-636588">
              <a:spcAft>
                <a:spcPct val="25000"/>
              </a:spcAft>
              <a:buClr>
                <a:schemeClr val="accent6"/>
              </a:buClr>
              <a:buFontTx/>
              <a:buNone/>
              <a:defRPr/>
            </a:pPr>
            <a:r>
              <a:rPr lang="en-US" b="1" dirty="0">
                <a:ea typeface="ＭＳ Ｐゴシック" pitchFamily="34" charset="-128"/>
              </a:rPr>
              <a:t>3. Exercise duration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F3A272D-751D-AE07-8032-5A19C62E7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75" y="525463"/>
            <a:ext cx="8524875" cy="387350"/>
          </a:xfrm>
        </p:spPr>
        <p:txBody>
          <a:bodyPr/>
          <a:lstStyle/>
          <a:p>
            <a:r>
              <a:rPr lang="en-US" altLang="en-US">
                <a:solidFill>
                  <a:srgbClr val="0066CC"/>
                </a:solidFill>
              </a:rPr>
              <a:t>V. Training</a:t>
            </a:r>
            <a:endParaRPr lang="en-US" altLang="en-US"/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7874034D-5F74-B678-2AAE-268395A76F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684338"/>
            <a:ext cx="8321675" cy="368617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b="1">
                <a:ea typeface="ＭＳ Ｐゴシック" panose="020B0600070205080204" pitchFamily="34" charset="-128"/>
              </a:rPr>
              <a:t>Training</a:t>
            </a:r>
            <a:r>
              <a:rPr lang="en-US" altLang="en-US">
                <a:ea typeface="ＭＳ Ｐゴシック" panose="020B0600070205080204" pitchFamily="34" charset="-128"/>
              </a:rPr>
              <a:t>—A consistent or chronic progression of exercise sessions designed to improve physiological function for better health or sport performance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6FB6C94-0862-E7A9-B634-2CA333AF0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" y="184150"/>
            <a:ext cx="8524875" cy="776288"/>
          </a:xfrm>
        </p:spPr>
        <p:txBody>
          <a:bodyPr/>
          <a:lstStyle/>
          <a:p>
            <a:r>
              <a:rPr lang="en-US" altLang="en-US">
                <a:solidFill>
                  <a:srgbClr val="1974CF"/>
                </a:solidFill>
              </a:rPr>
              <a:t>Health-Related Versus Sport-Specific Physical Fitness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6C997C40-25C9-CDA4-D047-DE8DD3410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863" y="1633538"/>
            <a:ext cx="8485187" cy="368617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b="1">
                <a:ea typeface="ＭＳ Ｐゴシック" panose="020B0600070205080204" pitchFamily="34" charset="-128"/>
              </a:rPr>
              <a:t>Physical Fitness</a:t>
            </a:r>
            <a:r>
              <a:rPr lang="en-US" altLang="en-US">
                <a:ea typeface="ＭＳ Ｐゴシック" panose="020B0600070205080204" pitchFamily="34" charset="-128"/>
              </a:rPr>
              <a:t>—A physiological state of well-being that provides the foundation for the tasks of daily living, a degree of protection against hypokinetic disease, and a basis for participation in sport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CC4B14B2-0C54-7770-3E1F-3599767F6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975" y="388938"/>
            <a:ext cx="8524875" cy="388937"/>
          </a:xfrm>
        </p:spPr>
        <p:txBody>
          <a:bodyPr/>
          <a:lstStyle/>
          <a:p>
            <a:r>
              <a:rPr lang="en-US" altLang="en-US"/>
              <a:t>Physical Fitness</a:t>
            </a:r>
          </a:p>
        </p:txBody>
      </p:sp>
      <p:pic>
        <p:nvPicPr>
          <p:cNvPr id="17411" name="Picture 4" descr="\\172.24.161.56\lww\01_Logistics\Plowman5e_9781496323187\13_Ancillaries\1_Input\PPTs\JPEG version of figures\1.5.jpg">
            <a:extLst>
              <a:ext uri="{FF2B5EF4-FFF2-40B4-BE49-F238E27FC236}">
                <a16:creationId xmlns:a16="http://schemas.microsoft.com/office/drawing/2014/main" id="{35EF66D1-1C25-1D93-02C5-E0958EB0B3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0500" y="1560513"/>
            <a:ext cx="5641975" cy="371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43E1DC6A-F9D7-1FD0-77C3-7A6CF67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125" y="427038"/>
            <a:ext cx="8524875" cy="388937"/>
          </a:xfrm>
        </p:spPr>
        <p:txBody>
          <a:bodyPr/>
          <a:lstStyle/>
          <a:p>
            <a:r>
              <a:rPr lang="en-US" altLang="en-US"/>
              <a:t>Dose-Response Relationships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9102FAAE-529D-05A8-F7B0-CA9A70F49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3" y="1479550"/>
            <a:ext cx="3676650" cy="3686175"/>
          </a:xfrm>
        </p:spPr>
        <p:txBody>
          <a:bodyPr/>
          <a:lstStyle/>
          <a:p>
            <a:pPr eaLnBrk="1" hangingPunct="1">
              <a:lnSpc>
                <a:spcPct val="100000"/>
              </a:lnSpc>
            </a:pPr>
            <a:r>
              <a:rPr lang="en-US" altLang="en-US"/>
              <a:t>What are the health benefits (or performance benefits) of varying amounts of exercise?</a:t>
            </a:r>
          </a:p>
        </p:txBody>
      </p:sp>
      <p:pic>
        <p:nvPicPr>
          <p:cNvPr id="18436" name="Picture 5" descr="\\172.24.161.56\lww\01_Logistics\Plowman5e_9781496323187\13_Ancillaries\1_Input\PPTs\JPEG version of figures\1.6.jpg">
            <a:extLst>
              <a:ext uri="{FF2B5EF4-FFF2-40B4-BE49-F238E27FC236}">
                <a16:creationId xmlns:a16="http://schemas.microsoft.com/office/drawing/2014/main" id="{D65D238E-7DBA-E2DF-91CF-3A45B2055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9663" y="1350963"/>
            <a:ext cx="2798762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0A426357-8526-CCA9-D955-DACADD15E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550988"/>
            <a:ext cx="8331200" cy="4352925"/>
          </a:xfrm>
        </p:spPr>
        <p:txBody>
          <a:bodyPr/>
          <a:lstStyle/>
          <a:p>
            <a:pPr marL="533400" indent="-533400" eaLnBrk="1" hangingPunct="1">
              <a:lnSpc>
                <a:spcPct val="100000"/>
              </a:lnSpc>
              <a:buFont typeface="Verdana" panose="020B0604030504040204" pitchFamily="34" charset="0"/>
              <a:buAutoNum type="arabicPeriod"/>
            </a:pPr>
            <a:r>
              <a:rPr lang="en-US" altLang="en-US">
                <a:ea typeface="ＭＳ Ｐゴシック" panose="020B0600070205080204" pitchFamily="34" charset="-128"/>
              </a:rPr>
              <a:t>Specificity</a:t>
            </a:r>
          </a:p>
          <a:p>
            <a:pPr marL="533400" indent="-533400" eaLnBrk="1" hangingPunct="1">
              <a:lnSpc>
                <a:spcPct val="100000"/>
              </a:lnSpc>
              <a:buFont typeface="Verdana" panose="020B0604030504040204" pitchFamily="34" charset="0"/>
              <a:buAutoNum type="arabicPeriod"/>
            </a:pPr>
            <a:r>
              <a:rPr lang="en-US" altLang="en-US">
                <a:ea typeface="ＭＳ Ｐゴシック" panose="020B0600070205080204" pitchFamily="34" charset="-128"/>
              </a:rPr>
              <a:t>Overload</a:t>
            </a:r>
          </a:p>
          <a:p>
            <a:pPr marL="533400" indent="-533400" eaLnBrk="1" hangingPunct="1">
              <a:lnSpc>
                <a:spcPct val="100000"/>
              </a:lnSpc>
              <a:buFont typeface="Verdana" panose="020B0604030504040204" pitchFamily="34" charset="0"/>
              <a:buAutoNum type="arabicPeriod"/>
            </a:pPr>
            <a:r>
              <a:rPr lang="en-US" altLang="en-US">
                <a:ea typeface="ＭＳ Ｐゴシック" panose="020B0600070205080204" pitchFamily="34" charset="-128"/>
              </a:rPr>
              <a:t>Rest/recovery/adaptation</a:t>
            </a:r>
          </a:p>
          <a:p>
            <a:pPr marL="533400" indent="-533400" eaLnBrk="1" hangingPunct="1">
              <a:lnSpc>
                <a:spcPct val="100000"/>
              </a:lnSpc>
              <a:buFont typeface="Verdana" panose="020B0604030504040204" pitchFamily="34" charset="0"/>
              <a:buAutoNum type="arabicPeriod"/>
            </a:pPr>
            <a:r>
              <a:rPr lang="en-US" altLang="en-US">
                <a:ea typeface="ＭＳ Ｐゴシック" panose="020B0600070205080204" pitchFamily="34" charset="-128"/>
              </a:rPr>
              <a:t>Progression</a:t>
            </a:r>
          </a:p>
          <a:p>
            <a:pPr marL="533400" indent="-533400" eaLnBrk="1" hangingPunct="1">
              <a:lnSpc>
                <a:spcPct val="100000"/>
              </a:lnSpc>
              <a:buFont typeface="Verdana" panose="020B0604030504040204" pitchFamily="34" charset="0"/>
              <a:buAutoNum type="arabicPeriod"/>
            </a:pPr>
            <a:r>
              <a:rPr lang="en-US" altLang="en-US">
                <a:ea typeface="ＭＳ Ｐゴシック" panose="020B0600070205080204" pitchFamily="34" charset="-128"/>
              </a:rPr>
              <a:t>Retrogression/plateau/reversibility</a:t>
            </a:r>
          </a:p>
          <a:p>
            <a:pPr marL="533400" indent="-533400" eaLnBrk="1" hangingPunct="1">
              <a:lnSpc>
                <a:spcPct val="100000"/>
              </a:lnSpc>
              <a:buFont typeface="Verdana" panose="020B0604030504040204" pitchFamily="34" charset="0"/>
              <a:buAutoNum type="arabicPeriod"/>
            </a:pPr>
            <a:r>
              <a:rPr lang="en-US" altLang="en-US">
                <a:ea typeface="ＭＳ Ｐゴシック" panose="020B0600070205080204" pitchFamily="34" charset="-128"/>
              </a:rPr>
              <a:t>Maintenance</a:t>
            </a:r>
          </a:p>
          <a:p>
            <a:pPr marL="533400" indent="-533400" eaLnBrk="1" hangingPunct="1">
              <a:lnSpc>
                <a:spcPct val="100000"/>
              </a:lnSpc>
              <a:buFont typeface="Verdana" panose="020B0604030504040204" pitchFamily="34" charset="0"/>
              <a:buAutoNum type="arabicPeriod"/>
            </a:pPr>
            <a:r>
              <a:rPr lang="en-US" altLang="en-US">
                <a:ea typeface="ＭＳ Ｐゴシック" panose="020B0600070205080204" pitchFamily="34" charset="-128"/>
              </a:rPr>
              <a:t>Individualization</a:t>
            </a:r>
          </a:p>
          <a:p>
            <a:pPr marL="533400" indent="-533400" eaLnBrk="1" hangingPunct="1">
              <a:lnSpc>
                <a:spcPct val="100000"/>
              </a:lnSpc>
              <a:buFont typeface="Verdana" panose="020B0604030504040204" pitchFamily="34" charset="0"/>
              <a:buAutoNum type="arabicPeriod"/>
            </a:pPr>
            <a:r>
              <a:rPr lang="en-US" altLang="en-US">
                <a:ea typeface="ＭＳ Ｐゴシック" panose="020B0600070205080204" pitchFamily="34" charset="-128"/>
              </a:rPr>
              <a:t>Warm-up/cooldown</a:t>
            </a:r>
            <a:endParaRPr lang="en-US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336065-F68C-2EE9-223E-A2B900860A01}"/>
              </a:ext>
            </a:extLst>
          </p:cNvPr>
          <p:cNvSpPr txBox="1">
            <a:spLocks/>
          </p:cNvSpPr>
          <p:nvPr/>
        </p:nvSpPr>
        <p:spPr bwMode="auto">
          <a:xfrm>
            <a:off x="201613" y="490538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lIns="0" tIns="0" rIns="0" bIns="0" anchor="b">
            <a:spAutoFit/>
          </a:bodyPr>
          <a:lstStyle/>
          <a:p>
            <a:pPr algn="l" eaLnBrk="0" hangingPunct="0">
              <a:lnSpc>
                <a:spcPct val="90000"/>
              </a:lnSpc>
              <a:defRPr/>
            </a:pPr>
            <a:r>
              <a:rPr lang="en-US" sz="2800" b="1" kern="0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Training Principles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DE7B46CD-9B38-2AE1-4B00-8DA547856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88" y="373063"/>
            <a:ext cx="8524875" cy="388937"/>
          </a:xfrm>
        </p:spPr>
        <p:txBody>
          <a:bodyPr/>
          <a:lstStyle/>
          <a:p>
            <a:r>
              <a:rPr lang="en-US" altLang="en-US"/>
              <a:t>Periodization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F13B53A9-DB12-748B-33F8-CA92957CD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300" y="1524000"/>
            <a:ext cx="8613775" cy="368617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A plan for training based on a manipulation of the sport’s fitness components with the intent of peaking the athlete for the competitive season or varying health-related fitness training in cycles of harder or easier training.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17852A76-EFFB-B8CC-4067-6BB44E5D8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050" y="366713"/>
            <a:ext cx="8524875" cy="387350"/>
          </a:xfrm>
        </p:spPr>
        <p:txBody>
          <a:bodyPr/>
          <a:lstStyle/>
          <a:p>
            <a:r>
              <a:rPr lang="en-US" altLang="en-US"/>
              <a:t>Periodization Phases and Overload</a:t>
            </a:r>
          </a:p>
        </p:txBody>
      </p:sp>
      <p:pic>
        <p:nvPicPr>
          <p:cNvPr id="22531" name="Picture 4" descr="\\172.24.161.56\lww\01_Logistics\Plowman5e_9781496323187\13_Ancillaries\1_Input\PPTs\JPEG version of figures\1.7.jpg">
            <a:extLst>
              <a:ext uri="{FF2B5EF4-FFF2-40B4-BE49-F238E27FC236}">
                <a16:creationId xmlns:a16="http://schemas.microsoft.com/office/drawing/2014/main" id="{9E321A71-63E5-64D9-C76F-DF630370F7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2363" y="1438275"/>
            <a:ext cx="3776662" cy="4564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0319A995-0583-F08F-AF29-534AE725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38" y="160338"/>
            <a:ext cx="8524875" cy="776287"/>
          </a:xfrm>
        </p:spPr>
        <p:txBody>
          <a:bodyPr/>
          <a:lstStyle/>
          <a:p>
            <a:r>
              <a:rPr lang="en-US" altLang="en-US"/>
              <a:t>Selye’s Theory Applied to Exercise and Training</a:t>
            </a:r>
          </a:p>
        </p:txBody>
      </p:sp>
      <p:pic>
        <p:nvPicPr>
          <p:cNvPr id="26627" name="Picture 4" descr="\\172.24.161.56\lww\01_Logistics\Plowman5e_9781496323187\13_Ancillaries\1_Input\PPTs\JPEG version of figures\Table1.3.jpg">
            <a:extLst>
              <a:ext uri="{FF2B5EF4-FFF2-40B4-BE49-F238E27FC236}">
                <a16:creationId xmlns:a16="http://schemas.microsoft.com/office/drawing/2014/main" id="{54E78EEA-BC20-4764-5FF0-C6BD5D2E78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100" y="1296988"/>
            <a:ext cx="7304088" cy="396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8112A49A-221B-D7EF-BDE4-A5FFC178A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963" y="388938"/>
            <a:ext cx="8651875" cy="387350"/>
          </a:xfrm>
        </p:spPr>
        <p:txBody>
          <a:bodyPr/>
          <a:lstStyle/>
          <a:p>
            <a:r>
              <a:rPr lang="en-US" altLang="en-US"/>
              <a:t>Training Adaptations and Maladaptations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AE04B671-BE88-ADAD-7FFE-48C625848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404938"/>
            <a:ext cx="8320088" cy="4064000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Overreaching (OR): a short-term decrement in performance capacity that is easily recovered from and generally lasts only a few days to 2 weeks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Overtraining syndrome (OTS): state of chronic decrement in performance and ability to train, in which restoration may take several weeks, months, or even years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637FA916-6B59-5A34-6CD9-8D36197B1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213" y="341313"/>
            <a:ext cx="8524875" cy="388937"/>
          </a:xfrm>
        </p:spPr>
        <p:txBody>
          <a:bodyPr/>
          <a:lstStyle/>
          <a:p>
            <a:r>
              <a:rPr lang="en-US" altLang="en-US"/>
              <a:t>Training Status and Performance</a:t>
            </a:r>
          </a:p>
        </p:txBody>
      </p:sp>
      <p:pic>
        <p:nvPicPr>
          <p:cNvPr id="28675" name="Picture 4" descr="\\172.24.161.56\lww\01_Logistics\Plowman5e_9781496323187\13_Ancillaries\1_Input\PPTs\JPEG version of figures\1.10.jpg">
            <a:extLst>
              <a:ext uri="{FF2B5EF4-FFF2-40B4-BE49-F238E27FC236}">
                <a16:creationId xmlns:a16="http://schemas.microsoft.com/office/drawing/2014/main" id="{39F583A3-7C8B-A933-639C-4A2444492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013" y="1417638"/>
            <a:ext cx="5343525" cy="401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3030</TotalTime>
  <Words>584</Words>
  <Application>Microsoft Office PowerPoint</Application>
  <PresentationFormat>On-screen Show (4:3)</PresentationFormat>
  <Paragraphs>91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LWW TEMPLATE</vt:lpstr>
      <vt:lpstr>Organized According to Body Systems</vt:lpstr>
      <vt:lpstr>III. Exercise Response</vt:lpstr>
      <vt:lpstr>III. Exercise Response (cont.)</vt:lpstr>
      <vt:lpstr>III. Exercise Response (cont.)</vt:lpstr>
      <vt:lpstr>V. Training</vt:lpstr>
      <vt:lpstr>Health-Related Versus Sport-Specific Physical Fitness</vt:lpstr>
      <vt:lpstr>Physical Fitness</vt:lpstr>
      <vt:lpstr>Dose-Response Relationships</vt:lpstr>
      <vt:lpstr>PowerPoint Presentation</vt:lpstr>
      <vt:lpstr>Periodization</vt:lpstr>
      <vt:lpstr>Periodization Phases and Overload</vt:lpstr>
      <vt:lpstr>Selye’s Theory Applied to Exercise and Training</vt:lpstr>
      <vt:lpstr>Training Adaptations and Maladaptations</vt:lpstr>
      <vt:lpstr>Training Status and Performance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</cp:lastModifiedBy>
  <cp:revision>400</cp:revision>
  <cp:lastPrinted>2001-01-03T19:47:24Z</cp:lastPrinted>
  <dcterms:created xsi:type="dcterms:W3CDTF">2001-02-15T19:07:27Z</dcterms:created>
  <dcterms:modified xsi:type="dcterms:W3CDTF">2022-10-04T05:12:13Z</dcterms:modified>
</cp:coreProperties>
</file>