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8" r:id="rId4"/>
    <p:sldId id="257"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D0543-9414-A33B-6C70-F086082C5B1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9E162-8686-5165-341A-E3166A65A7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2D0D8C4-92FC-5981-653F-AF02B01E64A3}"/>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5" name="Footer Placeholder 4">
            <a:extLst>
              <a:ext uri="{FF2B5EF4-FFF2-40B4-BE49-F238E27FC236}">
                <a16:creationId xmlns:a16="http://schemas.microsoft.com/office/drawing/2014/main" id="{7CF1C7B9-D59D-2E01-FBCC-C14BC96901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AC639A-5D5F-0FD6-B54C-93C38246BDFC}"/>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173357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4BFD2-C6E0-076F-01A1-6FD66C303DC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2371D9F-7FE5-4D58-E3A6-62F3C96E3D9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EF49277-37BA-DE1C-F1A6-202939D2FACB}"/>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5" name="Footer Placeholder 4">
            <a:extLst>
              <a:ext uri="{FF2B5EF4-FFF2-40B4-BE49-F238E27FC236}">
                <a16:creationId xmlns:a16="http://schemas.microsoft.com/office/drawing/2014/main" id="{EC829B73-BEB4-EFD4-96FD-F776C741DF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59670C-9F1E-4245-B795-25E6DD51C1BA}"/>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479873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E00C9-B165-0E5E-D4E8-ECD28F80873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53344F8-61C6-A213-6FED-EE4E342473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D1EBF3E-ECE5-7C5E-C6EB-108D7AF0C68F}"/>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5" name="Footer Placeholder 4">
            <a:extLst>
              <a:ext uri="{FF2B5EF4-FFF2-40B4-BE49-F238E27FC236}">
                <a16:creationId xmlns:a16="http://schemas.microsoft.com/office/drawing/2014/main" id="{A33EC254-32C4-04B2-5FA0-D8FF84E9A2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184863-E2B8-46F5-592C-D7BB2C1B9B21}"/>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2712021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10654-6076-3708-1728-EF9CFA92179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4918F1B-22D5-8190-49B5-C0483C5A2E1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078C9FB-8156-CC89-0BDF-EE406B0746F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405636D-7660-E560-B337-41A596496C1C}"/>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6" name="Footer Placeholder 5">
            <a:extLst>
              <a:ext uri="{FF2B5EF4-FFF2-40B4-BE49-F238E27FC236}">
                <a16:creationId xmlns:a16="http://schemas.microsoft.com/office/drawing/2014/main" id="{7DF0814D-0591-97F3-588C-8249D2F859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F7095B-B198-E5D1-41A0-AF8599B6BCB0}"/>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3929138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A96B7-D052-1FD8-60F6-C2509F1896A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5E31A21-CBC0-8697-233D-C1AC2DEB37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83069E5-9FBB-DF2F-D330-E391DDE9978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C94BEC6-A074-513B-F344-AF2EDC4EDC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B646813-EC1F-BF76-7196-034374DC833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C2D525F-EA96-F6C7-28E6-96A217E226E1}"/>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8" name="Footer Placeholder 7">
            <a:extLst>
              <a:ext uri="{FF2B5EF4-FFF2-40B4-BE49-F238E27FC236}">
                <a16:creationId xmlns:a16="http://schemas.microsoft.com/office/drawing/2014/main" id="{0D37CA11-D77F-B2DF-4EDF-689E41BC845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693FA32-4AC3-FCFD-39D7-F741FDFF7A98}"/>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3252290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500CA-9845-0956-0AC3-116575D78F7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CFD4724-F77D-AFC1-3327-BAF3369B5CCA}"/>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4" name="Footer Placeholder 3">
            <a:extLst>
              <a:ext uri="{FF2B5EF4-FFF2-40B4-BE49-F238E27FC236}">
                <a16:creationId xmlns:a16="http://schemas.microsoft.com/office/drawing/2014/main" id="{E1ACAA9D-D8D9-89A9-3E43-D9D9147206C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905F279-7EBE-7A51-84A5-D1D92A0D2927}"/>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1886558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890CEF-BCA0-4C44-B854-21CA12A83A92}"/>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3" name="Footer Placeholder 2">
            <a:extLst>
              <a:ext uri="{FF2B5EF4-FFF2-40B4-BE49-F238E27FC236}">
                <a16:creationId xmlns:a16="http://schemas.microsoft.com/office/drawing/2014/main" id="{8B5C24E8-141D-ABA2-B2AD-7AAF81823F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A4B0DA6-2C5F-35FD-4E78-C5D3D5E0428F}"/>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1859769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9D2B1-B1AA-F720-415F-C84D808F255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EC85B94-C4EC-30A9-E7EE-378D25D95D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CB97726-06E5-C6F6-5448-E062B5E2C1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8ABBE2E-7ABC-9591-F4C9-2ACDE2F5BBE8}"/>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6" name="Footer Placeholder 5">
            <a:extLst>
              <a:ext uri="{FF2B5EF4-FFF2-40B4-BE49-F238E27FC236}">
                <a16:creationId xmlns:a16="http://schemas.microsoft.com/office/drawing/2014/main" id="{D6EEF943-0201-D215-402F-B85A16438F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4B2CB2-912B-2C41-40D1-F142A52E97F5}"/>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34127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F16D5-0381-265B-3BBC-99FBA7D4A76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D2898DF-C597-FB00-982F-C9DA3C2A38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EF317F3-8FAF-1D40-5B57-E3A9D18296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DF8AFC8-F991-8C2E-FEEB-AA786DC7BFC2}"/>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6" name="Footer Placeholder 5">
            <a:extLst>
              <a:ext uri="{FF2B5EF4-FFF2-40B4-BE49-F238E27FC236}">
                <a16:creationId xmlns:a16="http://schemas.microsoft.com/office/drawing/2014/main" id="{C4C98270-C03A-3FD3-4319-560148977E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F719C3-F8CD-3C3E-A875-FF0088753164}"/>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3609064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3479D-9B1F-5882-364F-0B1BA9B2280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F5497BA-C732-6D85-68BD-57BE9F4F7E0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B29899-BE03-78EA-6A43-B228529E37E0}"/>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5" name="Footer Placeholder 4">
            <a:extLst>
              <a:ext uri="{FF2B5EF4-FFF2-40B4-BE49-F238E27FC236}">
                <a16:creationId xmlns:a16="http://schemas.microsoft.com/office/drawing/2014/main" id="{B20987D6-4C76-973E-56DA-D56CF1655A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E9145D-036C-670D-3E05-8F8EEA4496C4}"/>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1292903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D25620D-43FE-B97B-3C74-BEB81B23AD7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6C501CC-3081-4410-E10E-9E429D1F081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E90991B-E58E-D5A5-E2F2-7B7A7850E146}"/>
              </a:ext>
            </a:extLst>
          </p:cNvPr>
          <p:cNvSpPr>
            <a:spLocks noGrp="1"/>
          </p:cNvSpPr>
          <p:nvPr>
            <p:ph type="dt" sz="half" idx="10"/>
          </p:nvPr>
        </p:nvSpPr>
        <p:spPr/>
        <p:txBody>
          <a:bodyPr/>
          <a:lstStyle/>
          <a:p>
            <a:fld id="{44B06374-ED8E-5B4A-99A4-4FFB1F655C52}" type="datetimeFigureOut">
              <a:rPr lang="en-US" smtClean="0"/>
              <a:t>8/11/26</a:t>
            </a:fld>
            <a:endParaRPr lang="en-US"/>
          </a:p>
        </p:txBody>
      </p:sp>
      <p:sp>
        <p:nvSpPr>
          <p:cNvPr id="5" name="Footer Placeholder 4">
            <a:extLst>
              <a:ext uri="{FF2B5EF4-FFF2-40B4-BE49-F238E27FC236}">
                <a16:creationId xmlns:a16="http://schemas.microsoft.com/office/drawing/2014/main" id="{542B4C5F-EDF6-9019-10B0-1253E70998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7AF2D1-9301-5CBA-8290-6CB9B21CD147}"/>
              </a:ext>
            </a:extLst>
          </p:cNvPr>
          <p:cNvSpPr>
            <a:spLocks noGrp="1"/>
          </p:cNvSpPr>
          <p:nvPr>
            <p:ph type="sldNum" sz="quarter" idx="12"/>
          </p:nvPr>
        </p:nvSpPr>
        <p:spPr/>
        <p:txBody>
          <a:bodyPr/>
          <a:lstStyle/>
          <a:p>
            <a:fld id="{8C4ADB24-5F7A-614A-A232-2FBACA6C51F7}" type="slidenum">
              <a:rPr lang="en-US" smtClean="0"/>
              <a:t>‹#›</a:t>
            </a:fld>
            <a:endParaRPr lang="en-US"/>
          </a:p>
        </p:txBody>
      </p:sp>
    </p:spTree>
    <p:extLst>
      <p:ext uri="{BB962C8B-B14F-4D97-AF65-F5344CB8AC3E}">
        <p14:creationId xmlns:p14="http://schemas.microsoft.com/office/powerpoint/2010/main" val="3958215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D00A157-3C7F-7A3E-A5B2-C3E9C3791E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F97277-0FFD-F4E6-68C2-B5BD5C6DAC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813A62-09DA-604B-CD24-315BD9F2F2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4B06374-ED8E-5B4A-99A4-4FFB1F655C52}" type="datetimeFigureOut">
              <a:rPr lang="en-US" smtClean="0"/>
              <a:t>8/11/26</a:t>
            </a:fld>
            <a:endParaRPr lang="en-US"/>
          </a:p>
        </p:txBody>
      </p:sp>
      <p:sp>
        <p:nvSpPr>
          <p:cNvPr id="5" name="Footer Placeholder 4">
            <a:extLst>
              <a:ext uri="{FF2B5EF4-FFF2-40B4-BE49-F238E27FC236}">
                <a16:creationId xmlns:a16="http://schemas.microsoft.com/office/drawing/2014/main" id="{2825AF2A-1C37-ECEE-44A7-2DF90F15A5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70E1B76-6C64-7F44-DBF2-AFDAE9F6BE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C4ADB24-5F7A-614A-A232-2FBACA6C51F7}" type="slidenum">
              <a:rPr lang="en-US" smtClean="0"/>
              <a:t>‹#›</a:t>
            </a:fld>
            <a:endParaRPr lang="en-US"/>
          </a:p>
        </p:txBody>
      </p:sp>
    </p:spTree>
    <p:extLst>
      <p:ext uri="{BB962C8B-B14F-4D97-AF65-F5344CB8AC3E}">
        <p14:creationId xmlns:p14="http://schemas.microsoft.com/office/powerpoint/2010/main" val="8236207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44B7B-6CD6-F461-AEA8-23B6DBAD1736}"/>
              </a:ext>
            </a:extLst>
          </p:cNvPr>
          <p:cNvSpPr>
            <a:spLocks noGrp="1"/>
          </p:cNvSpPr>
          <p:nvPr>
            <p:ph type="ctrTitle"/>
          </p:nvPr>
        </p:nvSpPr>
        <p:spPr/>
        <p:txBody>
          <a:bodyPr/>
          <a:lstStyle/>
          <a:p>
            <a:r>
              <a:rPr lang="en-GB" dirty="0"/>
              <a:t>Cheyenne Lewis-Peters</a:t>
            </a:r>
            <a:endParaRPr lang="en-US" dirty="0"/>
          </a:p>
        </p:txBody>
      </p:sp>
      <p:sp>
        <p:nvSpPr>
          <p:cNvPr id="3" name="Subtitle 2">
            <a:extLst>
              <a:ext uri="{FF2B5EF4-FFF2-40B4-BE49-F238E27FC236}">
                <a16:creationId xmlns:a16="http://schemas.microsoft.com/office/drawing/2014/main" id="{41915998-F934-5684-1F84-CB62B2C736BF}"/>
              </a:ext>
            </a:extLst>
          </p:cNvPr>
          <p:cNvSpPr>
            <a:spLocks noGrp="1"/>
          </p:cNvSpPr>
          <p:nvPr>
            <p:ph type="subTitle" idx="1"/>
          </p:nvPr>
        </p:nvSpPr>
        <p:spPr/>
        <p:txBody>
          <a:bodyPr/>
          <a:lstStyle/>
          <a:p>
            <a:r>
              <a:rPr lang="en-GB"/>
              <a:t>2529576</a:t>
            </a:r>
            <a:endParaRPr lang="en-US"/>
          </a:p>
        </p:txBody>
      </p:sp>
    </p:spTree>
    <p:extLst>
      <p:ext uri="{BB962C8B-B14F-4D97-AF65-F5344CB8AC3E}">
        <p14:creationId xmlns:p14="http://schemas.microsoft.com/office/powerpoint/2010/main" val="21284746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FA21D4-AD9F-96B6-FAE7-75E6FA3874D2}"/>
              </a:ext>
            </a:extLst>
          </p:cNvPr>
          <p:cNvSpPr>
            <a:spLocks noGrp="1"/>
          </p:cNvSpPr>
          <p:nvPr>
            <p:ph type="title"/>
          </p:nvPr>
        </p:nvSpPr>
        <p:spPr>
          <a:xfrm>
            <a:off x="630936" y="640080"/>
            <a:ext cx="4818888" cy="1481328"/>
          </a:xfrm>
        </p:spPr>
        <p:txBody>
          <a:bodyPr anchor="b">
            <a:normAutofit/>
          </a:bodyPr>
          <a:lstStyle/>
          <a:p>
            <a:r>
              <a:rPr lang="en-GB" sz="5400"/>
              <a:t>Emotional </a:t>
            </a:r>
            <a:endParaRPr lang="en-US" sz="5400"/>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5641486-4752-7F63-E8C2-B050A35A7726}"/>
              </a:ext>
            </a:extLst>
          </p:cNvPr>
          <p:cNvSpPr>
            <a:spLocks noGrp="1"/>
          </p:cNvSpPr>
          <p:nvPr>
            <p:ph idx="1"/>
          </p:nvPr>
        </p:nvSpPr>
        <p:spPr>
          <a:xfrm>
            <a:off x="630936" y="2660904"/>
            <a:ext cx="4818888" cy="3547872"/>
          </a:xfrm>
        </p:spPr>
        <p:txBody>
          <a:bodyPr anchor="t">
            <a:normAutofit/>
          </a:bodyPr>
          <a:lstStyle/>
          <a:p>
            <a:pPr marL="0" indent="0">
              <a:buNone/>
            </a:pPr>
            <a:r>
              <a:rPr lang="en-GB" sz="2200" dirty="0"/>
              <a:t>Definitions</a:t>
            </a:r>
          </a:p>
          <a:p>
            <a:r>
              <a:rPr lang="en-GB" sz="2200" dirty="0"/>
              <a:t> I will be talking about the emotional side in the work place how Gary felt within the work and how all the emotions could have been sorted with out Gary being overwhelmed and unsupported. </a:t>
            </a:r>
            <a:endParaRPr lang="en-US" sz="2200" dirty="0"/>
          </a:p>
        </p:txBody>
      </p:sp>
      <p:pic>
        <p:nvPicPr>
          <p:cNvPr id="4" name="Picture 3">
            <a:extLst>
              <a:ext uri="{FF2B5EF4-FFF2-40B4-BE49-F238E27FC236}">
                <a16:creationId xmlns:a16="http://schemas.microsoft.com/office/drawing/2014/main" id="{F64EFE18-3993-0857-1662-23E7E31D9C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9048" y="699516"/>
            <a:ext cx="5458968" cy="5458968"/>
          </a:xfrm>
          <a:prstGeom prst="rect">
            <a:avLst/>
          </a:prstGeom>
        </p:spPr>
      </p:pic>
      <p:sp>
        <p:nvSpPr>
          <p:cNvPr id="5" name="TextBox 4">
            <a:extLst>
              <a:ext uri="{FF2B5EF4-FFF2-40B4-BE49-F238E27FC236}">
                <a16:creationId xmlns:a16="http://schemas.microsoft.com/office/drawing/2014/main" id="{AFEE1BD7-3D0C-303B-1637-578A7B9EC43D}"/>
              </a:ext>
            </a:extLst>
          </p:cNvPr>
          <p:cNvSpPr txBox="1"/>
          <p:nvPr/>
        </p:nvSpPr>
        <p:spPr>
          <a:xfrm>
            <a:off x="442025" y="5824942"/>
            <a:ext cx="3126836" cy="646331"/>
          </a:xfrm>
          <a:prstGeom prst="rect">
            <a:avLst/>
          </a:prstGeom>
          <a:noFill/>
        </p:spPr>
        <p:txBody>
          <a:bodyPr wrap="square" rtlCol="0">
            <a:spAutoFit/>
          </a:bodyPr>
          <a:lstStyle/>
          <a:p>
            <a:pPr algn="l"/>
            <a:r>
              <a:rPr lang="en-GB" dirty="0"/>
              <a:t>By Cheyenne Lewis-Peters </a:t>
            </a:r>
          </a:p>
          <a:p>
            <a:pPr algn="l"/>
            <a:endParaRPr lang="en-US" dirty="0"/>
          </a:p>
        </p:txBody>
      </p:sp>
    </p:spTree>
    <p:extLst>
      <p:ext uri="{BB962C8B-B14F-4D97-AF65-F5344CB8AC3E}">
        <p14:creationId xmlns:p14="http://schemas.microsoft.com/office/powerpoint/2010/main" val="3576851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BC1381-782D-E159-1E83-7AE0A3F9CDC6}"/>
              </a:ext>
            </a:extLst>
          </p:cNvPr>
          <p:cNvSpPr>
            <a:spLocks noGrp="1"/>
          </p:cNvSpPr>
          <p:nvPr>
            <p:ph type="title"/>
          </p:nvPr>
        </p:nvSpPr>
        <p:spPr>
          <a:xfrm>
            <a:off x="630936" y="640823"/>
            <a:ext cx="3419856" cy="5583148"/>
          </a:xfrm>
        </p:spPr>
        <p:txBody>
          <a:bodyPr anchor="ctr">
            <a:normAutofit/>
          </a:bodyPr>
          <a:lstStyle/>
          <a:p>
            <a:r>
              <a:rPr lang="en-GB" sz="5400" dirty="0"/>
              <a:t>                This barrier in the case study </a:t>
            </a:r>
            <a:br>
              <a:rPr lang="en-GB" sz="5400" dirty="0"/>
            </a:br>
            <a:r>
              <a:rPr lang="en-GB" sz="5400" dirty="0"/>
              <a:t>Garys emotional reality</a:t>
            </a:r>
            <a:endParaRPr lang="en-US" sz="5400" dirty="0"/>
          </a:p>
        </p:txBody>
      </p:sp>
      <p:sp>
        <p:nvSpPr>
          <p:cNvPr id="11" name="sketch line">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67200" y="630936"/>
            <a:ext cx="18288" cy="5590381"/>
          </a:xfrm>
          <a:custGeom>
            <a:avLst/>
            <a:gdLst>
              <a:gd name="csX0" fmla="*/ 0 w 18288"/>
              <a:gd name="csY0" fmla="*/ 0 h 5590381"/>
              <a:gd name="csX1" fmla="*/ 18288 w 18288"/>
              <a:gd name="csY1" fmla="*/ 0 h 5590381"/>
              <a:gd name="csX2" fmla="*/ 18288 w 18288"/>
              <a:gd name="csY2" fmla="*/ 754701 h 5590381"/>
              <a:gd name="csX3" fmla="*/ 18288 w 18288"/>
              <a:gd name="csY3" fmla="*/ 1565307 h 5590381"/>
              <a:gd name="csX4" fmla="*/ 18288 w 18288"/>
              <a:gd name="csY4" fmla="*/ 2152297 h 5590381"/>
              <a:gd name="csX5" fmla="*/ 18288 w 18288"/>
              <a:gd name="csY5" fmla="*/ 2906998 h 5590381"/>
              <a:gd name="csX6" fmla="*/ 18288 w 18288"/>
              <a:gd name="csY6" fmla="*/ 3549892 h 5590381"/>
              <a:gd name="csX7" fmla="*/ 18288 w 18288"/>
              <a:gd name="csY7" fmla="*/ 4080978 h 5590381"/>
              <a:gd name="csX8" fmla="*/ 18288 w 18288"/>
              <a:gd name="csY8" fmla="*/ 4835680 h 5590381"/>
              <a:gd name="csX9" fmla="*/ 18288 w 18288"/>
              <a:gd name="csY9" fmla="*/ 5590381 h 5590381"/>
              <a:gd name="csX10" fmla="*/ 0 w 18288"/>
              <a:gd name="csY10" fmla="*/ 5590381 h 5590381"/>
              <a:gd name="csX11" fmla="*/ 0 w 18288"/>
              <a:gd name="csY11" fmla="*/ 4835680 h 5590381"/>
              <a:gd name="csX12" fmla="*/ 0 w 18288"/>
              <a:gd name="csY12" fmla="*/ 4304593 h 5590381"/>
              <a:gd name="csX13" fmla="*/ 0 w 18288"/>
              <a:gd name="csY13" fmla="*/ 3773507 h 5590381"/>
              <a:gd name="csX14" fmla="*/ 0 w 18288"/>
              <a:gd name="csY14" fmla="*/ 3186517 h 5590381"/>
              <a:gd name="csX15" fmla="*/ 0 w 18288"/>
              <a:gd name="csY15" fmla="*/ 2487720 h 5590381"/>
              <a:gd name="csX16" fmla="*/ 0 w 18288"/>
              <a:gd name="csY16" fmla="*/ 1956633 h 5590381"/>
              <a:gd name="csX17" fmla="*/ 0 w 18288"/>
              <a:gd name="csY17" fmla="*/ 1425547 h 5590381"/>
              <a:gd name="csX18" fmla="*/ 0 w 18288"/>
              <a:gd name="csY18" fmla="*/ 614942 h 5590381"/>
              <a:gd name="csX19" fmla="*/ 0 w 18288"/>
              <a:gd name="csY19" fmla="*/ 0 h 55903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18288" h="5590381" fill="none" extrusionOk="0">
                <a:moveTo>
                  <a:pt x="0" y="0"/>
                </a:moveTo>
                <a:cubicBezTo>
                  <a:pt x="7726" y="-435"/>
                  <a:pt x="14198" y="437"/>
                  <a:pt x="18288" y="0"/>
                </a:cubicBezTo>
                <a:cubicBezTo>
                  <a:pt x="-5226" y="225076"/>
                  <a:pt x="46275" y="562283"/>
                  <a:pt x="18288" y="754701"/>
                </a:cubicBezTo>
                <a:cubicBezTo>
                  <a:pt x="-9699" y="947119"/>
                  <a:pt x="30081" y="1239251"/>
                  <a:pt x="18288" y="1565307"/>
                </a:cubicBezTo>
                <a:cubicBezTo>
                  <a:pt x="6495" y="1891363"/>
                  <a:pt x="7160" y="1999140"/>
                  <a:pt x="18288" y="2152297"/>
                </a:cubicBezTo>
                <a:cubicBezTo>
                  <a:pt x="29417" y="2305454"/>
                  <a:pt x="28705" y="2598333"/>
                  <a:pt x="18288" y="2906998"/>
                </a:cubicBezTo>
                <a:cubicBezTo>
                  <a:pt x="7871" y="3215663"/>
                  <a:pt x="35263" y="3327412"/>
                  <a:pt x="18288" y="3549892"/>
                </a:cubicBezTo>
                <a:cubicBezTo>
                  <a:pt x="1313" y="3772372"/>
                  <a:pt x="38561" y="3843836"/>
                  <a:pt x="18288" y="4080978"/>
                </a:cubicBezTo>
                <a:cubicBezTo>
                  <a:pt x="-1985" y="4318120"/>
                  <a:pt x="-3806" y="4511166"/>
                  <a:pt x="18288" y="4835680"/>
                </a:cubicBezTo>
                <a:cubicBezTo>
                  <a:pt x="40382" y="5160194"/>
                  <a:pt x="-13070" y="5401748"/>
                  <a:pt x="18288" y="5590381"/>
                </a:cubicBezTo>
                <a:cubicBezTo>
                  <a:pt x="12010" y="5589863"/>
                  <a:pt x="6799" y="5589982"/>
                  <a:pt x="0" y="5590381"/>
                </a:cubicBezTo>
                <a:cubicBezTo>
                  <a:pt x="-6480" y="5250523"/>
                  <a:pt x="-32148" y="5052531"/>
                  <a:pt x="0" y="4835680"/>
                </a:cubicBezTo>
                <a:cubicBezTo>
                  <a:pt x="32148" y="4618829"/>
                  <a:pt x="5352" y="4496374"/>
                  <a:pt x="0" y="4304593"/>
                </a:cubicBezTo>
                <a:cubicBezTo>
                  <a:pt x="-5352" y="4112812"/>
                  <a:pt x="9645" y="3919423"/>
                  <a:pt x="0" y="3773507"/>
                </a:cubicBezTo>
                <a:cubicBezTo>
                  <a:pt x="-9645" y="3627591"/>
                  <a:pt x="-10654" y="3330687"/>
                  <a:pt x="0" y="3186517"/>
                </a:cubicBezTo>
                <a:cubicBezTo>
                  <a:pt x="10654" y="3042347"/>
                  <a:pt x="18181" y="2635923"/>
                  <a:pt x="0" y="2487720"/>
                </a:cubicBezTo>
                <a:cubicBezTo>
                  <a:pt x="-18181" y="2339517"/>
                  <a:pt x="-7947" y="2113537"/>
                  <a:pt x="0" y="1956633"/>
                </a:cubicBezTo>
                <a:cubicBezTo>
                  <a:pt x="7947" y="1799729"/>
                  <a:pt x="-15145" y="1657735"/>
                  <a:pt x="0" y="1425547"/>
                </a:cubicBezTo>
                <a:cubicBezTo>
                  <a:pt x="15145" y="1193359"/>
                  <a:pt x="-23832" y="948054"/>
                  <a:pt x="0" y="614942"/>
                </a:cubicBezTo>
                <a:cubicBezTo>
                  <a:pt x="23832" y="281831"/>
                  <a:pt x="2816" y="129878"/>
                  <a:pt x="0" y="0"/>
                </a:cubicBezTo>
                <a:close/>
              </a:path>
              <a:path w="18288" h="5590381" stroke="0" extrusionOk="0">
                <a:moveTo>
                  <a:pt x="0" y="0"/>
                </a:moveTo>
                <a:cubicBezTo>
                  <a:pt x="5871" y="848"/>
                  <a:pt x="11713" y="-200"/>
                  <a:pt x="18288" y="0"/>
                </a:cubicBezTo>
                <a:cubicBezTo>
                  <a:pt x="41141" y="165299"/>
                  <a:pt x="3613" y="427555"/>
                  <a:pt x="18288" y="698798"/>
                </a:cubicBezTo>
                <a:cubicBezTo>
                  <a:pt x="32963" y="970041"/>
                  <a:pt x="19680" y="1226199"/>
                  <a:pt x="18288" y="1397595"/>
                </a:cubicBezTo>
                <a:cubicBezTo>
                  <a:pt x="16896" y="1568991"/>
                  <a:pt x="38798" y="1794517"/>
                  <a:pt x="18288" y="2152297"/>
                </a:cubicBezTo>
                <a:cubicBezTo>
                  <a:pt x="-2222" y="2510077"/>
                  <a:pt x="40846" y="2594424"/>
                  <a:pt x="18288" y="2739287"/>
                </a:cubicBezTo>
                <a:cubicBezTo>
                  <a:pt x="-4270" y="2884150"/>
                  <a:pt x="27117" y="3129706"/>
                  <a:pt x="18288" y="3493988"/>
                </a:cubicBezTo>
                <a:cubicBezTo>
                  <a:pt x="9459" y="3858270"/>
                  <a:pt x="54201" y="4041447"/>
                  <a:pt x="18288" y="4304593"/>
                </a:cubicBezTo>
                <a:cubicBezTo>
                  <a:pt x="-17625" y="4567740"/>
                  <a:pt x="49627" y="5149125"/>
                  <a:pt x="18288" y="5590381"/>
                </a:cubicBezTo>
                <a:cubicBezTo>
                  <a:pt x="10860" y="5590744"/>
                  <a:pt x="7568" y="5590157"/>
                  <a:pt x="0" y="5590381"/>
                </a:cubicBezTo>
                <a:cubicBezTo>
                  <a:pt x="36767" y="5266821"/>
                  <a:pt x="-16223" y="5116146"/>
                  <a:pt x="0" y="4835680"/>
                </a:cubicBezTo>
                <a:cubicBezTo>
                  <a:pt x="16223" y="4555214"/>
                  <a:pt x="-16316" y="4356490"/>
                  <a:pt x="0" y="4136882"/>
                </a:cubicBezTo>
                <a:cubicBezTo>
                  <a:pt x="16316" y="3917274"/>
                  <a:pt x="8005" y="3773465"/>
                  <a:pt x="0" y="3549892"/>
                </a:cubicBezTo>
                <a:cubicBezTo>
                  <a:pt x="-8005" y="3326319"/>
                  <a:pt x="27623" y="3052456"/>
                  <a:pt x="0" y="2851094"/>
                </a:cubicBezTo>
                <a:cubicBezTo>
                  <a:pt x="-27623" y="2649732"/>
                  <a:pt x="5614" y="2455815"/>
                  <a:pt x="0" y="2264104"/>
                </a:cubicBezTo>
                <a:cubicBezTo>
                  <a:pt x="-5614" y="2072393"/>
                  <a:pt x="22598" y="1990723"/>
                  <a:pt x="0" y="1733018"/>
                </a:cubicBezTo>
                <a:cubicBezTo>
                  <a:pt x="-22598" y="1475313"/>
                  <a:pt x="-6965" y="1369123"/>
                  <a:pt x="0" y="1090124"/>
                </a:cubicBezTo>
                <a:cubicBezTo>
                  <a:pt x="6965" y="811125"/>
                  <a:pt x="-19273" y="50704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3114097614">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4459146-23A7-9B3E-41CE-10A478A349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4296" y="648653"/>
            <a:ext cx="6894576" cy="3878197"/>
          </a:xfrm>
          <a:prstGeom prst="rect">
            <a:avLst/>
          </a:prstGeom>
        </p:spPr>
      </p:pic>
      <p:sp>
        <p:nvSpPr>
          <p:cNvPr id="3" name="Content Placeholder 2">
            <a:extLst>
              <a:ext uri="{FF2B5EF4-FFF2-40B4-BE49-F238E27FC236}">
                <a16:creationId xmlns:a16="http://schemas.microsoft.com/office/drawing/2014/main" id="{5EF80F5B-35CF-261F-139C-78F41CAD9E1E}"/>
              </a:ext>
            </a:extLst>
          </p:cNvPr>
          <p:cNvSpPr>
            <a:spLocks noGrp="1"/>
          </p:cNvSpPr>
          <p:nvPr>
            <p:ph idx="1"/>
          </p:nvPr>
        </p:nvSpPr>
        <p:spPr>
          <a:xfrm>
            <a:off x="4654296" y="4798577"/>
            <a:ext cx="6894576" cy="1428487"/>
          </a:xfrm>
        </p:spPr>
        <p:txBody>
          <a:bodyPr anchor="t">
            <a:noAutofit/>
          </a:bodyPr>
          <a:lstStyle/>
          <a:p>
            <a:r>
              <a:rPr lang="en-GB" sz="2100" dirty="0"/>
              <a:t>Gary is overwhelmed, burnout and carrying the whole weight alone of the job environment.</a:t>
            </a:r>
          </a:p>
          <a:p>
            <a:r>
              <a:rPr lang="en-GB" sz="2100" dirty="0"/>
              <a:t>He cares deeply but feels unheard, unsupported and rushed management forces him to skip proper training and he is the only one trying to keep everyone safe.</a:t>
            </a:r>
            <a:endParaRPr lang="en-US" sz="2100" dirty="0"/>
          </a:p>
        </p:txBody>
      </p:sp>
    </p:spTree>
    <p:extLst>
      <p:ext uri="{BB962C8B-B14F-4D97-AF65-F5344CB8AC3E}">
        <p14:creationId xmlns:p14="http://schemas.microsoft.com/office/powerpoint/2010/main" val="1164052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88EE33-4B13-53FD-2F64-3AFA1483CB65}"/>
              </a:ext>
            </a:extLst>
          </p:cNvPr>
          <p:cNvSpPr>
            <a:spLocks noGrp="1"/>
          </p:cNvSpPr>
          <p:nvPr>
            <p:ph type="title"/>
          </p:nvPr>
        </p:nvSpPr>
        <p:spPr>
          <a:xfrm>
            <a:off x="630936" y="640080"/>
            <a:ext cx="4818888" cy="1481328"/>
          </a:xfrm>
        </p:spPr>
        <p:txBody>
          <a:bodyPr anchor="b">
            <a:normAutofit/>
          </a:bodyPr>
          <a:lstStyle/>
          <a:p>
            <a:r>
              <a:rPr lang="en-GB" sz="3000"/>
              <a:t>What does theory and research say</a:t>
            </a:r>
            <a:br>
              <a:rPr lang="en-GB" sz="3000"/>
            </a:br>
            <a:endParaRPr lang="en-US" sz="3000"/>
          </a:p>
        </p:txBody>
      </p:sp>
      <p:sp>
        <p:nvSpPr>
          <p:cNvPr id="1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B6C6C1C-FE34-E6B5-40E8-4ADC1998AA1A}"/>
              </a:ext>
            </a:extLst>
          </p:cNvPr>
          <p:cNvSpPr>
            <a:spLocks noGrp="1"/>
          </p:cNvSpPr>
          <p:nvPr>
            <p:ph idx="1"/>
          </p:nvPr>
        </p:nvSpPr>
        <p:spPr>
          <a:xfrm>
            <a:off x="630936" y="2660904"/>
            <a:ext cx="4818888" cy="3547872"/>
          </a:xfrm>
        </p:spPr>
        <p:txBody>
          <a:bodyPr anchor="t">
            <a:normAutofit/>
          </a:bodyPr>
          <a:lstStyle/>
          <a:p>
            <a:r>
              <a:rPr lang="en-GB" sz="2200"/>
              <a:t>I will be using the Berlo theory to explain the communication in a work place. </a:t>
            </a:r>
          </a:p>
          <a:p>
            <a:r>
              <a:rPr lang="en-GB" sz="2200"/>
              <a:t>Communication effectiveness depends on the alignment between sender and receiver the more they share in language, culture, experience and context the clearer the message the less they share the more the message breaks down </a:t>
            </a:r>
            <a:endParaRPr lang="en-US" sz="2200"/>
          </a:p>
        </p:txBody>
      </p:sp>
      <p:pic>
        <p:nvPicPr>
          <p:cNvPr id="5" name="Picture 4">
            <a:extLst>
              <a:ext uri="{FF2B5EF4-FFF2-40B4-BE49-F238E27FC236}">
                <a16:creationId xmlns:a16="http://schemas.microsoft.com/office/drawing/2014/main" id="{68A59B80-E3FF-A4CC-9233-9DB28E51D8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9048" y="1661659"/>
            <a:ext cx="5458968" cy="3534682"/>
          </a:xfrm>
          <a:prstGeom prst="rect">
            <a:avLst/>
          </a:prstGeom>
        </p:spPr>
      </p:pic>
    </p:spTree>
    <p:extLst>
      <p:ext uri="{BB962C8B-B14F-4D97-AF65-F5344CB8AC3E}">
        <p14:creationId xmlns:p14="http://schemas.microsoft.com/office/powerpoint/2010/main" val="3657595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2803C3-0937-5D50-ECED-61317143BE09}"/>
              </a:ext>
            </a:extLst>
          </p:cNvPr>
          <p:cNvSpPr>
            <a:spLocks noGrp="1"/>
          </p:cNvSpPr>
          <p:nvPr>
            <p:ph type="title"/>
          </p:nvPr>
        </p:nvSpPr>
        <p:spPr>
          <a:xfrm>
            <a:off x="630936" y="640080"/>
            <a:ext cx="4818888" cy="1481328"/>
          </a:xfrm>
        </p:spPr>
        <p:txBody>
          <a:bodyPr anchor="b">
            <a:normAutofit/>
          </a:bodyPr>
          <a:lstStyle/>
          <a:p>
            <a:r>
              <a:rPr lang="en-GB" sz="5400"/>
              <a:t>The solution </a:t>
            </a:r>
            <a:endParaRPr lang="en-US" sz="5400"/>
          </a:p>
        </p:txBody>
      </p:sp>
      <p:sp>
        <p:nvSpPr>
          <p:cNvPr id="11"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5A315B9-B32F-4993-8445-3DD6CB48E0E0}"/>
              </a:ext>
            </a:extLst>
          </p:cNvPr>
          <p:cNvSpPr>
            <a:spLocks noGrp="1"/>
          </p:cNvSpPr>
          <p:nvPr>
            <p:ph idx="1"/>
          </p:nvPr>
        </p:nvSpPr>
        <p:spPr>
          <a:xfrm>
            <a:off x="630936" y="2660904"/>
            <a:ext cx="4818888" cy="3547872"/>
          </a:xfrm>
        </p:spPr>
        <p:txBody>
          <a:bodyPr anchor="t">
            <a:normAutofit/>
          </a:bodyPr>
          <a:lstStyle/>
          <a:p>
            <a:r>
              <a:rPr lang="en-GB" sz="2200"/>
              <a:t>Build respect and trust</a:t>
            </a:r>
          </a:p>
          <a:p>
            <a:r>
              <a:rPr lang="en-GB" sz="2200"/>
              <a:t>Creat mixed cultural between work pairs use multilingual notices around the work</a:t>
            </a:r>
          </a:p>
          <a:p>
            <a:r>
              <a:rPr lang="en-GB" sz="2200"/>
              <a:t>Give Gary clear management training for less stress and more support </a:t>
            </a:r>
          </a:p>
          <a:p>
            <a:r>
              <a:rPr lang="en-GB" sz="2200"/>
              <a:t>Teach skills step by step for work pairs </a:t>
            </a:r>
            <a:endParaRPr lang="en-US" sz="2200"/>
          </a:p>
        </p:txBody>
      </p:sp>
      <p:pic>
        <p:nvPicPr>
          <p:cNvPr id="4" name="Picture 3">
            <a:extLst>
              <a:ext uri="{FF2B5EF4-FFF2-40B4-BE49-F238E27FC236}">
                <a16:creationId xmlns:a16="http://schemas.microsoft.com/office/drawing/2014/main" id="{80DFF3BC-2DAE-B001-C08F-15566A00F8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9048" y="699516"/>
            <a:ext cx="5458968" cy="5458968"/>
          </a:xfrm>
          <a:prstGeom prst="rect">
            <a:avLst/>
          </a:prstGeom>
        </p:spPr>
      </p:pic>
    </p:spTree>
    <p:extLst>
      <p:ext uri="{BB962C8B-B14F-4D97-AF65-F5344CB8AC3E}">
        <p14:creationId xmlns:p14="http://schemas.microsoft.com/office/powerpoint/2010/main" val="17546192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Cheyenne Lewis-Peters</vt:lpstr>
      <vt:lpstr>Emotional </vt:lpstr>
      <vt:lpstr>                This barrier in the case study  Garys emotional reality</vt:lpstr>
      <vt:lpstr>What does theory and research say </vt:lpstr>
      <vt:lpstr>The solution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Cheyenne Tara Lewis Peters (2529576)</dc:creator>
  <cp:lastModifiedBy>Cheyenne Tara Lewis Peters (2529576)</cp:lastModifiedBy>
  <cp:revision>3</cp:revision>
  <dcterms:created xsi:type="dcterms:W3CDTF">2026-08-08T01:46:48Z</dcterms:created>
  <dcterms:modified xsi:type="dcterms:W3CDTF">2026-08-11T14:17:38Z</dcterms:modified>
</cp:coreProperties>
</file>