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637948-32F3-6A88-19EE-45175558C807}" v="306" dt="2025-04-02T01:09:45.315"/>
    <p1510:client id="{556552C6-E58A-D2C6-F261-1F10B2C4BBBA}" v="79" dt="2025-04-02T10:24:04.5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o Jones (2302087)" userId="S::2302087@student.uwtsd.ac.uk::afc19bdc-a09d-4e74-9f7f-bbea3de8af7b" providerId="AD" clId="Web-{46637948-32F3-6A88-19EE-45175558C807}"/>
    <pc:docChg chg="addSld modSld">
      <pc:chgData name="Tao Jones (2302087)" userId="S::2302087@student.uwtsd.ac.uk::afc19bdc-a09d-4e74-9f7f-bbea3de8af7b" providerId="AD" clId="Web-{46637948-32F3-6A88-19EE-45175558C807}" dt="2025-04-02T01:09:45.315" v="257" actId="14100"/>
      <pc:docMkLst>
        <pc:docMk/>
      </pc:docMkLst>
      <pc:sldChg chg="addSp delSp modSp">
        <pc:chgData name="Tao Jones (2302087)" userId="S::2302087@student.uwtsd.ac.uk::afc19bdc-a09d-4e74-9f7f-bbea3de8af7b" providerId="AD" clId="Web-{46637948-32F3-6A88-19EE-45175558C807}" dt="2025-04-02T01:03:50.927" v="237" actId="20577"/>
        <pc:sldMkLst>
          <pc:docMk/>
          <pc:sldMk cId="109857222" sldId="256"/>
        </pc:sldMkLst>
        <pc:spChg chg="del mod">
          <ac:chgData name="Tao Jones (2302087)" userId="S::2302087@student.uwtsd.ac.uk::afc19bdc-a09d-4e74-9f7f-bbea3de8af7b" providerId="AD" clId="Web-{46637948-32F3-6A88-19EE-45175558C807}" dt="2025-04-02T00:44:25.520" v="1"/>
          <ac:spMkLst>
            <pc:docMk/>
            <pc:sldMk cId="109857222" sldId="256"/>
            <ac:spMk id="2" creationId="{00000000-0000-0000-0000-000000000000}"/>
          </ac:spMkLst>
        </pc:spChg>
        <pc:spChg chg="del mod">
          <ac:chgData name="Tao Jones (2302087)" userId="S::2302087@student.uwtsd.ac.uk::afc19bdc-a09d-4e74-9f7f-bbea3de8af7b" providerId="AD" clId="Web-{46637948-32F3-6A88-19EE-45175558C807}" dt="2025-04-02T00:44:27.552" v="3"/>
          <ac:spMkLst>
            <pc:docMk/>
            <pc:sldMk cId="109857222" sldId="256"/>
            <ac:spMk id="3" creationId="{00000000-0000-0000-0000-000000000000}"/>
          </ac:spMkLst>
        </pc:spChg>
        <pc:spChg chg="add mod">
          <ac:chgData name="Tao Jones (2302087)" userId="S::2302087@student.uwtsd.ac.uk::afc19bdc-a09d-4e74-9f7f-bbea3de8af7b" providerId="AD" clId="Web-{46637948-32F3-6A88-19EE-45175558C807}" dt="2025-04-02T01:03:50.927" v="237" actId="20577"/>
          <ac:spMkLst>
            <pc:docMk/>
            <pc:sldMk cId="109857222" sldId="256"/>
            <ac:spMk id="5" creationId="{34541FDC-4BE3-4902-A526-DB86239BB3DE}"/>
          </ac:spMkLst>
        </pc:spChg>
        <pc:picChg chg="add mod">
          <ac:chgData name="Tao Jones (2302087)" userId="S::2302087@student.uwtsd.ac.uk::afc19bdc-a09d-4e74-9f7f-bbea3de8af7b" providerId="AD" clId="Web-{46637948-32F3-6A88-19EE-45175558C807}" dt="2025-04-02T00:45:45.413" v="44" actId="1076"/>
          <ac:picMkLst>
            <pc:docMk/>
            <pc:sldMk cId="109857222" sldId="256"/>
            <ac:picMk id="4" creationId="{107EB3CA-DB51-7BE6-9233-48D18FB6B32F}"/>
          </ac:picMkLst>
        </pc:picChg>
      </pc:sldChg>
      <pc:sldChg chg="addSp delSp modSp new">
        <pc:chgData name="Tao Jones (2302087)" userId="S::2302087@student.uwtsd.ac.uk::afc19bdc-a09d-4e74-9f7f-bbea3de8af7b" providerId="AD" clId="Web-{46637948-32F3-6A88-19EE-45175558C807}" dt="2025-04-02T00:47:33.024" v="56" actId="14100"/>
        <pc:sldMkLst>
          <pc:docMk/>
          <pc:sldMk cId="2692048660" sldId="257"/>
        </pc:sldMkLst>
        <pc:spChg chg="del mod">
          <ac:chgData name="Tao Jones (2302087)" userId="S::2302087@student.uwtsd.ac.uk::afc19bdc-a09d-4e74-9f7f-bbea3de8af7b" providerId="AD" clId="Web-{46637948-32F3-6A88-19EE-45175558C807}" dt="2025-04-02T00:47:01.352" v="50"/>
          <ac:spMkLst>
            <pc:docMk/>
            <pc:sldMk cId="2692048660" sldId="257"/>
            <ac:spMk id="2" creationId="{CF7FCC16-E7D6-A2A4-26E8-360E3C93EF41}"/>
          </ac:spMkLst>
        </pc:spChg>
        <pc:spChg chg="del">
          <ac:chgData name="Tao Jones (2302087)" userId="S::2302087@student.uwtsd.ac.uk::afc19bdc-a09d-4e74-9f7f-bbea3de8af7b" providerId="AD" clId="Web-{46637948-32F3-6A88-19EE-45175558C807}" dt="2025-04-02T00:46:43.882" v="46"/>
          <ac:spMkLst>
            <pc:docMk/>
            <pc:sldMk cId="2692048660" sldId="257"/>
            <ac:spMk id="3" creationId="{A6A2DBFC-34BD-9A9A-1895-A56546166123}"/>
          </ac:spMkLst>
        </pc:spChg>
        <pc:picChg chg="add mod ord modCrop">
          <ac:chgData name="Tao Jones (2302087)" userId="S::2302087@student.uwtsd.ac.uk::afc19bdc-a09d-4e74-9f7f-bbea3de8af7b" providerId="AD" clId="Web-{46637948-32F3-6A88-19EE-45175558C807}" dt="2025-04-02T00:47:33.024" v="56" actId="14100"/>
          <ac:picMkLst>
            <pc:docMk/>
            <pc:sldMk cId="2692048660" sldId="257"/>
            <ac:picMk id="4" creationId="{9ADB058F-C777-DFC9-F5AB-C8770975E303}"/>
          </ac:picMkLst>
        </pc:picChg>
      </pc:sldChg>
      <pc:sldChg chg="addSp delSp modSp new mod setBg">
        <pc:chgData name="Tao Jones (2302087)" userId="S::2302087@student.uwtsd.ac.uk::afc19bdc-a09d-4e74-9f7f-bbea3de8af7b" providerId="AD" clId="Web-{46637948-32F3-6A88-19EE-45175558C807}" dt="2025-04-02T00:49:45.011" v="86" actId="1076"/>
        <pc:sldMkLst>
          <pc:docMk/>
          <pc:sldMk cId="3305327714" sldId="258"/>
        </pc:sldMkLst>
        <pc:spChg chg="del mod">
          <ac:chgData name="Tao Jones (2302087)" userId="S::2302087@student.uwtsd.ac.uk::afc19bdc-a09d-4e74-9f7f-bbea3de8af7b" providerId="AD" clId="Web-{46637948-32F3-6A88-19EE-45175558C807}" dt="2025-04-02T00:48:01.353" v="65"/>
          <ac:spMkLst>
            <pc:docMk/>
            <pc:sldMk cId="3305327714" sldId="258"/>
            <ac:spMk id="2" creationId="{2C4FBD6F-AFAE-D639-13B6-B035AEC591EA}"/>
          </ac:spMkLst>
        </pc:spChg>
        <pc:spChg chg="mod">
          <ac:chgData name="Tao Jones (2302087)" userId="S::2302087@student.uwtsd.ac.uk::afc19bdc-a09d-4e74-9f7f-bbea3de8af7b" providerId="AD" clId="Web-{46637948-32F3-6A88-19EE-45175558C807}" dt="2025-04-02T00:49:45.011" v="86" actId="1076"/>
          <ac:spMkLst>
            <pc:docMk/>
            <pc:sldMk cId="3305327714" sldId="258"/>
            <ac:spMk id="3" creationId="{AE94824E-FC3D-62E8-FAFA-C792D3E73A6E}"/>
          </ac:spMkLst>
        </pc:spChg>
        <pc:spChg chg="add">
          <ac:chgData name="Tao Jones (2302087)" userId="S::2302087@student.uwtsd.ac.uk::afc19bdc-a09d-4e74-9f7f-bbea3de8af7b" providerId="AD" clId="Web-{46637948-32F3-6A88-19EE-45175558C807}" dt="2025-04-02T00:49:02.620" v="78"/>
          <ac:spMkLst>
            <pc:docMk/>
            <pc:sldMk cId="3305327714" sldId="258"/>
            <ac:spMk id="9" creationId="{9F7D5CDA-D291-4307-BF55-1381FED29634}"/>
          </ac:spMkLst>
        </pc:spChg>
        <pc:picChg chg="add mod">
          <ac:chgData name="Tao Jones (2302087)" userId="S::2302087@student.uwtsd.ac.uk::afc19bdc-a09d-4e74-9f7f-bbea3de8af7b" providerId="AD" clId="Web-{46637948-32F3-6A88-19EE-45175558C807}" dt="2025-04-02T00:49:02.620" v="78"/>
          <ac:picMkLst>
            <pc:docMk/>
            <pc:sldMk cId="3305327714" sldId="258"/>
            <ac:picMk id="4" creationId="{28A4494F-D526-CEF3-1AF5-7A3C95CF0632}"/>
          </ac:picMkLst>
        </pc:picChg>
      </pc:sldChg>
      <pc:sldChg chg="addSp delSp modSp new">
        <pc:chgData name="Tao Jones (2302087)" userId="S::2302087@student.uwtsd.ac.uk::afc19bdc-a09d-4e74-9f7f-bbea3de8af7b" providerId="AD" clId="Web-{46637948-32F3-6A88-19EE-45175558C807}" dt="2025-04-02T00:51:23.294" v="105" actId="14100"/>
        <pc:sldMkLst>
          <pc:docMk/>
          <pc:sldMk cId="2105662305" sldId="259"/>
        </pc:sldMkLst>
        <pc:spChg chg="del mod">
          <ac:chgData name="Tao Jones (2302087)" userId="S::2302087@student.uwtsd.ac.uk::afc19bdc-a09d-4e74-9f7f-bbea3de8af7b" providerId="AD" clId="Web-{46637948-32F3-6A88-19EE-45175558C807}" dt="2025-04-02T00:50:24.746" v="89"/>
          <ac:spMkLst>
            <pc:docMk/>
            <pc:sldMk cId="2105662305" sldId="259"/>
            <ac:spMk id="2" creationId="{11C6AAFF-BBA6-BEC5-1751-1CFE73487BBD}"/>
          </ac:spMkLst>
        </pc:spChg>
        <pc:spChg chg="del mod">
          <ac:chgData name="Tao Jones (2302087)" userId="S::2302087@student.uwtsd.ac.uk::afc19bdc-a09d-4e74-9f7f-bbea3de8af7b" providerId="AD" clId="Web-{46637948-32F3-6A88-19EE-45175558C807}" dt="2025-04-02T00:50:26.777" v="91"/>
          <ac:spMkLst>
            <pc:docMk/>
            <pc:sldMk cId="2105662305" sldId="259"/>
            <ac:spMk id="3" creationId="{7CA049F7-226E-08CE-9E82-1A2E637A6A35}"/>
          </ac:spMkLst>
        </pc:spChg>
        <pc:spChg chg="add mod">
          <ac:chgData name="Tao Jones (2302087)" userId="S::2302087@student.uwtsd.ac.uk::afc19bdc-a09d-4e74-9f7f-bbea3de8af7b" providerId="AD" clId="Web-{46637948-32F3-6A88-19EE-45175558C807}" dt="2025-04-02T00:51:23.294" v="105" actId="14100"/>
          <ac:spMkLst>
            <pc:docMk/>
            <pc:sldMk cId="2105662305" sldId="259"/>
            <ac:spMk id="6" creationId="{9BE266C1-E77C-9781-8FE5-3E4752B46B66}"/>
          </ac:spMkLst>
        </pc:spChg>
        <pc:picChg chg="add mod">
          <ac:chgData name="Tao Jones (2302087)" userId="S::2302087@student.uwtsd.ac.uk::afc19bdc-a09d-4e74-9f7f-bbea3de8af7b" providerId="AD" clId="Web-{46637948-32F3-6A88-19EE-45175558C807}" dt="2025-04-02T00:50:40.387" v="94" actId="1076"/>
          <ac:picMkLst>
            <pc:docMk/>
            <pc:sldMk cId="2105662305" sldId="259"/>
            <ac:picMk id="4" creationId="{80EE7220-2851-0A80-3782-5FEF2848DA38}"/>
          </ac:picMkLst>
        </pc:picChg>
        <pc:picChg chg="add mod">
          <ac:chgData name="Tao Jones (2302087)" userId="S::2302087@student.uwtsd.ac.uk::afc19bdc-a09d-4e74-9f7f-bbea3de8af7b" providerId="AD" clId="Web-{46637948-32F3-6A88-19EE-45175558C807}" dt="2025-04-02T00:50:53.747" v="99" actId="1076"/>
          <ac:picMkLst>
            <pc:docMk/>
            <pc:sldMk cId="2105662305" sldId="259"/>
            <ac:picMk id="5" creationId="{D4AF674E-128C-90D7-FE6D-AEF0ACD34572}"/>
          </ac:picMkLst>
        </pc:picChg>
      </pc:sldChg>
      <pc:sldChg chg="addSp delSp modSp new">
        <pc:chgData name="Tao Jones (2302087)" userId="S::2302087@student.uwtsd.ac.uk::afc19bdc-a09d-4e74-9f7f-bbea3de8af7b" providerId="AD" clId="Web-{46637948-32F3-6A88-19EE-45175558C807}" dt="2025-04-02T00:54:15.766" v="145" actId="20577"/>
        <pc:sldMkLst>
          <pc:docMk/>
          <pc:sldMk cId="3357372770" sldId="260"/>
        </pc:sldMkLst>
        <pc:spChg chg="mod">
          <ac:chgData name="Tao Jones (2302087)" userId="S::2302087@student.uwtsd.ac.uk::afc19bdc-a09d-4e74-9f7f-bbea3de8af7b" providerId="AD" clId="Web-{46637948-32F3-6A88-19EE-45175558C807}" dt="2025-04-02T00:52:47.452" v="125" actId="20577"/>
          <ac:spMkLst>
            <pc:docMk/>
            <pc:sldMk cId="3357372770" sldId="260"/>
            <ac:spMk id="2" creationId="{47200CF5-3A54-A219-D73A-31B5443BCEB6}"/>
          </ac:spMkLst>
        </pc:spChg>
        <pc:spChg chg="mod">
          <ac:chgData name="Tao Jones (2302087)" userId="S::2302087@student.uwtsd.ac.uk::afc19bdc-a09d-4e74-9f7f-bbea3de8af7b" providerId="AD" clId="Web-{46637948-32F3-6A88-19EE-45175558C807}" dt="2025-04-02T00:54:15.766" v="145" actId="20577"/>
          <ac:spMkLst>
            <pc:docMk/>
            <pc:sldMk cId="3357372770" sldId="260"/>
            <ac:spMk id="3" creationId="{880D3423-7A3C-0700-3217-9959AFFBB184}"/>
          </ac:spMkLst>
        </pc:spChg>
        <pc:picChg chg="add mod">
          <ac:chgData name="Tao Jones (2302087)" userId="S::2302087@student.uwtsd.ac.uk::afc19bdc-a09d-4e74-9f7f-bbea3de8af7b" providerId="AD" clId="Web-{46637948-32F3-6A88-19EE-45175558C807}" dt="2025-04-02T00:53:06.921" v="128" actId="14100"/>
          <ac:picMkLst>
            <pc:docMk/>
            <pc:sldMk cId="3357372770" sldId="260"/>
            <ac:picMk id="4" creationId="{82C64644-B258-701C-1C1A-C32927259766}"/>
          </ac:picMkLst>
        </pc:picChg>
        <pc:picChg chg="add del mod">
          <ac:chgData name="Tao Jones (2302087)" userId="S::2302087@student.uwtsd.ac.uk::afc19bdc-a09d-4e74-9f7f-bbea3de8af7b" providerId="AD" clId="Web-{46637948-32F3-6A88-19EE-45175558C807}" dt="2025-04-02T00:53:14.843" v="130"/>
          <ac:picMkLst>
            <pc:docMk/>
            <pc:sldMk cId="3357372770" sldId="260"/>
            <ac:picMk id="5" creationId="{9C0CE708-B0CE-94FB-7007-8C6602E6C64A}"/>
          </ac:picMkLst>
        </pc:picChg>
        <pc:picChg chg="add del mod">
          <ac:chgData name="Tao Jones (2302087)" userId="S::2302087@student.uwtsd.ac.uk::afc19bdc-a09d-4e74-9f7f-bbea3de8af7b" providerId="AD" clId="Web-{46637948-32F3-6A88-19EE-45175558C807}" dt="2025-04-02T00:53:21.015" v="132"/>
          <ac:picMkLst>
            <pc:docMk/>
            <pc:sldMk cId="3357372770" sldId="260"/>
            <ac:picMk id="6" creationId="{B6BBA1E8-F11F-40AF-D9F1-DC02ED3CF56E}"/>
          </ac:picMkLst>
        </pc:picChg>
        <pc:picChg chg="add mod">
          <ac:chgData name="Tao Jones (2302087)" userId="S::2302087@student.uwtsd.ac.uk::afc19bdc-a09d-4e74-9f7f-bbea3de8af7b" providerId="AD" clId="Web-{46637948-32F3-6A88-19EE-45175558C807}" dt="2025-04-02T00:53:54.610" v="138" actId="14100"/>
          <ac:picMkLst>
            <pc:docMk/>
            <pc:sldMk cId="3357372770" sldId="260"/>
            <ac:picMk id="7" creationId="{DAF0597B-57E6-A28B-544A-3CD6702F3657}"/>
          </ac:picMkLst>
        </pc:picChg>
      </pc:sldChg>
      <pc:sldChg chg="addSp delSp modSp new">
        <pc:chgData name="Tao Jones (2302087)" userId="S::2302087@student.uwtsd.ac.uk::afc19bdc-a09d-4e74-9f7f-bbea3de8af7b" providerId="AD" clId="Web-{46637948-32F3-6A88-19EE-45175558C807}" dt="2025-04-02T00:57:41.695" v="158"/>
        <pc:sldMkLst>
          <pc:docMk/>
          <pc:sldMk cId="2187874834" sldId="261"/>
        </pc:sldMkLst>
        <pc:spChg chg="del mod">
          <ac:chgData name="Tao Jones (2302087)" userId="S::2302087@student.uwtsd.ac.uk::afc19bdc-a09d-4e74-9f7f-bbea3de8af7b" providerId="AD" clId="Web-{46637948-32F3-6A88-19EE-45175558C807}" dt="2025-04-02T00:56:07.704" v="150"/>
          <ac:spMkLst>
            <pc:docMk/>
            <pc:sldMk cId="2187874834" sldId="261"/>
            <ac:spMk id="2" creationId="{9E408E26-162C-4D11-4C5F-D470298B4C1C}"/>
          </ac:spMkLst>
        </pc:spChg>
        <pc:spChg chg="del mod">
          <ac:chgData name="Tao Jones (2302087)" userId="S::2302087@student.uwtsd.ac.uk::afc19bdc-a09d-4e74-9f7f-bbea3de8af7b" providerId="AD" clId="Web-{46637948-32F3-6A88-19EE-45175558C807}" dt="2025-04-02T00:56:05.563" v="148"/>
          <ac:spMkLst>
            <pc:docMk/>
            <pc:sldMk cId="2187874834" sldId="261"/>
            <ac:spMk id="3" creationId="{9A7ED2FB-7DAC-3607-883E-BD5F34653152}"/>
          </ac:spMkLst>
        </pc:spChg>
        <pc:picChg chg="add mod modCrop">
          <ac:chgData name="Tao Jones (2302087)" userId="S::2302087@student.uwtsd.ac.uk::afc19bdc-a09d-4e74-9f7f-bbea3de8af7b" providerId="AD" clId="Web-{46637948-32F3-6A88-19EE-45175558C807}" dt="2025-04-02T00:57:41.695" v="158"/>
          <ac:picMkLst>
            <pc:docMk/>
            <pc:sldMk cId="2187874834" sldId="261"/>
            <ac:picMk id="4" creationId="{4100D9E2-16DD-8FF7-E733-0BB05494F275}"/>
          </ac:picMkLst>
        </pc:picChg>
      </pc:sldChg>
      <pc:sldChg chg="addSp delSp modSp new mod setBg">
        <pc:chgData name="Tao Jones (2302087)" userId="S::2302087@student.uwtsd.ac.uk::afc19bdc-a09d-4e74-9f7f-bbea3de8af7b" providerId="AD" clId="Web-{46637948-32F3-6A88-19EE-45175558C807}" dt="2025-04-02T00:58:42.402" v="173"/>
        <pc:sldMkLst>
          <pc:docMk/>
          <pc:sldMk cId="80496795" sldId="262"/>
        </pc:sldMkLst>
        <pc:spChg chg="del mod">
          <ac:chgData name="Tao Jones (2302087)" userId="S::2302087@student.uwtsd.ac.uk::afc19bdc-a09d-4e74-9f7f-bbea3de8af7b" providerId="AD" clId="Web-{46637948-32F3-6A88-19EE-45175558C807}" dt="2025-04-02T00:58:21.557" v="168"/>
          <ac:spMkLst>
            <pc:docMk/>
            <pc:sldMk cId="80496795" sldId="262"/>
            <ac:spMk id="2" creationId="{E9361D69-6B8D-BABF-49C3-ABCF2EEA4DC6}"/>
          </ac:spMkLst>
        </pc:spChg>
        <pc:spChg chg="mod">
          <ac:chgData name="Tao Jones (2302087)" userId="S::2302087@student.uwtsd.ac.uk::afc19bdc-a09d-4e74-9f7f-bbea3de8af7b" providerId="AD" clId="Web-{46637948-32F3-6A88-19EE-45175558C807}" dt="2025-04-02T00:58:42.402" v="173"/>
          <ac:spMkLst>
            <pc:docMk/>
            <pc:sldMk cId="80496795" sldId="262"/>
            <ac:spMk id="3" creationId="{C65ABA10-3E42-7F83-9190-F5B84513734A}"/>
          </ac:spMkLst>
        </pc:spChg>
        <pc:spChg chg="add">
          <ac:chgData name="Tao Jones (2302087)" userId="S::2302087@student.uwtsd.ac.uk::afc19bdc-a09d-4e74-9f7f-bbea3de8af7b" providerId="AD" clId="Web-{46637948-32F3-6A88-19EE-45175558C807}" dt="2025-04-02T00:58:42.402" v="173"/>
          <ac:spMkLst>
            <pc:docMk/>
            <pc:sldMk cId="80496795" sldId="262"/>
            <ac:spMk id="10" creationId="{394842B0-684D-44CC-B4BC-D13331CFD290}"/>
          </ac:spMkLst>
        </pc:spChg>
        <pc:spChg chg="add">
          <ac:chgData name="Tao Jones (2302087)" userId="S::2302087@student.uwtsd.ac.uk::afc19bdc-a09d-4e74-9f7f-bbea3de8af7b" providerId="AD" clId="Web-{46637948-32F3-6A88-19EE-45175558C807}" dt="2025-04-02T00:58:42.402" v="173"/>
          <ac:spMkLst>
            <pc:docMk/>
            <pc:sldMk cId="80496795" sldId="262"/>
            <ac:spMk id="12" creationId="{4C2A3DC3-F495-4B99-9FF3-3FB30D63235E}"/>
          </ac:spMkLst>
        </pc:spChg>
        <pc:picChg chg="add mod">
          <ac:chgData name="Tao Jones (2302087)" userId="S::2302087@student.uwtsd.ac.uk::afc19bdc-a09d-4e74-9f7f-bbea3de8af7b" providerId="AD" clId="Web-{46637948-32F3-6A88-19EE-45175558C807}" dt="2025-04-02T00:58:42.402" v="173"/>
          <ac:picMkLst>
            <pc:docMk/>
            <pc:sldMk cId="80496795" sldId="262"/>
            <ac:picMk id="4" creationId="{684B7766-D14C-4484-1DA0-80B54481F0C1}"/>
          </ac:picMkLst>
        </pc:picChg>
        <pc:picChg chg="add mod">
          <ac:chgData name="Tao Jones (2302087)" userId="S::2302087@student.uwtsd.ac.uk::afc19bdc-a09d-4e74-9f7f-bbea3de8af7b" providerId="AD" clId="Web-{46637948-32F3-6A88-19EE-45175558C807}" dt="2025-04-02T00:58:42.402" v="173"/>
          <ac:picMkLst>
            <pc:docMk/>
            <pc:sldMk cId="80496795" sldId="262"/>
            <ac:picMk id="5" creationId="{B12220A2-B11E-F2E2-0A79-AA4F071302AB}"/>
          </ac:picMkLst>
        </pc:picChg>
      </pc:sldChg>
      <pc:sldChg chg="addSp delSp modSp new">
        <pc:chgData name="Tao Jones (2302087)" userId="S::2302087@student.uwtsd.ac.uk::afc19bdc-a09d-4e74-9f7f-bbea3de8af7b" providerId="AD" clId="Web-{46637948-32F3-6A88-19EE-45175558C807}" dt="2025-04-02T01:00:11.158" v="184" actId="1076"/>
        <pc:sldMkLst>
          <pc:docMk/>
          <pc:sldMk cId="2462783249" sldId="263"/>
        </pc:sldMkLst>
        <pc:spChg chg="del">
          <ac:chgData name="Tao Jones (2302087)" userId="S::2302087@student.uwtsd.ac.uk::afc19bdc-a09d-4e74-9f7f-bbea3de8af7b" providerId="AD" clId="Web-{46637948-32F3-6A88-19EE-45175558C807}" dt="2025-04-02T00:59:10.123" v="175"/>
          <ac:spMkLst>
            <pc:docMk/>
            <pc:sldMk cId="2462783249" sldId="263"/>
            <ac:spMk id="3" creationId="{8678EE32-6A3E-F3ED-7CC9-5F9D9B19AFE0}"/>
          </ac:spMkLst>
        </pc:spChg>
        <pc:picChg chg="add mod ord modCrop">
          <ac:chgData name="Tao Jones (2302087)" userId="S::2302087@student.uwtsd.ac.uk::afc19bdc-a09d-4e74-9f7f-bbea3de8af7b" providerId="AD" clId="Web-{46637948-32F3-6A88-19EE-45175558C807}" dt="2025-04-02T01:00:11.158" v="184" actId="1076"/>
          <ac:picMkLst>
            <pc:docMk/>
            <pc:sldMk cId="2462783249" sldId="263"/>
            <ac:picMk id="4" creationId="{588B3E21-3734-76DD-600F-F2D1A705E492}"/>
          </ac:picMkLst>
        </pc:picChg>
      </pc:sldChg>
      <pc:sldChg chg="addSp delSp modSp new">
        <pc:chgData name="Tao Jones (2302087)" userId="S::2302087@student.uwtsd.ac.uk::afc19bdc-a09d-4e74-9f7f-bbea3de8af7b" providerId="AD" clId="Web-{46637948-32F3-6A88-19EE-45175558C807}" dt="2025-04-02T01:01:48.852" v="198" actId="14100"/>
        <pc:sldMkLst>
          <pc:docMk/>
          <pc:sldMk cId="2645008410" sldId="264"/>
        </pc:sldMkLst>
        <pc:spChg chg="del mod">
          <ac:chgData name="Tao Jones (2302087)" userId="S::2302087@student.uwtsd.ac.uk::afc19bdc-a09d-4e74-9f7f-bbea3de8af7b" providerId="AD" clId="Web-{46637948-32F3-6A88-19EE-45175558C807}" dt="2025-04-02T01:01:27.179" v="192"/>
          <ac:spMkLst>
            <pc:docMk/>
            <pc:sldMk cId="2645008410" sldId="264"/>
            <ac:spMk id="2" creationId="{44A677A2-467A-5F0F-7906-2B17CC6E5E4A}"/>
          </ac:spMkLst>
        </pc:spChg>
        <pc:spChg chg="del">
          <ac:chgData name="Tao Jones (2302087)" userId="S::2302087@student.uwtsd.ac.uk::afc19bdc-a09d-4e74-9f7f-bbea3de8af7b" providerId="AD" clId="Web-{46637948-32F3-6A88-19EE-45175558C807}" dt="2025-04-02T01:00:37.863" v="186"/>
          <ac:spMkLst>
            <pc:docMk/>
            <pc:sldMk cId="2645008410" sldId="264"/>
            <ac:spMk id="3" creationId="{584486EA-CA0F-B2FA-FC65-977846FE868F}"/>
          </ac:spMkLst>
        </pc:spChg>
        <pc:picChg chg="add mod ord modCrop">
          <ac:chgData name="Tao Jones (2302087)" userId="S::2302087@student.uwtsd.ac.uk::afc19bdc-a09d-4e74-9f7f-bbea3de8af7b" providerId="AD" clId="Web-{46637948-32F3-6A88-19EE-45175558C807}" dt="2025-04-02T01:01:48.852" v="198" actId="14100"/>
          <ac:picMkLst>
            <pc:docMk/>
            <pc:sldMk cId="2645008410" sldId="264"/>
            <ac:picMk id="4" creationId="{BE933235-8FD8-DEF1-E409-130D5F8E0D40}"/>
          </ac:picMkLst>
        </pc:picChg>
      </pc:sldChg>
      <pc:sldChg chg="addSp delSp modSp new">
        <pc:chgData name="Tao Jones (2302087)" userId="S::2302087@student.uwtsd.ac.uk::afc19bdc-a09d-4e74-9f7f-bbea3de8af7b" providerId="AD" clId="Web-{46637948-32F3-6A88-19EE-45175558C807}" dt="2025-04-02T01:03:26.581" v="231" actId="20577"/>
        <pc:sldMkLst>
          <pc:docMk/>
          <pc:sldMk cId="265357621" sldId="265"/>
        </pc:sldMkLst>
        <pc:spChg chg="del mod">
          <ac:chgData name="Tao Jones (2302087)" userId="S::2302087@student.uwtsd.ac.uk::afc19bdc-a09d-4e74-9f7f-bbea3de8af7b" providerId="AD" clId="Web-{46637948-32F3-6A88-19EE-45175558C807}" dt="2025-04-02T01:02:06.901" v="201"/>
          <ac:spMkLst>
            <pc:docMk/>
            <pc:sldMk cId="265357621" sldId="265"/>
            <ac:spMk id="2" creationId="{0FECDB69-54E8-D228-ECF0-A45A911A7CE8}"/>
          </ac:spMkLst>
        </pc:spChg>
        <pc:spChg chg="del mod">
          <ac:chgData name="Tao Jones (2302087)" userId="S::2302087@student.uwtsd.ac.uk::afc19bdc-a09d-4e74-9f7f-bbea3de8af7b" providerId="AD" clId="Web-{46637948-32F3-6A88-19EE-45175558C807}" dt="2025-04-02T01:02:09.057" v="203"/>
          <ac:spMkLst>
            <pc:docMk/>
            <pc:sldMk cId="265357621" sldId="265"/>
            <ac:spMk id="3" creationId="{8CB78467-2C8E-A665-66BC-1AE24894D8B1}"/>
          </ac:spMkLst>
        </pc:spChg>
        <pc:spChg chg="add mod">
          <ac:chgData name="Tao Jones (2302087)" userId="S::2302087@student.uwtsd.ac.uk::afc19bdc-a09d-4e74-9f7f-bbea3de8af7b" providerId="AD" clId="Web-{46637948-32F3-6A88-19EE-45175558C807}" dt="2025-04-02T01:02:43.297" v="210" actId="1076"/>
          <ac:spMkLst>
            <pc:docMk/>
            <pc:sldMk cId="265357621" sldId="265"/>
            <ac:spMk id="4" creationId="{E11EC184-B3C6-9F0A-B089-313D23E683B0}"/>
          </ac:spMkLst>
        </pc:spChg>
        <pc:spChg chg="add del">
          <ac:chgData name="Tao Jones (2302087)" userId="S::2302087@student.uwtsd.ac.uk::afc19bdc-a09d-4e74-9f7f-bbea3de8af7b" providerId="AD" clId="Web-{46637948-32F3-6A88-19EE-45175558C807}" dt="2025-04-02T01:02:54.470" v="212"/>
          <ac:spMkLst>
            <pc:docMk/>
            <pc:sldMk cId="265357621" sldId="265"/>
            <ac:spMk id="5" creationId="{05D38342-02FE-8D9E-6CDE-5AB6364D5230}"/>
          </ac:spMkLst>
        </pc:spChg>
        <pc:spChg chg="add mod">
          <ac:chgData name="Tao Jones (2302087)" userId="S::2302087@student.uwtsd.ac.uk::afc19bdc-a09d-4e74-9f7f-bbea3de8af7b" providerId="AD" clId="Web-{46637948-32F3-6A88-19EE-45175558C807}" dt="2025-04-02T01:03:26.581" v="231" actId="20577"/>
          <ac:spMkLst>
            <pc:docMk/>
            <pc:sldMk cId="265357621" sldId="265"/>
            <ac:spMk id="6" creationId="{AFF40844-7DFA-B599-7D2F-55D87AD7C159}"/>
          </ac:spMkLst>
        </pc:spChg>
      </pc:sldChg>
      <pc:sldChg chg="delSp modSp new">
        <pc:chgData name="Tao Jones (2302087)" userId="S::2302087@student.uwtsd.ac.uk::afc19bdc-a09d-4e74-9f7f-bbea3de8af7b" providerId="AD" clId="Web-{46637948-32F3-6A88-19EE-45175558C807}" dt="2025-04-02T01:09:45.315" v="257" actId="14100"/>
        <pc:sldMkLst>
          <pc:docMk/>
          <pc:sldMk cId="2492284300" sldId="266"/>
        </pc:sldMkLst>
        <pc:spChg chg="del mod">
          <ac:chgData name="Tao Jones (2302087)" userId="S::2302087@student.uwtsd.ac.uk::afc19bdc-a09d-4e74-9f7f-bbea3de8af7b" providerId="AD" clId="Web-{46637948-32F3-6A88-19EE-45175558C807}" dt="2025-04-02T01:04:21.257" v="246"/>
          <ac:spMkLst>
            <pc:docMk/>
            <pc:sldMk cId="2492284300" sldId="266"/>
            <ac:spMk id="2" creationId="{989A5E8F-1A79-EDC2-0614-87F3F127A1FE}"/>
          </ac:spMkLst>
        </pc:spChg>
        <pc:spChg chg="mod">
          <ac:chgData name="Tao Jones (2302087)" userId="S::2302087@student.uwtsd.ac.uk::afc19bdc-a09d-4e74-9f7f-bbea3de8af7b" providerId="AD" clId="Web-{46637948-32F3-6A88-19EE-45175558C807}" dt="2025-04-02T01:09:45.315" v="257" actId="14100"/>
          <ac:spMkLst>
            <pc:docMk/>
            <pc:sldMk cId="2492284300" sldId="266"/>
            <ac:spMk id="3" creationId="{D9208351-0A91-8ADB-3DF7-42324399F416}"/>
          </ac:spMkLst>
        </pc:spChg>
      </pc:sldChg>
    </pc:docChg>
  </pc:docChgLst>
  <pc:docChgLst>
    <pc:chgData name="Tao Jones (2302087)" userId="S::2302087@student.uwtsd.ac.uk::afc19bdc-a09d-4e74-9f7f-bbea3de8af7b" providerId="AD" clId="Web-{556552C6-E58A-D2C6-F261-1F10B2C4BBBA}"/>
    <pc:docChg chg="modSld">
      <pc:chgData name="Tao Jones (2302087)" userId="S::2302087@student.uwtsd.ac.uk::afc19bdc-a09d-4e74-9f7f-bbea3de8af7b" providerId="AD" clId="Web-{556552C6-E58A-D2C6-F261-1F10B2C4BBBA}" dt="2025-04-02T10:24:04.578" v="41" actId="1076"/>
      <pc:docMkLst>
        <pc:docMk/>
      </pc:docMkLst>
      <pc:sldChg chg="addSp modSp">
        <pc:chgData name="Tao Jones (2302087)" userId="S::2302087@student.uwtsd.ac.uk::afc19bdc-a09d-4e74-9f7f-bbea3de8af7b" providerId="AD" clId="Web-{556552C6-E58A-D2C6-F261-1F10B2C4BBBA}" dt="2025-04-02T10:24:04.578" v="41" actId="1076"/>
        <pc:sldMkLst>
          <pc:docMk/>
          <pc:sldMk cId="80496795" sldId="262"/>
        </pc:sldMkLst>
        <pc:spChg chg="add mod">
          <ac:chgData name="Tao Jones (2302087)" userId="S::2302087@student.uwtsd.ac.uk::afc19bdc-a09d-4e74-9f7f-bbea3de8af7b" providerId="AD" clId="Web-{556552C6-E58A-D2C6-F261-1F10B2C4BBBA}" dt="2025-04-02T10:24:04.578" v="41" actId="1076"/>
          <ac:spMkLst>
            <pc:docMk/>
            <pc:sldMk cId="80496795" sldId="262"/>
            <ac:spMk id="2" creationId="{6BEB8F59-4CFC-AAF5-E864-C00966B98BC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travelswitzerland.com/en/swiss-federal-railways-switzerlands-biggest-provider-of-sustainable-mobility/" TargetMode="External"/><Relationship Id="rId3" Type="http://schemas.openxmlformats.org/officeDocument/2006/relationships/hyperlink" Target="https://www.alpinbus.com/sustainable-ski-travel-ecofriendly-ski-resorts-tips-for-responsible-skiing-reducing-your-environmental-impact/" TargetMode="External"/><Relationship Id="rId7" Type="http://schemas.openxmlformats.org/officeDocument/2006/relationships/hyperlink" Target="https://assets.fis-ski.com/f/252177/x/93a1eb34fa/sustainability_skiguide_final.pdf" TargetMode="External"/><Relationship Id="rId2" Type="http://schemas.openxmlformats.org/officeDocument/2006/relationships/hyperlink" Target="https://alltracksacademy.com/is-skiing-bad-for-the-environment/" TargetMode="External"/><Relationship Id="rId1" Type="http://schemas.openxmlformats.org/officeDocument/2006/relationships/slideLayout" Target="../slideLayouts/slideLayout2.xml"/><Relationship Id="rId6" Type="http://schemas.openxmlformats.org/officeDocument/2006/relationships/hyperlink" Target="https://www.ecollectivecarbon.com/blog/melting-mountains-the-paradox-of-ski-resorts-and-climate-change" TargetMode="External"/><Relationship Id="rId5" Type="http://schemas.openxmlformats.org/officeDocument/2006/relationships/hyperlink" Target="https://www.snowcompare.com/blog/2024/01/" TargetMode="External"/><Relationship Id="rId4" Type="http://schemas.openxmlformats.org/officeDocument/2006/relationships/hyperlink" Target="https://thestarfish.ca/journal/2024/01/the-environmental-impacts-of-the-skiing-industry"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greenmatch.co.uk/blog/world-famous-ski-resorts" TargetMode="External"/><Relationship Id="rId3" Type="http://schemas.openxmlformats.org/officeDocument/2006/relationships/hyperlink" Target="https://doi.org/10.1007/978-3-031-29156-2_2" TargetMode="External"/><Relationship Id="rId7" Type="http://schemas.openxmlformats.org/officeDocument/2006/relationships/hyperlink" Target="https://tfl.gov.uk/" TargetMode="External"/><Relationship Id="rId2" Type="http://schemas.openxmlformats.org/officeDocument/2006/relationships/hyperlink" Target="https://www.matterhornchalets.com/2021/12/02/11-ways-zermatt-is-committed-to-sustainability/" TargetMode="External"/><Relationship Id="rId1" Type="http://schemas.openxmlformats.org/officeDocument/2006/relationships/slideLayout" Target="../slideLayouts/slideLayout2.xml"/><Relationship Id="rId6" Type="http://schemas.openxmlformats.org/officeDocument/2006/relationships/hyperlink" Target="https://www.euronews.com/green/2024/04/03/snowball-effect-is-artificial-snow-a-long-term-solution-for-ski-resorts-in-a-warming-world" TargetMode="External"/><Relationship Id="rId5" Type="http://schemas.openxmlformats.org/officeDocument/2006/relationships/hyperlink" Target="https://doi.org/10.3390/su122410617" TargetMode="External"/><Relationship Id="rId4" Type="http://schemas.openxmlformats.org/officeDocument/2006/relationships/hyperlink" Target="https://travelweekly.co.uk/destinations/green-skiing-switzerland-grindelwal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on skis on a snowy mountain&#10;&#10;AI-generated content may be incorrect.">
            <a:extLst>
              <a:ext uri="{FF2B5EF4-FFF2-40B4-BE49-F238E27FC236}">
                <a16:creationId xmlns:a16="http://schemas.microsoft.com/office/drawing/2014/main" id="{107EB3CA-DB51-7BE6-9233-48D18FB6B32F}"/>
              </a:ext>
            </a:extLst>
          </p:cNvPr>
          <p:cNvPicPr>
            <a:picLocks noChangeAspect="1"/>
          </p:cNvPicPr>
          <p:nvPr/>
        </p:nvPicPr>
        <p:blipFill>
          <a:blip r:embed="rId2"/>
          <a:stretch>
            <a:fillRect/>
          </a:stretch>
        </p:blipFill>
        <p:spPr>
          <a:xfrm>
            <a:off x="5811519" y="445698"/>
            <a:ext cx="5342244" cy="6858000"/>
          </a:xfrm>
          <a:prstGeom prst="rect">
            <a:avLst/>
          </a:prstGeom>
        </p:spPr>
      </p:pic>
      <p:sp>
        <p:nvSpPr>
          <p:cNvPr id="5" name="TextBox 4">
            <a:extLst>
              <a:ext uri="{FF2B5EF4-FFF2-40B4-BE49-F238E27FC236}">
                <a16:creationId xmlns:a16="http://schemas.microsoft.com/office/drawing/2014/main" id="{34541FDC-4BE3-4902-A526-DB86239BB3DE}"/>
              </a:ext>
            </a:extLst>
          </p:cNvPr>
          <p:cNvSpPr txBox="1"/>
          <p:nvPr/>
        </p:nvSpPr>
        <p:spPr>
          <a:xfrm>
            <a:off x="368061" y="296174"/>
            <a:ext cx="6006860" cy="65556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dirty="0">
                <a:latin typeface="Aptos Display"/>
                <a:ea typeface="+mj-ea"/>
                <a:cs typeface="+mj-cs"/>
              </a:rPr>
              <a:t>Destination Management Plan</a:t>
            </a:r>
          </a:p>
          <a:p>
            <a:endParaRPr lang="en-US" sz="4800" dirty="0">
              <a:latin typeface="Aptos Display"/>
            </a:endParaRPr>
          </a:p>
          <a:p>
            <a:r>
              <a:rPr lang="en-US" sz="4800" dirty="0">
                <a:latin typeface="Aptos Display"/>
              </a:rPr>
              <a:t>Tao Jones </a:t>
            </a:r>
          </a:p>
          <a:p>
            <a:endParaRPr lang="en-US" sz="4800" dirty="0">
              <a:latin typeface="Aptos Display"/>
            </a:endParaRPr>
          </a:p>
          <a:p>
            <a:r>
              <a:rPr lang="en-US" sz="4800" dirty="0">
                <a:latin typeface="Aptos Display"/>
              </a:rPr>
              <a:t>Module tutor: </a:t>
            </a:r>
          </a:p>
          <a:p>
            <a:r>
              <a:rPr lang="en-US" sz="4800" dirty="0">
                <a:latin typeface="Aptos Display"/>
              </a:rPr>
              <a:t>Debbie Jenkins</a:t>
            </a:r>
            <a:r>
              <a:rPr lang="en-US" sz="6600" dirty="0">
                <a:latin typeface="Aptos Display"/>
              </a:rPr>
              <a:t> </a:t>
            </a:r>
            <a:endParaRPr lang="en-US"/>
          </a:p>
          <a:p>
            <a:endParaRPr lang="en-US" sz="6600" dirty="0">
              <a:latin typeface="Aptos Display"/>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computer&#10;&#10;AI-generated content may be incorrect.">
            <a:extLst>
              <a:ext uri="{FF2B5EF4-FFF2-40B4-BE49-F238E27FC236}">
                <a16:creationId xmlns:a16="http://schemas.microsoft.com/office/drawing/2014/main" id="{9ADB058F-C777-DFC9-F5AB-C8770975E303}"/>
              </a:ext>
            </a:extLst>
          </p:cNvPr>
          <p:cNvPicPr>
            <a:picLocks noGrp="1" noChangeAspect="1"/>
          </p:cNvPicPr>
          <p:nvPr>
            <p:ph idx="1"/>
          </p:nvPr>
        </p:nvPicPr>
        <p:blipFill>
          <a:blip r:embed="rId2"/>
          <a:srcRect l="13241" t="34446" r="44310" b="26762"/>
          <a:stretch/>
        </p:blipFill>
        <p:spPr>
          <a:xfrm>
            <a:off x="0" y="26979"/>
            <a:ext cx="12193172" cy="6798661"/>
          </a:xfrm>
        </p:spPr>
      </p:pic>
    </p:spTree>
    <p:extLst>
      <p:ext uri="{BB962C8B-B14F-4D97-AF65-F5344CB8AC3E}">
        <p14:creationId xmlns:p14="http://schemas.microsoft.com/office/powerpoint/2010/main" val="26920486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94824E-FC3D-62E8-FAFA-C792D3E73A6E}"/>
              </a:ext>
            </a:extLst>
          </p:cNvPr>
          <p:cNvSpPr>
            <a:spLocks noGrp="1"/>
          </p:cNvSpPr>
          <p:nvPr>
            <p:ph idx="1"/>
          </p:nvPr>
        </p:nvSpPr>
        <p:spPr>
          <a:xfrm>
            <a:off x="761800" y="1716100"/>
            <a:ext cx="5334197" cy="3769835"/>
          </a:xfrm>
        </p:spPr>
        <p:txBody>
          <a:bodyPr vert="horz" lIns="91440" tIns="45720" rIns="91440" bIns="45720" rtlCol="0" anchor="ctr">
            <a:noAutofit/>
          </a:bodyPr>
          <a:lstStyle/>
          <a:p>
            <a:r>
              <a:rPr lang="en-US" sz="1600" dirty="0"/>
              <a:t>The impact of climate change, has poses a threat to ski resorts future, by the lack of snow, rising temperatures leading to shorter ski seasons, where Ski resorts rely heavily on artificial snowmaking (Steiger, et. al 2024) </a:t>
            </a:r>
          </a:p>
          <a:p>
            <a:r>
              <a:rPr lang="en-US" sz="1600" dirty="0"/>
              <a:t>Even resorts that are </a:t>
            </a:r>
            <a:r>
              <a:rPr lang="en-US" sz="1600" dirty="0" err="1"/>
              <a:t>recognised</a:t>
            </a:r>
            <a:r>
              <a:rPr lang="en-US" sz="1600" dirty="0"/>
              <a:t> for their sustainability efforts such as Zermatt where they have invested in snowmaking technology,  still currently 75% of the slopes is covered with artificial snow. The dependence on snowmaking even more extreme in Italy, where nearly 90% of ski resorts are covered in artificial snow,  in comparison to 39% of the French ALPHS slopes is covered, which is </a:t>
            </a:r>
            <a:r>
              <a:rPr lang="en-US" sz="1600" dirty="0" err="1"/>
              <a:t>is</a:t>
            </a:r>
            <a:r>
              <a:rPr lang="en-US" sz="1600" dirty="0"/>
              <a:t> considered lower, (Symons, 2024) Shows the disparities in how ski resorts are being impacted by climate change.</a:t>
            </a:r>
          </a:p>
          <a:p>
            <a:r>
              <a:rPr lang="en-US" sz="1600" dirty="0">
                <a:latin typeface="Arial"/>
                <a:cs typeface="Arial"/>
              </a:rPr>
              <a:t>•</a:t>
            </a:r>
            <a:r>
              <a:rPr lang="en-US" sz="1600" dirty="0"/>
              <a:t>Although It is  major environmental concern where it straining the water resources and harming the ecosystems.</a:t>
            </a:r>
          </a:p>
          <a:p>
            <a:r>
              <a:rPr lang="en-US" sz="1600" dirty="0">
                <a:latin typeface="Aptos"/>
                <a:cs typeface="Arial"/>
              </a:rPr>
              <a:t>it</a:t>
            </a:r>
            <a:r>
              <a:rPr lang="en-US" sz="1600" dirty="0"/>
              <a:t> remain a challenge that ski resorts are facing, physically and financially  even though,  it considered as ‘short term fix’ for Ski resorts to survive, as global temperature rises in the  long term, ski resorts are not going to be able to  rely on this. </a:t>
            </a:r>
          </a:p>
          <a:p>
            <a:endParaRPr lang="en-US" sz="1100"/>
          </a:p>
        </p:txBody>
      </p:sp>
      <p:pic>
        <p:nvPicPr>
          <p:cNvPr id="4" name="Picture 3" descr="A snow cannon on a snowy mountain&#10;&#10;AI-generated content may be incorrect.">
            <a:extLst>
              <a:ext uri="{FF2B5EF4-FFF2-40B4-BE49-F238E27FC236}">
                <a16:creationId xmlns:a16="http://schemas.microsoft.com/office/drawing/2014/main" id="{28A4494F-D526-CEF3-1AF5-7A3C95CF0632}"/>
              </a:ext>
            </a:extLst>
          </p:cNvPr>
          <p:cNvPicPr>
            <a:picLocks noChangeAspect="1"/>
          </p:cNvPicPr>
          <p:nvPr/>
        </p:nvPicPr>
        <p:blipFill>
          <a:blip r:embed="rId2"/>
          <a:srcRect r="1073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305327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diagram of a company&amp;#39;s performance&#10;&#10;AI-generated content may be incorrect.">
            <a:extLst>
              <a:ext uri="{FF2B5EF4-FFF2-40B4-BE49-F238E27FC236}">
                <a16:creationId xmlns:a16="http://schemas.microsoft.com/office/drawing/2014/main" id="{80EE7220-2851-0A80-3782-5FEF2848DA38}"/>
              </a:ext>
            </a:extLst>
          </p:cNvPr>
          <p:cNvPicPr>
            <a:picLocks noChangeAspect="1"/>
          </p:cNvPicPr>
          <p:nvPr/>
        </p:nvPicPr>
        <p:blipFill>
          <a:blip r:embed="rId2"/>
          <a:stretch>
            <a:fillRect/>
          </a:stretch>
        </p:blipFill>
        <p:spPr>
          <a:xfrm>
            <a:off x="590365" y="182732"/>
            <a:ext cx="3073154" cy="3252187"/>
          </a:xfrm>
          <a:prstGeom prst="rect">
            <a:avLst/>
          </a:prstGeom>
        </p:spPr>
      </p:pic>
      <p:pic>
        <p:nvPicPr>
          <p:cNvPr id="5" name="Picture 4" descr="A group of people skiing in a village&#10;&#10;AI-generated content may be incorrect.">
            <a:extLst>
              <a:ext uri="{FF2B5EF4-FFF2-40B4-BE49-F238E27FC236}">
                <a16:creationId xmlns:a16="http://schemas.microsoft.com/office/drawing/2014/main" id="{D4AF674E-128C-90D7-FE6D-AEF0ACD34572}"/>
              </a:ext>
            </a:extLst>
          </p:cNvPr>
          <p:cNvPicPr>
            <a:picLocks noChangeAspect="1"/>
          </p:cNvPicPr>
          <p:nvPr/>
        </p:nvPicPr>
        <p:blipFill>
          <a:blip r:embed="rId3"/>
          <a:stretch>
            <a:fillRect/>
          </a:stretch>
        </p:blipFill>
        <p:spPr>
          <a:xfrm>
            <a:off x="588608" y="3836262"/>
            <a:ext cx="3505756" cy="3025067"/>
          </a:xfrm>
          <a:prstGeom prst="rect">
            <a:avLst/>
          </a:prstGeom>
        </p:spPr>
      </p:pic>
      <p:sp>
        <p:nvSpPr>
          <p:cNvPr id="6" name="TextBox 5">
            <a:extLst>
              <a:ext uri="{FF2B5EF4-FFF2-40B4-BE49-F238E27FC236}">
                <a16:creationId xmlns:a16="http://schemas.microsoft.com/office/drawing/2014/main" id="{9BE266C1-E77C-9781-8FE5-3E4752B46B66}"/>
              </a:ext>
            </a:extLst>
          </p:cNvPr>
          <p:cNvSpPr txBox="1"/>
          <p:nvPr/>
        </p:nvSpPr>
        <p:spPr>
          <a:xfrm>
            <a:off x="4088167" y="181992"/>
            <a:ext cx="8210364" cy="65556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Arial"/>
              <a:buChar char="•"/>
            </a:pPr>
            <a:r>
              <a:rPr lang="en-US" sz="2000"/>
              <a:t>The efforts that Ski resorts are taking to try to rectify some of these issues into their operations, and implementing sustainable practices helps them to prioritize  greener future .</a:t>
            </a:r>
          </a:p>
          <a:p>
            <a:pPr marL="228600" indent="-228600">
              <a:buFont typeface="Arial"/>
              <a:buChar char="•"/>
            </a:pPr>
            <a:r>
              <a:rPr lang="en-US" sz="2000"/>
              <a:t>Relating to the theory Triple Bottom Line, ski resorts are increasingly  prioritizing  becoming more sustainable in response to demands and regulations. (</a:t>
            </a:r>
            <a:r>
              <a:rPr lang="en-GB" sz="2000"/>
              <a:t>Scott, D. </a:t>
            </a:r>
            <a:r>
              <a:rPr lang="en-GB" sz="2000" i="1"/>
              <a:t>et al.,</a:t>
            </a:r>
            <a:r>
              <a:rPr lang="en-GB" sz="2000"/>
              <a:t>2024)</a:t>
            </a:r>
          </a:p>
          <a:p>
            <a:pPr marL="228600" indent="-228600">
              <a:buFont typeface="Arial"/>
              <a:buChar char="•"/>
            </a:pPr>
            <a:r>
              <a:rPr lang="en-US" sz="2000"/>
              <a:t>This shift is evident in their investment of using renewable energy , using more efficient infrastructure and technology and implementing greener travel options.  aligning with the ‘People, Planet and Profit framework.   With the sustainability efforts, helps to educate visitors, and reduces operational costs etc. (</a:t>
            </a:r>
            <a:r>
              <a:rPr lang="en-GB" sz="2000"/>
              <a:t>Molina and Rajagopal 2023).</a:t>
            </a:r>
          </a:p>
          <a:p>
            <a:pPr marL="228600" indent="-228600">
              <a:buFont typeface="Arial"/>
              <a:buChar char="•"/>
            </a:pPr>
            <a:r>
              <a:rPr lang="en-GB" sz="2000"/>
              <a:t>Example, some Ski resorts are now diversifying their offerings with now becoming attractive all year- round destinations reducing the reliance on winter and snowmaking.  (Van Vlem, 2024)</a:t>
            </a:r>
          </a:p>
          <a:p>
            <a:pPr marL="228600" indent="-228600">
              <a:buFont typeface="Arial"/>
              <a:buChar char="•"/>
            </a:pPr>
            <a:r>
              <a:rPr lang="en-US" sz="2000"/>
              <a:t>Ski resorts in Switzerland, like Zermatt have transition  to now using hydroelectric power to supply the resort ski lifts, and resort facilities. (</a:t>
            </a:r>
            <a:r>
              <a:rPr lang="en-GB" sz="2000"/>
              <a:t>Parish and Parish, 2023).  Zermatt ski resort as part of their Matterhorn Glacier Ride project,  has recently introduced using solar energy, that uses same amount of energy four households use annually, compared to the figure that was mentioned on the other side this a significant shift and save around 8,900kg of Carbon emissions per year. (Martin, 2022)</a:t>
            </a:r>
          </a:p>
        </p:txBody>
      </p:sp>
    </p:spTree>
    <p:extLst>
      <p:ext uri="{BB962C8B-B14F-4D97-AF65-F5344CB8AC3E}">
        <p14:creationId xmlns:p14="http://schemas.microsoft.com/office/powerpoint/2010/main" val="21056623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00CF5-3A54-A219-D73A-31B5443BCEB6}"/>
              </a:ext>
            </a:extLst>
          </p:cNvPr>
          <p:cNvSpPr>
            <a:spLocks noGrp="1"/>
          </p:cNvSpPr>
          <p:nvPr>
            <p:ph type="title"/>
          </p:nvPr>
        </p:nvSpPr>
        <p:spPr/>
        <p:txBody>
          <a:bodyPr/>
          <a:lstStyle/>
          <a:p>
            <a:r>
              <a:rPr lang="en-US" dirty="0"/>
              <a:t> </a:t>
            </a:r>
            <a:r>
              <a:rPr lang="en-US" sz="3200" dirty="0"/>
              <a:t>Sustainable  Practices that will be implemented at Alphine Haven Operations</a:t>
            </a:r>
            <a:endParaRPr lang="en-US" dirty="0"/>
          </a:p>
        </p:txBody>
      </p:sp>
      <p:sp>
        <p:nvSpPr>
          <p:cNvPr id="3" name="Content Placeholder 2">
            <a:extLst>
              <a:ext uri="{FF2B5EF4-FFF2-40B4-BE49-F238E27FC236}">
                <a16:creationId xmlns:a16="http://schemas.microsoft.com/office/drawing/2014/main" id="{880D3423-7A3C-0700-3217-9959AFFBB184}"/>
              </a:ext>
            </a:extLst>
          </p:cNvPr>
          <p:cNvSpPr>
            <a:spLocks noGrp="1"/>
          </p:cNvSpPr>
          <p:nvPr>
            <p:ph idx="1"/>
          </p:nvPr>
        </p:nvSpPr>
        <p:spPr>
          <a:xfrm>
            <a:off x="4381870" y="1892207"/>
            <a:ext cx="6971931" cy="4351338"/>
          </a:xfrm>
        </p:spPr>
        <p:txBody>
          <a:bodyPr vert="horz" lIns="91440" tIns="45720" rIns="91440" bIns="45720" rtlCol="0" anchor="t">
            <a:normAutofit fontScale="85000" lnSpcReduction="20000"/>
          </a:bodyPr>
          <a:lstStyle/>
          <a:p>
            <a:pPr algn="ctr"/>
            <a:r>
              <a:rPr lang="en-US" sz="2400" dirty="0"/>
              <a:t>At </a:t>
            </a:r>
            <a:r>
              <a:rPr lang="en-US" sz="2000" dirty="0"/>
              <a:t>Alphine Haven, we are 100% fully committed  to operate in responsible and sustainable manner, where we have the ambitious target to achieve Net-Zero emissions,  just like leading company Aspen Snowmass, by 2030. (</a:t>
            </a:r>
            <a:r>
              <a:rPr lang="en-US" sz="2000" dirty="0" err="1"/>
              <a:t>Schendler</a:t>
            </a:r>
            <a:r>
              <a:rPr lang="en-US" sz="2000" dirty="0"/>
              <a:t>, 2023)</a:t>
            </a:r>
            <a:endParaRPr lang="en-US" dirty="0"/>
          </a:p>
          <a:p>
            <a:pPr marL="0" indent="0">
              <a:buNone/>
            </a:pPr>
            <a:r>
              <a:rPr lang="en-US" sz="1800" b="1" dirty="0"/>
              <a:t>  </a:t>
            </a:r>
            <a:r>
              <a:rPr lang="en-US" sz="2000" b="1" dirty="0"/>
              <a:t>Renewable Energy:</a:t>
            </a:r>
            <a:endParaRPr lang="en-US"/>
          </a:p>
          <a:p>
            <a:pPr marL="0" indent="0">
              <a:buNone/>
            </a:pPr>
            <a:r>
              <a:rPr lang="en-US" sz="2000" dirty="0">
                <a:latin typeface="Arial"/>
                <a:cs typeface="Arial"/>
              </a:rPr>
              <a:t>•</a:t>
            </a:r>
            <a:r>
              <a:rPr lang="en-US" sz="2000" dirty="0"/>
              <a:t>Alphine Haven will  invest  in renewable energy sources this is including solar panels, wind turbines, hydroelectric to minimize the  reliance on  fossil fuels and reduce carbon emissions. Following the example of leading eco friendly resort like. Zermatt we will  want to use green energy to power our resort operations, and facilities like  our ski lifts. </a:t>
            </a:r>
            <a:endParaRPr lang="en-US" dirty="0"/>
          </a:p>
          <a:p>
            <a:pPr marL="0" indent="0">
              <a:buNone/>
            </a:pPr>
            <a:r>
              <a:rPr lang="en-US" sz="2000" b="1" dirty="0"/>
              <a:t>    Energy efficient Buildings and Lodges:</a:t>
            </a:r>
            <a:endParaRPr lang="en-US" dirty="0"/>
          </a:p>
          <a:p>
            <a:r>
              <a:rPr lang="en-US" sz="2000" dirty="0"/>
              <a:t>Many ski resorts are now embracing this approach where Alphine Haven lodges and buildings will incorporate energy-efficient sources, technologies like installing solar panels on roof tops,  LED lighting and to reduce energy consumption,  and  utilizing eco-friendly materials in renovations. </a:t>
            </a:r>
            <a:r>
              <a:rPr lang="en-US" sz="1400" dirty="0"/>
              <a:t>(Alicia, 2025)</a:t>
            </a:r>
            <a:endParaRPr lang="en-US" dirty="0"/>
          </a:p>
          <a:p>
            <a:r>
              <a:rPr lang="en-US" sz="2000" b="1" dirty="0"/>
              <a:t>Invest in efficient snowmaking machines- </a:t>
            </a:r>
            <a:r>
              <a:rPr lang="en-US" sz="2000" dirty="0"/>
              <a:t> Reduce energy and water consumption and implement snow farming practices.</a:t>
            </a:r>
            <a:endParaRPr lang="en-US" dirty="0"/>
          </a:p>
          <a:p>
            <a:endParaRPr lang="en-US" dirty="0"/>
          </a:p>
        </p:txBody>
      </p:sp>
      <p:pic>
        <p:nvPicPr>
          <p:cNvPr id="4" name="Picture 3" descr="A building with trees in front of it&#10;&#10;AI-generated content may be incorrect.">
            <a:extLst>
              <a:ext uri="{FF2B5EF4-FFF2-40B4-BE49-F238E27FC236}">
                <a16:creationId xmlns:a16="http://schemas.microsoft.com/office/drawing/2014/main" id="{82C64644-B258-701C-1C1A-C32927259766}"/>
              </a:ext>
            </a:extLst>
          </p:cNvPr>
          <p:cNvPicPr>
            <a:picLocks noChangeAspect="1"/>
          </p:cNvPicPr>
          <p:nvPr/>
        </p:nvPicPr>
        <p:blipFill>
          <a:blip r:embed="rId2"/>
          <a:stretch>
            <a:fillRect/>
          </a:stretch>
        </p:blipFill>
        <p:spPr>
          <a:xfrm>
            <a:off x="92" y="1489969"/>
            <a:ext cx="4098340" cy="2812742"/>
          </a:xfrm>
          <a:prstGeom prst="rect">
            <a:avLst/>
          </a:prstGeom>
        </p:spPr>
      </p:pic>
      <p:pic>
        <p:nvPicPr>
          <p:cNvPr id="7" name="Picture 6" descr="A person skiing down a slope&#10;&#10;AI-generated content may be incorrect.">
            <a:extLst>
              <a:ext uri="{FF2B5EF4-FFF2-40B4-BE49-F238E27FC236}">
                <a16:creationId xmlns:a16="http://schemas.microsoft.com/office/drawing/2014/main" id="{DAF0597B-57E6-A28B-544A-3CD6702F3657}"/>
              </a:ext>
            </a:extLst>
          </p:cNvPr>
          <p:cNvPicPr>
            <a:picLocks noChangeAspect="1"/>
          </p:cNvPicPr>
          <p:nvPr/>
        </p:nvPicPr>
        <p:blipFill>
          <a:blip r:embed="rId3"/>
          <a:stretch>
            <a:fillRect/>
          </a:stretch>
        </p:blipFill>
        <p:spPr>
          <a:xfrm>
            <a:off x="-7306" y="4305762"/>
            <a:ext cx="4386864" cy="2529951"/>
          </a:xfrm>
          <a:prstGeom prst="rect">
            <a:avLst/>
          </a:prstGeom>
        </p:spPr>
      </p:pic>
    </p:spTree>
    <p:extLst>
      <p:ext uri="{BB962C8B-B14F-4D97-AF65-F5344CB8AC3E}">
        <p14:creationId xmlns:p14="http://schemas.microsoft.com/office/powerpoint/2010/main" val="3357372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omputer&#10;&#10;AI-generated content may be incorrect.">
            <a:extLst>
              <a:ext uri="{FF2B5EF4-FFF2-40B4-BE49-F238E27FC236}">
                <a16:creationId xmlns:a16="http://schemas.microsoft.com/office/drawing/2014/main" id="{4100D9E2-16DD-8FF7-E733-0BB05494F275}"/>
              </a:ext>
            </a:extLst>
          </p:cNvPr>
          <p:cNvPicPr>
            <a:picLocks noChangeAspect="1"/>
          </p:cNvPicPr>
          <p:nvPr/>
        </p:nvPicPr>
        <p:blipFill>
          <a:blip r:embed="rId2"/>
          <a:srcRect l="15009" t="34903" r="42241" b="27231"/>
          <a:stretch/>
        </p:blipFill>
        <p:spPr>
          <a:xfrm>
            <a:off x="171552" y="199748"/>
            <a:ext cx="12032071" cy="6664213"/>
          </a:xfrm>
          <a:prstGeom prst="rect">
            <a:avLst/>
          </a:prstGeom>
        </p:spPr>
      </p:pic>
    </p:spTree>
    <p:extLst>
      <p:ext uri="{BB962C8B-B14F-4D97-AF65-F5344CB8AC3E}">
        <p14:creationId xmlns:p14="http://schemas.microsoft.com/office/powerpoint/2010/main" val="2187874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5ABA10-3E42-7F83-9190-F5B84513734A}"/>
              </a:ext>
            </a:extLst>
          </p:cNvPr>
          <p:cNvSpPr>
            <a:spLocks noGrp="1"/>
          </p:cNvSpPr>
          <p:nvPr>
            <p:ph idx="1"/>
          </p:nvPr>
        </p:nvSpPr>
        <p:spPr>
          <a:xfrm>
            <a:off x="640080" y="2706624"/>
            <a:ext cx="6894576" cy="3483864"/>
          </a:xfrm>
        </p:spPr>
        <p:txBody>
          <a:bodyPr vert="horz" lIns="91440" tIns="45720" rIns="91440" bIns="45720" rtlCol="0">
            <a:normAutofit/>
          </a:bodyPr>
          <a:lstStyle/>
          <a:p>
            <a:r>
              <a:rPr lang="en-US" sz="2000">
                <a:latin typeface="Arial"/>
                <a:cs typeface="Arial"/>
              </a:rPr>
              <a:t>•</a:t>
            </a:r>
            <a:r>
              <a:rPr lang="en-US" sz="2000"/>
              <a:t>On-site restaurants will source local ingredients-without the need of travelling long distance to transport food. We will also collaborate with local farms and suppliers supporting local economy.</a:t>
            </a:r>
          </a:p>
          <a:p>
            <a:pPr marL="0" indent="0">
              <a:buNone/>
            </a:pPr>
            <a:endParaRPr lang="en-US" sz="2000">
              <a:latin typeface="Arial"/>
              <a:cs typeface="Arial"/>
            </a:endParaRPr>
          </a:p>
          <a:p>
            <a:r>
              <a:rPr lang="en-US" sz="2000"/>
              <a:t>European ski resorts are now educating their visitors and raising awareness by promoting sustainable practices and programs this is including reforestation projects, wildlife conservation efforts , offering eco-tours and promoting Leave No trace Principle, in which Alphine Haven will implement.</a:t>
            </a:r>
          </a:p>
          <a:p>
            <a:endParaRPr lang="en-US" sz="2000"/>
          </a:p>
        </p:txBody>
      </p:sp>
      <p:pic>
        <p:nvPicPr>
          <p:cNvPr id="4" name="Picture 3" descr="A plate of food on a plate with people in the background&#10;&#10;AI-generated content may be incorrect.">
            <a:extLst>
              <a:ext uri="{FF2B5EF4-FFF2-40B4-BE49-F238E27FC236}">
                <a16:creationId xmlns:a16="http://schemas.microsoft.com/office/drawing/2014/main" id="{684B7766-D14C-4484-1DA0-80B54481F0C1}"/>
              </a:ext>
            </a:extLst>
          </p:cNvPr>
          <p:cNvPicPr>
            <a:picLocks noChangeAspect="1"/>
          </p:cNvPicPr>
          <p:nvPr/>
        </p:nvPicPr>
        <p:blipFill>
          <a:blip r:embed="rId2"/>
          <a:srcRect l="10420" r="3871" b="-2"/>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5" name="Picture 4" descr="A group of people sitting on the snow&#10;&#10;AI-generated content may be incorrect.">
            <a:extLst>
              <a:ext uri="{FF2B5EF4-FFF2-40B4-BE49-F238E27FC236}">
                <a16:creationId xmlns:a16="http://schemas.microsoft.com/office/drawing/2014/main" id="{B12220A2-B11E-F2E2-0A79-AA4F071302AB}"/>
              </a:ext>
            </a:extLst>
          </p:cNvPr>
          <p:cNvPicPr>
            <a:picLocks noChangeAspect="1"/>
          </p:cNvPicPr>
          <p:nvPr/>
        </p:nvPicPr>
        <p:blipFill>
          <a:blip r:embed="rId3"/>
          <a:srcRect t="8803" r="-1" b="726"/>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
        <p:nvSpPr>
          <p:cNvPr id="2" name="TextBox 1">
            <a:extLst>
              <a:ext uri="{FF2B5EF4-FFF2-40B4-BE49-F238E27FC236}">
                <a16:creationId xmlns:a16="http://schemas.microsoft.com/office/drawing/2014/main" id="{6BEB8F59-4CFC-AAF5-E864-C00966B98BC5}"/>
              </a:ext>
            </a:extLst>
          </p:cNvPr>
          <p:cNvSpPr txBox="1"/>
          <p:nvPr/>
        </p:nvSpPr>
        <p:spPr>
          <a:xfrm>
            <a:off x="558295" y="634629"/>
            <a:ext cx="4452096"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t>Other sustainable practices </a:t>
            </a:r>
          </a:p>
        </p:txBody>
      </p:sp>
    </p:spTree>
    <p:extLst>
      <p:ext uri="{BB962C8B-B14F-4D97-AF65-F5344CB8AC3E}">
        <p14:creationId xmlns:p14="http://schemas.microsoft.com/office/powerpoint/2010/main" val="804967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1A0BC-55A1-CB17-68EC-6E4B97069B10}"/>
              </a:ext>
            </a:extLst>
          </p:cNvPr>
          <p:cNvSpPr>
            <a:spLocks noGrp="1"/>
          </p:cNvSpPr>
          <p:nvPr>
            <p:ph type="title"/>
          </p:nvPr>
        </p:nvSpPr>
        <p:spPr/>
        <p:txBody>
          <a:bodyPr/>
          <a:lstStyle/>
          <a:p>
            <a:endParaRPr lang="en-US"/>
          </a:p>
        </p:txBody>
      </p:sp>
      <p:pic>
        <p:nvPicPr>
          <p:cNvPr id="4" name="Content Placeholder 3" descr="A screenshot of a computer&#10;&#10;AI-generated content may be incorrect.">
            <a:extLst>
              <a:ext uri="{FF2B5EF4-FFF2-40B4-BE49-F238E27FC236}">
                <a16:creationId xmlns:a16="http://schemas.microsoft.com/office/drawing/2014/main" id="{588B3E21-3734-76DD-600F-F2D1A705E492}"/>
              </a:ext>
            </a:extLst>
          </p:cNvPr>
          <p:cNvPicPr>
            <a:picLocks noGrp="1" noChangeAspect="1"/>
          </p:cNvPicPr>
          <p:nvPr>
            <p:ph idx="1"/>
          </p:nvPr>
        </p:nvPicPr>
        <p:blipFill>
          <a:blip r:embed="rId2"/>
          <a:srcRect l="11848" t="34029" r="42654" b="25433"/>
          <a:stretch/>
        </p:blipFill>
        <p:spPr>
          <a:xfrm>
            <a:off x="184952" y="139366"/>
            <a:ext cx="11819255" cy="6582702"/>
          </a:xfrm>
        </p:spPr>
      </p:pic>
    </p:spTree>
    <p:extLst>
      <p:ext uri="{BB962C8B-B14F-4D97-AF65-F5344CB8AC3E}">
        <p14:creationId xmlns:p14="http://schemas.microsoft.com/office/powerpoint/2010/main" val="24627832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computer&#10;&#10;AI-generated content may be incorrect.">
            <a:extLst>
              <a:ext uri="{FF2B5EF4-FFF2-40B4-BE49-F238E27FC236}">
                <a16:creationId xmlns:a16="http://schemas.microsoft.com/office/drawing/2014/main" id="{BE933235-8FD8-DEF1-E409-130D5F8E0D40}"/>
              </a:ext>
            </a:extLst>
          </p:cNvPr>
          <p:cNvPicPr>
            <a:picLocks noGrp="1" noChangeAspect="1"/>
          </p:cNvPicPr>
          <p:nvPr>
            <p:ph idx="1"/>
          </p:nvPr>
        </p:nvPicPr>
        <p:blipFill>
          <a:blip r:embed="rId2"/>
          <a:srcRect l="11519" t="33147" r="43377" b="25588"/>
          <a:stretch/>
        </p:blipFill>
        <p:spPr>
          <a:xfrm>
            <a:off x="-332913" y="-248891"/>
            <a:ext cx="12735347" cy="7310726"/>
          </a:xfrm>
        </p:spPr>
      </p:pic>
    </p:spTree>
    <p:extLst>
      <p:ext uri="{BB962C8B-B14F-4D97-AF65-F5344CB8AC3E}">
        <p14:creationId xmlns:p14="http://schemas.microsoft.com/office/powerpoint/2010/main" val="26450084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11EC184-B3C6-9F0A-B089-313D23E683B0}"/>
              </a:ext>
            </a:extLst>
          </p:cNvPr>
          <p:cNvSpPr txBox="1"/>
          <p:nvPr/>
        </p:nvSpPr>
        <p:spPr>
          <a:xfrm>
            <a:off x="352148" y="551895"/>
            <a:ext cx="10984636"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a:t>Academy, A. and Simmance, C. (2018) 'Is skiing bad for the environment &amp; Why? (online). Available at: </a:t>
            </a:r>
            <a:r>
              <a:rPr lang="en-GB">
                <a:hlinkClick r:id="rId2"/>
              </a:rPr>
              <a:t>https://alltracksacademy.com/is-skiing-bad-for-the-environment/</a:t>
            </a:r>
            <a:r>
              <a:rPr lang="en-GB"/>
              <a:t>. (Accessed 24th March 2025).</a:t>
            </a:r>
          </a:p>
          <a:p>
            <a:pPr algn="just"/>
            <a:r>
              <a:rPr lang="en-GB"/>
              <a:t>Admin and Admin (2023) Eco-Friendly Skiing: Tips for sustainable resorts &amp; reducing impact. (</a:t>
            </a:r>
            <a:r>
              <a:rPr lang="en-GB">
                <a:hlinkClick r:id="rId3"/>
              </a:rPr>
              <a:t>O</a:t>
            </a:r>
            <a:r>
              <a:rPr lang="en-GB"/>
              <a:t>nline). Available at:</a:t>
            </a:r>
            <a:r>
              <a:rPr lang="en-GB">
                <a:hlinkClick r:id="rId3"/>
              </a:rPr>
              <a:t>https://www.alpinbus.com/sustainable-ski-travel-ecofriendly-ski-resorts-tips-for-responsible-skiing-reducing-your-environmental-impact/</a:t>
            </a:r>
            <a:r>
              <a:rPr lang="en-GB"/>
              <a:t>. (Accessed at 26</a:t>
            </a:r>
            <a:r>
              <a:rPr lang="en-GB" baseline="30000"/>
              <a:t>th</a:t>
            </a:r>
            <a:r>
              <a:rPr lang="en-GB"/>
              <a:t> March 2025)</a:t>
            </a:r>
          </a:p>
          <a:p>
            <a:pPr algn="just"/>
            <a:r>
              <a:rPr lang="en-GB"/>
              <a:t>Aish (2024) The environmental impacts of the skiing industry. (online). Available at: </a:t>
            </a:r>
            <a:r>
              <a:rPr lang="en-GB">
                <a:hlinkClick r:id="rId4"/>
              </a:rPr>
              <a:t>https://thestarfish.ca/journal/2024/01/the-environmental-impacts-of-the-skiing-industry</a:t>
            </a:r>
            <a:r>
              <a:rPr lang="en-GB"/>
              <a:t>. (Accessed 25th March 2025).</a:t>
            </a:r>
          </a:p>
          <a:p>
            <a:pPr algn="just"/>
            <a:r>
              <a:rPr lang="en-GB"/>
              <a:t>Alicia (2025) Sustainability | Embracing the slopes Sustainably: Eco-Friendly practices in European ski resorts | Snowcompare. (online) Available at: </a:t>
            </a:r>
            <a:r>
              <a:rPr lang="en-GB">
                <a:hlinkClick r:id="rId5"/>
              </a:rPr>
              <a:t>https://www.snowcompare.com/blog/2024/01/</a:t>
            </a:r>
            <a:r>
              <a:rPr lang="en-GB"/>
              <a:t> (Accessed 28</a:t>
            </a:r>
            <a:r>
              <a:rPr lang="en-GB" baseline="30000"/>
              <a:t>th</a:t>
            </a:r>
            <a:r>
              <a:rPr lang="en-GB"/>
              <a:t> March 2025)</a:t>
            </a:r>
          </a:p>
          <a:p>
            <a:pPr algn="just"/>
            <a:r>
              <a:rPr lang="en-GB"/>
              <a:t>Davies, H. (2024) Melting Mountains: The Paradox of Ski Resorts and Climate Change | ecollective. (Online). Available at: </a:t>
            </a:r>
            <a:r>
              <a:rPr lang="en-GB">
                <a:hlinkClick r:id="rId6"/>
              </a:rPr>
              <a:t>https://www.ecollectivecarbon.com/blog/melting-mountains-the-paradox-of-ski-resorts-and-climate-change</a:t>
            </a:r>
            <a:r>
              <a:rPr lang="en-GB"/>
              <a:t>. (Accessed 27</a:t>
            </a:r>
            <a:r>
              <a:rPr lang="en-GB" baseline="30000"/>
              <a:t>th</a:t>
            </a:r>
            <a:r>
              <a:rPr lang="en-GB"/>
              <a:t> March 2025)</a:t>
            </a:r>
          </a:p>
          <a:p>
            <a:pPr algn="just"/>
            <a:r>
              <a:rPr lang="en-GB"/>
              <a:t>Dr. Tobias Luthe et al. (2025) SUSTAINABILITY GUIDE FOR SKI RESORTS. Report, pp. 3–3. Available at:</a:t>
            </a:r>
            <a:r>
              <a:rPr lang="en-GB">
                <a:hlinkClick r:id="rId7"/>
              </a:rPr>
              <a:t>https://assets.fis-ski.com/f/252177/x/93a1eb34fa/sustainability_skiguide_final.pdf</a:t>
            </a:r>
            <a:r>
              <a:rPr lang="en-GB"/>
              <a:t>. </a:t>
            </a:r>
          </a:p>
          <a:p>
            <a:pPr algn="just"/>
            <a:r>
              <a:rPr lang="en-GB"/>
              <a:t>Edelmann, D. (2024) Swiss Federal Railways: Switzerland’s biggest provider of sustainable mobility. (online). Available at:  </a:t>
            </a:r>
            <a:r>
              <a:rPr lang="en-GB">
                <a:hlinkClick r:id="rId8"/>
              </a:rPr>
              <a:t>https://www.travelswitzerland.com/en/swiss-federal-railways-switzerlands-biggest-provider-of-sustainable-mobility/</a:t>
            </a:r>
            <a:r>
              <a:rPr lang="en-GB"/>
              <a:t>. (Accessed 27</a:t>
            </a:r>
            <a:r>
              <a:rPr lang="en-GB" baseline="30000"/>
              <a:t>th</a:t>
            </a:r>
            <a:r>
              <a:rPr lang="en-GB"/>
              <a:t> March 2025)</a:t>
            </a:r>
          </a:p>
          <a:p>
            <a:pPr algn="just"/>
            <a:r>
              <a:rPr lang="en-GB"/>
              <a:t>Gazta, K., (2018). Environmental impact of tourism. </a:t>
            </a:r>
            <a:r>
              <a:rPr lang="en-GB" i="1"/>
              <a:t>AGU International Journal of Professional Studies &amp; Research</a:t>
            </a:r>
            <a:r>
              <a:rPr lang="en-GB"/>
              <a:t>, 6(6), pp.7-17.</a:t>
            </a:r>
          </a:p>
          <a:p>
            <a:pPr algn="just"/>
            <a:r>
              <a:rPr lang="en-GB"/>
              <a:t>Katajamaa, I., (2023). Towards sustainable ski resort operations: case Saariselkä Ski &amp; Sport Resort Oy.</a:t>
            </a:r>
          </a:p>
        </p:txBody>
      </p:sp>
      <p:sp>
        <p:nvSpPr>
          <p:cNvPr id="6" name="TextBox 5">
            <a:extLst>
              <a:ext uri="{FF2B5EF4-FFF2-40B4-BE49-F238E27FC236}">
                <a16:creationId xmlns:a16="http://schemas.microsoft.com/office/drawing/2014/main" id="{AFF40844-7DFA-B599-7D2F-55D87AD7C159}"/>
              </a:ext>
            </a:extLst>
          </p:cNvPr>
          <p:cNvSpPr txBox="1"/>
          <p:nvPr/>
        </p:nvSpPr>
        <p:spPr>
          <a:xfrm>
            <a:off x="349137" y="182961"/>
            <a:ext cx="292187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dirty="0"/>
              <a:t>References</a:t>
            </a:r>
            <a:r>
              <a:rPr lang="en-US" sz="3200" b="1" dirty="0"/>
              <a:t>:</a:t>
            </a:r>
          </a:p>
        </p:txBody>
      </p:sp>
    </p:spTree>
    <p:extLst>
      <p:ext uri="{BB962C8B-B14F-4D97-AF65-F5344CB8AC3E}">
        <p14:creationId xmlns:p14="http://schemas.microsoft.com/office/powerpoint/2010/main" val="2653576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208351-0A91-8ADB-3DF7-42324399F416}"/>
              </a:ext>
            </a:extLst>
          </p:cNvPr>
          <p:cNvSpPr>
            <a:spLocks noGrp="1"/>
          </p:cNvSpPr>
          <p:nvPr>
            <p:ph idx="1"/>
          </p:nvPr>
        </p:nvSpPr>
        <p:spPr>
          <a:xfrm>
            <a:off x="-12577" y="649333"/>
            <a:ext cx="11610511" cy="5601609"/>
          </a:xfrm>
        </p:spPr>
        <p:txBody>
          <a:bodyPr vert="horz" lIns="91440" tIns="45720" rIns="91440" bIns="45720" rtlCol="0" anchor="t">
            <a:noAutofit/>
          </a:bodyPr>
          <a:lstStyle/>
          <a:p>
            <a:pPr algn="just"/>
            <a:r>
              <a:rPr lang="en-US" sz="1600" dirty="0"/>
              <a:t>Martin, I. (2022) 11 Ways Zermatt is Committed to Sustainability - Matterhorn Chalets. (Online). Available at: </a:t>
            </a:r>
            <a:r>
              <a:rPr lang="en-US" sz="1600" dirty="0">
                <a:hlinkClick r:id="rId2"/>
              </a:rPr>
              <a:t>https://www.matterhornchalets.com/2021/12/02/11-ways-zermatt-is-committed-to-sustainability/</a:t>
            </a:r>
            <a:r>
              <a:rPr lang="en-US" sz="1600" dirty="0"/>
              <a:t>. (Accessed 29</a:t>
            </a:r>
            <a:r>
              <a:rPr lang="en-US" sz="1600" baseline="30000" dirty="0"/>
              <a:t>th</a:t>
            </a:r>
            <a:r>
              <a:rPr lang="en-US" sz="1600" dirty="0"/>
              <a:t> March 2025)</a:t>
            </a:r>
            <a:endParaRPr lang="en-US" sz="1600" b="1"/>
          </a:p>
          <a:p>
            <a:pPr algn="just"/>
            <a:r>
              <a:rPr lang="en-US" sz="1600" dirty="0"/>
              <a:t>Molina, A. and Rajagopal, N. (2023) 'People, planet, and profit: crossing the triple bottom line,' in </a:t>
            </a:r>
            <a:r>
              <a:rPr lang="en-US" sz="1600" i="1" dirty="0"/>
              <a:t>Springer eBooks</a:t>
            </a:r>
            <a:r>
              <a:rPr lang="en-US" sz="1600" dirty="0"/>
              <a:t>, pp. 35–65.Availble at: </a:t>
            </a:r>
            <a:r>
              <a:rPr lang="en-US" sz="1600" dirty="0">
                <a:hlinkClick r:id="rId3"/>
              </a:rPr>
              <a:t>https://doi.org/10.1007/978-3-031-29156-2_2</a:t>
            </a:r>
            <a:r>
              <a:rPr lang="en-US" sz="1600" dirty="0"/>
              <a:t>.</a:t>
            </a:r>
          </a:p>
          <a:p>
            <a:pPr algn="just"/>
            <a:r>
              <a:rPr lang="en-US" sz="1600" dirty="0"/>
              <a:t>Parish, S. and Parish, S. (2023) Grindelwald is going green – how this Swiss ski resort </a:t>
            </a:r>
            <a:r>
              <a:rPr lang="en-US" sz="1600" err="1"/>
              <a:t>prioritises</a:t>
            </a:r>
            <a:r>
              <a:rPr lang="en-US" sz="1600" dirty="0"/>
              <a:t> sustainability. (online). Available at: </a:t>
            </a:r>
            <a:r>
              <a:rPr lang="en-US" sz="1600" dirty="0">
                <a:hlinkClick r:id="rId4"/>
              </a:rPr>
              <a:t>https://travelweekly.co.uk/destinations/green-skiing-switzerland-grindelwald</a:t>
            </a:r>
            <a:r>
              <a:rPr lang="en-US" sz="1600" dirty="0"/>
              <a:t>. (Accessed 29</a:t>
            </a:r>
            <a:r>
              <a:rPr lang="en-US" sz="1600" baseline="30000" dirty="0"/>
              <a:t>th</a:t>
            </a:r>
            <a:r>
              <a:rPr lang="en-US" sz="1600" dirty="0"/>
              <a:t> March 2025)</a:t>
            </a:r>
          </a:p>
          <a:p>
            <a:pPr algn="just"/>
            <a:r>
              <a:rPr lang="en-US" sz="1600" dirty="0"/>
              <a:t>Scott, D. et al. (2024) 'Climate Change and Ski Tourism Sustainability: An Integrated Model of the Adaptive Dynamics between Ski Area Operations and Skier Demand,' </a:t>
            </a:r>
            <a:r>
              <a:rPr lang="en-US" sz="1600" i="1" dirty="0"/>
              <a:t>Sustainability</a:t>
            </a:r>
            <a:r>
              <a:rPr lang="en-US" sz="1600" dirty="0"/>
              <a:t>, 12(24), p. 10617. Available at: </a:t>
            </a:r>
            <a:r>
              <a:rPr lang="en-US" sz="1600" dirty="0">
                <a:hlinkClick r:id="rId5"/>
              </a:rPr>
              <a:t>https://doi.org/10.3390/su122410617</a:t>
            </a:r>
            <a:r>
              <a:rPr lang="en-US" sz="1600" dirty="0"/>
              <a:t>.</a:t>
            </a:r>
          </a:p>
          <a:p>
            <a:pPr algn="just"/>
            <a:r>
              <a:rPr lang="en-US" sz="1600" dirty="0"/>
              <a:t>Steiger, R., Knowles, N., </a:t>
            </a:r>
            <a:r>
              <a:rPr lang="en-US" sz="1600" err="1"/>
              <a:t>Pöll</a:t>
            </a:r>
            <a:r>
              <a:rPr lang="en-US" sz="1600" dirty="0"/>
              <a:t>, K. and Rutty, M., (2024). Impacts of climate change on mountain tourism: A review. </a:t>
            </a:r>
            <a:r>
              <a:rPr lang="en-US" sz="1600" i="1" dirty="0"/>
              <a:t>Journal of Sustainable Tourism</a:t>
            </a:r>
            <a:r>
              <a:rPr lang="en-US" sz="1600" dirty="0"/>
              <a:t>, 32(9), pp.1984-2017.</a:t>
            </a:r>
          </a:p>
          <a:p>
            <a:pPr algn="just"/>
            <a:r>
              <a:rPr lang="en-US" sz="1600" dirty="0"/>
              <a:t>Stewart, E. (2016). The role of public transport in sustainable tourism. </a:t>
            </a:r>
            <a:r>
              <a:rPr lang="en-US" sz="1600" i="1" dirty="0"/>
              <a:t>Journal of Sustainable Tourism</a:t>
            </a:r>
            <a:r>
              <a:rPr lang="en-US" sz="1600" dirty="0"/>
              <a:t>, 24(8), 1140-1154.</a:t>
            </a:r>
          </a:p>
          <a:p>
            <a:pPr algn="just"/>
            <a:r>
              <a:rPr lang="en-US" sz="1600" dirty="0"/>
              <a:t>Symons, A. (2024) 'Snowball effect: Is artificial snow a long-term solution for ski resorts in a warming world?,' </a:t>
            </a:r>
            <a:r>
              <a:rPr lang="en-US" sz="1600" i="1" dirty="0"/>
              <a:t>Euronews</a:t>
            </a:r>
            <a:r>
              <a:rPr lang="en-US" sz="1600" dirty="0"/>
              <a:t>, 3 April. (online) Available at  </a:t>
            </a:r>
            <a:r>
              <a:rPr lang="en-US" sz="1600" dirty="0">
                <a:hlinkClick r:id="rId6"/>
              </a:rPr>
              <a:t>https://www.euronews.com/green/2024/04/03/snowball-effect-is-artificial-snow-a-long-term-solution-for-ski-resorts-in-a-warming-world</a:t>
            </a:r>
            <a:r>
              <a:rPr lang="en-US" sz="1600" dirty="0"/>
              <a:t>. (accessed 29</a:t>
            </a:r>
            <a:r>
              <a:rPr lang="en-US" sz="1600" baseline="30000" dirty="0"/>
              <a:t>th</a:t>
            </a:r>
            <a:r>
              <a:rPr lang="en-US" sz="1600" dirty="0"/>
              <a:t> March 2025)</a:t>
            </a:r>
          </a:p>
          <a:p>
            <a:pPr algn="just"/>
            <a:r>
              <a:rPr lang="en-US" sz="1600" dirty="0"/>
              <a:t>Transport for London. (2020). Transport &amp; environment.  (Online) Available at: </a:t>
            </a:r>
            <a:r>
              <a:rPr lang="en-US" sz="1600" dirty="0">
                <a:hlinkClick r:id="rId7"/>
              </a:rPr>
              <a:t>https://tfl.gov.uk</a:t>
            </a:r>
            <a:r>
              <a:rPr lang="en-US" sz="1600" dirty="0"/>
              <a:t>. (Accessed 29</a:t>
            </a:r>
            <a:r>
              <a:rPr lang="en-US" sz="1600" baseline="30000" dirty="0"/>
              <a:t>th</a:t>
            </a:r>
            <a:r>
              <a:rPr lang="en-US" sz="1600" dirty="0"/>
              <a:t> March 2025)</a:t>
            </a:r>
          </a:p>
          <a:p>
            <a:pPr algn="just"/>
            <a:r>
              <a:rPr lang="en-US" sz="1600" err="1"/>
              <a:t>Ukpanah</a:t>
            </a:r>
            <a:r>
              <a:rPr lang="en-US" sz="1600" dirty="0"/>
              <a:t>, I. (2024). 9 World-Famous Ski Resorts Facing Closure by 2050. (online) </a:t>
            </a:r>
            <a:r>
              <a:rPr lang="en-US" sz="1600" i="1" dirty="0"/>
              <a:t>GreenMatch.co.uk</a:t>
            </a:r>
            <a:r>
              <a:rPr lang="en-US" sz="1600" dirty="0"/>
              <a:t>. Available at: </a:t>
            </a:r>
            <a:r>
              <a:rPr lang="en-US" sz="1600" dirty="0">
                <a:hlinkClick r:id="rId8"/>
              </a:rPr>
              <a:t>https://www.greenmatch.co.uk/blog/world-famous-ski-resorts</a:t>
            </a:r>
            <a:r>
              <a:rPr lang="en-US" sz="1600" dirty="0"/>
              <a:t>. (</a:t>
            </a:r>
            <a:r>
              <a:rPr lang="en-US" sz="1600" err="1"/>
              <a:t>Accesed</a:t>
            </a:r>
            <a:r>
              <a:rPr lang="en-US" sz="1600" dirty="0"/>
              <a:t> 25</a:t>
            </a:r>
            <a:r>
              <a:rPr lang="en-US" sz="1600" baseline="30000" dirty="0"/>
              <a:t>th</a:t>
            </a:r>
            <a:r>
              <a:rPr lang="en-US" sz="1600" dirty="0"/>
              <a:t> March 2025)</a:t>
            </a:r>
          </a:p>
          <a:p>
            <a:pPr algn="just"/>
            <a:r>
              <a:rPr lang="en-US" sz="1600" dirty="0"/>
              <a:t>Van </a:t>
            </a:r>
            <a:r>
              <a:rPr lang="en-US" sz="1600" dirty="0" err="1"/>
              <a:t>Vlem</a:t>
            </a:r>
            <a:r>
              <a:rPr lang="en-US" sz="1600" dirty="0"/>
              <a:t>, S., 2024. Investment strategies for the ski resorts.</a:t>
            </a:r>
          </a:p>
          <a:p>
            <a:endParaRPr lang="en-US" b="1" dirty="0"/>
          </a:p>
        </p:txBody>
      </p:sp>
    </p:spTree>
    <p:extLst>
      <p:ext uri="{BB962C8B-B14F-4D97-AF65-F5344CB8AC3E}">
        <p14:creationId xmlns:p14="http://schemas.microsoft.com/office/powerpoint/2010/main" val="24922843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 Sustainable  Practices that will be implemented at Alphine Haven Operations</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125</cp:revision>
  <dcterms:created xsi:type="dcterms:W3CDTF">2025-04-02T00:44:10Z</dcterms:created>
  <dcterms:modified xsi:type="dcterms:W3CDTF">2025-04-02T10:24:06Z</dcterms:modified>
</cp:coreProperties>
</file>