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63" r:id="rId3"/>
    <p:sldId id="273" r:id="rId4"/>
    <p:sldId id="272" r:id="rId5"/>
    <p:sldId id="257" r:id="rId6"/>
    <p:sldId id="258" r:id="rId7"/>
    <p:sldId id="264" r:id="rId8"/>
    <p:sldId id="267" r:id="rId9"/>
    <p:sldId id="268" r:id="rId10"/>
    <p:sldId id="274" r:id="rId11"/>
    <p:sldId id="269" r:id="rId12"/>
    <p:sldId id="275" r:id="rId13"/>
    <p:sldId id="26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67" d="100"/>
          <a:sy n="67" d="100"/>
        </p:scale>
        <p:origin x="102"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5C6854-5E2C-4E09-95F1-E9B75E6118AC}"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4164330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5C6854-5E2C-4E09-95F1-E9B75E6118AC}"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1725392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5C6854-5E2C-4E09-95F1-E9B75E6118AC}"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355455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2083018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5C6854-5E2C-4E09-95F1-E9B75E6118AC}" type="datetimeFigureOut">
              <a:rPr lang="en-GB" smtClean="0"/>
              <a:t>09/05/2019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1895922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5C6854-5E2C-4E09-95F1-E9B75E6118AC}" type="datetimeFigureOut">
              <a:rPr lang="en-GB" smtClean="0"/>
              <a:t>09/05/2019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1797671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B5C6854-5E2C-4E09-95F1-E9B75E6118AC}" type="datetimeFigureOut">
              <a:rPr lang="en-GB" smtClean="0"/>
              <a:t>09/05/2019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1166784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2065689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2286785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660892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1731834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80281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3428355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B5C6854-5E2C-4E09-95F1-E9B75E6118AC}" type="datetimeFigureOut">
              <a:rPr lang="en-GB" smtClean="0"/>
              <a:t>09/05/2019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34495514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B5C6854-5E2C-4E09-95F1-E9B75E6118AC}" type="datetimeFigureOut">
              <a:rPr lang="en-GB" smtClean="0"/>
              <a:t>09/05/2019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28224876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5C6854-5E2C-4E09-95F1-E9B75E6118AC}"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3853734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5C6854-5E2C-4E09-95F1-E9B75E6118AC}"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28147957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5C6854-5E2C-4E09-95F1-E9B75E6118AC}"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2147935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B5C6854-5E2C-4E09-95F1-E9B75E6118AC}" type="datetimeFigureOut">
              <a:rPr lang="en-GB" smtClean="0"/>
              <a:t>09/05/2019</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1FC9C016-2D6C-40DA-87A1-AE60BBEA7181}" type="slidenum">
              <a:rPr lang="en-GB" smtClean="0"/>
              <a:t>‹#›</a:t>
            </a:fld>
            <a:endParaRPr lang="en-GB"/>
          </a:p>
        </p:txBody>
      </p:sp>
    </p:spTree>
    <p:extLst>
      <p:ext uri="{BB962C8B-B14F-4D97-AF65-F5344CB8AC3E}">
        <p14:creationId xmlns:p14="http://schemas.microsoft.com/office/powerpoint/2010/main" val="95271806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 id="2147483754" r:id="rId17"/>
    <p:sldLayoutId id="214748375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7201CA9-F9B5-47A9-B56C-6D25859949D8}"/>
              </a:ext>
            </a:extLst>
          </p:cNvPr>
          <p:cNvSpPr/>
          <p:nvPr/>
        </p:nvSpPr>
        <p:spPr>
          <a:xfrm>
            <a:off x="322227" y="608507"/>
            <a:ext cx="8432101" cy="5940088"/>
          </a:xfrm>
          <a:prstGeom prst="rect">
            <a:avLst/>
          </a:prstGeom>
        </p:spPr>
        <p:txBody>
          <a:bodyPr wrap="square">
            <a:spAutoFit/>
          </a:bodyPr>
          <a:lstStyle/>
          <a:p>
            <a:r>
              <a:rPr lang="en-GB" sz="2000" u="sng" dirty="0">
                <a:latin typeface="Arial" panose="020B0604020202020204" pitchFamily="34" charset="0"/>
                <a:cs typeface="Arial" panose="020B0604020202020204" pitchFamily="34" charset="0"/>
              </a:rPr>
              <a:t>Introduction</a:t>
            </a:r>
          </a:p>
          <a:p>
            <a:r>
              <a:rPr lang="en-GB" dirty="0">
                <a:latin typeface="Arial" panose="020B0604020202020204" pitchFamily="34" charset="0"/>
                <a:cs typeface="Arial" panose="020B0604020202020204" pitchFamily="34" charset="0"/>
              </a:rPr>
              <a:t>The research this study looked at was to see if consumers attitude towards a celebrity means they are more likely to buy a product endorsed by a celebrity. This study was based on previous research like Alsmadi (2006) The Power of Celebrity Endorsement in Brand Choice Behaviour and research by Freire, Quevedo-Silva, Senise, Scrivano, (2018) and  The effectiveness of celebrity endorsement in aspiring new celebrities: Examining the effects of brand, congruence, charisma and overexposure. Celebrity endorsement is when a well known person, who is popular with the public and are Celebrities that are seen to be a role model to the public (McCracken, 1989), normally these can be models, athletes or famous actors (Friedman and Friedman, 1979). Companies have gradually increased in investing in the use of celebrities during advertising , this is to try and persuade consumers to buy their product (McNamara, 2009). Using a celebrity as the “face” of the product is a common practice especially for bigger firms like L'Oréal. marketers and advertisers may possibly be prepared to pay millions of pounds on celebrity athlete endorsement to expand their promotional strategies to associate their product images with their chosen athlete endorser (Jones &amp; Schumann, 2000). Kim Kardashian is reportedly paid £500,000 to post just one photo endorsing a product on Instagram. So does a celebrity have a influence in a product we buy and what do companies look for in a celebrity to endorse their products?</a:t>
            </a:r>
          </a:p>
        </p:txBody>
      </p:sp>
      <p:pic>
        <p:nvPicPr>
          <p:cNvPr id="8" name="Picture 7">
            <a:extLst>
              <a:ext uri="{FF2B5EF4-FFF2-40B4-BE49-F238E27FC236}">
                <a16:creationId xmlns:a16="http://schemas.microsoft.com/office/drawing/2014/main" id="{420C1954-7151-4CB2-90E6-15077784473D}"/>
              </a:ext>
            </a:extLst>
          </p:cNvPr>
          <p:cNvPicPr>
            <a:picLocks noChangeAspect="1"/>
          </p:cNvPicPr>
          <p:nvPr/>
        </p:nvPicPr>
        <p:blipFill>
          <a:blip r:embed="rId2"/>
          <a:stretch>
            <a:fillRect/>
          </a:stretch>
        </p:blipFill>
        <p:spPr>
          <a:xfrm>
            <a:off x="8754328" y="1005099"/>
            <a:ext cx="3043972" cy="5146905"/>
          </a:xfrm>
          <a:prstGeom prst="rect">
            <a:avLst/>
          </a:prstGeom>
        </p:spPr>
      </p:pic>
    </p:spTree>
    <p:extLst>
      <p:ext uri="{BB962C8B-B14F-4D97-AF65-F5344CB8AC3E}">
        <p14:creationId xmlns:p14="http://schemas.microsoft.com/office/powerpoint/2010/main" val="347529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B7BA53-BB29-4B40-B34A-E27D22D6DD5B}"/>
              </a:ext>
            </a:extLst>
          </p:cNvPr>
          <p:cNvSpPr/>
          <p:nvPr/>
        </p:nvSpPr>
        <p:spPr>
          <a:xfrm>
            <a:off x="784860" y="495301"/>
            <a:ext cx="10187940" cy="5940088"/>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Companies want celebrities that are attractive, likable and who consumers can trust.</a:t>
            </a:r>
          </a:p>
          <a:p>
            <a:r>
              <a:rPr lang="en-GB" sz="2000" dirty="0">
                <a:latin typeface="Arial" panose="020B0604020202020204" pitchFamily="34" charset="0"/>
                <a:cs typeface="Arial" panose="020B0604020202020204" pitchFamily="34" charset="0"/>
              </a:rPr>
              <a:t>Celebrity endorsement is commonly used during advertisements on the idea that endorsers have a very important role in persuasive communications (Agrawal &amp; Kamakura, 1995; Atkin &amp; Block, 1983; Till &amp; Shimp, 1998; Tripp et al, 1994). </a:t>
            </a:r>
          </a:p>
          <a:p>
            <a:r>
              <a:rPr lang="en-GB" sz="2000" dirty="0">
                <a:latin typeface="Arial" panose="020B0604020202020204" pitchFamily="34" charset="0"/>
                <a:cs typeface="Arial" panose="020B0604020202020204" pitchFamily="34" charset="0"/>
              </a:rPr>
              <a:t>Celebrity endorsements are also used when it comes to launching new products, strengthen a brand image or trying to move on from a previous brand image (Erdogan et al, 2001 &amp; Ohanian, 1991).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To choose which celebrity to be endorsers is a hard </a:t>
            </a:r>
          </a:p>
          <a:p>
            <a:r>
              <a:rPr lang="en-GB" sz="2000" dirty="0">
                <a:latin typeface="Arial" panose="020B0604020202020204" pitchFamily="34" charset="0"/>
                <a:cs typeface="Arial" panose="020B0604020202020204" pitchFamily="34" charset="0"/>
              </a:rPr>
              <a:t>choose to make, several researches have attempted </a:t>
            </a:r>
          </a:p>
          <a:p>
            <a:r>
              <a:rPr lang="en-GB" sz="2000" dirty="0">
                <a:latin typeface="Arial" panose="020B0604020202020204" pitchFamily="34" charset="0"/>
                <a:cs typeface="Arial" panose="020B0604020202020204" pitchFamily="34" charset="0"/>
              </a:rPr>
              <a:t>to form models when it comes to selecting the right </a:t>
            </a:r>
          </a:p>
          <a:p>
            <a:r>
              <a:rPr lang="en-GB" sz="2000" dirty="0">
                <a:latin typeface="Arial" panose="020B0604020202020204" pitchFamily="34" charset="0"/>
                <a:cs typeface="Arial" panose="020B0604020202020204" pitchFamily="34" charset="0"/>
              </a:rPr>
              <a:t>celebrity endorsers for the right brands.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There are several models that have been created The source credibility model (Hovland et al, 1953), the meaning transfer model (McCracken, 1989), the source attractiveness model (McGuire, 1985) and finally the product match up hypothesis (Forkan, 1980; Kamins, 1989, 1990),. </a:t>
            </a:r>
          </a:p>
          <a:p>
            <a:endParaRPr lang="en-GB" sz="2000" dirty="0">
              <a:solidFill>
                <a:srgbClr val="FF0000"/>
              </a:solidFill>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 are now going to look at the current research and results.</a:t>
            </a:r>
          </a:p>
        </p:txBody>
      </p:sp>
      <p:pic>
        <p:nvPicPr>
          <p:cNvPr id="3" name="Picture 2">
            <a:extLst>
              <a:ext uri="{FF2B5EF4-FFF2-40B4-BE49-F238E27FC236}">
                <a16:creationId xmlns:a16="http://schemas.microsoft.com/office/drawing/2014/main" id="{C5645810-3FAC-44EB-86E2-27A891F8BAC3}"/>
              </a:ext>
            </a:extLst>
          </p:cNvPr>
          <p:cNvPicPr>
            <a:picLocks noChangeAspect="1"/>
          </p:cNvPicPr>
          <p:nvPr/>
        </p:nvPicPr>
        <p:blipFill>
          <a:blip r:embed="rId2"/>
          <a:stretch>
            <a:fillRect/>
          </a:stretch>
        </p:blipFill>
        <p:spPr>
          <a:xfrm>
            <a:off x="7276603" y="2829732"/>
            <a:ext cx="3840813" cy="1579001"/>
          </a:xfrm>
          <a:prstGeom prst="rect">
            <a:avLst/>
          </a:prstGeom>
        </p:spPr>
      </p:pic>
    </p:spTree>
    <p:extLst>
      <p:ext uri="{BB962C8B-B14F-4D97-AF65-F5344CB8AC3E}">
        <p14:creationId xmlns:p14="http://schemas.microsoft.com/office/powerpoint/2010/main" val="2021142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71116E-985F-4E9F-921D-3C29147E4A7E}"/>
              </a:ext>
            </a:extLst>
          </p:cNvPr>
          <p:cNvSpPr/>
          <p:nvPr/>
        </p:nvSpPr>
        <p:spPr>
          <a:xfrm>
            <a:off x="708660" y="937260"/>
            <a:ext cx="11041380" cy="4062651"/>
          </a:xfrm>
          <a:prstGeom prst="rect">
            <a:avLst/>
          </a:prstGeom>
        </p:spPr>
        <p:txBody>
          <a:bodyPr wrap="square">
            <a:spAutoFit/>
          </a:bodyPr>
          <a:lstStyle/>
          <a:p>
            <a:r>
              <a:rPr lang="en-GB" dirty="0"/>
              <a:t> </a:t>
            </a:r>
            <a:r>
              <a:rPr lang="en-GB" sz="2400" dirty="0">
                <a:latin typeface="Arial" panose="020B0604020202020204" pitchFamily="34" charset="0"/>
                <a:cs typeface="Arial" panose="020B0604020202020204" pitchFamily="34" charset="0"/>
              </a:rPr>
              <a:t>The source credibility model (Hovland and Weiss, 1951-1952; Hovland, Jani, and Kelley, 1953) is built on that the effectiveness of the message varies on the level in which the consumer thinks the endorser is trustworthy and has expertise in the product (Hovland et al.,, 1953; Hovland and Weiss, 1951; Ohanian, 1991). (Erdogan, 1999) states that if we believe the endorser to be credible then it can have a influence our attitude, beliefs and opinions this is because of a process called “internalization”. The 2 main ones are expertness  which is how the consumer see how much knowledge or experience with the product. Trustworthiness e.g. how the consumer sees the endorser as honest and are seen as believable and dependable (Shrimp,1997). </a:t>
            </a:r>
          </a:p>
          <a:p>
            <a:endParaRPr lang="en-GB" dirty="0"/>
          </a:p>
        </p:txBody>
      </p:sp>
      <p:sp>
        <p:nvSpPr>
          <p:cNvPr id="3" name="Rectangle 2">
            <a:extLst>
              <a:ext uri="{FF2B5EF4-FFF2-40B4-BE49-F238E27FC236}">
                <a16:creationId xmlns:a16="http://schemas.microsoft.com/office/drawing/2014/main" id="{13DF39DE-D365-43F7-82A9-1910D2F068B0}"/>
              </a:ext>
            </a:extLst>
          </p:cNvPr>
          <p:cNvSpPr/>
          <p:nvPr/>
        </p:nvSpPr>
        <p:spPr>
          <a:xfrm>
            <a:off x="2772857" y="5964674"/>
            <a:ext cx="5823325" cy="369332"/>
          </a:xfrm>
          <a:prstGeom prst="rect">
            <a:avLst/>
          </a:prstGeom>
        </p:spPr>
        <p:txBody>
          <a:bodyPr wrap="none">
            <a:spAutoFit/>
          </a:bodyPr>
          <a:lstStyle/>
          <a:p>
            <a:r>
              <a:rPr lang="en-GB" dirty="0"/>
              <a:t>We are now going to look at the current research and results.</a:t>
            </a:r>
          </a:p>
        </p:txBody>
      </p:sp>
    </p:spTree>
    <p:extLst>
      <p:ext uri="{BB962C8B-B14F-4D97-AF65-F5344CB8AC3E}">
        <p14:creationId xmlns:p14="http://schemas.microsoft.com/office/powerpoint/2010/main" val="3014318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82508D-39BB-4147-855B-58F2E78CFE27}"/>
              </a:ext>
            </a:extLst>
          </p:cNvPr>
          <p:cNvSpPr/>
          <p:nvPr/>
        </p:nvSpPr>
        <p:spPr>
          <a:xfrm>
            <a:off x="2324100" y="1145738"/>
            <a:ext cx="6858000" cy="4955203"/>
          </a:xfrm>
          <a:prstGeom prst="rect">
            <a:avLst/>
          </a:prstGeom>
        </p:spPr>
        <p:txBody>
          <a:bodyPr wrap="square">
            <a:spAutoFit/>
          </a:bodyPr>
          <a:lstStyle/>
          <a:p>
            <a:r>
              <a:rPr lang="en-GB" sz="2800" u="sng" dirty="0">
                <a:latin typeface="Arial" panose="020B0604020202020204" pitchFamily="34" charset="0"/>
                <a:cs typeface="Arial" panose="020B0604020202020204" pitchFamily="34" charset="0"/>
              </a:rPr>
              <a:t>Aim</a:t>
            </a:r>
          </a:p>
          <a:p>
            <a:r>
              <a:rPr lang="en-GB" sz="2800" dirty="0">
                <a:latin typeface="Arial" panose="020B0604020202020204" pitchFamily="34" charset="0"/>
                <a:cs typeface="Arial" panose="020B0604020202020204" pitchFamily="34" charset="0"/>
              </a:rPr>
              <a:t>The aim of this study was to examine if celebrity endorsement influences the consumers attitude to the choice of brand they use.</a:t>
            </a:r>
          </a:p>
          <a:p>
            <a:endParaRPr lang="en-GB" sz="2800" dirty="0">
              <a:latin typeface="Arial" panose="020B0604020202020204" pitchFamily="34" charset="0"/>
              <a:cs typeface="Arial" panose="020B0604020202020204" pitchFamily="34" charset="0"/>
            </a:endParaRPr>
          </a:p>
          <a:p>
            <a:r>
              <a:rPr lang="en-GB" sz="2800" u="sng" dirty="0">
                <a:latin typeface="Arial" panose="020B0604020202020204" pitchFamily="34" charset="0"/>
                <a:cs typeface="Arial" panose="020B0604020202020204" pitchFamily="34" charset="0"/>
              </a:rPr>
              <a:t>Hypothesis </a:t>
            </a:r>
          </a:p>
          <a:p>
            <a:r>
              <a:rPr lang="en-GB" sz="2800" dirty="0">
                <a:latin typeface="Arial" panose="020B0604020202020204" pitchFamily="34" charset="0"/>
                <a:cs typeface="Arial" panose="020B0604020202020204" pitchFamily="34" charset="0"/>
              </a:rPr>
              <a:t>Consumers who have a better attitude towards a celebrity are more likely to buy a product endorsed by the celebrity.</a:t>
            </a:r>
          </a:p>
          <a:p>
            <a:endParaRPr lang="en-GB" dirty="0"/>
          </a:p>
          <a:p>
            <a:endParaRPr lang="en-GB" dirty="0"/>
          </a:p>
        </p:txBody>
      </p:sp>
    </p:spTree>
    <p:extLst>
      <p:ext uri="{BB962C8B-B14F-4D97-AF65-F5344CB8AC3E}">
        <p14:creationId xmlns:p14="http://schemas.microsoft.com/office/powerpoint/2010/main" val="1471179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A476F82-672F-4AD6-9869-4B6D24BAD790}"/>
              </a:ext>
            </a:extLst>
          </p:cNvPr>
          <p:cNvSpPr/>
          <p:nvPr/>
        </p:nvSpPr>
        <p:spPr>
          <a:xfrm>
            <a:off x="417444" y="202959"/>
            <a:ext cx="11052312" cy="7294305"/>
          </a:xfrm>
          <a:prstGeom prst="rect">
            <a:avLst/>
          </a:prstGeom>
        </p:spPr>
        <p:txBody>
          <a:bodyPr wrap="square">
            <a:spAutoFit/>
          </a:bodyPr>
          <a:lstStyle/>
          <a:p>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rPr>
              <a:t> Methodology</a:t>
            </a:r>
          </a:p>
          <a:p>
            <a:r>
              <a:rPr lang="en-GB" u="sng" dirty="0">
                <a:latin typeface="Arial" panose="020B0604020202020204" pitchFamily="34" charset="0"/>
                <a:cs typeface="Arial" panose="020B0604020202020204" pitchFamily="34" charset="0"/>
              </a:rPr>
              <a:t>Participants</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There was a total of 31 participants. There were 3 males and 28  females. The age ranged from 18-36 years old. Most participants were randomly selected as the link was shared on social media, where participants were redirected to the questionnaire. Some were selected and were emailed a link which redirected them to the questionnaire on kwik survey.</a:t>
            </a:r>
          </a:p>
          <a:p>
            <a:r>
              <a:rPr lang="en-GB" u="sng" dirty="0">
                <a:latin typeface="Arial" panose="020B0604020202020204" pitchFamily="34" charset="0"/>
                <a:cs typeface="Arial" panose="020B0604020202020204" pitchFamily="34" charset="0"/>
              </a:rPr>
              <a:t>Materials</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 questionnaire used was Alsmadi (2006) the English version it was validated through a pilot study, which included academics, specialists and, advertising practitioners. The reliability of the measuring instrument was evaluated by Cronbach Alpha analysis. The test output of reliability analysis revealed a correlation value of (α = 0.84). They were asked to complete a questionnaire of 11 questions, the 11 questions are split into 3 sections.</a:t>
            </a:r>
          </a:p>
          <a:p>
            <a:r>
              <a:rPr lang="en-GB" dirty="0">
                <a:latin typeface="Arial" panose="020B0604020202020204" pitchFamily="34" charset="0"/>
                <a:cs typeface="Arial" panose="020B0604020202020204" pitchFamily="34" charset="0"/>
              </a:rPr>
              <a:t>Section 1) Attraction of CBTA (celebrity-based television Advertising) e.g. Television advertising, which uses celebrities, attracts my attraction?</a:t>
            </a:r>
          </a:p>
          <a:p>
            <a:r>
              <a:rPr lang="en-GB" dirty="0">
                <a:latin typeface="Arial" panose="020B0604020202020204" pitchFamily="34" charset="0"/>
                <a:cs typeface="Arial" panose="020B0604020202020204" pitchFamily="34" charset="0"/>
              </a:rPr>
              <a:t>Section 2) Influence of CBTA (celebrity-based television Advertising) on consumers' brand choice behaviour e.g. CBTA helps me make the buying decision?</a:t>
            </a:r>
          </a:p>
          <a:p>
            <a:r>
              <a:rPr lang="en-GB" dirty="0">
                <a:latin typeface="Arial" panose="020B0604020202020204" pitchFamily="34" charset="0"/>
                <a:cs typeface="Arial" panose="020B0604020202020204" pitchFamily="34" charset="0"/>
              </a:rPr>
              <a:t>Section 3) Celebrity-product match up e.g. The character of a celebrity influences the image of the endorsed brand.</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 five-point Likert scale was used for measurement. The scale consisted of five answers 1) strongly disagree -5) strongly agree (A=strongly disagree, B=disagree, C=neutral, D=agree and, E=strongly agree). The measurement logic was based on the fact that the higher the attitude mean score the more positive the attitude, and vice versa.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4084097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91D7CA-5884-4220-BED9-59926D84B11E}"/>
              </a:ext>
            </a:extLst>
          </p:cNvPr>
          <p:cNvSpPr/>
          <p:nvPr/>
        </p:nvSpPr>
        <p:spPr>
          <a:xfrm>
            <a:off x="138595" y="209620"/>
            <a:ext cx="11158331" cy="8279190"/>
          </a:xfrm>
          <a:prstGeom prst="rect">
            <a:avLst/>
          </a:prstGeom>
        </p:spPr>
        <p:txBody>
          <a:bodyPr wrap="square">
            <a:spAutoFit/>
          </a:bodyPr>
          <a:lstStyle/>
          <a:p>
            <a:r>
              <a:rPr lang="en-GB" sz="1600" dirty="0"/>
              <a:t> </a:t>
            </a:r>
            <a:r>
              <a:rPr lang="en-GB" sz="1600" b="1" u="sng" dirty="0"/>
              <a:t>Results</a:t>
            </a:r>
          </a:p>
          <a:p>
            <a:r>
              <a:rPr lang="en-GB" sz="1600" u="sng" dirty="0"/>
              <a:t>Age</a:t>
            </a:r>
          </a:p>
          <a:p>
            <a:pPr marL="285750" indent="-285750">
              <a:buFont typeface="Arial" panose="020B0604020202020204" pitchFamily="34" charset="0"/>
              <a:buChar char="•"/>
            </a:pPr>
            <a:r>
              <a:rPr lang="en-GB" sz="1600" dirty="0"/>
              <a:t>18-36 years old </a:t>
            </a:r>
          </a:p>
          <a:p>
            <a:r>
              <a:rPr lang="en-GB" sz="1600" u="sng" dirty="0"/>
              <a:t>Sex​</a:t>
            </a:r>
          </a:p>
          <a:p>
            <a:pPr marL="285750" indent="-285750">
              <a:buFont typeface="Arial" panose="020B0604020202020204" pitchFamily="34" charset="0"/>
              <a:buChar char="•"/>
            </a:pPr>
            <a:r>
              <a:rPr lang="en-GB" sz="1600" dirty="0"/>
              <a:t>Female - 93% </a:t>
            </a:r>
          </a:p>
          <a:p>
            <a:pPr marL="285750" indent="-285750">
              <a:buFont typeface="Arial" panose="020B0604020202020204" pitchFamily="34" charset="0"/>
              <a:buChar char="•"/>
            </a:pPr>
            <a:r>
              <a:rPr lang="en-GB" sz="1600" dirty="0"/>
              <a:t>Male - 7%</a:t>
            </a:r>
          </a:p>
          <a:p>
            <a:r>
              <a:rPr lang="en-GB" sz="1600" dirty="0"/>
              <a:t>Standard Deviation-12.5</a:t>
            </a:r>
          </a:p>
          <a:p>
            <a:endParaRPr lang="en-GB" sz="1600" dirty="0"/>
          </a:p>
          <a:p>
            <a:r>
              <a:rPr lang="en-GB" sz="1600" dirty="0"/>
              <a:t>When asked if Television advertising, which uses celebrities, attracts their attention.</a:t>
            </a:r>
          </a:p>
          <a:p>
            <a:pPr marL="285750" indent="-285750">
              <a:buFont typeface="Arial" panose="020B0604020202020204" pitchFamily="34" charset="0"/>
              <a:buChar char="•"/>
            </a:pPr>
            <a:r>
              <a:rPr lang="en-GB" sz="1600" dirty="0"/>
              <a:t>7% - Disagree</a:t>
            </a:r>
          </a:p>
          <a:p>
            <a:pPr marL="285750" indent="-285750">
              <a:buFont typeface="Arial" panose="020B0604020202020204" pitchFamily="34" charset="0"/>
              <a:buChar char="•"/>
            </a:pPr>
            <a:r>
              <a:rPr lang="en-GB" sz="1600" dirty="0"/>
              <a:t>20% - Neutral</a:t>
            </a:r>
          </a:p>
          <a:p>
            <a:pPr marL="285750" indent="-285750">
              <a:buFont typeface="Arial" panose="020B0604020202020204" pitchFamily="34" charset="0"/>
              <a:buChar char="•"/>
            </a:pPr>
            <a:r>
              <a:rPr lang="en-GB" sz="1600" dirty="0"/>
              <a:t>60% - Agree</a:t>
            </a:r>
          </a:p>
          <a:p>
            <a:pPr marL="285750" indent="-285750">
              <a:buFont typeface="Arial" panose="020B0604020202020204" pitchFamily="34" charset="0"/>
              <a:buChar char="•"/>
            </a:pPr>
            <a:r>
              <a:rPr lang="en-GB" sz="1600" dirty="0"/>
              <a:t>13% - Strongly Agree</a:t>
            </a:r>
          </a:p>
          <a:p>
            <a:r>
              <a:rPr lang="en-GB" sz="1600" dirty="0"/>
              <a:t>The Standard Deviation was 6.32</a:t>
            </a:r>
          </a:p>
          <a:p>
            <a:endParaRPr lang="en-GB" sz="1600" dirty="0"/>
          </a:p>
          <a:p>
            <a:r>
              <a:rPr lang="en-GB" sz="1600" dirty="0"/>
              <a:t>When asked if Television advertising, which uses celebrities, is popular to me</a:t>
            </a:r>
          </a:p>
          <a:p>
            <a:pPr marL="285750" indent="-285750">
              <a:buFont typeface="Arial" panose="020B0604020202020204" pitchFamily="34" charset="0"/>
              <a:buChar char="•"/>
            </a:pPr>
            <a:r>
              <a:rPr lang="en-GB" sz="1600" dirty="0"/>
              <a:t>0% - Strongly Disagree</a:t>
            </a:r>
          </a:p>
          <a:p>
            <a:pPr marL="285750" indent="-285750">
              <a:buFont typeface="Arial" panose="020B0604020202020204" pitchFamily="34" charset="0"/>
              <a:buChar char="•"/>
            </a:pPr>
            <a:r>
              <a:rPr lang="en-GB" sz="1600" dirty="0"/>
              <a:t>10% - Disagree</a:t>
            </a:r>
          </a:p>
          <a:p>
            <a:pPr marL="285750" indent="-285750">
              <a:buFont typeface="Arial" panose="020B0604020202020204" pitchFamily="34" charset="0"/>
              <a:buChar char="•"/>
            </a:pPr>
            <a:r>
              <a:rPr lang="en-GB" sz="1600" dirty="0"/>
              <a:t>17% -Neutral</a:t>
            </a:r>
          </a:p>
          <a:p>
            <a:pPr marL="285750" indent="-285750">
              <a:buFont typeface="Arial" panose="020B0604020202020204" pitchFamily="34" charset="0"/>
              <a:buChar char="•"/>
            </a:pPr>
            <a:r>
              <a:rPr lang="en-GB" sz="1600" dirty="0"/>
              <a:t>53% - Agree</a:t>
            </a:r>
          </a:p>
          <a:p>
            <a:pPr marL="285750" indent="-285750">
              <a:buFont typeface="Arial" panose="020B0604020202020204" pitchFamily="34" charset="0"/>
              <a:buChar char="•"/>
            </a:pPr>
            <a:r>
              <a:rPr lang="en-GB" sz="1600" dirty="0"/>
              <a:t>20% - Strongly Agree</a:t>
            </a:r>
          </a:p>
          <a:p>
            <a:pPr marL="285750" indent="-285750">
              <a:buFont typeface="Arial" panose="020B0604020202020204" pitchFamily="34" charset="0"/>
              <a:buChar char="•"/>
            </a:pPr>
            <a:r>
              <a:rPr lang="en-GB" sz="1600" dirty="0"/>
              <a:t>Standard Deviation - 5.4</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40872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22C1E73-1045-48E1-92A2-BC4401F60BD8}"/>
              </a:ext>
            </a:extLst>
          </p:cNvPr>
          <p:cNvSpPr/>
          <p:nvPr/>
        </p:nvSpPr>
        <p:spPr>
          <a:xfrm>
            <a:off x="279400" y="355600"/>
            <a:ext cx="11544300" cy="6647974"/>
          </a:xfrm>
          <a:prstGeom prst="rect">
            <a:avLst/>
          </a:prstGeom>
        </p:spPr>
        <p:txBody>
          <a:bodyPr wrap="square">
            <a:spAutoFit/>
          </a:bodyPr>
          <a:lstStyle/>
          <a:p>
            <a:endParaRPr lang="en-GB" sz="1600" dirty="0"/>
          </a:p>
          <a:p>
            <a:r>
              <a:rPr lang="en-GB" sz="1600" dirty="0"/>
              <a:t>Television advertising, which uses celebrities, is enjoyable to me </a:t>
            </a:r>
          </a:p>
          <a:p>
            <a:pPr marL="171450" indent="-171450">
              <a:buFont typeface="Arial" panose="020B0604020202020204" pitchFamily="34" charset="0"/>
              <a:buChar char="•"/>
            </a:pPr>
            <a:r>
              <a:rPr lang="en-GB" sz="1600" dirty="0"/>
              <a:t>0% - Strongly Disagree</a:t>
            </a:r>
          </a:p>
          <a:p>
            <a:pPr marL="171450" indent="-171450">
              <a:buFont typeface="Arial" panose="020B0604020202020204" pitchFamily="34" charset="0"/>
              <a:buChar char="•"/>
            </a:pPr>
            <a:r>
              <a:rPr lang="en-GB" sz="1600" dirty="0"/>
              <a:t>7% - Disagree</a:t>
            </a:r>
          </a:p>
          <a:p>
            <a:pPr marL="171450" indent="-171450">
              <a:buFont typeface="Arial" panose="020B0604020202020204" pitchFamily="34" charset="0"/>
              <a:buChar char="•"/>
            </a:pPr>
            <a:r>
              <a:rPr lang="en-GB" sz="1600" dirty="0"/>
              <a:t>20% - Neutral</a:t>
            </a:r>
          </a:p>
          <a:p>
            <a:pPr marL="171450" indent="-171450">
              <a:buFont typeface="Arial" panose="020B0604020202020204" pitchFamily="34" charset="0"/>
              <a:buChar char="•"/>
            </a:pPr>
            <a:r>
              <a:rPr lang="en-GB" sz="1600" dirty="0"/>
              <a:t>47% - Agree</a:t>
            </a:r>
          </a:p>
          <a:p>
            <a:pPr marL="171450" indent="-171450">
              <a:buFont typeface="Arial" panose="020B0604020202020204" pitchFamily="34" charset="0"/>
              <a:buChar char="•"/>
            </a:pPr>
            <a:r>
              <a:rPr lang="en-GB" sz="1600" dirty="0"/>
              <a:t>27% - Strongly Agree</a:t>
            </a:r>
          </a:p>
          <a:p>
            <a:pPr marL="171450" indent="-171450">
              <a:buFont typeface="Arial" panose="020B0604020202020204" pitchFamily="34" charset="0"/>
              <a:buChar char="•"/>
            </a:pPr>
            <a:r>
              <a:rPr lang="en-GB" sz="1600" dirty="0"/>
              <a:t>Standard Deviation - 4.9</a:t>
            </a:r>
          </a:p>
          <a:p>
            <a:endParaRPr lang="en-GB" sz="1600" dirty="0"/>
          </a:p>
          <a:p>
            <a:r>
              <a:rPr lang="en-GB" sz="1600" dirty="0"/>
              <a:t>Attractive celebrities in television advertising make me pay more attention to product details  </a:t>
            </a:r>
          </a:p>
          <a:p>
            <a:pPr marL="285750" indent="-285750">
              <a:buFont typeface="Arial" panose="020B0604020202020204" pitchFamily="34" charset="0"/>
              <a:buChar char="•"/>
            </a:pPr>
            <a:r>
              <a:rPr lang="en-GB" sz="1600" dirty="0"/>
              <a:t>0% - Strongly Disagree</a:t>
            </a:r>
          </a:p>
          <a:p>
            <a:pPr marL="285750" indent="-285750">
              <a:buFont typeface="Arial" panose="020B0604020202020204" pitchFamily="34" charset="0"/>
              <a:buChar char="•"/>
            </a:pPr>
            <a:r>
              <a:rPr lang="en-GB" sz="1600" dirty="0"/>
              <a:t>7% - Disagree</a:t>
            </a:r>
          </a:p>
          <a:p>
            <a:pPr marL="285750" indent="-285750">
              <a:buFont typeface="Arial" panose="020B0604020202020204" pitchFamily="34" charset="0"/>
              <a:buChar char="•"/>
            </a:pPr>
            <a:r>
              <a:rPr lang="en-GB" sz="1600" dirty="0"/>
              <a:t>7% - Neutral</a:t>
            </a:r>
          </a:p>
          <a:p>
            <a:pPr marL="285750" indent="-285750">
              <a:buFont typeface="Arial" panose="020B0604020202020204" pitchFamily="34" charset="0"/>
              <a:buChar char="•"/>
            </a:pPr>
            <a:r>
              <a:rPr lang="en-GB" sz="1600" dirty="0"/>
              <a:t>60% - Agree</a:t>
            </a:r>
          </a:p>
          <a:p>
            <a:pPr marL="285750" indent="-285750">
              <a:buFont typeface="Arial" panose="020B0604020202020204" pitchFamily="34" charset="0"/>
              <a:buChar char="•"/>
            </a:pPr>
            <a:r>
              <a:rPr lang="en-GB" sz="1600" dirty="0"/>
              <a:t>27% - Strongly agree</a:t>
            </a:r>
          </a:p>
          <a:p>
            <a:pPr marL="285750" indent="-285750">
              <a:buFont typeface="Arial" panose="020B0604020202020204" pitchFamily="34" charset="0"/>
              <a:buChar char="•"/>
            </a:pPr>
            <a:r>
              <a:rPr lang="en-GB" sz="1600" dirty="0"/>
              <a:t>Standard Deviation - 6.57</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Celebrity based television Advertising helps me make the buying decision</a:t>
            </a:r>
          </a:p>
          <a:p>
            <a:pPr marL="285750" indent="-285750">
              <a:buFont typeface="Arial" panose="020B0604020202020204" pitchFamily="34" charset="0"/>
              <a:buChar char="•"/>
            </a:pPr>
            <a:r>
              <a:rPr lang="en-GB" sz="1600" dirty="0"/>
              <a:t>0% - Strongly Disagree</a:t>
            </a:r>
          </a:p>
          <a:p>
            <a:pPr marL="285750" indent="-285750">
              <a:buFont typeface="Arial" panose="020B0604020202020204" pitchFamily="34" charset="0"/>
              <a:buChar char="•"/>
            </a:pPr>
            <a:r>
              <a:rPr lang="en-GB" sz="1600" dirty="0"/>
              <a:t>13% - Disagree</a:t>
            </a:r>
          </a:p>
          <a:p>
            <a:pPr marL="285750" indent="-285750">
              <a:buFont typeface="Arial" panose="020B0604020202020204" pitchFamily="34" charset="0"/>
              <a:buChar char="•"/>
            </a:pPr>
            <a:r>
              <a:rPr lang="en-GB" sz="1600" dirty="0"/>
              <a:t>20% - Neutral</a:t>
            </a:r>
          </a:p>
          <a:p>
            <a:pPr marL="285750" indent="-285750">
              <a:buFont typeface="Arial" panose="020B0604020202020204" pitchFamily="34" charset="0"/>
              <a:buChar char="•"/>
            </a:pPr>
            <a:r>
              <a:rPr lang="en-GB" sz="1600" dirty="0"/>
              <a:t>53% - Agree</a:t>
            </a:r>
          </a:p>
          <a:p>
            <a:pPr marL="285750" indent="-285750">
              <a:buFont typeface="Arial" panose="020B0604020202020204" pitchFamily="34" charset="0"/>
              <a:buChar char="•"/>
            </a:pPr>
            <a:r>
              <a:rPr lang="en-GB" sz="1600" dirty="0"/>
              <a:t>13% - Strongly Agree</a:t>
            </a:r>
          </a:p>
          <a:p>
            <a:pPr marL="285750" indent="-285750">
              <a:buFont typeface="Arial" panose="020B0604020202020204" pitchFamily="34" charset="0"/>
              <a:buChar char="•"/>
            </a:pPr>
            <a:r>
              <a:rPr lang="en-GB" sz="1600" dirty="0"/>
              <a:t>Standard Deviation - 5.37</a:t>
            </a:r>
          </a:p>
          <a:p>
            <a:pPr marL="285750" indent="-285750">
              <a:buFont typeface="Arial" panose="020B0604020202020204" pitchFamily="34" charset="0"/>
              <a:buChar char="•"/>
            </a:pPr>
            <a:endParaRPr lang="en-GB" dirty="0"/>
          </a:p>
          <a:p>
            <a:endParaRPr lang="en-GB" sz="1400" dirty="0"/>
          </a:p>
          <a:p>
            <a:endParaRPr lang="en-GB" sz="1000" dirty="0"/>
          </a:p>
        </p:txBody>
      </p:sp>
    </p:spTree>
    <p:extLst>
      <p:ext uri="{BB962C8B-B14F-4D97-AF65-F5344CB8AC3E}">
        <p14:creationId xmlns:p14="http://schemas.microsoft.com/office/powerpoint/2010/main" val="1386348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E8C2974-4A4F-4430-A29C-FC6B53E8F13C}"/>
              </a:ext>
            </a:extLst>
          </p:cNvPr>
          <p:cNvSpPr/>
          <p:nvPr/>
        </p:nvSpPr>
        <p:spPr>
          <a:xfrm>
            <a:off x="403087" y="508001"/>
            <a:ext cx="8918713" cy="6155531"/>
          </a:xfrm>
          <a:prstGeom prst="rect">
            <a:avLst/>
          </a:prstGeom>
        </p:spPr>
        <p:txBody>
          <a:bodyPr wrap="square">
            <a:spAutoFit/>
          </a:bodyPr>
          <a:lstStyle/>
          <a:p>
            <a:r>
              <a:rPr lang="en-GB" sz="1600" dirty="0"/>
              <a:t>Celebrity based television Advertising helps me make the buying decision</a:t>
            </a:r>
          </a:p>
          <a:p>
            <a:pPr marL="171450" indent="-171450">
              <a:buFont typeface="Arial" panose="020B0604020202020204" pitchFamily="34" charset="0"/>
              <a:buChar char="•"/>
            </a:pPr>
            <a:r>
              <a:rPr lang="en-GB" sz="1600" dirty="0"/>
              <a:t>0% - Strongly Disagree</a:t>
            </a:r>
          </a:p>
          <a:p>
            <a:pPr marL="171450" indent="-171450">
              <a:buFont typeface="Arial" panose="020B0604020202020204" pitchFamily="34" charset="0"/>
              <a:buChar char="•"/>
            </a:pPr>
            <a:r>
              <a:rPr lang="en-GB" sz="1600" dirty="0"/>
              <a:t>13% - Disagree</a:t>
            </a:r>
          </a:p>
          <a:p>
            <a:pPr marL="171450" indent="-171450">
              <a:buFont typeface="Arial" panose="020B0604020202020204" pitchFamily="34" charset="0"/>
              <a:buChar char="•"/>
            </a:pPr>
            <a:r>
              <a:rPr lang="en-GB" sz="1600" dirty="0"/>
              <a:t>20% - Neutral</a:t>
            </a:r>
          </a:p>
          <a:p>
            <a:pPr marL="171450" indent="-171450">
              <a:buFont typeface="Arial" panose="020B0604020202020204" pitchFamily="34" charset="0"/>
              <a:buChar char="•"/>
            </a:pPr>
            <a:r>
              <a:rPr lang="en-GB" sz="1600" dirty="0"/>
              <a:t>53% - Agree</a:t>
            </a:r>
          </a:p>
          <a:p>
            <a:pPr marL="171450" indent="-171450">
              <a:buFont typeface="Arial" panose="020B0604020202020204" pitchFamily="34" charset="0"/>
              <a:buChar char="•"/>
            </a:pPr>
            <a:r>
              <a:rPr lang="en-GB" sz="1600" dirty="0"/>
              <a:t>13% - Strongly Agree</a:t>
            </a:r>
          </a:p>
          <a:p>
            <a:pPr marL="171450" indent="-171450">
              <a:buFont typeface="Arial" panose="020B0604020202020204" pitchFamily="34" charset="0"/>
              <a:buChar char="•"/>
            </a:pPr>
            <a:r>
              <a:rPr lang="en-GB" sz="1600" dirty="0"/>
              <a:t>Standard Deviation - 5.37</a:t>
            </a:r>
          </a:p>
          <a:p>
            <a:endParaRPr lang="en-GB" sz="1600" dirty="0"/>
          </a:p>
          <a:p>
            <a:r>
              <a:rPr lang="en-GB" sz="1600" dirty="0"/>
              <a:t>Celebrity based television Advertising​ increases acceptance of the endorsed brands</a:t>
            </a:r>
          </a:p>
          <a:p>
            <a:pPr marL="171450" indent="-171450">
              <a:buFont typeface="Arial" panose="020B0604020202020204" pitchFamily="34" charset="0"/>
              <a:buChar char="•"/>
            </a:pPr>
            <a:r>
              <a:rPr lang="en-GB" sz="1600" dirty="0"/>
              <a:t>0% - Strongly Disagree</a:t>
            </a:r>
          </a:p>
          <a:p>
            <a:pPr marL="171450" indent="-171450">
              <a:buFont typeface="Arial" panose="020B0604020202020204" pitchFamily="34" charset="0"/>
              <a:buChar char="•"/>
            </a:pPr>
            <a:r>
              <a:rPr lang="en-GB" sz="1600" dirty="0"/>
              <a:t>10% - Disagree</a:t>
            </a:r>
          </a:p>
          <a:p>
            <a:pPr marL="171450" indent="-171450">
              <a:buFont typeface="Arial" panose="020B0604020202020204" pitchFamily="34" charset="0"/>
              <a:buChar char="•"/>
            </a:pPr>
            <a:r>
              <a:rPr lang="en-GB" sz="1600" dirty="0"/>
              <a:t>13% - Neutral</a:t>
            </a:r>
          </a:p>
          <a:p>
            <a:pPr marL="171450" indent="-171450">
              <a:buFont typeface="Arial" panose="020B0604020202020204" pitchFamily="34" charset="0"/>
              <a:buChar char="•"/>
            </a:pPr>
            <a:r>
              <a:rPr lang="en-GB" sz="1600" dirty="0"/>
              <a:t>57%  - Agree</a:t>
            </a:r>
          </a:p>
          <a:p>
            <a:pPr marL="171450" indent="-171450">
              <a:buFont typeface="Arial" panose="020B0604020202020204" pitchFamily="34" charset="0"/>
              <a:buChar char="•"/>
            </a:pPr>
            <a:r>
              <a:rPr lang="en-GB" sz="1600" dirty="0"/>
              <a:t>20% - Strongly Agree</a:t>
            </a:r>
          </a:p>
          <a:p>
            <a:pPr marL="171450" indent="-171450">
              <a:buFont typeface="Arial" panose="020B0604020202020204" pitchFamily="34" charset="0"/>
              <a:buChar char="•"/>
            </a:pPr>
            <a:r>
              <a:rPr lang="en-GB" sz="1600" dirty="0"/>
              <a:t>Standard Deviation - 5.83</a:t>
            </a:r>
          </a:p>
          <a:p>
            <a:pPr marL="171450" indent="-171450">
              <a:buFont typeface="Arial" panose="020B0604020202020204" pitchFamily="34" charset="0"/>
              <a:buChar char="•"/>
            </a:pPr>
            <a:endParaRPr lang="en-GB" sz="1600" dirty="0"/>
          </a:p>
          <a:p>
            <a:pPr marL="171450" indent="-171450">
              <a:buFont typeface="Arial" panose="020B0604020202020204" pitchFamily="34" charset="0"/>
              <a:buChar char="•"/>
            </a:pPr>
            <a:r>
              <a:rPr lang="en-GB" sz="1600" dirty="0"/>
              <a:t>Celebrity based television Advertising​ increases my awareness of endorsed brands that the celebrity is in.​</a:t>
            </a:r>
          </a:p>
          <a:p>
            <a:pPr marL="171450" indent="-171450">
              <a:buFont typeface="Arial" panose="020B0604020202020204" pitchFamily="34" charset="0"/>
              <a:buChar char="•"/>
            </a:pPr>
            <a:r>
              <a:rPr lang="en-GB" sz="1600" dirty="0"/>
              <a:t>0% - Strongly Disagree</a:t>
            </a:r>
          </a:p>
          <a:p>
            <a:pPr marL="171450" indent="-171450">
              <a:buFont typeface="Arial" panose="020B0604020202020204" pitchFamily="34" charset="0"/>
              <a:buChar char="•"/>
            </a:pPr>
            <a:r>
              <a:rPr lang="en-GB" sz="1600" dirty="0"/>
              <a:t>7% - Disagree</a:t>
            </a:r>
          </a:p>
          <a:p>
            <a:pPr marL="171450" indent="-171450">
              <a:buFont typeface="Arial" panose="020B0604020202020204" pitchFamily="34" charset="0"/>
              <a:buChar char="•"/>
            </a:pPr>
            <a:r>
              <a:rPr lang="en-GB" sz="1600" dirty="0"/>
              <a:t>3% - Neutral</a:t>
            </a:r>
          </a:p>
          <a:p>
            <a:pPr marL="171450" indent="-171450">
              <a:buFont typeface="Arial" panose="020B0604020202020204" pitchFamily="34" charset="0"/>
              <a:buChar char="•"/>
            </a:pPr>
            <a:r>
              <a:rPr lang="en-GB" sz="1600" dirty="0"/>
              <a:t>72% - Agree</a:t>
            </a:r>
          </a:p>
          <a:p>
            <a:pPr marL="171450" indent="-171450">
              <a:buFont typeface="Arial" panose="020B0604020202020204" pitchFamily="34" charset="0"/>
              <a:buChar char="•"/>
            </a:pPr>
            <a:r>
              <a:rPr lang="en-GB" sz="1600" dirty="0"/>
              <a:t>17% - Strongly Agree</a:t>
            </a:r>
          </a:p>
          <a:p>
            <a:pPr marL="171450" indent="-171450">
              <a:buFont typeface="Arial" panose="020B0604020202020204" pitchFamily="34" charset="0"/>
              <a:buChar char="•"/>
            </a:pPr>
            <a:r>
              <a:rPr lang="en-GB" sz="1600" dirty="0"/>
              <a:t>Standard Deviation- 7.78</a:t>
            </a:r>
          </a:p>
          <a:p>
            <a:pPr marL="171450" indent="-171450">
              <a:buFont typeface="Arial" panose="020B0604020202020204" pitchFamily="34" charset="0"/>
              <a:buChar char="•"/>
            </a:pPr>
            <a:endParaRPr lang="en-GB" sz="1600" dirty="0"/>
          </a:p>
          <a:p>
            <a:endParaRPr lang="en-GB" sz="1000" dirty="0"/>
          </a:p>
        </p:txBody>
      </p:sp>
    </p:spTree>
    <p:extLst>
      <p:ext uri="{BB962C8B-B14F-4D97-AF65-F5344CB8AC3E}">
        <p14:creationId xmlns:p14="http://schemas.microsoft.com/office/powerpoint/2010/main" val="3224819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CE8F9CB-DB3D-45BB-9B3B-61D76A5BBDF7}"/>
              </a:ext>
            </a:extLst>
          </p:cNvPr>
          <p:cNvSpPr/>
          <p:nvPr/>
        </p:nvSpPr>
        <p:spPr>
          <a:xfrm>
            <a:off x="267804" y="255104"/>
            <a:ext cx="8812696" cy="6401753"/>
          </a:xfrm>
          <a:prstGeom prst="rect">
            <a:avLst/>
          </a:prstGeom>
        </p:spPr>
        <p:txBody>
          <a:bodyPr wrap="square">
            <a:spAutoFit/>
          </a:bodyPr>
          <a:lstStyle/>
          <a:p>
            <a:endParaRPr lang="en-GB" sz="1000" dirty="0"/>
          </a:p>
          <a:p>
            <a:r>
              <a:rPr lang="en-GB" sz="1000" dirty="0"/>
              <a:t>​</a:t>
            </a:r>
            <a:r>
              <a:rPr lang="en-GB" sz="1600" dirty="0"/>
              <a:t>The character of a celebrity influences the image of the endorsed brand they are the face of.</a:t>
            </a:r>
          </a:p>
          <a:p>
            <a:pPr marL="171450" indent="-171450">
              <a:buFont typeface="Arial" panose="020B0604020202020204" pitchFamily="34" charset="0"/>
              <a:buChar char="•"/>
            </a:pPr>
            <a:r>
              <a:rPr lang="en-GB" sz="1600" dirty="0"/>
              <a:t>3% - Strongly Disagree</a:t>
            </a:r>
          </a:p>
          <a:p>
            <a:pPr marL="171450" indent="-171450">
              <a:buFont typeface="Arial" panose="020B0604020202020204" pitchFamily="34" charset="0"/>
              <a:buChar char="•"/>
            </a:pPr>
            <a:r>
              <a:rPr lang="en-GB" sz="1600" dirty="0"/>
              <a:t>3% - Disagree</a:t>
            </a:r>
          </a:p>
          <a:p>
            <a:pPr marL="171450" indent="-171450">
              <a:buFont typeface="Arial" panose="020B0604020202020204" pitchFamily="34" charset="0"/>
              <a:buChar char="•"/>
            </a:pPr>
            <a:r>
              <a:rPr lang="en-GB" sz="1600" dirty="0"/>
              <a:t>7% - Neutral</a:t>
            </a:r>
          </a:p>
          <a:p>
            <a:pPr marL="171450" indent="-171450">
              <a:buFont typeface="Arial" panose="020B0604020202020204" pitchFamily="34" charset="0"/>
              <a:buChar char="•"/>
            </a:pPr>
            <a:r>
              <a:rPr lang="en-GB" sz="1600" dirty="0"/>
              <a:t>62% - Agree</a:t>
            </a:r>
          </a:p>
          <a:p>
            <a:pPr marL="171450" indent="-171450">
              <a:buFont typeface="Arial" panose="020B0604020202020204" pitchFamily="34" charset="0"/>
              <a:buChar char="•"/>
            </a:pPr>
            <a:r>
              <a:rPr lang="en-GB" sz="1600" dirty="0"/>
              <a:t>24% - Strongly Agree</a:t>
            </a:r>
          </a:p>
          <a:p>
            <a:pPr marL="171450" indent="-171450">
              <a:buFont typeface="Arial" panose="020B0604020202020204" pitchFamily="34" charset="0"/>
              <a:buChar char="•"/>
            </a:pPr>
            <a:r>
              <a:rPr lang="en-GB" sz="1600" dirty="0"/>
              <a:t>Standard Deviation - 6.49</a:t>
            </a:r>
          </a:p>
          <a:p>
            <a:endParaRPr lang="en-GB" sz="1600" dirty="0"/>
          </a:p>
          <a:p>
            <a:r>
              <a:rPr lang="en-GB" sz="1600" dirty="0"/>
              <a:t>The more meaningful the match up between the celebrity and the endorsed brand, the greater the trust in the brand</a:t>
            </a:r>
          </a:p>
          <a:p>
            <a:pPr marL="285750" indent="-285750">
              <a:buFont typeface="Arial" panose="020B0604020202020204" pitchFamily="34" charset="0"/>
              <a:buChar char="•"/>
            </a:pPr>
            <a:r>
              <a:rPr lang="en-GB" sz="1600" dirty="0"/>
              <a:t>7% - Strongly Disagree</a:t>
            </a:r>
          </a:p>
          <a:p>
            <a:pPr marL="285750" indent="-285750">
              <a:buFont typeface="Arial" panose="020B0604020202020204" pitchFamily="34" charset="0"/>
              <a:buChar char="•"/>
            </a:pPr>
            <a:r>
              <a:rPr lang="en-GB" sz="1600" dirty="0"/>
              <a:t>3% - Disagree</a:t>
            </a:r>
          </a:p>
          <a:p>
            <a:pPr marL="285750" indent="-285750">
              <a:buFont typeface="Arial" panose="020B0604020202020204" pitchFamily="34" charset="0"/>
              <a:buChar char="•"/>
            </a:pPr>
            <a:r>
              <a:rPr lang="en-GB" sz="1600" dirty="0"/>
              <a:t>0% - Neutral</a:t>
            </a:r>
          </a:p>
          <a:p>
            <a:pPr marL="285750" indent="-285750">
              <a:buFont typeface="Arial" panose="020B0604020202020204" pitchFamily="34" charset="0"/>
              <a:buChar char="•"/>
            </a:pPr>
            <a:r>
              <a:rPr lang="en-GB" sz="1600" dirty="0"/>
              <a:t>55% - Agree</a:t>
            </a:r>
          </a:p>
          <a:p>
            <a:pPr marL="285750" indent="-285750">
              <a:buFont typeface="Arial" panose="020B0604020202020204" pitchFamily="34" charset="0"/>
              <a:buChar char="•"/>
            </a:pPr>
            <a:r>
              <a:rPr lang="en-GB" sz="1600" dirty="0"/>
              <a:t>34% - Strongly Agree</a:t>
            </a:r>
          </a:p>
          <a:p>
            <a:pPr marL="285750" indent="-285750">
              <a:buFont typeface="Arial" panose="020B0604020202020204" pitchFamily="34" charset="0"/>
              <a:buChar char="•"/>
            </a:pPr>
            <a:r>
              <a:rPr lang="en-GB" sz="1600" dirty="0"/>
              <a:t>Standard Deviation - 6.21</a:t>
            </a:r>
          </a:p>
          <a:p>
            <a:endParaRPr lang="en-GB" sz="1600" dirty="0"/>
          </a:p>
          <a:p>
            <a:r>
              <a:rPr lang="en-GB" sz="1600" dirty="0"/>
              <a:t>The results show that it is important to consumers that a celebrity being in advertising draws their attention more and are more likely to watch.. They match the product to celebrity and it builds a bigger trust to the brand. The character of the endorser is important and influences how consumers see the brand. </a:t>
            </a:r>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p:txBody>
      </p:sp>
    </p:spTree>
    <p:extLst>
      <p:ext uri="{BB962C8B-B14F-4D97-AF65-F5344CB8AC3E}">
        <p14:creationId xmlns:p14="http://schemas.microsoft.com/office/powerpoint/2010/main" val="39009592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DEC9FB-92A2-4AA2-A7B4-72D506CE7B17}"/>
              </a:ext>
            </a:extLst>
          </p:cNvPr>
          <p:cNvSpPr/>
          <p:nvPr/>
        </p:nvSpPr>
        <p:spPr>
          <a:xfrm>
            <a:off x="1628775" y="848141"/>
            <a:ext cx="8362950" cy="5632311"/>
          </a:xfrm>
          <a:prstGeom prst="rect">
            <a:avLst/>
          </a:prstGeom>
        </p:spPr>
        <p:txBody>
          <a:bodyPr wrap="square">
            <a:spAutoFit/>
          </a:bodyPr>
          <a:lstStyle/>
          <a:p>
            <a:r>
              <a:rPr lang="en-GB" sz="2000" u="sng" dirty="0">
                <a:latin typeface="Arial" panose="020B0604020202020204" pitchFamily="34" charset="0"/>
                <a:cs typeface="Arial" panose="020B0604020202020204" pitchFamily="34" charset="0"/>
              </a:rPr>
              <a:t>Discussion</a:t>
            </a:r>
          </a:p>
          <a:p>
            <a:r>
              <a:rPr lang="en-GB" sz="2000" dirty="0">
                <a:latin typeface="Arial" panose="020B0604020202020204" pitchFamily="34" charset="0"/>
                <a:cs typeface="Arial" panose="020B0604020202020204" pitchFamily="34" charset="0"/>
              </a:rPr>
              <a:t>The aim of the study was to explore the influence celebrity endorsement has on the consumers attitude towards the brand. Getting the right celebrity and spokesperson is essential for companies to endorse their product. If consumers feel like the celebrity endorser has credibility then they are going to purchase more of the product especially if the consumers have the impression that the celebrity loves to us the product (Erdogan, 1999; Ohanian, 1991; vander Waldt et al., 2009).Finding the right celebrity endorser and creating the appropriate spokesperson is a crucial ​Pornpitakpan (2004) shows that three things are the most important trustworthiness, expertise and attractiveness and is linked to purchase intention for Singaporean consumers. This supports findings during this research that a consumer Celebrity based television Advertising helps consumers make the buying decision​.If consumers feel like the celebrity endorser has credibility then they are going to purchase more of the product especially if the consumers have the impression that the celebrity loves to us the product (Erdogan, 1999; Ohanian, 1991; vander Waldt et al., 2009).</a:t>
            </a:r>
          </a:p>
        </p:txBody>
      </p:sp>
    </p:spTree>
    <p:extLst>
      <p:ext uri="{BB962C8B-B14F-4D97-AF65-F5344CB8AC3E}">
        <p14:creationId xmlns:p14="http://schemas.microsoft.com/office/powerpoint/2010/main" val="1575809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C0ABD3-9339-467A-A573-B1E9995D92B9}"/>
              </a:ext>
            </a:extLst>
          </p:cNvPr>
          <p:cNvSpPr/>
          <p:nvPr/>
        </p:nvSpPr>
        <p:spPr>
          <a:xfrm>
            <a:off x="636103" y="503583"/>
            <a:ext cx="11304105" cy="553998"/>
          </a:xfrm>
          <a:prstGeom prst="rect">
            <a:avLst/>
          </a:prstGeom>
        </p:spPr>
        <p:txBody>
          <a:bodyPr wrap="square">
            <a:spAutoFit/>
          </a:bodyPr>
          <a:lstStyle/>
          <a:p>
            <a:endParaRPr lang="en-GB" sz="1000" dirty="0"/>
          </a:p>
          <a:p>
            <a:endParaRPr lang="en-GB" sz="1000" dirty="0"/>
          </a:p>
          <a:p>
            <a:endParaRPr lang="en-GB" sz="1000" dirty="0"/>
          </a:p>
        </p:txBody>
      </p:sp>
      <p:sp>
        <p:nvSpPr>
          <p:cNvPr id="3" name="Rectangle 2">
            <a:extLst>
              <a:ext uri="{FF2B5EF4-FFF2-40B4-BE49-F238E27FC236}">
                <a16:creationId xmlns:a16="http://schemas.microsoft.com/office/drawing/2014/main" id="{DFFAA0F3-F039-42B8-9363-29EEB455AEBD}"/>
              </a:ext>
            </a:extLst>
          </p:cNvPr>
          <p:cNvSpPr/>
          <p:nvPr/>
        </p:nvSpPr>
        <p:spPr>
          <a:xfrm>
            <a:off x="636103" y="742122"/>
            <a:ext cx="8507897" cy="1477328"/>
          </a:xfrm>
          <a:prstGeom prst="rect">
            <a:avLst/>
          </a:prstGeom>
        </p:spPr>
        <p:txBody>
          <a:bodyPr wrap="square">
            <a:spAutoFit/>
          </a:bodyPr>
          <a:lstStyle/>
          <a:p>
            <a:endParaRPr lang="en-GB" dirty="0"/>
          </a:p>
          <a:p>
            <a:endParaRPr lang="en-GB" dirty="0"/>
          </a:p>
          <a:p>
            <a:endParaRPr lang="en-GB" dirty="0"/>
          </a:p>
          <a:p>
            <a:endParaRPr lang="en-GB" dirty="0"/>
          </a:p>
          <a:p>
            <a:endParaRPr lang="en-GB" dirty="0"/>
          </a:p>
        </p:txBody>
      </p:sp>
      <p:sp>
        <p:nvSpPr>
          <p:cNvPr id="4" name="Rectangle 3">
            <a:extLst>
              <a:ext uri="{FF2B5EF4-FFF2-40B4-BE49-F238E27FC236}">
                <a16:creationId xmlns:a16="http://schemas.microsoft.com/office/drawing/2014/main" id="{D650F2EC-4737-482C-A6FC-1B2916AB448B}"/>
              </a:ext>
            </a:extLst>
          </p:cNvPr>
          <p:cNvSpPr/>
          <p:nvPr/>
        </p:nvSpPr>
        <p:spPr>
          <a:xfrm>
            <a:off x="1291257" y="503583"/>
            <a:ext cx="8946047" cy="5632311"/>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This links in with The source credibility model (Hovland and Weiss, 1951-1952; Hovland, Jani, and Kelley, 1953) is built on that the effectiveness of the message varies on the level in which the consumer thinks the endorser is trustworthy and has expertise in the product (Hovland et al.,, 1953; Hovland and Weiss, 1951; Ohanian, 1991). (Erdogan, 1999) states that if we believe the endorser to be credible then it can have a influence our attitude, beliefs and opinions this is because of a process called “internalization”. However there can be a lot of can damage a brand or product if they change their public image or are found to be in a situation where they loose their credibility and trustworthiness which can have a effect on how consumers see the product they were in endorsing (Cooper, 1984; Kaikati, 1987) or if a celebrity is blamed for something negative this will not only effect the way the consumer see the celebrity but also how they see the product (Klebba and Unger, 1982; Till and Shimp, 1995). </a:t>
            </a:r>
          </a:p>
          <a:p>
            <a:r>
              <a:rPr lang="en-GB" sz="2000" dirty="0">
                <a:latin typeface="Arial" panose="020B0604020202020204" pitchFamily="34" charset="0"/>
                <a:cs typeface="Arial" panose="020B0604020202020204" pitchFamily="34" charset="0"/>
              </a:rPr>
              <a:t>The findings from the current study and previous shows celebrity endorsement has a positive effect on the consumers view of the brand. Using a celebrity during advertising draws the consumers attraction and keep the attention through out the advert and pay more attention to the product</a:t>
            </a:r>
          </a:p>
        </p:txBody>
      </p:sp>
    </p:spTree>
    <p:extLst>
      <p:ext uri="{BB962C8B-B14F-4D97-AF65-F5344CB8AC3E}">
        <p14:creationId xmlns:p14="http://schemas.microsoft.com/office/powerpoint/2010/main" val="3785936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86DBE43-B825-4D30-A3E4-3E2A85A28BAF}"/>
              </a:ext>
            </a:extLst>
          </p:cNvPr>
          <p:cNvSpPr/>
          <p:nvPr/>
        </p:nvSpPr>
        <p:spPr>
          <a:xfrm>
            <a:off x="1123950" y="797510"/>
            <a:ext cx="8420100" cy="5262979"/>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This has implications when it comes to helping companies when it comes to choosing which celebrity to endorse their product and if the celebrity matches the product brand image they are looking to represent. It also has implications when it comes to the persuasive effectiveness of advertisement. It is important to recognise that the celebrity must have credibility, trustworthy and attractive this leads to consumers have a positive image of the product if they have a positive image of the celebrity. The limitations during this study is that there were more females than males that took part in future research gender should more be more equal, also the age range was 18-36 years old so there was not any participant's over the age of 40 so in future research the age should be more broader age range. </a:t>
            </a:r>
          </a:p>
        </p:txBody>
      </p:sp>
    </p:spTree>
    <p:extLst>
      <p:ext uri="{BB962C8B-B14F-4D97-AF65-F5344CB8AC3E}">
        <p14:creationId xmlns:p14="http://schemas.microsoft.com/office/powerpoint/2010/main" val="2009942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BC1256-2160-4606-B3DD-3DAB1521818B}"/>
              </a:ext>
            </a:extLst>
          </p:cNvPr>
          <p:cNvSpPr txBox="1"/>
          <p:nvPr/>
        </p:nvSpPr>
        <p:spPr>
          <a:xfrm>
            <a:off x="228601" y="573157"/>
            <a:ext cx="11443252" cy="7909858"/>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Reference</a:t>
            </a:r>
          </a:p>
          <a:p>
            <a:r>
              <a:rPr lang="en-GB" sz="1400" dirty="0">
                <a:latin typeface="Arial" panose="020B0604020202020204" pitchFamily="34" charset="0"/>
                <a:cs typeface="Arial" panose="020B0604020202020204" pitchFamily="34" charset="0"/>
              </a:rPr>
              <a:t> Agrawal, J., &amp; Kamakura, W. A. (1995). The Economic Worth of Celebrity Endorsers: An Event Study Analysis. Journal of Marketing, 59(3), 56–62.</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Emre, Ayşegül &amp; Catli, Ozlem &amp; Korkmaz, Sezer., (2014). </a:t>
            </a:r>
            <a:r>
              <a:rPr lang="en-GB" sz="1400" i="1" dirty="0">
                <a:latin typeface="Arial" panose="020B0604020202020204" pitchFamily="34" charset="0"/>
                <a:cs typeface="Arial" panose="020B0604020202020204" pitchFamily="34" charset="0"/>
              </a:rPr>
              <a:t>Examining the Effect of Endorser Credibility on the Consumers' Buying Intentions: An Empirical Study in Turkey</a:t>
            </a:r>
            <a:r>
              <a:rPr lang="en-GB" sz="1400" dirty="0">
                <a:latin typeface="Arial" panose="020B0604020202020204" pitchFamily="34" charset="0"/>
                <a:cs typeface="Arial" panose="020B0604020202020204" pitchFamily="34" charset="0"/>
              </a:rPr>
              <a:t>. International Review of Management and Marketing. 4. 66-77.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Freire.,  Quevedo-Silva, Senise, Scrivano, (2018) "</a:t>
            </a:r>
            <a:r>
              <a:rPr lang="en-GB" sz="1400" i="1" dirty="0">
                <a:latin typeface="Arial" panose="020B0604020202020204" pitchFamily="34" charset="0"/>
                <a:cs typeface="Arial" panose="020B0604020202020204" pitchFamily="34" charset="0"/>
              </a:rPr>
              <a:t>The effectiveness of</a:t>
            </a:r>
          </a:p>
          <a:p>
            <a:r>
              <a:rPr lang="en-GB" sz="1400" i="1" dirty="0">
                <a:latin typeface="Arial" panose="020B0604020202020204" pitchFamily="34" charset="0"/>
                <a:cs typeface="Arial" panose="020B0604020202020204" pitchFamily="34" charset="0"/>
              </a:rPr>
              <a:t>celebrity endorsement in aspiring new celebrities: Examining the effects of brand, congruence,</a:t>
            </a:r>
          </a:p>
          <a:p>
            <a:r>
              <a:rPr lang="en-GB" sz="1400" i="1" dirty="0">
                <a:latin typeface="Arial" panose="020B0604020202020204" pitchFamily="34" charset="0"/>
                <a:cs typeface="Arial" panose="020B0604020202020204" pitchFamily="34" charset="0"/>
              </a:rPr>
              <a:t>charisma and overexposure</a:t>
            </a:r>
            <a:r>
              <a:rPr lang="en-GB" sz="1400" dirty="0">
                <a:latin typeface="Arial" panose="020B0604020202020204" pitchFamily="34" charset="0"/>
                <a:cs typeface="Arial" panose="020B0604020202020204" pitchFamily="34" charset="0"/>
              </a:rPr>
              <a:t>", RAUSP Management Journal, Vol. 53 Issue: 3, pp.289-303.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Marshall., Roger &amp; Na., Woonbong &amp; State., Gabriel &amp; Deuskar,.Sonali., (2008). </a:t>
            </a:r>
            <a:r>
              <a:rPr lang="en-GB" sz="1400" i="1" dirty="0">
                <a:latin typeface="Arial" panose="020B0604020202020204" pitchFamily="34" charset="0"/>
                <a:cs typeface="Arial" panose="020B0604020202020204" pitchFamily="34" charset="0"/>
              </a:rPr>
              <a:t>Endorsement Theory: How Consumers Relate to Celebrity Models</a:t>
            </a:r>
            <a:r>
              <a:rPr lang="en-GB" sz="1400" dirty="0">
                <a:latin typeface="Arial" panose="020B0604020202020204" pitchFamily="34" charset="0"/>
                <a:cs typeface="Arial" panose="020B0604020202020204" pitchFamily="34" charset="0"/>
              </a:rPr>
              <a:t>. Journal of Advertising Research. 48. 564.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Maltby., John &amp; Houran., James &amp; McCutcheon., Lynn., (2003). </a:t>
            </a:r>
            <a:r>
              <a:rPr lang="en-GB" sz="1400" i="1" dirty="0">
                <a:latin typeface="Arial" panose="020B0604020202020204" pitchFamily="34" charset="0"/>
                <a:cs typeface="Arial" panose="020B0604020202020204" pitchFamily="34" charset="0"/>
              </a:rPr>
              <a:t>A Clinical interpretation of attitudes and behaviors associated with celebrity worship</a:t>
            </a:r>
            <a:r>
              <a:rPr lang="en-GB" sz="1400" dirty="0">
                <a:latin typeface="Arial" panose="020B0604020202020204" pitchFamily="34" charset="0"/>
                <a:cs typeface="Arial" panose="020B0604020202020204" pitchFamily="34" charset="0"/>
              </a:rPr>
              <a:t>. The Journal of nervous and mental disease. 191. 25-9.</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Peeter W.J., Verlegh, Marieke L. Fransen &amp; Amna Kirmani .,(2015)</a:t>
            </a:r>
            <a:r>
              <a:rPr lang="en-GB" sz="1400" i="1" dirty="0">
                <a:latin typeface="Arial" panose="020B0604020202020204" pitchFamily="34" charset="0"/>
                <a:cs typeface="Arial" panose="020B0604020202020204" pitchFamily="34" charset="0"/>
              </a:rPr>
              <a:t> Persuasion</a:t>
            </a:r>
          </a:p>
          <a:p>
            <a:r>
              <a:rPr lang="en-GB" sz="1400" i="1" dirty="0">
                <a:latin typeface="Arial" panose="020B0604020202020204" pitchFamily="34" charset="0"/>
                <a:cs typeface="Arial" panose="020B0604020202020204" pitchFamily="34" charset="0"/>
              </a:rPr>
              <a:t>in advertising: when does it work, and when does it not?, </a:t>
            </a:r>
            <a:r>
              <a:rPr lang="en-GB" sz="1400" dirty="0">
                <a:latin typeface="Arial" panose="020B0604020202020204" pitchFamily="34" charset="0"/>
                <a:cs typeface="Arial" panose="020B0604020202020204" pitchFamily="34" charset="0"/>
              </a:rPr>
              <a:t>International Journal of Advertising,</a:t>
            </a:r>
          </a:p>
          <a:p>
            <a:r>
              <a:rPr lang="en-GB" sz="1400" dirty="0">
                <a:latin typeface="Arial" panose="020B0604020202020204" pitchFamily="34" charset="0"/>
                <a:cs typeface="Arial" panose="020B0604020202020204" pitchFamily="34" charset="0"/>
              </a:rPr>
              <a:t>34:1, 3-5.</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Yeung-Jo Kim June-Hee Na ., (2007)."</a:t>
            </a:r>
            <a:r>
              <a:rPr lang="en-GB" sz="1400" i="1" dirty="0">
                <a:latin typeface="Arial" panose="020B0604020202020204" pitchFamily="34" charset="0"/>
                <a:cs typeface="Arial" panose="020B0604020202020204" pitchFamily="34" charset="0"/>
              </a:rPr>
              <a:t>Effects of celebrity athlete endorsement on attitude towards the product: the role of credibility, attractiveness and the concept of congruence</a:t>
            </a:r>
            <a:r>
              <a:rPr lang="en-GB" sz="1400" dirty="0">
                <a:latin typeface="Arial" panose="020B0604020202020204" pitchFamily="34" charset="0"/>
                <a:cs typeface="Arial" panose="020B0604020202020204" pitchFamily="34" charset="0"/>
              </a:rPr>
              <a:t>", International Journal of Sports Marketing and Sponsorship, Vol. 8 Iss 4 pp. 23 – 33.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Zafer Erdogan. B., (1999). </a:t>
            </a:r>
            <a:r>
              <a:rPr lang="en-GB" sz="1400" i="1" dirty="0">
                <a:latin typeface="Arial" panose="020B0604020202020204" pitchFamily="34" charset="0"/>
                <a:cs typeface="Arial" panose="020B0604020202020204" pitchFamily="34" charset="0"/>
              </a:rPr>
              <a:t>Celebrity Endorsement: A Literature Review</a:t>
            </a:r>
            <a:r>
              <a:rPr lang="en-GB" sz="1400" dirty="0">
                <a:latin typeface="Arial" panose="020B0604020202020204" pitchFamily="34" charset="0"/>
                <a:cs typeface="Arial" panose="020B0604020202020204" pitchFamily="34" charset="0"/>
              </a:rPr>
              <a:t>, Journal of Marketing Management, 15:4, 291-314.</a:t>
            </a:r>
          </a:p>
          <a:p>
            <a:endParaRPr lang="en-GB" sz="14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4990051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12376</TotalTime>
  <Words>2369</Words>
  <Application>Microsoft Office PowerPoint</Application>
  <PresentationFormat>Widescreen</PresentationFormat>
  <Paragraphs>171</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Tw Cen MT</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Jemma Collins</dc:creator>
  <cp:lastModifiedBy>Jemma Collins (1704061)</cp:lastModifiedBy>
  <cp:revision>55</cp:revision>
  <dcterms:created xsi:type="dcterms:W3CDTF">2019-04-30T13:31:05Z</dcterms:created>
  <dcterms:modified xsi:type="dcterms:W3CDTF">2019-05-09T19:38:47Z</dcterms:modified>
</cp:coreProperties>
</file>