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25" d="100"/>
          <a:sy n="125" d="100"/>
        </p:scale>
        <p:origin x="850" y="-10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9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562088" cy="12984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347472" y="182880"/>
            <a:ext cx="4892040" cy="390876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2300" b="1" i="0">
                <a:solidFill>
                  <a:schemeClr val="bg1"/>
                </a:solidFill>
                <a:latin typeface="Aptos"/>
              </a:rPr>
              <a:t>EMOTIONAL INTELLIGENCE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5760" y="667512"/>
            <a:ext cx="4983480" cy="27432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000" b="0" i="0">
                <a:solidFill>
                  <a:srgbClr val="DCECF4"/>
                </a:solidFill>
                <a:latin typeface="Aptos"/>
              </a:rPr>
              <a:t>Understand feelings • Manage reactions • Learn better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7347" y="1008853"/>
            <a:ext cx="6812280" cy="147733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20" b="0" i="0" dirty="0">
                <a:solidFill>
                  <a:schemeClr val="bg1"/>
                </a:solidFill>
                <a:latin typeface="Aptos"/>
              </a:rPr>
              <a:t>Name: 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Iram Shahzad</a:t>
            </a:r>
            <a:r>
              <a:rPr sz="720" b="0" i="0" dirty="0">
                <a:solidFill>
                  <a:schemeClr val="bg1"/>
                </a:solidFill>
                <a:latin typeface="Aptos"/>
              </a:rPr>
              <a:t>  Student 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ID: 2421622</a:t>
            </a:r>
            <a:r>
              <a:rPr sz="720" b="0" i="0" dirty="0">
                <a:solidFill>
                  <a:schemeClr val="bg1"/>
                </a:solidFill>
                <a:latin typeface="Aptos"/>
              </a:rPr>
              <a:t>  Module: 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Developing Emotional Intelligence Skills; </a:t>
            </a:r>
            <a:r>
              <a:rPr lang="en-GB" sz="720" dirty="0" err="1">
                <a:solidFill>
                  <a:schemeClr val="bg1"/>
                </a:solidFill>
                <a:latin typeface="Aptos"/>
              </a:rPr>
              <a:t>Compnent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 1, LCLM5006</a:t>
            </a:r>
            <a:r>
              <a:rPr sz="720" b="0" i="0" dirty="0">
                <a:solidFill>
                  <a:schemeClr val="bg1"/>
                </a:solidFill>
                <a:latin typeface="Aptos"/>
              </a:rPr>
              <a:t>  Lecturer: 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Dr </a:t>
            </a:r>
            <a:r>
              <a:rPr lang="en-GB" sz="720" dirty="0" err="1">
                <a:solidFill>
                  <a:schemeClr val="bg1"/>
                </a:solidFill>
                <a:latin typeface="Aptos"/>
              </a:rPr>
              <a:t>Chinomso</a:t>
            </a:r>
            <a:r>
              <a:rPr lang="en-GB" sz="720" dirty="0">
                <a:solidFill>
                  <a:schemeClr val="bg1"/>
                </a:solidFill>
                <a:latin typeface="Aptos"/>
              </a:rPr>
              <a:t> </a:t>
            </a:r>
            <a:r>
              <a:rPr lang="en-GB" sz="720" dirty="0" err="1">
                <a:solidFill>
                  <a:schemeClr val="bg1"/>
                </a:solidFill>
                <a:latin typeface="Aptos"/>
              </a:rPr>
              <a:t>Nwagbosos</a:t>
            </a:r>
            <a:endParaRPr sz="720" b="0" i="0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13360" y="1389888"/>
            <a:ext cx="3444240" cy="850392"/>
          </a:xfrm>
          <a:prstGeom prst="roundRect">
            <a:avLst>
              <a:gd name="adj" fmla="val 10000"/>
            </a:avLst>
          </a:prstGeom>
          <a:solidFill>
            <a:srgbClr val="E6F2F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16052" y="1380744"/>
            <a:ext cx="2148840" cy="2560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000" b="1" i="0" dirty="0">
                <a:solidFill>
                  <a:srgbClr val="1A8E8F"/>
                </a:solidFill>
                <a:latin typeface="Aptos"/>
              </a:rPr>
              <a:t>INTRODUCTION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5760" y="1587310"/>
            <a:ext cx="2057400" cy="6217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810" b="0" i="0" dirty="0">
                <a:solidFill>
                  <a:srgbClr val="2B3344"/>
                </a:solidFill>
                <a:latin typeface="Aptos"/>
              </a:rPr>
              <a:t>Emotional intelligence (EI) means noticing feelings and using them to guide thinking and decisions (Salovey, 1997).</a:t>
            </a:r>
          </a:p>
        </p:txBody>
      </p:sp>
      <p:pic>
        <p:nvPicPr>
          <p:cNvPr id="10" name="Picture 9" descr="emotion_icon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464" y="1505712"/>
            <a:ext cx="868680" cy="566928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3749040" y="1362456"/>
            <a:ext cx="3493008" cy="865631"/>
          </a:xfrm>
          <a:prstGeom prst="roundRect">
            <a:avLst>
              <a:gd name="adj" fmla="val 10000"/>
            </a:avLst>
          </a:prstGeom>
          <a:solidFill>
            <a:srgbClr val="FFF1C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931920" y="1431036"/>
            <a:ext cx="1965960" cy="2560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000" b="1" i="0" dirty="0">
                <a:solidFill>
                  <a:srgbClr val="7560AB"/>
                </a:solidFill>
                <a:latin typeface="Aptos"/>
              </a:rPr>
              <a:t>METHOD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913632" y="1606295"/>
            <a:ext cx="2057400" cy="6217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810" b="0" i="0" dirty="0">
                <a:solidFill>
                  <a:srgbClr val="2B3344"/>
                </a:solidFill>
                <a:latin typeface="Aptos"/>
              </a:rPr>
              <a:t>I compared academic books and research on EI, emotion regulation, mindfulness and learning.</a:t>
            </a:r>
          </a:p>
        </p:txBody>
      </p:sp>
      <p:pic>
        <p:nvPicPr>
          <p:cNvPr id="14" name="Picture 13" descr="books_lapto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4184" y="1380744"/>
            <a:ext cx="987552" cy="786384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213360" y="2350007"/>
            <a:ext cx="2071113" cy="2624589"/>
          </a:xfrm>
          <a:prstGeom prst="roundRect">
            <a:avLst>
              <a:gd name="adj" fmla="val 10000"/>
            </a:avLst>
          </a:prstGeom>
          <a:solidFill>
            <a:srgbClr val="FAE2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189230" algn="just">
              <a:lnSpc>
                <a:spcPct val="110000"/>
              </a:lnSpc>
              <a:spcAft>
                <a:spcPts val="1125"/>
              </a:spcAft>
            </a:pPr>
            <a:endParaRPr lang="en-GB" sz="800" dirty="0"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marR="189230" algn="just">
              <a:lnSpc>
                <a:spcPct val="110000"/>
              </a:lnSpc>
              <a:spcAft>
                <a:spcPts val="1125"/>
              </a:spcAft>
            </a:pPr>
            <a:r>
              <a:rPr lang="en-GB" sz="8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Q. To what extent do your emotions influence your thinking and decision-making processes? </a:t>
            </a:r>
          </a:p>
          <a:p>
            <a:pPr marR="189230" algn="just">
              <a:lnSpc>
                <a:spcPct val="110000"/>
              </a:lnSpc>
              <a:spcAft>
                <a:spcPts val="1125"/>
              </a:spcAft>
            </a:pPr>
            <a:r>
              <a:rPr lang="en-GB" sz="8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My emotions influence how I interpret situations and make decisions, so understanding and managing them helps me think clearly and respond more rationally.</a:t>
            </a:r>
          </a:p>
          <a:p>
            <a:pPr algn="just"/>
            <a:r>
              <a:rPr lang="en-GB" sz="800" dirty="0">
                <a:solidFill>
                  <a:schemeClr val="tx1"/>
                </a:solidFill>
                <a:ea typeface="Times New Roman" panose="02020603050405020304" pitchFamily="18" charset="0"/>
              </a:rPr>
              <a:t>Q. </a:t>
            </a:r>
            <a:r>
              <a:rPr lang="en-GB" sz="8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How can emotional awareness be developed to improve self-regulation and judgement?</a:t>
            </a:r>
          </a:p>
          <a:p>
            <a:pPr algn="just"/>
            <a:endParaRPr lang="en-GB" sz="800" dirty="0"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pPr algn="just"/>
            <a:r>
              <a:rPr lang="en-GB" sz="8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I can develop emotional awareness by recognising my feelings, pausing before reacting, and reflecting calmly before making decisions.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2533742" y="2351543"/>
            <a:ext cx="2164080" cy="2609947"/>
          </a:xfrm>
          <a:prstGeom prst="roundRect">
            <a:avLst>
              <a:gd name="adj" fmla="val 10000"/>
            </a:avLst>
          </a:prstGeom>
          <a:solidFill>
            <a:srgbClr val="E2F6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880698" y="2340863"/>
            <a:ext cx="2250185" cy="2640433"/>
          </a:xfrm>
          <a:prstGeom prst="roundRect">
            <a:avLst>
              <a:gd name="adj" fmla="val 10000"/>
            </a:avLst>
          </a:prstGeom>
          <a:solidFill>
            <a:srgbClr val="EEEA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8" name="TextBox 17"/>
          <p:cNvSpPr txBox="1"/>
          <p:nvPr/>
        </p:nvSpPr>
        <p:spPr>
          <a:xfrm>
            <a:off x="305561" y="2364550"/>
            <a:ext cx="1920240" cy="20621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100" b="1" i="0" dirty="0">
                <a:solidFill>
                  <a:srgbClr val="E05D70"/>
                </a:solidFill>
                <a:latin typeface="Aptos"/>
              </a:rPr>
              <a:t>1  EMOTIONAL</a:t>
            </a:r>
            <a:r>
              <a:rPr lang="en-GB" sz="1100" b="1" i="0" dirty="0">
                <a:solidFill>
                  <a:srgbClr val="E05D70"/>
                </a:solidFill>
                <a:latin typeface="Aptos"/>
              </a:rPr>
              <a:t> </a:t>
            </a:r>
            <a:r>
              <a:rPr sz="1100" b="1" i="0" dirty="0">
                <a:solidFill>
                  <a:srgbClr val="E05D70"/>
                </a:solidFill>
                <a:latin typeface="Aptos"/>
              </a:rPr>
              <a:t>AWARENESS</a:t>
            </a:r>
          </a:p>
        </p:txBody>
      </p:sp>
      <p:pic>
        <p:nvPicPr>
          <p:cNvPr id="19" name="Picture 18" descr="emotion_pers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6351" y="4107586"/>
            <a:ext cx="1341121" cy="80728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1344168" y="2721166"/>
            <a:ext cx="886968" cy="15388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endParaRPr sz="760" b="1" i="0" dirty="0">
              <a:solidFill>
                <a:srgbClr val="2B3344"/>
              </a:solidFill>
              <a:latin typeface="Apto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271776" y="3443200"/>
            <a:ext cx="1901952" cy="160044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endParaRPr sz="800" b="0" i="0" dirty="0">
              <a:solidFill>
                <a:srgbClr val="2B3344"/>
              </a:solidFill>
              <a:latin typeface="Aptos"/>
            </a:endParaRPr>
          </a:p>
        </p:txBody>
      </p:sp>
      <p:sp>
        <p:nvSpPr>
          <p:cNvPr id="23" name="Rounded Rectangle 22"/>
          <p:cNvSpPr/>
          <p:nvPr/>
        </p:nvSpPr>
        <p:spPr>
          <a:xfrm>
            <a:off x="461772" y="5091423"/>
            <a:ext cx="1901952" cy="154273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461772" y="5099499"/>
            <a:ext cx="1783080" cy="18288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spcAft>
                <a:spcPts val="0"/>
              </a:spcAft>
            </a:pPr>
            <a:r>
              <a:rPr sz="750" b="1" i="0" dirty="0">
                <a:solidFill>
                  <a:srgbClr val="E05D70"/>
                </a:solidFill>
                <a:latin typeface="Aptos"/>
              </a:rPr>
              <a:t>Pause → reflect → choose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648703" y="2389519"/>
            <a:ext cx="1920240" cy="20621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100" b="1" i="0" dirty="0">
                <a:solidFill>
                  <a:srgbClr val="318E67"/>
                </a:solidFill>
                <a:latin typeface="Aptos"/>
              </a:rPr>
              <a:t>2  ACADEMIC</a:t>
            </a:r>
            <a:r>
              <a:rPr lang="en-GB" sz="1100" b="1" i="0" dirty="0">
                <a:solidFill>
                  <a:srgbClr val="318E67"/>
                </a:solidFill>
                <a:latin typeface="Aptos"/>
              </a:rPr>
              <a:t> </a:t>
            </a:r>
            <a:r>
              <a:rPr sz="1100" b="1" i="0" dirty="0">
                <a:solidFill>
                  <a:srgbClr val="318E67"/>
                </a:solidFill>
                <a:latin typeface="Aptos"/>
              </a:rPr>
              <a:t>SUCCESS</a:t>
            </a:r>
          </a:p>
        </p:txBody>
      </p:sp>
      <p:sp>
        <p:nvSpPr>
          <p:cNvPr id="26" name="Oval 25"/>
          <p:cNvSpPr/>
          <p:nvPr/>
        </p:nvSpPr>
        <p:spPr>
          <a:xfrm>
            <a:off x="2591154" y="2770632"/>
            <a:ext cx="315468" cy="283464"/>
          </a:xfrm>
          <a:prstGeom prst="ellipse">
            <a:avLst/>
          </a:prstGeom>
          <a:solidFill>
            <a:srgbClr val="1A8E8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014471" y="2783689"/>
            <a:ext cx="704088" cy="15544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00" b="1" i="0" dirty="0">
                <a:solidFill>
                  <a:srgbClr val="1B274C"/>
                </a:solidFill>
                <a:latin typeface="Aptos"/>
              </a:rPr>
              <a:t>Stress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995782" y="2902738"/>
            <a:ext cx="704088" cy="1645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40" b="0" i="0" dirty="0">
                <a:solidFill>
                  <a:srgbClr val="5C6577"/>
                </a:solidFill>
                <a:latin typeface="Aptos"/>
              </a:rPr>
              <a:t>calm down</a:t>
            </a:r>
          </a:p>
        </p:txBody>
      </p:sp>
      <p:sp>
        <p:nvSpPr>
          <p:cNvPr id="29" name="Oval 28"/>
          <p:cNvSpPr/>
          <p:nvPr/>
        </p:nvSpPr>
        <p:spPr>
          <a:xfrm>
            <a:off x="3547863" y="2751370"/>
            <a:ext cx="326137" cy="272796"/>
          </a:xfrm>
          <a:prstGeom prst="ellipse">
            <a:avLst/>
          </a:prstGeom>
          <a:solidFill>
            <a:srgbClr val="E05D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3952487" y="2756916"/>
            <a:ext cx="704088" cy="15544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00" b="1" i="0" dirty="0">
                <a:solidFill>
                  <a:srgbClr val="1B274C"/>
                </a:solidFill>
                <a:latin typeface="Aptos"/>
              </a:rPr>
              <a:t>Motivation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963160" y="2866991"/>
            <a:ext cx="704088" cy="1645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40" b="0" i="0" dirty="0">
                <a:solidFill>
                  <a:srgbClr val="5C6577"/>
                </a:solidFill>
                <a:latin typeface="Aptos"/>
              </a:rPr>
              <a:t>set goals</a:t>
            </a:r>
          </a:p>
        </p:txBody>
      </p:sp>
      <p:sp>
        <p:nvSpPr>
          <p:cNvPr id="32" name="Oval 31"/>
          <p:cNvSpPr/>
          <p:nvPr/>
        </p:nvSpPr>
        <p:spPr>
          <a:xfrm>
            <a:off x="2598418" y="3148168"/>
            <a:ext cx="329947" cy="295031"/>
          </a:xfrm>
          <a:prstGeom prst="ellipse">
            <a:avLst/>
          </a:prstGeom>
          <a:solidFill>
            <a:srgbClr val="318E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3006852" y="3154695"/>
            <a:ext cx="704088" cy="15544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00" b="1" i="0" dirty="0">
                <a:solidFill>
                  <a:srgbClr val="1B274C"/>
                </a:solidFill>
                <a:latin typeface="Aptos"/>
              </a:rPr>
              <a:t>Resilience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06852" y="3262605"/>
            <a:ext cx="704088" cy="1645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40" b="0" i="0" dirty="0">
                <a:solidFill>
                  <a:srgbClr val="5C6577"/>
                </a:solidFill>
                <a:latin typeface="Aptos"/>
              </a:rPr>
              <a:t>keep going</a:t>
            </a:r>
          </a:p>
        </p:txBody>
      </p:sp>
      <p:sp>
        <p:nvSpPr>
          <p:cNvPr id="35" name="Oval 34"/>
          <p:cNvSpPr/>
          <p:nvPr/>
        </p:nvSpPr>
        <p:spPr>
          <a:xfrm>
            <a:off x="3576826" y="3151977"/>
            <a:ext cx="312421" cy="287274"/>
          </a:xfrm>
          <a:prstGeom prst="ellipse">
            <a:avLst/>
          </a:prstGeom>
          <a:solidFill>
            <a:srgbClr val="7560A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6" name="TextBox 35"/>
          <p:cNvSpPr txBox="1"/>
          <p:nvPr/>
        </p:nvSpPr>
        <p:spPr>
          <a:xfrm>
            <a:off x="3952487" y="3131071"/>
            <a:ext cx="704088" cy="15544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00" b="1" i="0" dirty="0">
                <a:solidFill>
                  <a:srgbClr val="1B274C"/>
                </a:solidFill>
                <a:latin typeface="Aptos"/>
              </a:rPr>
              <a:t>Regulation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3901439" y="3266266"/>
            <a:ext cx="704088" cy="16459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40" b="0" i="0" dirty="0">
                <a:solidFill>
                  <a:srgbClr val="5C6577"/>
                </a:solidFill>
                <a:latin typeface="Aptos"/>
              </a:rPr>
              <a:t>manage feelings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2748888" y="3549550"/>
            <a:ext cx="1874519" cy="2560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819" b="1" i="0" dirty="0">
                <a:solidFill>
                  <a:srgbClr val="1B274C"/>
                </a:solidFill>
                <a:latin typeface="Aptos"/>
              </a:rPr>
              <a:t>WHEN STUDY GETS HARD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688339" y="3672147"/>
            <a:ext cx="1883664" cy="112471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60" b="0" i="0" dirty="0">
                <a:solidFill>
                  <a:srgbClr val="2B3344"/>
                </a:solidFill>
                <a:latin typeface="Aptos"/>
              </a:rPr>
              <a:t>• Procrastination: start for 10 minutes
• Anxiety: slow breathing + balanced self-talk
• Low motivation: choose one small goal</a:t>
            </a:r>
          </a:p>
        </p:txBody>
      </p:sp>
      <p:sp>
        <p:nvSpPr>
          <p:cNvPr id="40" name="Rounded Rectangle 39"/>
          <p:cNvSpPr/>
          <p:nvPr/>
        </p:nvSpPr>
        <p:spPr>
          <a:xfrm>
            <a:off x="2625850" y="5110680"/>
            <a:ext cx="1901952" cy="160021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2643377" y="5106764"/>
            <a:ext cx="1783080" cy="18288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spcAft>
                <a:spcPts val="0"/>
              </a:spcAft>
            </a:pPr>
            <a:r>
              <a:rPr sz="710" b="1" i="0" dirty="0">
                <a:solidFill>
                  <a:srgbClr val="318E67"/>
                </a:solidFill>
                <a:latin typeface="Aptos"/>
              </a:rPr>
              <a:t>Small steps build momentum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004815" y="2406394"/>
            <a:ext cx="1901952" cy="20621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1100" b="1" i="0" dirty="0">
                <a:solidFill>
                  <a:srgbClr val="7560AB"/>
                </a:solidFill>
                <a:latin typeface="Aptos"/>
              </a:rPr>
              <a:t>3  PERSONAL</a:t>
            </a:r>
            <a:r>
              <a:rPr lang="en-GB" sz="1100" b="1" i="0" dirty="0">
                <a:solidFill>
                  <a:srgbClr val="7560AB"/>
                </a:solidFill>
                <a:latin typeface="Aptos"/>
              </a:rPr>
              <a:t> </a:t>
            </a:r>
            <a:r>
              <a:rPr sz="1100" b="1" i="0" dirty="0">
                <a:solidFill>
                  <a:srgbClr val="7560AB"/>
                </a:solidFill>
                <a:latin typeface="Aptos"/>
              </a:rPr>
              <a:t>REFLECTION</a:t>
            </a:r>
          </a:p>
        </p:txBody>
      </p:sp>
      <p:pic>
        <p:nvPicPr>
          <p:cNvPr id="43" name="Picture 42" descr="mindfulness_perso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631" y="2781300"/>
            <a:ext cx="1069848" cy="1078992"/>
          </a:xfrm>
          <a:prstGeom prst="rect">
            <a:avLst/>
          </a:prstGeom>
        </p:spPr>
      </p:pic>
      <p:sp>
        <p:nvSpPr>
          <p:cNvPr id="44" name="TextBox 43"/>
          <p:cNvSpPr txBox="1"/>
          <p:nvPr/>
        </p:nvSpPr>
        <p:spPr>
          <a:xfrm>
            <a:off x="6125421" y="2997267"/>
            <a:ext cx="822960" cy="93268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30" b="1" i="0" dirty="0">
                <a:solidFill>
                  <a:srgbClr val="2B3344"/>
                </a:solidFill>
                <a:latin typeface="Aptos"/>
              </a:rPr>
              <a:t>Mindfulness can help me notice stress and return to the task.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5166361" y="3902615"/>
            <a:ext cx="1874519" cy="2560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819" b="1" i="0" dirty="0">
                <a:solidFill>
                  <a:srgbClr val="1B274C"/>
                </a:solidFill>
                <a:latin typeface="Aptos"/>
              </a:rPr>
              <a:t>STRATEGIES TO TRY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5152644" y="4163090"/>
            <a:ext cx="1883664" cy="1234440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780" b="0" i="0" dirty="0">
                <a:solidFill>
                  <a:srgbClr val="2B3344"/>
                </a:solidFill>
                <a:latin typeface="Aptos"/>
              </a:rPr>
              <a:t>• Mindful breathing
• Realistic study goals
• Positive self-talk
• Short planned breaks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5102352" y="5088851"/>
            <a:ext cx="1883664" cy="17439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5114250" y="5086843"/>
            <a:ext cx="1783080" cy="144655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700" b="1" dirty="0">
                <a:solidFill>
                  <a:srgbClr val="7560AB"/>
                </a:solidFill>
                <a:latin typeface="Aptos"/>
              </a:rPr>
              <a:t>Mindfulness is the key</a:t>
            </a:r>
            <a:r>
              <a:rPr sz="700" b="1" i="0" dirty="0">
                <a:solidFill>
                  <a:srgbClr val="7560AB"/>
                </a:solidFill>
                <a:latin typeface="Aptos"/>
              </a:rPr>
              <a:t> 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393193" y="8049622"/>
            <a:ext cx="7013448" cy="408359"/>
          </a:xfrm>
          <a:prstGeom prst="roundRect">
            <a:avLst>
              <a:gd name="adj" fmla="val 10000"/>
            </a:avLst>
          </a:prstGeom>
          <a:solidFill>
            <a:srgbClr val="1B27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637032" y="8145514"/>
            <a:ext cx="1143000" cy="20116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860" b="1" i="0" dirty="0">
                <a:solidFill>
                  <a:srgbClr val="FFD166"/>
                </a:solidFill>
                <a:latin typeface="Aptos"/>
              </a:rPr>
              <a:t>KEY MESSAGE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600200" y="8157646"/>
            <a:ext cx="5440680" cy="175433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900" b="1" i="0" dirty="0">
                <a:solidFill>
                  <a:srgbClr val="FFFFFF"/>
                </a:solidFill>
                <a:latin typeface="Aptos"/>
              </a:rPr>
              <a:t>Emotions are useful signals</a:t>
            </a:r>
            <a:r>
              <a:rPr lang="en-GB" sz="900" b="1" i="0" dirty="0">
                <a:solidFill>
                  <a:srgbClr val="FFFFFF"/>
                </a:solidFill>
                <a:latin typeface="Aptos"/>
              </a:rPr>
              <a:t>, </a:t>
            </a:r>
            <a:r>
              <a:rPr sz="900" b="1" i="0" dirty="0">
                <a:solidFill>
                  <a:srgbClr val="FFFFFF"/>
                </a:solidFill>
                <a:latin typeface="Aptos"/>
              </a:rPr>
              <a:t>not instructions. Awareness and practice can support better learning choices.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274320" y="7095744"/>
            <a:ext cx="9144" cy="9144"/>
          </a:xfrm>
          <a:prstGeom prst="roundRect">
            <a:avLst>
              <a:gd name="adj" fmla="val 10000"/>
            </a:avLst>
          </a:prstGeom>
          <a:solidFill>
            <a:srgbClr val="F7F9F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443484" y="8549255"/>
            <a:ext cx="6675120" cy="181588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940" b="1" i="0" dirty="0">
                <a:solidFill>
                  <a:srgbClr val="1B274C"/>
                </a:solidFill>
                <a:latin typeface="Aptos"/>
              </a:rPr>
              <a:t>REFERENCES  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456439" y="9631211"/>
            <a:ext cx="3319272" cy="4846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70" b="0" i="0" dirty="0">
                <a:solidFill>
                  <a:srgbClr val="2B3344"/>
                </a:solidFill>
                <a:latin typeface="Aptos"/>
              </a:rPr>
              <a:t>Gross, J.J. (1998) ‘The emerging field of emotion regulation: An integrative review’, Review of General Psychology, 2(3), pp. 271–299.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461772" y="9987845"/>
            <a:ext cx="3319272" cy="4846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70" b="0" i="0" dirty="0">
                <a:solidFill>
                  <a:srgbClr val="2B3344"/>
                </a:solidFill>
                <a:latin typeface="Aptos"/>
              </a:rPr>
              <a:t>Kabat-Zinn, J. (2003) ‘Mindfulness-based interventions in context: Past, present, and future’, Clinical Psychology: Science and Practice, 10(2), pp. 144–156.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461772" y="10306823"/>
            <a:ext cx="3319272" cy="4846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70" b="0" i="0" dirty="0" err="1">
                <a:solidFill>
                  <a:srgbClr val="2B3344"/>
                </a:solidFill>
                <a:latin typeface="Aptos"/>
              </a:rPr>
              <a:t>MacCann</a:t>
            </a:r>
            <a:r>
              <a:rPr sz="670" b="0" i="0" dirty="0">
                <a:solidFill>
                  <a:srgbClr val="2B3344"/>
                </a:solidFill>
                <a:latin typeface="Aptos"/>
              </a:rPr>
              <a:t>, C. et al. (2020) ‘Emotional intelligence predicts academic performance: A meta-analysis’, Psychological Bulletin, 146(2), pp. 150–186.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432817" y="9293405"/>
            <a:ext cx="3227832" cy="4846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70" b="0" i="0" dirty="0">
                <a:solidFill>
                  <a:srgbClr val="2B3344"/>
                </a:solidFill>
                <a:latin typeface="Aptos"/>
              </a:rPr>
              <a:t>Salovey, P. and Mayer, J.D. (1990) ‘Emotional intelligence’, Imagination, Cognition and Personality, 9(3), pp. 185–211.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432817" y="8890332"/>
            <a:ext cx="3227832" cy="484632"/>
          </a:xfrm>
          <a:prstGeom prst="rect">
            <a:avLst/>
          </a:prstGeom>
          <a:noFill/>
        </p:spPr>
        <p:txBody>
          <a:bodyPr wrap="square" lIns="45720" tIns="18288" rIns="45720" bIns="18288">
            <a:spAutoFit/>
          </a:bodyPr>
          <a:lstStyle/>
          <a:p>
            <a:pPr>
              <a:spcAft>
                <a:spcPts val="0"/>
              </a:spcAft>
            </a:pPr>
            <a:r>
              <a:rPr sz="670" b="0" i="0" dirty="0">
                <a:solidFill>
                  <a:srgbClr val="2B3344"/>
                </a:solidFill>
                <a:latin typeface="Aptos"/>
              </a:rPr>
              <a:t>Zimmerman, B.J. (2002) ‘Becoming a self-regulated learner: An overview’, Theory Into Practice, 41(2), pp. 64–70.</a:t>
            </a:r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FF7D5DA0-B063-4B18-AFDD-8DD0CAE1C4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361" y="5905166"/>
            <a:ext cx="3419857" cy="2062031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6A7D77EE-59DA-4E47-9CC8-124EA69D9E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75711" y="5904635"/>
            <a:ext cx="3421087" cy="2062031"/>
          </a:xfrm>
          <a:prstGeom prst="rect">
            <a:avLst/>
          </a:prstGeom>
        </p:spPr>
      </p:pic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1800D504-1063-4743-A0D4-E9780B0E418A}"/>
              </a:ext>
            </a:extLst>
          </p:cNvPr>
          <p:cNvSpPr/>
          <p:nvPr/>
        </p:nvSpPr>
        <p:spPr>
          <a:xfrm>
            <a:off x="344804" y="5393841"/>
            <a:ext cx="6808471" cy="42962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b="1" dirty="0">
                <a:solidFill>
                  <a:schemeClr val="tx1"/>
                </a:solidFill>
                <a:latin typeface="+mj-lt"/>
              </a:rPr>
              <a:t>Personal Experience: </a:t>
            </a:r>
            <a:r>
              <a:rPr lang="en-GB" sz="800" b="0" i="0" dirty="0">
                <a:solidFill>
                  <a:schemeClr val="tx1"/>
                </a:solidFill>
                <a:effectLst/>
                <a:latin typeface="+mj-lt"/>
              </a:rPr>
              <a:t>Balancing university studies, part-time teaching, </a:t>
            </a:r>
            <a:r>
              <a:rPr lang="en-GB" sz="800" dirty="0">
                <a:solidFill>
                  <a:schemeClr val="tx1"/>
                </a:solidFill>
                <a:latin typeface="+mj-lt"/>
              </a:rPr>
              <a:t>managing family affairs</a:t>
            </a:r>
            <a:r>
              <a:rPr lang="en-GB" sz="800" b="0" i="0" dirty="0">
                <a:solidFill>
                  <a:schemeClr val="tx1"/>
                </a:solidFill>
                <a:effectLst/>
                <a:latin typeface="+mj-lt"/>
              </a:rPr>
              <a:t>, and household responsibilities can be stressful. Mindfulness and emotional regulation help me manage stress, improve focus, and maintain balance, although consistent practice remains challenging.</a:t>
            </a:r>
            <a:r>
              <a:rPr lang="en-GB" sz="800" dirty="0">
                <a:solidFill>
                  <a:schemeClr val="tx1"/>
                </a:solidFill>
                <a:latin typeface="+mj-lt"/>
              </a:rPr>
              <a:t> </a:t>
            </a: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CFC4F87C-6225-486A-BE08-5400CE9CC43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7880" y="-11788"/>
            <a:ext cx="1655063" cy="1282586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74EDE1CE-2C92-4D1D-A337-7AD49459CE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74000" y="8523741"/>
            <a:ext cx="3474720" cy="207036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458</Words>
  <Application>Microsoft Office PowerPoint</Application>
  <PresentationFormat>Custom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Iram Shahzad</dc:creator>
  <cp:keywords/>
  <dc:description>generated using python-pptx</dc:description>
  <cp:lastModifiedBy>Iram Shahzad</cp:lastModifiedBy>
  <cp:revision>14</cp:revision>
  <dcterms:created xsi:type="dcterms:W3CDTF">2013-01-27T09:14:16Z</dcterms:created>
  <dcterms:modified xsi:type="dcterms:W3CDTF">2026-10-12T00:12:51Z</dcterms:modified>
  <cp:category/>
</cp:coreProperties>
</file>