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6" r:id="rId3"/>
    <p:sldId id="258" r:id="rId4"/>
    <p:sldId id="257"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682FB7-7F25-6662-86E4-5963A5A2A1DD}" v="16" dt="2022-03-18T13:26:10.450"/>
    <p1510:client id="{353F9D97-DD2A-31D8-AA5A-938C78AD95CD}" v="139" dt="2022-03-18T13:24:03.4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sharnia Gordon (1905474)" userId="S::1905474@student.uwtsd.ac.uk::75b2ced1-b5b5-4229-a8ad-e0eabe0efe62" providerId="AD" clId="Web-{1E682FB7-7F25-6662-86E4-5963A5A2A1DD}"/>
    <pc:docChg chg="modSld">
      <pc:chgData name="Lusharnia Gordon (1905474)" userId="S::1905474@student.uwtsd.ac.uk::75b2ced1-b5b5-4229-a8ad-e0eabe0efe62" providerId="AD" clId="Web-{1E682FB7-7F25-6662-86E4-5963A5A2A1DD}" dt="2022-03-18T13:26:02.418" v="5" actId="20577"/>
      <pc:docMkLst>
        <pc:docMk/>
      </pc:docMkLst>
      <pc:sldChg chg="modSp">
        <pc:chgData name="Lusharnia Gordon (1905474)" userId="S::1905474@student.uwtsd.ac.uk::75b2ced1-b5b5-4229-a8ad-e0eabe0efe62" providerId="AD" clId="Web-{1E682FB7-7F25-6662-86E4-5963A5A2A1DD}" dt="2022-03-18T13:26:02.418" v="5" actId="20577"/>
        <pc:sldMkLst>
          <pc:docMk/>
          <pc:sldMk cId="2556731532" sldId="260"/>
        </pc:sldMkLst>
        <pc:spChg chg="mod">
          <ac:chgData name="Lusharnia Gordon (1905474)" userId="S::1905474@student.uwtsd.ac.uk::75b2ced1-b5b5-4229-a8ad-e0eabe0efe62" providerId="AD" clId="Web-{1E682FB7-7F25-6662-86E4-5963A5A2A1DD}" dt="2022-03-18T13:26:02.418" v="5" actId="20577"/>
          <ac:spMkLst>
            <pc:docMk/>
            <pc:sldMk cId="2556731532" sldId="260"/>
            <ac:spMk id="3" creationId="{DF8FB87A-E9B2-4260-86CB-6FCAAD0284B1}"/>
          </ac:spMkLst>
        </pc:spChg>
      </pc:sldChg>
    </pc:docChg>
  </pc:docChgLst>
</pc:chgInfo>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55CF3-ED55-45CD-96DF-8E2124D1CE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4D23B3-000D-4887-B662-3189A19BA5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B71DC0-7670-43E6-BB33-629DF106E43C}"/>
              </a:ext>
            </a:extLst>
          </p:cNvPr>
          <p:cNvSpPr>
            <a:spLocks noGrp="1"/>
          </p:cNvSpPr>
          <p:nvPr>
            <p:ph type="dt" sz="half" idx="10"/>
          </p:nvPr>
        </p:nvSpPr>
        <p:spPr/>
        <p:txBody>
          <a:bodyPr/>
          <a:lstStyle/>
          <a:p>
            <a:fld id="{95ABCBBF-C1D7-4BA5-BC3C-AAF0CF1C3E46}" type="datetimeFigureOut">
              <a:rPr lang="en-GB" smtClean="0"/>
              <a:t>18/03/2022</a:t>
            </a:fld>
            <a:endParaRPr lang="en-GB"/>
          </a:p>
        </p:txBody>
      </p:sp>
      <p:sp>
        <p:nvSpPr>
          <p:cNvPr id="5" name="Footer Placeholder 4">
            <a:extLst>
              <a:ext uri="{FF2B5EF4-FFF2-40B4-BE49-F238E27FC236}">
                <a16:creationId xmlns:a16="http://schemas.microsoft.com/office/drawing/2014/main" id="{8F99F8E2-3AD7-4896-968E-47A096051F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CAAFFF-A743-49D1-8340-FB3EED9A350C}"/>
              </a:ext>
            </a:extLst>
          </p:cNvPr>
          <p:cNvSpPr>
            <a:spLocks noGrp="1"/>
          </p:cNvSpPr>
          <p:nvPr>
            <p:ph type="sldNum" sz="quarter" idx="12"/>
          </p:nvPr>
        </p:nvSpPr>
        <p:spPr/>
        <p:txBody>
          <a:bodyPr/>
          <a:lstStyle/>
          <a:p>
            <a:fld id="{F560EDAB-A744-4571-A65D-01015F860032}" type="slidenum">
              <a:rPr lang="en-GB" smtClean="0"/>
              <a:t>‹#›</a:t>
            </a:fld>
            <a:endParaRPr lang="en-GB"/>
          </a:p>
        </p:txBody>
      </p:sp>
    </p:spTree>
    <p:extLst>
      <p:ext uri="{BB962C8B-B14F-4D97-AF65-F5344CB8AC3E}">
        <p14:creationId xmlns:p14="http://schemas.microsoft.com/office/powerpoint/2010/main" val="1072934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C33C8-EAB5-426D-8B7E-865C105A26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0992CA-1F54-43DD-8154-9504F684F9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D93125-B3EA-4036-8358-414828AAA7B5}"/>
              </a:ext>
            </a:extLst>
          </p:cNvPr>
          <p:cNvSpPr>
            <a:spLocks noGrp="1"/>
          </p:cNvSpPr>
          <p:nvPr>
            <p:ph type="dt" sz="half" idx="10"/>
          </p:nvPr>
        </p:nvSpPr>
        <p:spPr/>
        <p:txBody>
          <a:bodyPr/>
          <a:lstStyle/>
          <a:p>
            <a:fld id="{95ABCBBF-C1D7-4BA5-BC3C-AAF0CF1C3E46}" type="datetimeFigureOut">
              <a:rPr lang="en-GB" smtClean="0"/>
              <a:t>18/03/2022</a:t>
            </a:fld>
            <a:endParaRPr lang="en-GB"/>
          </a:p>
        </p:txBody>
      </p:sp>
      <p:sp>
        <p:nvSpPr>
          <p:cNvPr id="5" name="Footer Placeholder 4">
            <a:extLst>
              <a:ext uri="{FF2B5EF4-FFF2-40B4-BE49-F238E27FC236}">
                <a16:creationId xmlns:a16="http://schemas.microsoft.com/office/drawing/2014/main" id="{4F9C0889-4BBE-4F5D-8B26-3A079A7F2A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DCD52E-9D26-408D-99D3-020E21CFB681}"/>
              </a:ext>
            </a:extLst>
          </p:cNvPr>
          <p:cNvSpPr>
            <a:spLocks noGrp="1"/>
          </p:cNvSpPr>
          <p:nvPr>
            <p:ph type="sldNum" sz="quarter" idx="12"/>
          </p:nvPr>
        </p:nvSpPr>
        <p:spPr/>
        <p:txBody>
          <a:bodyPr/>
          <a:lstStyle/>
          <a:p>
            <a:fld id="{F560EDAB-A744-4571-A65D-01015F860032}" type="slidenum">
              <a:rPr lang="en-GB" smtClean="0"/>
              <a:t>‹#›</a:t>
            </a:fld>
            <a:endParaRPr lang="en-GB"/>
          </a:p>
        </p:txBody>
      </p:sp>
    </p:spTree>
    <p:extLst>
      <p:ext uri="{BB962C8B-B14F-4D97-AF65-F5344CB8AC3E}">
        <p14:creationId xmlns:p14="http://schemas.microsoft.com/office/powerpoint/2010/main" val="4228665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B1268-EDEF-40A1-9A9B-C4869917207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A28BC3-2705-4106-AD41-F971E448A2A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159044A-BBDD-4CC9-AFD2-F271982C1F8E}"/>
              </a:ext>
            </a:extLst>
          </p:cNvPr>
          <p:cNvSpPr>
            <a:spLocks noGrp="1"/>
          </p:cNvSpPr>
          <p:nvPr>
            <p:ph type="dt" sz="half" idx="10"/>
          </p:nvPr>
        </p:nvSpPr>
        <p:spPr/>
        <p:txBody>
          <a:bodyPr/>
          <a:lstStyle/>
          <a:p>
            <a:fld id="{95ABCBBF-C1D7-4BA5-BC3C-AAF0CF1C3E46}" type="datetimeFigureOut">
              <a:rPr lang="en-GB" smtClean="0"/>
              <a:t>18/03/2022</a:t>
            </a:fld>
            <a:endParaRPr lang="en-GB"/>
          </a:p>
        </p:txBody>
      </p:sp>
      <p:sp>
        <p:nvSpPr>
          <p:cNvPr id="5" name="Footer Placeholder 4">
            <a:extLst>
              <a:ext uri="{FF2B5EF4-FFF2-40B4-BE49-F238E27FC236}">
                <a16:creationId xmlns:a16="http://schemas.microsoft.com/office/drawing/2014/main" id="{F3BD9A88-39FA-4432-8009-695FD2137E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85D8CF-F0DC-4085-A760-8DF1D7142CA6}"/>
              </a:ext>
            </a:extLst>
          </p:cNvPr>
          <p:cNvSpPr>
            <a:spLocks noGrp="1"/>
          </p:cNvSpPr>
          <p:nvPr>
            <p:ph type="sldNum" sz="quarter" idx="12"/>
          </p:nvPr>
        </p:nvSpPr>
        <p:spPr/>
        <p:txBody>
          <a:bodyPr/>
          <a:lstStyle/>
          <a:p>
            <a:fld id="{F560EDAB-A744-4571-A65D-01015F860032}" type="slidenum">
              <a:rPr lang="en-GB" smtClean="0"/>
              <a:t>‹#›</a:t>
            </a:fld>
            <a:endParaRPr lang="en-GB"/>
          </a:p>
        </p:txBody>
      </p:sp>
    </p:spTree>
    <p:extLst>
      <p:ext uri="{BB962C8B-B14F-4D97-AF65-F5344CB8AC3E}">
        <p14:creationId xmlns:p14="http://schemas.microsoft.com/office/powerpoint/2010/main" val="3548410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3E4C3-2171-4F65-ABF4-C7B7B5C71E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7392B1-252C-4BE3-8E55-66499F681A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BA75AE-AC41-4994-9037-466C131137A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E197A36-69B5-4AB8-98A1-9C3356635ACB}"/>
              </a:ext>
            </a:extLst>
          </p:cNvPr>
          <p:cNvSpPr>
            <a:spLocks noGrp="1"/>
          </p:cNvSpPr>
          <p:nvPr>
            <p:ph type="dt" sz="half" idx="10"/>
          </p:nvPr>
        </p:nvSpPr>
        <p:spPr/>
        <p:txBody>
          <a:bodyPr/>
          <a:lstStyle/>
          <a:p>
            <a:fld id="{95ABCBBF-C1D7-4BA5-BC3C-AAF0CF1C3E46}" type="datetimeFigureOut">
              <a:rPr lang="en-GB" smtClean="0"/>
              <a:t>18/03/2022</a:t>
            </a:fld>
            <a:endParaRPr lang="en-GB"/>
          </a:p>
        </p:txBody>
      </p:sp>
      <p:sp>
        <p:nvSpPr>
          <p:cNvPr id="6" name="Footer Placeholder 5">
            <a:extLst>
              <a:ext uri="{FF2B5EF4-FFF2-40B4-BE49-F238E27FC236}">
                <a16:creationId xmlns:a16="http://schemas.microsoft.com/office/drawing/2014/main" id="{9BF41B72-5793-45DE-97CF-926BF75379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1FCD8E-DD73-4B16-8D99-06DD0DAC97A2}"/>
              </a:ext>
            </a:extLst>
          </p:cNvPr>
          <p:cNvSpPr>
            <a:spLocks noGrp="1"/>
          </p:cNvSpPr>
          <p:nvPr>
            <p:ph type="sldNum" sz="quarter" idx="12"/>
          </p:nvPr>
        </p:nvSpPr>
        <p:spPr/>
        <p:txBody>
          <a:bodyPr/>
          <a:lstStyle/>
          <a:p>
            <a:fld id="{F560EDAB-A744-4571-A65D-01015F860032}" type="slidenum">
              <a:rPr lang="en-GB" smtClean="0"/>
              <a:t>‹#›</a:t>
            </a:fld>
            <a:endParaRPr lang="en-GB"/>
          </a:p>
        </p:txBody>
      </p:sp>
    </p:spTree>
    <p:extLst>
      <p:ext uri="{BB962C8B-B14F-4D97-AF65-F5344CB8AC3E}">
        <p14:creationId xmlns:p14="http://schemas.microsoft.com/office/powerpoint/2010/main" val="765961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E7E83-5E53-461D-A5AB-B125CA399CF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302A64-DBC6-40D6-A532-422ECE3912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363721-4EBE-4C20-9FE4-95FB9B6C72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E9CA646-ABAA-453D-B891-0A71696082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368C167-748E-4A49-BD6C-8258FF0ECE5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A72A3F-E786-4FFF-B62A-F4E86D33DCDB}"/>
              </a:ext>
            </a:extLst>
          </p:cNvPr>
          <p:cNvSpPr>
            <a:spLocks noGrp="1"/>
          </p:cNvSpPr>
          <p:nvPr>
            <p:ph type="dt" sz="half" idx="10"/>
          </p:nvPr>
        </p:nvSpPr>
        <p:spPr/>
        <p:txBody>
          <a:bodyPr/>
          <a:lstStyle/>
          <a:p>
            <a:fld id="{95ABCBBF-C1D7-4BA5-BC3C-AAF0CF1C3E46}" type="datetimeFigureOut">
              <a:rPr lang="en-GB" smtClean="0"/>
              <a:t>18/03/2022</a:t>
            </a:fld>
            <a:endParaRPr lang="en-GB"/>
          </a:p>
        </p:txBody>
      </p:sp>
      <p:sp>
        <p:nvSpPr>
          <p:cNvPr id="8" name="Footer Placeholder 7">
            <a:extLst>
              <a:ext uri="{FF2B5EF4-FFF2-40B4-BE49-F238E27FC236}">
                <a16:creationId xmlns:a16="http://schemas.microsoft.com/office/drawing/2014/main" id="{9E658E8F-D2B4-4BA7-BA73-DA357B04275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E07362-9FEB-4E38-9DD7-EDDF41B9A61E}"/>
              </a:ext>
            </a:extLst>
          </p:cNvPr>
          <p:cNvSpPr>
            <a:spLocks noGrp="1"/>
          </p:cNvSpPr>
          <p:nvPr>
            <p:ph type="sldNum" sz="quarter" idx="12"/>
          </p:nvPr>
        </p:nvSpPr>
        <p:spPr/>
        <p:txBody>
          <a:bodyPr/>
          <a:lstStyle/>
          <a:p>
            <a:fld id="{F560EDAB-A744-4571-A65D-01015F860032}" type="slidenum">
              <a:rPr lang="en-GB" smtClean="0"/>
              <a:t>‹#›</a:t>
            </a:fld>
            <a:endParaRPr lang="en-GB"/>
          </a:p>
        </p:txBody>
      </p:sp>
    </p:spTree>
    <p:extLst>
      <p:ext uri="{BB962C8B-B14F-4D97-AF65-F5344CB8AC3E}">
        <p14:creationId xmlns:p14="http://schemas.microsoft.com/office/powerpoint/2010/main" val="2974848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DE103-7E1A-43F3-B36C-AEDF90AED78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F6832E-0B80-4B02-8968-5CAA43C36EE7}"/>
              </a:ext>
            </a:extLst>
          </p:cNvPr>
          <p:cNvSpPr>
            <a:spLocks noGrp="1"/>
          </p:cNvSpPr>
          <p:nvPr>
            <p:ph type="dt" sz="half" idx="10"/>
          </p:nvPr>
        </p:nvSpPr>
        <p:spPr/>
        <p:txBody>
          <a:bodyPr/>
          <a:lstStyle/>
          <a:p>
            <a:fld id="{95ABCBBF-C1D7-4BA5-BC3C-AAF0CF1C3E46}" type="datetimeFigureOut">
              <a:rPr lang="en-GB" smtClean="0"/>
              <a:t>18/03/2022</a:t>
            </a:fld>
            <a:endParaRPr lang="en-GB"/>
          </a:p>
        </p:txBody>
      </p:sp>
      <p:sp>
        <p:nvSpPr>
          <p:cNvPr id="4" name="Footer Placeholder 3">
            <a:extLst>
              <a:ext uri="{FF2B5EF4-FFF2-40B4-BE49-F238E27FC236}">
                <a16:creationId xmlns:a16="http://schemas.microsoft.com/office/drawing/2014/main" id="{20C2E6C5-7E11-45F0-816F-66044FD6441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39E94B0-D3FC-4A7E-B4A1-9C5B725CA31C}"/>
              </a:ext>
            </a:extLst>
          </p:cNvPr>
          <p:cNvSpPr>
            <a:spLocks noGrp="1"/>
          </p:cNvSpPr>
          <p:nvPr>
            <p:ph type="sldNum" sz="quarter" idx="12"/>
          </p:nvPr>
        </p:nvSpPr>
        <p:spPr/>
        <p:txBody>
          <a:bodyPr/>
          <a:lstStyle/>
          <a:p>
            <a:fld id="{F560EDAB-A744-4571-A65D-01015F860032}" type="slidenum">
              <a:rPr lang="en-GB" smtClean="0"/>
              <a:t>‹#›</a:t>
            </a:fld>
            <a:endParaRPr lang="en-GB"/>
          </a:p>
        </p:txBody>
      </p:sp>
    </p:spTree>
    <p:extLst>
      <p:ext uri="{BB962C8B-B14F-4D97-AF65-F5344CB8AC3E}">
        <p14:creationId xmlns:p14="http://schemas.microsoft.com/office/powerpoint/2010/main" val="3932975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EEB9D9-E6B6-41FB-A70D-A4E4F11D54D4}"/>
              </a:ext>
            </a:extLst>
          </p:cNvPr>
          <p:cNvSpPr>
            <a:spLocks noGrp="1"/>
          </p:cNvSpPr>
          <p:nvPr>
            <p:ph type="dt" sz="half" idx="10"/>
          </p:nvPr>
        </p:nvSpPr>
        <p:spPr/>
        <p:txBody>
          <a:bodyPr/>
          <a:lstStyle/>
          <a:p>
            <a:fld id="{95ABCBBF-C1D7-4BA5-BC3C-AAF0CF1C3E46}" type="datetimeFigureOut">
              <a:rPr lang="en-GB" smtClean="0"/>
              <a:t>18/03/2022</a:t>
            </a:fld>
            <a:endParaRPr lang="en-GB"/>
          </a:p>
        </p:txBody>
      </p:sp>
      <p:sp>
        <p:nvSpPr>
          <p:cNvPr id="3" name="Footer Placeholder 2">
            <a:extLst>
              <a:ext uri="{FF2B5EF4-FFF2-40B4-BE49-F238E27FC236}">
                <a16:creationId xmlns:a16="http://schemas.microsoft.com/office/drawing/2014/main" id="{61633A12-A460-43D4-9D63-533A59361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EAEC74-8743-47FC-87C4-C962B3C2A4C7}"/>
              </a:ext>
            </a:extLst>
          </p:cNvPr>
          <p:cNvSpPr>
            <a:spLocks noGrp="1"/>
          </p:cNvSpPr>
          <p:nvPr>
            <p:ph type="sldNum" sz="quarter" idx="12"/>
          </p:nvPr>
        </p:nvSpPr>
        <p:spPr/>
        <p:txBody>
          <a:bodyPr/>
          <a:lstStyle/>
          <a:p>
            <a:fld id="{F560EDAB-A744-4571-A65D-01015F860032}" type="slidenum">
              <a:rPr lang="en-GB" smtClean="0"/>
              <a:t>‹#›</a:t>
            </a:fld>
            <a:endParaRPr lang="en-GB"/>
          </a:p>
        </p:txBody>
      </p:sp>
    </p:spTree>
    <p:extLst>
      <p:ext uri="{BB962C8B-B14F-4D97-AF65-F5344CB8AC3E}">
        <p14:creationId xmlns:p14="http://schemas.microsoft.com/office/powerpoint/2010/main" val="595997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DBF4A-5A10-4D82-A3F5-22A1A60284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16A21A6-8AE4-4AFB-A461-65A87FD43A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F471D2-9A82-4E81-B0FE-53D8DAE56E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D78179-9ADA-4439-A7B2-BFAE73084BBF}"/>
              </a:ext>
            </a:extLst>
          </p:cNvPr>
          <p:cNvSpPr>
            <a:spLocks noGrp="1"/>
          </p:cNvSpPr>
          <p:nvPr>
            <p:ph type="dt" sz="half" idx="10"/>
          </p:nvPr>
        </p:nvSpPr>
        <p:spPr/>
        <p:txBody>
          <a:bodyPr/>
          <a:lstStyle/>
          <a:p>
            <a:fld id="{95ABCBBF-C1D7-4BA5-BC3C-AAF0CF1C3E46}" type="datetimeFigureOut">
              <a:rPr lang="en-GB" smtClean="0"/>
              <a:t>18/03/2022</a:t>
            </a:fld>
            <a:endParaRPr lang="en-GB"/>
          </a:p>
        </p:txBody>
      </p:sp>
      <p:sp>
        <p:nvSpPr>
          <p:cNvPr id="6" name="Footer Placeholder 5">
            <a:extLst>
              <a:ext uri="{FF2B5EF4-FFF2-40B4-BE49-F238E27FC236}">
                <a16:creationId xmlns:a16="http://schemas.microsoft.com/office/drawing/2014/main" id="{5717E279-82CF-41F8-9E8D-38E6AE87A9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B54797-4F7D-4072-9703-6B8ECFFAEE1E}"/>
              </a:ext>
            </a:extLst>
          </p:cNvPr>
          <p:cNvSpPr>
            <a:spLocks noGrp="1"/>
          </p:cNvSpPr>
          <p:nvPr>
            <p:ph type="sldNum" sz="quarter" idx="12"/>
          </p:nvPr>
        </p:nvSpPr>
        <p:spPr/>
        <p:txBody>
          <a:bodyPr/>
          <a:lstStyle/>
          <a:p>
            <a:fld id="{F560EDAB-A744-4571-A65D-01015F860032}" type="slidenum">
              <a:rPr lang="en-GB" smtClean="0"/>
              <a:t>‹#›</a:t>
            </a:fld>
            <a:endParaRPr lang="en-GB"/>
          </a:p>
        </p:txBody>
      </p:sp>
    </p:spTree>
    <p:extLst>
      <p:ext uri="{BB962C8B-B14F-4D97-AF65-F5344CB8AC3E}">
        <p14:creationId xmlns:p14="http://schemas.microsoft.com/office/powerpoint/2010/main" val="1817917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39187-8C3C-4365-9969-0CF0CD1750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E149BB-614F-4835-8069-0EA2CD7986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FF5DE8B-9470-4AD0-ABED-E8FF1AA689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6C7B0E-A61C-4D0E-A604-9921804B9D58}"/>
              </a:ext>
            </a:extLst>
          </p:cNvPr>
          <p:cNvSpPr>
            <a:spLocks noGrp="1"/>
          </p:cNvSpPr>
          <p:nvPr>
            <p:ph type="dt" sz="half" idx="10"/>
          </p:nvPr>
        </p:nvSpPr>
        <p:spPr/>
        <p:txBody>
          <a:bodyPr/>
          <a:lstStyle/>
          <a:p>
            <a:fld id="{95ABCBBF-C1D7-4BA5-BC3C-AAF0CF1C3E46}" type="datetimeFigureOut">
              <a:rPr lang="en-GB" smtClean="0"/>
              <a:t>18/03/2022</a:t>
            </a:fld>
            <a:endParaRPr lang="en-GB"/>
          </a:p>
        </p:txBody>
      </p:sp>
      <p:sp>
        <p:nvSpPr>
          <p:cNvPr id="6" name="Footer Placeholder 5">
            <a:extLst>
              <a:ext uri="{FF2B5EF4-FFF2-40B4-BE49-F238E27FC236}">
                <a16:creationId xmlns:a16="http://schemas.microsoft.com/office/drawing/2014/main" id="{1868D707-7172-4126-AC19-01EE0803CB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1E1F13-277F-495D-ACD7-9EFF2588770F}"/>
              </a:ext>
            </a:extLst>
          </p:cNvPr>
          <p:cNvSpPr>
            <a:spLocks noGrp="1"/>
          </p:cNvSpPr>
          <p:nvPr>
            <p:ph type="sldNum" sz="quarter" idx="12"/>
          </p:nvPr>
        </p:nvSpPr>
        <p:spPr/>
        <p:txBody>
          <a:bodyPr/>
          <a:lstStyle/>
          <a:p>
            <a:fld id="{F560EDAB-A744-4571-A65D-01015F860032}" type="slidenum">
              <a:rPr lang="en-GB" smtClean="0"/>
              <a:t>‹#›</a:t>
            </a:fld>
            <a:endParaRPr lang="en-GB"/>
          </a:p>
        </p:txBody>
      </p:sp>
    </p:spTree>
    <p:extLst>
      <p:ext uri="{BB962C8B-B14F-4D97-AF65-F5344CB8AC3E}">
        <p14:creationId xmlns:p14="http://schemas.microsoft.com/office/powerpoint/2010/main" val="821060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A6D5A-7ECF-445B-8938-D1510C946E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3DB500-7372-4BEB-93BE-FD1AD6A87E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D44FB1-EE3B-44EE-83B9-55268AC1F253}"/>
              </a:ext>
            </a:extLst>
          </p:cNvPr>
          <p:cNvSpPr>
            <a:spLocks noGrp="1"/>
          </p:cNvSpPr>
          <p:nvPr>
            <p:ph type="dt" sz="half" idx="10"/>
          </p:nvPr>
        </p:nvSpPr>
        <p:spPr/>
        <p:txBody>
          <a:bodyPr/>
          <a:lstStyle/>
          <a:p>
            <a:fld id="{95ABCBBF-C1D7-4BA5-BC3C-AAF0CF1C3E46}" type="datetimeFigureOut">
              <a:rPr lang="en-GB" smtClean="0"/>
              <a:t>18/03/2022</a:t>
            </a:fld>
            <a:endParaRPr lang="en-GB"/>
          </a:p>
        </p:txBody>
      </p:sp>
      <p:sp>
        <p:nvSpPr>
          <p:cNvPr id="5" name="Footer Placeholder 4">
            <a:extLst>
              <a:ext uri="{FF2B5EF4-FFF2-40B4-BE49-F238E27FC236}">
                <a16:creationId xmlns:a16="http://schemas.microsoft.com/office/drawing/2014/main" id="{B18B1AF2-E7FA-4818-8FC4-E765B614CA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CF468A-6B08-4DB1-853C-63642C7572DA}"/>
              </a:ext>
            </a:extLst>
          </p:cNvPr>
          <p:cNvSpPr>
            <a:spLocks noGrp="1"/>
          </p:cNvSpPr>
          <p:nvPr>
            <p:ph type="sldNum" sz="quarter" idx="12"/>
          </p:nvPr>
        </p:nvSpPr>
        <p:spPr/>
        <p:txBody>
          <a:bodyPr/>
          <a:lstStyle/>
          <a:p>
            <a:fld id="{F560EDAB-A744-4571-A65D-01015F860032}" type="slidenum">
              <a:rPr lang="en-GB" smtClean="0"/>
              <a:t>‹#›</a:t>
            </a:fld>
            <a:endParaRPr lang="en-GB"/>
          </a:p>
        </p:txBody>
      </p:sp>
    </p:spTree>
    <p:extLst>
      <p:ext uri="{BB962C8B-B14F-4D97-AF65-F5344CB8AC3E}">
        <p14:creationId xmlns:p14="http://schemas.microsoft.com/office/powerpoint/2010/main" val="842366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B71E36-B989-479E-83A1-7CB0E0A2CF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6B4D26-147D-4F48-91BC-A265B4BF4F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7F0F95-F012-4030-9CAF-72B5F0B74D84}"/>
              </a:ext>
            </a:extLst>
          </p:cNvPr>
          <p:cNvSpPr>
            <a:spLocks noGrp="1"/>
          </p:cNvSpPr>
          <p:nvPr>
            <p:ph type="dt" sz="half" idx="10"/>
          </p:nvPr>
        </p:nvSpPr>
        <p:spPr/>
        <p:txBody>
          <a:bodyPr/>
          <a:lstStyle/>
          <a:p>
            <a:fld id="{95ABCBBF-C1D7-4BA5-BC3C-AAF0CF1C3E46}" type="datetimeFigureOut">
              <a:rPr lang="en-GB" smtClean="0"/>
              <a:t>18/03/2022</a:t>
            </a:fld>
            <a:endParaRPr lang="en-GB"/>
          </a:p>
        </p:txBody>
      </p:sp>
      <p:sp>
        <p:nvSpPr>
          <p:cNvPr id="5" name="Footer Placeholder 4">
            <a:extLst>
              <a:ext uri="{FF2B5EF4-FFF2-40B4-BE49-F238E27FC236}">
                <a16:creationId xmlns:a16="http://schemas.microsoft.com/office/drawing/2014/main" id="{6A057349-8D37-4090-A487-4925D5EECC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E35AEA-E0A4-490A-B05A-A7CC23D5C9AE}"/>
              </a:ext>
            </a:extLst>
          </p:cNvPr>
          <p:cNvSpPr>
            <a:spLocks noGrp="1"/>
          </p:cNvSpPr>
          <p:nvPr>
            <p:ph type="sldNum" sz="quarter" idx="12"/>
          </p:nvPr>
        </p:nvSpPr>
        <p:spPr/>
        <p:txBody>
          <a:bodyPr/>
          <a:lstStyle/>
          <a:p>
            <a:fld id="{F560EDAB-A744-4571-A65D-01015F860032}" type="slidenum">
              <a:rPr lang="en-GB" smtClean="0"/>
              <a:t>‹#›</a:t>
            </a:fld>
            <a:endParaRPr lang="en-GB"/>
          </a:p>
        </p:txBody>
      </p:sp>
    </p:spTree>
    <p:extLst>
      <p:ext uri="{BB962C8B-B14F-4D97-AF65-F5344CB8AC3E}">
        <p14:creationId xmlns:p14="http://schemas.microsoft.com/office/powerpoint/2010/main" val="432152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1784E7-E5C7-4AC9-B1F2-EAABC2EF67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A5167A-7047-4223-AC35-88AE31A307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BF28B8-91FF-40C0-ABC0-03CE38DE99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ABCBBF-C1D7-4BA5-BC3C-AAF0CF1C3E46}" type="datetimeFigureOut">
              <a:rPr lang="en-GB" smtClean="0"/>
              <a:t>18/03/2022</a:t>
            </a:fld>
            <a:endParaRPr lang="en-GB"/>
          </a:p>
        </p:txBody>
      </p:sp>
      <p:sp>
        <p:nvSpPr>
          <p:cNvPr id="5" name="Footer Placeholder 4">
            <a:extLst>
              <a:ext uri="{FF2B5EF4-FFF2-40B4-BE49-F238E27FC236}">
                <a16:creationId xmlns:a16="http://schemas.microsoft.com/office/drawing/2014/main" id="{84598DC4-5C40-4231-A846-FED9DC7E57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1D9E051-BCB7-43CF-91F3-1A997B2B96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60EDAB-A744-4571-A65D-01015F860032}" type="slidenum">
              <a:rPr lang="en-GB" smtClean="0"/>
              <a:t>‹#›</a:t>
            </a:fld>
            <a:endParaRPr lang="en-GB"/>
          </a:p>
        </p:txBody>
      </p:sp>
    </p:spTree>
    <p:extLst>
      <p:ext uri="{BB962C8B-B14F-4D97-AF65-F5344CB8AC3E}">
        <p14:creationId xmlns:p14="http://schemas.microsoft.com/office/powerpoint/2010/main" val="5424893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4" Type="http://schemas.openxmlformats.org/officeDocument/2006/relationships/image" Target="../media/image1.em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231811-5581-47A5-B710-0F450E140889}"/>
              </a:ext>
            </a:extLst>
          </p:cNvPr>
          <p:cNvSpPr>
            <a:spLocks noGrp="1"/>
          </p:cNvSpPr>
          <p:nvPr>
            <p:ph idx="1"/>
          </p:nvPr>
        </p:nvSpPr>
        <p:spPr>
          <a:xfrm>
            <a:off x="838200" y="488531"/>
            <a:ext cx="10515600" cy="5688432"/>
          </a:xfrm>
        </p:spPr>
        <p:txBody>
          <a:bodyPr vert="horz" lIns="91440" tIns="45720" rIns="91440" bIns="45720" rtlCol="0" anchor="t">
            <a:normAutofit/>
          </a:bodyPr>
          <a:lstStyle/>
          <a:p>
            <a:pPr algn="ctr">
              <a:buNone/>
            </a:pPr>
            <a:r>
              <a:rPr lang="en-US" b="1" u="sng">
                <a:ea typeface="+mn-lt"/>
                <a:cs typeface="+mn-lt"/>
              </a:rPr>
              <a:t>Living With Care: The Older Person</a:t>
            </a:r>
            <a:endParaRPr lang="en-US">
              <a:ea typeface="+mn-lt"/>
              <a:cs typeface="+mn-lt"/>
            </a:endParaRPr>
          </a:p>
          <a:p>
            <a:pPr algn="ctr">
              <a:buNone/>
            </a:pPr>
            <a:endParaRPr lang="en-US">
              <a:ea typeface="+mn-lt"/>
              <a:cs typeface="+mn-lt"/>
            </a:endParaRPr>
          </a:p>
          <a:p>
            <a:pPr algn="ctr">
              <a:buNone/>
            </a:pPr>
            <a:r>
              <a:rPr lang="en-US" b="1" u="sng">
                <a:ea typeface="+mn-lt"/>
                <a:cs typeface="+mn-lt"/>
              </a:rPr>
              <a:t>BMHP6009_BIRM</a:t>
            </a:r>
            <a:endParaRPr lang="en-US">
              <a:ea typeface="+mn-lt"/>
              <a:cs typeface="+mn-lt"/>
            </a:endParaRPr>
          </a:p>
          <a:p>
            <a:pPr algn="ctr">
              <a:buNone/>
            </a:pPr>
            <a:r>
              <a:rPr lang="en-US" b="1" u="sng">
                <a:ea typeface="+mn-lt"/>
                <a:cs typeface="+mn-lt"/>
              </a:rPr>
              <a:t>Joanne Davies</a:t>
            </a:r>
            <a:endParaRPr lang="en-US">
              <a:ea typeface="+mn-lt"/>
              <a:cs typeface="+mn-lt"/>
            </a:endParaRPr>
          </a:p>
          <a:p>
            <a:pPr algn="ctr">
              <a:buNone/>
            </a:pPr>
            <a:endParaRPr lang="en-US">
              <a:ea typeface="+mn-lt"/>
              <a:cs typeface="+mn-lt"/>
            </a:endParaRPr>
          </a:p>
          <a:p>
            <a:pPr algn="ctr">
              <a:buNone/>
            </a:pPr>
            <a:r>
              <a:rPr lang="en-US" b="1" u="sng" err="1">
                <a:ea typeface="+mn-lt"/>
                <a:cs typeface="+mn-lt"/>
              </a:rPr>
              <a:t>Lusharnia</a:t>
            </a:r>
            <a:r>
              <a:rPr lang="en-US" b="1" u="sng">
                <a:ea typeface="+mn-lt"/>
                <a:cs typeface="+mn-lt"/>
              </a:rPr>
              <a:t> Gordon</a:t>
            </a:r>
            <a:endParaRPr lang="en-US">
              <a:ea typeface="+mn-lt"/>
              <a:cs typeface="+mn-lt"/>
            </a:endParaRPr>
          </a:p>
          <a:p>
            <a:pPr algn="ctr">
              <a:buNone/>
            </a:pPr>
            <a:r>
              <a:rPr lang="en-US" b="1" u="sng">
                <a:ea typeface="+mn-lt"/>
                <a:cs typeface="+mn-lt"/>
              </a:rPr>
              <a:t>1905474</a:t>
            </a:r>
            <a:endParaRPr lang="en-US">
              <a:ea typeface="+mn-lt"/>
              <a:cs typeface="+mn-lt"/>
            </a:endParaRPr>
          </a:p>
          <a:p>
            <a:pPr algn="ctr">
              <a:buNone/>
            </a:pPr>
            <a:endParaRPr lang="en-US" b="1" u="sng">
              <a:cs typeface="Calibri"/>
            </a:endParaRPr>
          </a:p>
          <a:p>
            <a:pPr algn="ctr">
              <a:buNone/>
            </a:pPr>
            <a:r>
              <a:rPr lang="en-US" b="1" u="sng">
                <a:cs typeface="Calibri"/>
              </a:rPr>
              <a:t>Dementia Poster</a:t>
            </a:r>
          </a:p>
          <a:p>
            <a:pPr algn="ctr">
              <a:buNone/>
            </a:pPr>
            <a:r>
              <a:rPr lang="en-US" b="1" u="sng">
                <a:cs typeface="Calibri"/>
              </a:rPr>
              <a:t>18/03/2022</a:t>
            </a:r>
          </a:p>
          <a:p>
            <a:pPr marL="0" indent="0">
              <a:buNone/>
            </a:pPr>
            <a:endParaRPr lang="en-US">
              <a:cs typeface="Calibri"/>
            </a:endParaRPr>
          </a:p>
        </p:txBody>
      </p:sp>
    </p:spTree>
    <p:extLst>
      <p:ext uri="{BB962C8B-B14F-4D97-AF65-F5344CB8AC3E}">
        <p14:creationId xmlns:p14="http://schemas.microsoft.com/office/powerpoint/2010/main" val="40115204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a:extLst>
              <a:ext uri="{FF2B5EF4-FFF2-40B4-BE49-F238E27FC236}">
                <a16:creationId xmlns:a16="http://schemas.microsoft.com/office/drawing/2014/main" id="{5D1192CD-9A61-41C5-A89B-65A88F3DCD6B}"/>
              </a:ext>
            </a:extLst>
          </p:cNvPr>
          <p:cNvGraphicFramePr>
            <a:graphicFrameLocks noChangeAspect="1"/>
          </p:cNvGraphicFramePr>
          <p:nvPr>
            <p:extLst>
              <p:ext uri="{D42A27DB-BD31-4B8C-83A1-F6EECF244321}">
                <p14:modId xmlns:p14="http://schemas.microsoft.com/office/powerpoint/2010/main" val="2615912620"/>
              </p:ext>
            </p:extLst>
          </p:nvPr>
        </p:nvGraphicFramePr>
        <p:xfrm>
          <a:off x="3697998" y="347584"/>
          <a:ext cx="4355332" cy="6162832"/>
        </p:xfrm>
        <a:graphic>
          <a:graphicData uri="http://schemas.openxmlformats.org/presentationml/2006/ole">
            <mc:AlternateContent xmlns:mc="http://schemas.openxmlformats.org/markup-compatibility/2006">
              <mc:Choice xmlns:v="urn:schemas-microsoft-com:vml" Requires="v">
                <p:oleObj spid="_x0000_s14341" name="Acrobat Document" r:id="rId3" imgW="11334318" imgH="16039936" progId="AcroExch.Document.DC">
                  <p:embed/>
                </p:oleObj>
              </mc:Choice>
              <mc:Fallback>
                <p:oleObj name="Acrobat Document" r:id="rId3" imgW="11334318" imgH="16039936" progId="AcroExch.Document.DC">
                  <p:embed/>
                  <p:pic>
                    <p:nvPicPr>
                      <p:cNvPr id="4" name="Object 3">
                        <a:extLst>
                          <a:ext uri="{FF2B5EF4-FFF2-40B4-BE49-F238E27FC236}">
                            <a16:creationId xmlns:a16="http://schemas.microsoft.com/office/drawing/2014/main" id="{5D1192CD-9A61-41C5-A89B-65A88F3DCD6B}"/>
                          </a:ext>
                        </a:extLst>
                      </p:cNvPr>
                      <p:cNvPicPr/>
                      <p:nvPr/>
                    </p:nvPicPr>
                    <p:blipFill>
                      <a:blip r:embed="rId4"/>
                      <a:stretch>
                        <a:fillRect/>
                      </a:stretch>
                    </p:blipFill>
                    <p:spPr>
                      <a:xfrm>
                        <a:off x="3697998" y="347584"/>
                        <a:ext cx="4355332" cy="6162832"/>
                      </a:xfrm>
                      <a:prstGeom prst="rect">
                        <a:avLst/>
                      </a:prstGeom>
                    </p:spPr>
                  </p:pic>
                </p:oleObj>
              </mc:Fallback>
            </mc:AlternateContent>
          </a:graphicData>
        </a:graphic>
      </p:graphicFrame>
    </p:spTree>
    <p:extLst>
      <p:ext uri="{BB962C8B-B14F-4D97-AF65-F5344CB8AC3E}">
        <p14:creationId xmlns:p14="http://schemas.microsoft.com/office/powerpoint/2010/main" val="3099546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433B8C-600A-CE44-8035-240EFDB88DD0}"/>
              </a:ext>
            </a:extLst>
          </p:cNvPr>
          <p:cNvSpPr>
            <a:spLocks noGrp="1"/>
          </p:cNvSpPr>
          <p:nvPr>
            <p:ph idx="1"/>
          </p:nvPr>
        </p:nvSpPr>
        <p:spPr>
          <a:xfrm>
            <a:off x="838200" y="402267"/>
            <a:ext cx="10515600" cy="5774696"/>
          </a:xfrm>
        </p:spPr>
        <p:txBody>
          <a:bodyPr vert="horz" lIns="91440" tIns="45720" rIns="91440" bIns="45720" rtlCol="0" anchor="t">
            <a:normAutofit fontScale="77500" lnSpcReduction="20000"/>
          </a:bodyPr>
          <a:lstStyle/>
          <a:p>
            <a:pPr>
              <a:buNone/>
            </a:pPr>
            <a:r>
              <a:rPr lang="en-US" b="1">
                <a:ea typeface="+mn-lt"/>
                <a:cs typeface="+mn-lt"/>
              </a:rPr>
              <a:t>Definition</a:t>
            </a:r>
            <a:endParaRPr lang="en-US">
              <a:ea typeface="+mn-lt"/>
              <a:cs typeface="+mn-lt"/>
            </a:endParaRPr>
          </a:p>
          <a:p>
            <a:pPr>
              <a:buNone/>
            </a:pPr>
            <a:r>
              <a:rPr lang="en-US">
                <a:ea typeface="+mn-lt"/>
                <a:cs typeface="+mn-lt"/>
              </a:rPr>
              <a:t>Dementia is a wide term that refers to a variety of brain-related diseases. Dementia is described as a decline in cognitive functioning, thinking, memory, and reasoning that interferes with daily living and activities. Some dementia sufferers lose their ability to control their emotions, and their personalities change (NIA, 2022). </a:t>
            </a:r>
          </a:p>
          <a:p>
            <a:pPr>
              <a:buNone/>
            </a:pPr>
            <a:r>
              <a:rPr lang="en-US" b="1">
                <a:ea typeface="+mn-lt"/>
                <a:cs typeface="+mn-lt"/>
              </a:rPr>
              <a:t>About Dementia</a:t>
            </a:r>
            <a:endParaRPr lang="en-US">
              <a:ea typeface="+mn-lt"/>
              <a:cs typeface="+mn-lt"/>
            </a:endParaRPr>
          </a:p>
          <a:p>
            <a:pPr>
              <a:buNone/>
            </a:pPr>
            <a:r>
              <a:rPr lang="en-US">
                <a:ea typeface="+mn-lt"/>
                <a:cs typeface="+mn-lt"/>
              </a:rPr>
              <a:t>Alzheimer's disease, Vascular dementia, Frontotemporal dementia, Mixed dementia, and Lewy body dementia are some of the most frequent kinds of dementia. Alzheimer's disease is the most prevalent kind of dementia, accounting for around 60% of all diagnoses in the UK. Vascular dementia is the second most frequent kind of dementia in persons over the age of 65, accounting for around 17% of those diagnosed with dementia. Frontotemporal dementia is the third most frequent type of dementia in adults under the age of 65, while it is less prevalent in people beyond the age of 65. At least one out of every ten patients with dementia have more than one form of dementia termed mixed dementia. Lewy body dementia is a degenerative disease that impairs mobility and motor function (WHO, 2022).</a:t>
            </a:r>
          </a:p>
          <a:p>
            <a:pPr>
              <a:buNone/>
            </a:pPr>
            <a:r>
              <a:rPr lang="en-US">
                <a:ea typeface="+mn-lt"/>
                <a:cs typeface="+mn-lt"/>
              </a:rPr>
              <a:t>There are several different varieties of dementia, and each one is progressive, which means that symptoms may be minor at first but worsen over time. Dementia is assumed to develop in three phases: early, middle, and late. These stages are often characterized as mild, moderate, and severe since they reflect how much the symptoms impact the person. The stages also serve as a guide for when specific dementia therapies and medications are most appropriate (NHS, 2018).</a:t>
            </a:r>
          </a:p>
          <a:p>
            <a:pPr marL="0" indent="0">
              <a:buNone/>
            </a:pPr>
            <a:endParaRPr lang="en-US">
              <a:cs typeface="Calibri" panose="020F0502020204030204"/>
            </a:endParaRPr>
          </a:p>
        </p:txBody>
      </p:sp>
    </p:spTree>
    <p:extLst>
      <p:ext uri="{BB962C8B-B14F-4D97-AF65-F5344CB8AC3E}">
        <p14:creationId xmlns:p14="http://schemas.microsoft.com/office/powerpoint/2010/main" val="2260469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3E0836-2DCF-E340-85E0-58D794A14422}"/>
              </a:ext>
            </a:extLst>
          </p:cNvPr>
          <p:cNvSpPr>
            <a:spLocks noGrp="1"/>
          </p:cNvSpPr>
          <p:nvPr>
            <p:ph idx="1"/>
          </p:nvPr>
        </p:nvSpPr>
        <p:spPr>
          <a:xfrm>
            <a:off x="838200" y="531663"/>
            <a:ext cx="10515600" cy="5645300"/>
          </a:xfrm>
        </p:spPr>
        <p:txBody>
          <a:bodyPr vert="horz" lIns="91440" tIns="45720" rIns="91440" bIns="45720" rtlCol="0" anchor="t">
            <a:normAutofit fontScale="70000" lnSpcReduction="20000"/>
          </a:bodyPr>
          <a:lstStyle/>
          <a:p>
            <a:pPr marL="0" indent="0">
              <a:buNone/>
            </a:pPr>
            <a:r>
              <a:rPr lang="en-US" b="1">
                <a:ea typeface="+mn-lt"/>
                <a:cs typeface="+mn-lt"/>
              </a:rPr>
              <a:t>Early Stages (mild)</a:t>
            </a:r>
            <a:endParaRPr lang="en-US">
              <a:ea typeface="+mn-lt"/>
              <a:cs typeface="+mn-lt"/>
            </a:endParaRPr>
          </a:p>
          <a:p>
            <a:pPr marL="0" indent="0">
              <a:buNone/>
            </a:pPr>
            <a:r>
              <a:rPr lang="en-US">
                <a:ea typeface="+mn-lt"/>
                <a:cs typeface="+mn-lt"/>
              </a:rPr>
              <a:t>Many people in the initial stages of dementia are self-sufficient and may only require minor support with everyday activities. The most prevalent symptoms are memory lapses involving words, locations, objects, and people. A change in mood or emotions is another typical sign, as the individual may become more nervous, irritated, or confused. People may also experience visual-perceptual issues and poor orientation, causing them to get disoriented or have difficulty gauging distances (Stages of Alzheimer's, 2022).</a:t>
            </a:r>
          </a:p>
          <a:p>
            <a:pPr marL="0" indent="0">
              <a:buNone/>
            </a:pPr>
            <a:r>
              <a:rPr lang="en-US" b="1">
                <a:ea typeface="+mn-lt"/>
                <a:cs typeface="+mn-lt"/>
              </a:rPr>
              <a:t>Middle Stages (moderate)</a:t>
            </a:r>
            <a:endParaRPr lang="en-US">
              <a:ea typeface="+mn-lt"/>
              <a:cs typeface="+mn-lt"/>
            </a:endParaRPr>
          </a:p>
          <a:p>
            <a:pPr marL="0" indent="0">
              <a:buNone/>
            </a:pPr>
            <a:r>
              <a:rPr lang="en-US">
                <a:ea typeface="+mn-lt"/>
                <a:cs typeface="+mn-lt"/>
              </a:rPr>
              <a:t>During the middle stages of dementia, existing symptoms become more visible, new symptoms may develop and greater assistance, as well as regular reminders are required with everyday living. At this stage, symptoms usually escalate, and behavioral changes occur such as obsessive, repetitive, compulsive, and impulsive behavior. At this stage, people frequently become paranoid or delusional, believing that others are out to hurt them or cannot be trusted (Stages of Alzheimer's, 2022).</a:t>
            </a:r>
          </a:p>
          <a:p>
            <a:pPr marL="0" indent="0">
              <a:buNone/>
            </a:pPr>
            <a:r>
              <a:rPr lang="en-US" b="1">
                <a:ea typeface="+mn-lt"/>
                <a:cs typeface="+mn-lt"/>
              </a:rPr>
              <a:t>Later Stages (severe)</a:t>
            </a:r>
            <a:endParaRPr lang="en-US">
              <a:ea typeface="+mn-lt"/>
              <a:cs typeface="+mn-lt"/>
            </a:endParaRPr>
          </a:p>
          <a:p>
            <a:pPr marL="0" indent="0">
              <a:buNone/>
            </a:pPr>
            <a:r>
              <a:rPr lang="en-US">
                <a:ea typeface="+mn-lt"/>
                <a:cs typeface="+mn-lt"/>
              </a:rPr>
              <a:t>Dementia will have a significant influence on the individual's everyday life at this point. During this stage, many sorts of symptoms are possible, although impaired perception and physical issues are the most evident. People with dementia may eventually require full-time care and assistance with most everyday tasks such as eating, showering, dressing, and mobility at this stage. Care at home can provide support, although it is most commonly done in a care home environment (Stages of Alzheimer's, 2022).</a:t>
            </a:r>
          </a:p>
          <a:p>
            <a:endParaRPr lang="en-US">
              <a:cs typeface="Calibri"/>
            </a:endParaRPr>
          </a:p>
        </p:txBody>
      </p:sp>
    </p:spTree>
    <p:extLst>
      <p:ext uri="{BB962C8B-B14F-4D97-AF65-F5344CB8AC3E}">
        <p14:creationId xmlns:p14="http://schemas.microsoft.com/office/powerpoint/2010/main" val="1136496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8FB87A-E9B2-4260-86CB-6FCAAD0284B1}"/>
              </a:ext>
            </a:extLst>
          </p:cNvPr>
          <p:cNvSpPr>
            <a:spLocks noGrp="1"/>
          </p:cNvSpPr>
          <p:nvPr>
            <p:ph idx="1"/>
          </p:nvPr>
        </p:nvSpPr>
        <p:spPr>
          <a:xfrm>
            <a:off x="334993" y="100343"/>
            <a:ext cx="11018807" cy="6479186"/>
          </a:xfrm>
        </p:spPr>
        <p:txBody>
          <a:bodyPr vert="horz" lIns="91440" tIns="45720" rIns="91440" bIns="45720" rtlCol="0" anchor="t">
            <a:noAutofit/>
          </a:bodyPr>
          <a:lstStyle/>
          <a:p>
            <a:pPr marL="0" indent="0">
              <a:buNone/>
            </a:pPr>
            <a:r>
              <a:rPr lang="en-US" sz="1400" b="1" dirty="0">
                <a:latin typeface="Calibri"/>
                <a:ea typeface="+mn-lt"/>
                <a:cs typeface="+mn-lt"/>
              </a:rPr>
              <a:t>Needs &amp; Requirement</a:t>
            </a:r>
            <a:endParaRPr lang="en-US" sz="1400" dirty="0">
              <a:latin typeface="Calibri"/>
              <a:ea typeface="+mn-lt"/>
              <a:cs typeface="+mn-lt"/>
            </a:endParaRPr>
          </a:p>
          <a:p>
            <a:pPr marL="0" indent="0">
              <a:buNone/>
            </a:pPr>
            <a:r>
              <a:rPr lang="en-US" sz="1400" dirty="0">
                <a:latin typeface="Calibri"/>
                <a:ea typeface="+mn-lt"/>
                <a:cs typeface="+mn-lt"/>
              </a:rPr>
              <a:t>As dementia advances, an individual will ultimately require assistance with activities of daily living such as eating, grooming, movement, and instrumental activities such as food preparation, shopping, money management, and prescription administration. Coexisting medical illnesses, various medicines, incontinence, and mobility aids may necessitate additional medical and nursing care (Reinhard &amp; Levine, 2015).</a:t>
            </a:r>
          </a:p>
          <a:p>
            <a:pPr marL="0" indent="0">
              <a:buNone/>
            </a:pPr>
            <a:r>
              <a:rPr lang="en-US" sz="1400" b="1" dirty="0">
                <a:latin typeface="Calibri"/>
                <a:ea typeface="+mn-lt"/>
                <a:cs typeface="+mn-lt"/>
              </a:rPr>
              <a:t>Relevant Policy &amp; Legislation</a:t>
            </a:r>
            <a:endParaRPr lang="en-US" sz="1400" dirty="0">
              <a:latin typeface="Calibri"/>
              <a:ea typeface="+mn-lt"/>
              <a:cs typeface="+mn-lt"/>
            </a:endParaRPr>
          </a:p>
          <a:p>
            <a:pPr marL="0" indent="0">
              <a:buNone/>
            </a:pPr>
            <a:r>
              <a:rPr lang="en-US" sz="1400" dirty="0">
                <a:latin typeface="Calibri"/>
                <a:ea typeface="+mn-lt"/>
                <a:cs typeface="+mn-lt"/>
              </a:rPr>
              <a:t>Dementia is a disability under UK disability legislation (The Equality Act 1), Human Rights Law, and the United Nations Convention on the Rights of Persons with Disabilities (CRPD) (Mentalhealth.org, 2022). This means that persons with dementia are legally protected from some sorts of discrimination at employment and including health and social care services. Several ECHR clauses are extremely pertinent to supporting persons with dementia in maintaining their rights. The five articles that are most relevant are Articles 2, 3, 5, 8, and 14. (Poppe, Elger, Wangmo and Trachsel, 2022).</a:t>
            </a:r>
          </a:p>
          <a:p>
            <a:pPr marL="0" indent="0">
              <a:buNone/>
            </a:pPr>
            <a:r>
              <a:rPr lang="en-US" sz="1400" dirty="0">
                <a:latin typeface="Calibri"/>
                <a:ea typeface="+mn-lt"/>
                <a:cs typeface="+mn-lt"/>
              </a:rPr>
              <a:t>The Prime Minister's Challenge on Dementia 2020 sets out the UK Government's strategy for transforming dementia care within the UK. The aims of the strategy include: </a:t>
            </a:r>
          </a:p>
          <a:p>
            <a:r>
              <a:rPr lang="en-US" sz="1400" dirty="0">
                <a:latin typeface="Calibri"/>
                <a:ea typeface="+mn-lt"/>
                <a:cs typeface="+mn-lt"/>
              </a:rPr>
              <a:t>Improving diagnosis</a:t>
            </a:r>
          </a:p>
          <a:p>
            <a:r>
              <a:rPr lang="en-US" sz="1400" dirty="0">
                <a:latin typeface="Calibri"/>
                <a:ea typeface="+mn-lt"/>
                <a:cs typeface="+mn-lt"/>
              </a:rPr>
              <a:t>Assessment and care for people living with dementia </a:t>
            </a:r>
          </a:p>
          <a:p>
            <a:r>
              <a:rPr lang="en-US" sz="1400" dirty="0">
                <a:latin typeface="Calibri"/>
                <a:ea typeface="+mn-lt"/>
                <a:cs typeface="+mn-lt"/>
              </a:rPr>
              <a:t>Ensuring that all people living with dementia have equal access to diagnosis providing all NHS staff with training on dementia appropriate to their role ensuring that every person diagnosed with dementia receives meaningful care.</a:t>
            </a:r>
          </a:p>
          <a:p>
            <a:pPr marL="0" indent="0">
              <a:buNone/>
            </a:pPr>
            <a:r>
              <a:rPr lang="en-US" sz="1400" b="1" i="1" dirty="0">
                <a:latin typeface="Calibri"/>
                <a:ea typeface="+mn-lt"/>
                <a:cs typeface="+mn-lt"/>
              </a:rPr>
              <a:t>Other Relevant legislation and statutory guidance </a:t>
            </a:r>
            <a:endParaRPr lang="en-US" sz="1400" dirty="0">
              <a:latin typeface="Calibri"/>
              <a:ea typeface="+mn-lt"/>
              <a:cs typeface="+mn-lt"/>
            </a:endParaRPr>
          </a:p>
          <a:p>
            <a:pPr marL="0" indent="0">
              <a:buNone/>
            </a:pPr>
            <a:r>
              <a:rPr lang="en-US" sz="1400" dirty="0">
                <a:latin typeface="Calibri"/>
                <a:ea typeface="+mn-lt"/>
                <a:cs typeface="+mn-lt"/>
              </a:rPr>
              <a:t>Care Act 2014 </a:t>
            </a:r>
          </a:p>
          <a:p>
            <a:pPr marL="0" indent="0">
              <a:buNone/>
            </a:pPr>
            <a:r>
              <a:rPr lang="en-US" sz="1400" dirty="0">
                <a:latin typeface="Calibri"/>
                <a:ea typeface="+mn-lt"/>
                <a:cs typeface="+mn-lt"/>
              </a:rPr>
              <a:t>Health and Social Care Act 2008 </a:t>
            </a:r>
          </a:p>
          <a:p>
            <a:pPr marL="0" indent="0">
              <a:buNone/>
            </a:pPr>
            <a:r>
              <a:rPr lang="en-US" sz="1400" dirty="0">
                <a:latin typeface="Calibri"/>
                <a:ea typeface="+mn-lt"/>
                <a:cs typeface="+mn-lt"/>
              </a:rPr>
              <a:t>Health and Social Care Act 2012 </a:t>
            </a:r>
          </a:p>
          <a:p>
            <a:pPr marL="0" indent="0">
              <a:buNone/>
            </a:pPr>
            <a:r>
              <a:rPr lang="en-US" sz="1400" dirty="0">
                <a:latin typeface="Calibri"/>
                <a:ea typeface="+mn-lt"/>
                <a:cs typeface="+mn-lt"/>
              </a:rPr>
              <a:t>Equality Act 2010 </a:t>
            </a:r>
          </a:p>
          <a:p>
            <a:pPr marL="0" indent="0">
              <a:buNone/>
            </a:pPr>
            <a:r>
              <a:rPr lang="en-US" sz="1400" dirty="0">
                <a:latin typeface="Calibri"/>
                <a:ea typeface="+mn-lt"/>
                <a:cs typeface="+mn-lt"/>
              </a:rPr>
              <a:t>Mental Capacity Act 2005 </a:t>
            </a:r>
          </a:p>
          <a:p>
            <a:pPr marL="0" indent="0">
              <a:buNone/>
            </a:pPr>
            <a:r>
              <a:rPr lang="en-US" sz="1400" dirty="0">
                <a:latin typeface="Calibri"/>
                <a:ea typeface="+mn-lt"/>
                <a:cs typeface="+mn-lt"/>
              </a:rPr>
              <a:t>Human Rights Act 1998</a:t>
            </a:r>
            <a:endParaRPr lang="en-US" dirty="0">
              <a:latin typeface="Calibri"/>
            </a:endParaRPr>
          </a:p>
          <a:p>
            <a:endParaRPr lang="en-US">
              <a:cs typeface="Calibri"/>
            </a:endParaRPr>
          </a:p>
        </p:txBody>
      </p:sp>
    </p:spTree>
    <p:extLst>
      <p:ext uri="{BB962C8B-B14F-4D97-AF65-F5344CB8AC3E}">
        <p14:creationId xmlns:p14="http://schemas.microsoft.com/office/powerpoint/2010/main" val="2556731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6F3BA8-9ECE-4986-BDF2-E7D3D4AEF704}"/>
              </a:ext>
            </a:extLst>
          </p:cNvPr>
          <p:cNvSpPr>
            <a:spLocks noGrp="1"/>
          </p:cNvSpPr>
          <p:nvPr>
            <p:ph idx="1"/>
          </p:nvPr>
        </p:nvSpPr>
        <p:spPr>
          <a:xfrm>
            <a:off x="838200" y="287248"/>
            <a:ext cx="10515600" cy="5889715"/>
          </a:xfrm>
        </p:spPr>
        <p:txBody>
          <a:bodyPr vert="horz" lIns="91440" tIns="45720" rIns="91440" bIns="45720" rtlCol="0" anchor="t">
            <a:normAutofit fontScale="92500" lnSpcReduction="20000"/>
          </a:bodyPr>
          <a:lstStyle/>
          <a:p>
            <a:pPr marL="0" indent="0">
              <a:buNone/>
            </a:pPr>
            <a:r>
              <a:rPr lang="en-US" b="1">
                <a:ea typeface="+mn-lt"/>
                <a:cs typeface="+mn-lt"/>
              </a:rPr>
              <a:t>Theories of Ageing</a:t>
            </a:r>
            <a:endParaRPr lang="en-US">
              <a:ea typeface="+mn-lt"/>
              <a:cs typeface="+mn-lt"/>
            </a:endParaRPr>
          </a:p>
          <a:p>
            <a:pPr marL="0" indent="0">
              <a:buNone/>
            </a:pPr>
            <a:r>
              <a:rPr lang="en-US">
                <a:ea typeface="+mn-lt"/>
                <a:cs typeface="+mn-lt"/>
              </a:rPr>
              <a:t>According to disengagement theory, disengagement is a reciprocal action in which the aged not only disengage from society, but society also disengages from the aging population (Larkin, 2009).</a:t>
            </a:r>
          </a:p>
          <a:p>
            <a:pPr marL="0" indent="0">
              <a:buNone/>
            </a:pPr>
            <a:r>
              <a:rPr lang="en-US">
                <a:ea typeface="+mn-lt"/>
                <a:cs typeface="+mn-lt"/>
              </a:rPr>
              <a:t>Activity theory opposes disengagement theory, arguing that the more active individuals are, the more likely they are to be successful and content with their life (Mauk, 2010).</a:t>
            </a:r>
          </a:p>
          <a:p>
            <a:pPr marL="0" indent="0">
              <a:buNone/>
            </a:pPr>
            <a:r>
              <a:rPr lang="en-US">
                <a:ea typeface="+mn-lt"/>
                <a:cs typeface="+mn-lt"/>
              </a:rPr>
              <a:t>According to continuity theory, when people get older, they tend to keep as much of their habits, personality, and way of life as they did when they were younger (Wang, 2012).</a:t>
            </a:r>
          </a:p>
          <a:p>
            <a:pPr marL="0" indent="0">
              <a:buNone/>
            </a:pPr>
            <a:r>
              <a:rPr lang="en-US">
                <a:ea typeface="+mn-lt"/>
                <a:cs typeface="+mn-lt"/>
              </a:rPr>
              <a:t>Aging is linked to a variety of elements, including biological, economic, functional, social, intellectual, and chronological factors (Horvath, Forte and Carter, 2015). Alzheimer's disease, on the other hand, is closely linked to both hereditary and environmental factors (Karch, Cruchaga and Goate, 2014). It is difficult to distinguish between normal ageing and dementia because ageing is a major risk factor for developing Alzheimer's disease (Fjell et al., 2014; Hargis and Blalock, 2017; Gefen et al., 2018)).</a:t>
            </a:r>
          </a:p>
          <a:p>
            <a:pPr marL="0" indent="0">
              <a:buNone/>
            </a:pPr>
            <a:endParaRPr lang="en-US">
              <a:cs typeface="Calibri"/>
            </a:endParaRPr>
          </a:p>
        </p:txBody>
      </p:sp>
    </p:spTree>
    <p:extLst>
      <p:ext uri="{BB962C8B-B14F-4D97-AF65-F5344CB8AC3E}">
        <p14:creationId xmlns:p14="http://schemas.microsoft.com/office/powerpoint/2010/main" val="2231260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707E8D-EC63-47E5-92EC-C65679FA0CBB}"/>
              </a:ext>
            </a:extLst>
          </p:cNvPr>
          <p:cNvSpPr>
            <a:spLocks noGrp="1"/>
          </p:cNvSpPr>
          <p:nvPr>
            <p:ph idx="1"/>
          </p:nvPr>
        </p:nvSpPr>
        <p:spPr>
          <a:xfrm>
            <a:off x="838200" y="344758"/>
            <a:ext cx="10515600" cy="5832205"/>
          </a:xfrm>
        </p:spPr>
        <p:txBody>
          <a:bodyPr vert="horz" lIns="91440" tIns="45720" rIns="91440" bIns="45720" rtlCol="0" anchor="t">
            <a:normAutofit fontScale="85000" lnSpcReduction="10000"/>
          </a:bodyPr>
          <a:lstStyle/>
          <a:p>
            <a:pPr marL="0" indent="0">
              <a:buNone/>
            </a:pPr>
            <a:r>
              <a:rPr lang="en-US" b="1">
                <a:ea typeface="+mn-lt"/>
                <a:cs typeface="+mn-lt"/>
              </a:rPr>
              <a:t>Medication and treatment</a:t>
            </a:r>
            <a:endParaRPr lang="en-US">
              <a:ea typeface="+mn-lt"/>
              <a:cs typeface="+mn-lt"/>
            </a:endParaRPr>
          </a:p>
          <a:p>
            <a:pPr marL="0" indent="0">
              <a:buNone/>
            </a:pPr>
            <a:r>
              <a:rPr lang="en-US">
                <a:ea typeface="+mn-lt"/>
                <a:cs typeface="+mn-lt"/>
              </a:rPr>
              <a:t>Medicines to treat dementia include acetylcholinesterase inhibitors, memantine, antidepressants, and medication to manage problematic </a:t>
            </a:r>
            <a:r>
              <a:rPr lang="en-US" err="1">
                <a:ea typeface="+mn-lt"/>
                <a:cs typeface="+mn-lt"/>
              </a:rPr>
              <a:t>behaviour</a:t>
            </a:r>
            <a:r>
              <a:rPr lang="en-US">
                <a:ea typeface="+mn-lt"/>
                <a:cs typeface="+mn-lt"/>
              </a:rPr>
              <a:t>. Individuals with dementia can benefit from cognitive stimulation therapy, cognitive rehabilitation, recollection, and life stories development (NHS,2022).</a:t>
            </a:r>
          </a:p>
          <a:p>
            <a:pPr marL="0" indent="0">
              <a:buNone/>
            </a:pPr>
            <a:r>
              <a:rPr lang="en-US" b="1">
                <a:ea typeface="+mn-lt"/>
                <a:cs typeface="+mn-lt"/>
              </a:rPr>
              <a:t>Reducing Risk</a:t>
            </a:r>
            <a:endParaRPr lang="en-US">
              <a:ea typeface="+mn-lt"/>
              <a:cs typeface="+mn-lt"/>
            </a:endParaRPr>
          </a:p>
          <a:p>
            <a:pPr marL="0" indent="0">
              <a:buNone/>
            </a:pPr>
            <a:r>
              <a:rPr lang="en-US">
                <a:ea typeface="+mn-lt"/>
                <a:cs typeface="+mn-lt"/>
              </a:rPr>
              <a:t>Being more physically active, eating healthily and keeping a healthy weight, drinking less alcohol, quitting smoking, being socially active, and treating diabetes and high blood pressure are all ways to lower your risk of dementia (GOVUK, 2022).</a:t>
            </a:r>
          </a:p>
          <a:p>
            <a:pPr marL="0" indent="0">
              <a:buNone/>
            </a:pPr>
            <a:r>
              <a:rPr lang="en-US" b="1">
                <a:ea typeface="+mn-lt"/>
                <a:cs typeface="+mn-lt"/>
              </a:rPr>
              <a:t>Aging vs Dementia</a:t>
            </a:r>
            <a:endParaRPr lang="en-US">
              <a:ea typeface="+mn-lt"/>
              <a:cs typeface="+mn-lt"/>
            </a:endParaRPr>
          </a:p>
          <a:p>
            <a:pPr marL="0" indent="0">
              <a:buNone/>
            </a:pPr>
            <a:r>
              <a:rPr lang="en-US">
                <a:ea typeface="+mn-lt"/>
                <a:cs typeface="+mn-lt"/>
              </a:rPr>
              <a:t>There may be times when you have difficulty recalling previous events, or you may have been perplexed during routine exchanges. You may be concerned that these are dementia symptoms, however forgetfulness is not necessarily a sign of dementia. Many of us have dementia-like symptoms as we age; however, dementia-like symptoms can be caused by depression, vitamin deficiencies, thyroid issues, stress, and/or urinary tract infections; consult your doctor if you are concerned. </a:t>
            </a:r>
          </a:p>
          <a:p>
            <a:pPr marL="0" indent="0">
              <a:buNone/>
            </a:pPr>
            <a:endParaRPr lang="en-US" b="1">
              <a:ea typeface="+mn-lt"/>
              <a:cs typeface="+mn-lt"/>
            </a:endParaRPr>
          </a:p>
          <a:p>
            <a:endParaRPr lang="en-US">
              <a:cs typeface="Calibri"/>
            </a:endParaRPr>
          </a:p>
        </p:txBody>
      </p:sp>
    </p:spTree>
    <p:extLst>
      <p:ext uri="{BB962C8B-B14F-4D97-AF65-F5344CB8AC3E}">
        <p14:creationId xmlns:p14="http://schemas.microsoft.com/office/powerpoint/2010/main" val="4002136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E9CC4E-83D3-4605-B450-43C59B78444A}"/>
              </a:ext>
            </a:extLst>
          </p:cNvPr>
          <p:cNvSpPr>
            <a:spLocks noGrp="1"/>
          </p:cNvSpPr>
          <p:nvPr>
            <p:ph idx="1"/>
          </p:nvPr>
        </p:nvSpPr>
        <p:spPr>
          <a:xfrm>
            <a:off x="838200" y="373512"/>
            <a:ext cx="10515600" cy="5803451"/>
          </a:xfrm>
        </p:spPr>
        <p:txBody>
          <a:bodyPr vert="horz" lIns="91440" tIns="45720" rIns="91440" bIns="45720" rtlCol="0" anchor="t">
            <a:normAutofit/>
          </a:bodyPr>
          <a:lstStyle/>
          <a:p>
            <a:pPr marL="0" indent="0">
              <a:buNone/>
            </a:pPr>
            <a:r>
              <a:rPr lang="en-US" b="1">
                <a:ea typeface="+mn-lt"/>
                <a:cs typeface="+mn-lt"/>
              </a:rPr>
              <a:t>Get Help</a:t>
            </a:r>
            <a:endParaRPr lang="en-US">
              <a:ea typeface="+mn-lt"/>
              <a:cs typeface="+mn-lt"/>
            </a:endParaRPr>
          </a:p>
          <a:p>
            <a:pPr marL="0" indent="0">
              <a:buNone/>
            </a:pPr>
            <a:r>
              <a:rPr lang="en-US">
                <a:ea typeface="+mn-lt"/>
                <a:cs typeface="+mn-lt"/>
              </a:rPr>
              <a:t>If you are concerned about a loved one who is exhibiting symptoms of dementia, attempt to get them to consult a doctor. Choose an acceptable time and location to have this talk, and keep in mind that they may not react as you think, and you may need to change your tactics. If they are hesitant, you may offer to accompany them for support. If you are unable to encourage them to visit their GP, you might discuss your concerns with the GP directly, keeping patient confidentiality in mind, as well as seeking aid and advice from dementia support helplines.</a:t>
            </a:r>
          </a:p>
          <a:p>
            <a:pPr marL="0" indent="0">
              <a:buNone/>
            </a:pPr>
            <a:endParaRPr lang="en-US">
              <a:cs typeface="Calibri"/>
            </a:endParaRPr>
          </a:p>
          <a:p>
            <a:pPr marL="0" indent="0">
              <a:buNone/>
            </a:pPr>
            <a:r>
              <a:rPr lang="en-US" b="1">
                <a:cs typeface="Calibri"/>
              </a:rPr>
              <a:t>Thank You</a:t>
            </a:r>
          </a:p>
          <a:p>
            <a:endParaRPr lang="en-US">
              <a:cs typeface="Calibri"/>
            </a:endParaRPr>
          </a:p>
        </p:txBody>
      </p:sp>
    </p:spTree>
    <p:extLst>
      <p:ext uri="{BB962C8B-B14F-4D97-AF65-F5344CB8AC3E}">
        <p14:creationId xmlns:p14="http://schemas.microsoft.com/office/powerpoint/2010/main" val="2334010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B3A6D6-1119-4DA1-8684-54504E2CF3FE}"/>
              </a:ext>
            </a:extLst>
          </p:cNvPr>
          <p:cNvSpPr>
            <a:spLocks noGrp="1"/>
          </p:cNvSpPr>
          <p:nvPr>
            <p:ph idx="1"/>
          </p:nvPr>
        </p:nvSpPr>
        <p:spPr>
          <a:xfrm>
            <a:off x="119333" y="316003"/>
            <a:ext cx="11953334" cy="6436053"/>
          </a:xfrm>
        </p:spPr>
        <p:txBody>
          <a:bodyPr vert="horz" lIns="91440" tIns="45720" rIns="91440" bIns="45720" rtlCol="0" anchor="t">
            <a:normAutofit fontScale="55000" lnSpcReduction="20000"/>
          </a:bodyPr>
          <a:lstStyle/>
          <a:p>
            <a:pPr marL="0" indent="0">
              <a:buNone/>
            </a:pPr>
            <a:r>
              <a:rPr lang="en-US"/>
              <a:t>References</a:t>
            </a:r>
            <a:endParaRPr lang="en-US">
              <a:cs typeface="Calibri" panose="020F0502020204030204"/>
            </a:endParaRPr>
          </a:p>
          <a:p>
            <a:pPr marL="0" indent="0">
              <a:buNone/>
            </a:pPr>
            <a:r>
              <a:rPr lang="en-US">
                <a:ea typeface="+mn-lt"/>
                <a:cs typeface="+mn-lt"/>
              </a:rPr>
              <a:t>Alzheimer's Disease and Dementia. 2022. </a:t>
            </a:r>
            <a:r>
              <a:rPr lang="en-US" i="1">
                <a:ea typeface="+mn-lt"/>
                <a:cs typeface="+mn-lt"/>
              </a:rPr>
              <a:t>Stages of Alzheimer's</a:t>
            </a:r>
            <a:r>
              <a:rPr lang="en-US">
                <a:ea typeface="+mn-lt"/>
                <a:cs typeface="+mn-lt"/>
              </a:rPr>
              <a:t>. [online] Available at: &lt;https://www.alz.org/alzheimers-dementia/stages&gt; [Accessed 18 March 2022].</a:t>
            </a:r>
            <a:endParaRPr lang="en-US">
              <a:cs typeface="Calibri" panose="020F0502020204030204"/>
            </a:endParaRPr>
          </a:p>
          <a:p>
            <a:pPr marL="0" indent="0">
              <a:buNone/>
            </a:pPr>
            <a:r>
              <a:rPr lang="en-US">
                <a:ea typeface="+mn-lt"/>
                <a:cs typeface="+mn-lt"/>
              </a:rPr>
              <a:t>Fjell, A., McEvoy, L., Holland, D., Dale, A. and </a:t>
            </a:r>
            <a:r>
              <a:rPr lang="en-US" err="1">
                <a:ea typeface="+mn-lt"/>
                <a:cs typeface="+mn-lt"/>
              </a:rPr>
              <a:t>Walhovd</a:t>
            </a:r>
            <a:r>
              <a:rPr lang="en-US">
                <a:ea typeface="+mn-lt"/>
                <a:cs typeface="+mn-lt"/>
              </a:rPr>
              <a:t>, K., 2014. What is normal in normal aging? Effects of aging, amyloid and Alzheimer's disease on the cerebral cortex and the hippocampus. </a:t>
            </a:r>
            <a:r>
              <a:rPr lang="en-US" i="1">
                <a:ea typeface="+mn-lt"/>
                <a:cs typeface="+mn-lt"/>
              </a:rPr>
              <a:t>Progress in Neurobiology</a:t>
            </a:r>
            <a:r>
              <a:rPr lang="en-US">
                <a:ea typeface="+mn-lt"/>
                <a:cs typeface="+mn-lt"/>
              </a:rPr>
              <a:t>, 117, pp.20-40.</a:t>
            </a:r>
            <a:endParaRPr lang="en-US">
              <a:cs typeface="Calibri" panose="020F0502020204030204"/>
            </a:endParaRPr>
          </a:p>
          <a:p>
            <a:pPr marL="0" indent="0">
              <a:buNone/>
            </a:pPr>
            <a:r>
              <a:rPr lang="en-US">
                <a:ea typeface="+mn-lt"/>
                <a:cs typeface="+mn-lt"/>
              </a:rPr>
              <a:t>Gefen, T., </a:t>
            </a:r>
            <a:r>
              <a:rPr lang="en-US" err="1">
                <a:ea typeface="+mn-lt"/>
                <a:cs typeface="+mn-lt"/>
              </a:rPr>
              <a:t>Papastefan</a:t>
            </a:r>
            <a:r>
              <a:rPr lang="en-US">
                <a:ea typeface="+mn-lt"/>
                <a:cs typeface="+mn-lt"/>
              </a:rPr>
              <a:t>, S., </a:t>
            </a:r>
            <a:r>
              <a:rPr lang="en-US" err="1">
                <a:ea typeface="+mn-lt"/>
                <a:cs typeface="+mn-lt"/>
              </a:rPr>
              <a:t>Rezvanian</a:t>
            </a:r>
            <a:r>
              <a:rPr lang="en-US">
                <a:ea typeface="+mn-lt"/>
                <a:cs typeface="+mn-lt"/>
              </a:rPr>
              <a:t>, A., Bigio, E., Weintraub, S., Rogalski, E., Mesulam, M. and Geula, C., 2018. Von </a:t>
            </a:r>
            <a:r>
              <a:rPr lang="en-US" err="1">
                <a:ea typeface="+mn-lt"/>
                <a:cs typeface="+mn-lt"/>
              </a:rPr>
              <a:t>Economo</a:t>
            </a:r>
            <a:r>
              <a:rPr lang="en-US">
                <a:ea typeface="+mn-lt"/>
                <a:cs typeface="+mn-lt"/>
              </a:rPr>
              <a:t> neurons of the anterior cingulate across the lifespan and in Alzheimer's disease. </a:t>
            </a:r>
            <a:r>
              <a:rPr lang="en-US" i="1">
                <a:ea typeface="+mn-lt"/>
                <a:cs typeface="+mn-lt"/>
              </a:rPr>
              <a:t>Cortex</a:t>
            </a:r>
            <a:r>
              <a:rPr lang="en-US">
                <a:ea typeface="+mn-lt"/>
                <a:cs typeface="+mn-lt"/>
              </a:rPr>
              <a:t>, 99, pp.69-77.</a:t>
            </a:r>
            <a:endParaRPr lang="en-US">
              <a:cs typeface="Calibri" panose="020F0502020204030204"/>
            </a:endParaRPr>
          </a:p>
          <a:p>
            <a:pPr marL="0" indent="0">
              <a:buNone/>
            </a:pPr>
            <a:r>
              <a:rPr lang="en-US">
                <a:ea typeface="+mn-lt"/>
                <a:cs typeface="+mn-lt"/>
              </a:rPr>
              <a:t>GOV.UK. 2022. </a:t>
            </a:r>
            <a:r>
              <a:rPr lang="en-US" i="1">
                <a:ea typeface="+mn-lt"/>
                <a:cs typeface="+mn-lt"/>
              </a:rPr>
              <a:t>Dementia: applying All Our Health</a:t>
            </a:r>
            <a:r>
              <a:rPr lang="en-US">
                <a:ea typeface="+mn-lt"/>
                <a:cs typeface="+mn-lt"/>
              </a:rPr>
              <a:t>. [online] Available at: &lt;https://www.gov.uk/government/publications/dementia-applying-all-our-health/dementia-applying-all-our-health&gt; [Accessed 18 March 2022].</a:t>
            </a:r>
            <a:endParaRPr lang="en-US">
              <a:cs typeface="Calibri" panose="020F0502020204030204"/>
            </a:endParaRPr>
          </a:p>
          <a:p>
            <a:pPr marL="0" indent="0">
              <a:buNone/>
            </a:pPr>
            <a:r>
              <a:rPr lang="en-US">
                <a:ea typeface="+mn-lt"/>
                <a:cs typeface="+mn-lt"/>
              </a:rPr>
              <a:t>Hargis, K. and Blalock, E., 2017. Transcriptional signatures of brain aging and Alzheimer’s disease: What are our rodent models telling us?. </a:t>
            </a:r>
            <a:r>
              <a:rPr lang="en-US" i="1" err="1">
                <a:ea typeface="+mn-lt"/>
                <a:cs typeface="+mn-lt"/>
              </a:rPr>
              <a:t>Behavioural</a:t>
            </a:r>
            <a:r>
              <a:rPr lang="en-US" i="1">
                <a:ea typeface="+mn-lt"/>
                <a:cs typeface="+mn-lt"/>
              </a:rPr>
              <a:t> Brain Research</a:t>
            </a:r>
            <a:r>
              <a:rPr lang="en-US">
                <a:ea typeface="+mn-lt"/>
                <a:cs typeface="+mn-lt"/>
              </a:rPr>
              <a:t>, 322, pp.311-328.</a:t>
            </a:r>
            <a:endParaRPr lang="en-US">
              <a:cs typeface="Calibri" panose="020F0502020204030204"/>
            </a:endParaRPr>
          </a:p>
          <a:p>
            <a:pPr marL="0" indent="0">
              <a:buNone/>
            </a:pPr>
            <a:r>
              <a:rPr lang="en-US">
                <a:ea typeface="+mn-lt"/>
                <a:cs typeface="+mn-lt"/>
              </a:rPr>
              <a:t>Horvath, J., Forte, J. and Carter, O., 2015. Quantitative Review Finds No Evidence of Cognitive Effects in Healthy Populations From Single-session Transcranial Direct Current Stimulation (</a:t>
            </a:r>
            <a:r>
              <a:rPr lang="en-US" err="1">
                <a:ea typeface="+mn-lt"/>
                <a:cs typeface="+mn-lt"/>
              </a:rPr>
              <a:t>tDCS</a:t>
            </a:r>
            <a:r>
              <a:rPr lang="en-US">
                <a:ea typeface="+mn-lt"/>
                <a:cs typeface="+mn-lt"/>
              </a:rPr>
              <a:t>). </a:t>
            </a:r>
            <a:r>
              <a:rPr lang="en-US" i="1">
                <a:ea typeface="+mn-lt"/>
                <a:cs typeface="+mn-lt"/>
              </a:rPr>
              <a:t>Brain Stimulation</a:t>
            </a:r>
            <a:r>
              <a:rPr lang="en-US">
                <a:ea typeface="+mn-lt"/>
                <a:cs typeface="+mn-lt"/>
              </a:rPr>
              <a:t>, 8(3), pp.535-550.</a:t>
            </a:r>
            <a:endParaRPr lang="en-US">
              <a:cs typeface="Calibri" panose="020F0502020204030204"/>
            </a:endParaRPr>
          </a:p>
          <a:p>
            <a:pPr marL="0" indent="0">
              <a:buNone/>
            </a:pPr>
            <a:r>
              <a:rPr lang="en-US">
                <a:ea typeface="+mn-lt"/>
                <a:cs typeface="+mn-lt"/>
              </a:rPr>
              <a:t>Karch, C., Cruchaga, C. and Goate, A., 2014. Alzheimer’s Disease Genetics: From the Bench to the Clinic. </a:t>
            </a:r>
            <a:r>
              <a:rPr lang="en-US" i="1">
                <a:ea typeface="+mn-lt"/>
                <a:cs typeface="+mn-lt"/>
              </a:rPr>
              <a:t>Neuron</a:t>
            </a:r>
            <a:r>
              <a:rPr lang="en-US">
                <a:ea typeface="+mn-lt"/>
                <a:cs typeface="+mn-lt"/>
              </a:rPr>
              <a:t>, 83(1), pp.11-26.</a:t>
            </a:r>
            <a:endParaRPr lang="en-US">
              <a:cs typeface="Calibri" panose="020F0502020204030204"/>
            </a:endParaRPr>
          </a:p>
          <a:p>
            <a:pPr marL="0" indent="0">
              <a:buNone/>
            </a:pPr>
            <a:r>
              <a:rPr lang="en-GB">
                <a:ea typeface="+mn-lt"/>
                <a:cs typeface="+mn-lt"/>
              </a:rPr>
              <a:t>Larkin, M. (2009</a:t>
            </a:r>
            <a:r>
              <a:rPr lang="en-GB" i="1">
                <a:ea typeface="+mn-lt"/>
                <a:cs typeface="+mn-lt"/>
              </a:rPr>
              <a:t>) Vulnerable Groups in Health and Social Care</a:t>
            </a:r>
            <a:r>
              <a:rPr lang="en-GB">
                <a:ea typeface="+mn-lt"/>
                <a:cs typeface="+mn-lt"/>
              </a:rPr>
              <a:t>. London: Sage Publications Ltd.</a:t>
            </a:r>
            <a:endParaRPr lang="en-US">
              <a:ea typeface="+mn-lt"/>
              <a:cs typeface="+mn-lt"/>
            </a:endParaRPr>
          </a:p>
          <a:p>
            <a:pPr marL="0" indent="0">
              <a:buNone/>
            </a:pPr>
            <a:r>
              <a:rPr lang="en-GB" err="1">
                <a:ea typeface="+mn-lt"/>
                <a:cs typeface="+mn-lt"/>
              </a:rPr>
              <a:t>Maulk</a:t>
            </a:r>
            <a:r>
              <a:rPr lang="en-GB">
                <a:ea typeface="+mn-lt"/>
                <a:cs typeface="+mn-lt"/>
              </a:rPr>
              <a:t>, K. (2010) </a:t>
            </a:r>
            <a:r>
              <a:rPr lang="en-GB" i="1">
                <a:ea typeface="+mn-lt"/>
                <a:cs typeface="+mn-lt"/>
              </a:rPr>
              <a:t>Gerontological Nursing: Competencies for Care 2</a:t>
            </a:r>
            <a:r>
              <a:rPr lang="en-GB" i="1" baseline="30000">
                <a:ea typeface="+mn-lt"/>
                <a:cs typeface="+mn-lt"/>
              </a:rPr>
              <a:t>nd</a:t>
            </a:r>
            <a:r>
              <a:rPr lang="en-GB" i="1">
                <a:ea typeface="+mn-lt"/>
                <a:cs typeface="+mn-lt"/>
              </a:rPr>
              <a:t> </a:t>
            </a:r>
            <a:r>
              <a:rPr lang="en-GB" i="1" err="1">
                <a:ea typeface="+mn-lt"/>
                <a:cs typeface="+mn-lt"/>
              </a:rPr>
              <a:t>edn</a:t>
            </a:r>
            <a:r>
              <a:rPr lang="en-GB" i="1">
                <a:ea typeface="+mn-lt"/>
                <a:cs typeface="+mn-lt"/>
              </a:rPr>
              <a:t>.</a:t>
            </a:r>
            <a:r>
              <a:rPr lang="en-GB">
                <a:ea typeface="+mn-lt"/>
                <a:cs typeface="+mn-lt"/>
              </a:rPr>
              <a:t> London: Jones and Bartlett Publishers International.</a:t>
            </a:r>
          </a:p>
          <a:p>
            <a:pPr marL="0" indent="0">
              <a:buNone/>
            </a:pPr>
            <a:r>
              <a:rPr lang="en-US">
                <a:ea typeface="+mn-lt"/>
                <a:cs typeface="+mn-lt"/>
              </a:rPr>
              <a:t>National Institute on Aging. 2022. </a:t>
            </a:r>
            <a:r>
              <a:rPr lang="en-US" i="1">
                <a:ea typeface="+mn-lt"/>
                <a:cs typeface="+mn-lt"/>
              </a:rPr>
              <a:t>What Is Dementia? Symptoms, Types, and Diagnosis</a:t>
            </a:r>
            <a:r>
              <a:rPr lang="en-US">
                <a:ea typeface="+mn-lt"/>
                <a:cs typeface="+mn-lt"/>
              </a:rPr>
              <a:t>. [online] Available at: &lt;https://www.nia.nih.gov/health/what-is-dementia&gt; [Accessed 18 March 2022].</a:t>
            </a:r>
            <a:endParaRPr lang="en-US">
              <a:cs typeface="Calibri" panose="020F0502020204030204"/>
            </a:endParaRPr>
          </a:p>
          <a:p>
            <a:pPr marL="0" indent="0">
              <a:buNone/>
            </a:pPr>
            <a:r>
              <a:rPr lang="en-US">
                <a:ea typeface="+mn-lt"/>
                <a:cs typeface="+mn-lt"/>
              </a:rPr>
              <a:t>nhs.uk. 2018. </a:t>
            </a:r>
            <a:r>
              <a:rPr lang="en-US" i="1">
                <a:ea typeface="+mn-lt"/>
                <a:cs typeface="+mn-lt"/>
              </a:rPr>
              <a:t>About dementia</a:t>
            </a:r>
            <a:r>
              <a:rPr lang="en-US">
                <a:ea typeface="+mn-lt"/>
                <a:cs typeface="+mn-lt"/>
              </a:rPr>
              <a:t>. [online] Available at: &lt;https://www.nhs.uk/conditions/dementia/about/&gt; [Accessed 18 March 2022].</a:t>
            </a:r>
            <a:endParaRPr lang="en-US">
              <a:cs typeface="Calibri" panose="020F0502020204030204"/>
            </a:endParaRPr>
          </a:p>
          <a:p>
            <a:pPr marL="0" indent="0">
              <a:buNone/>
            </a:pPr>
            <a:r>
              <a:rPr lang="en-US">
                <a:ea typeface="+mn-lt"/>
                <a:cs typeface="+mn-lt"/>
              </a:rPr>
              <a:t>nhs.uk. 2022. </a:t>
            </a:r>
            <a:r>
              <a:rPr lang="en-US" i="1">
                <a:ea typeface="+mn-lt"/>
                <a:cs typeface="+mn-lt"/>
              </a:rPr>
              <a:t>What are the treatments for dementia?</a:t>
            </a:r>
            <a:r>
              <a:rPr lang="en-US">
                <a:ea typeface="+mn-lt"/>
                <a:cs typeface="+mn-lt"/>
              </a:rPr>
              <a:t>. [online] Available at: &lt;https://www.nhs.uk/conditions/dementia/treatment/&gt; [Accessed 18 March 2022].</a:t>
            </a:r>
            <a:endParaRPr lang="en-US">
              <a:cs typeface="Calibri" panose="020F0502020204030204"/>
            </a:endParaRPr>
          </a:p>
          <a:p>
            <a:pPr marL="0" indent="0">
              <a:buNone/>
            </a:pPr>
            <a:r>
              <a:rPr lang="en-US">
                <a:ea typeface="+mn-lt"/>
                <a:cs typeface="+mn-lt"/>
              </a:rPr>
              <a:t>Poppe, C., Elger, B., Wangmo, T. and Trachsel, M., 2022. </a:t>
            </a:r>
            <a:r>
              <a:rPr lang="en-US" i="1">
                <a:ea typeface="+mn-lt"/>
                <a:cs typeface="+mn-lt"/>
              </a:rPr>
              <a:t>Evaluation of decision-making capacity in patients with dementia: challenges and recommendations from a secondary analysis of qualitative interviews</a:t>
            </a:r>
            <a:r>
              <a:rPr lang="en-US">
                <a:ea typeface="+mn-lt"/>
                <a:cs typeface="+mn-lt"/>
              </a:rPr>
              <a:t>.</a:t>
            </a:r>
            <a:endParaRPr lang="en-US">
              <a:cs typeface="Calibri" panose="020F0502020204030204"/>
            </a:endParaRPr>
          </a:p>
          <a:p>
            <a:pPr marL="0" indent="0">
              <a:buNone/>
            </a:pPr>
            <a:r>
              <a:rPr lang="en-US">
                <a:ea typeface="+mn-lt"/>
                <a:cs typeface="+mn-lt"/>
              </a:rPr>
              <a:t>Reinhard, S. and Levine, C., 2015. Chronic Care Management for Medicare Patients. </a:t>
            </a:r>
            <a:r>
              <a:rPr lang="en-US" i="1">
                <a:ea typeface="+mn-lt"/>
                <a:cs typeface="+mn-lt"/>
              </a:rPr>
              <a:t>JAMA</a:t>
            </a:r>
            <a:r>
              <a:rPr lang="en-US">
                <a:ea typeface="+mn-lt"/>
                <a:cs typeface="+mn-lt"/>
              </a:rPr>
              <a:t>, 313(22), p.2286.</a:t>
            </a:r>
            <a:endParaRPr lang="en-US">
              <a:cs typeface="Calibri" panose="020F0502020204030204"/>
            </a:endParaRPr>
          </a:p>
          <a:p>
            <a:pPr marL="0" indent="0">
              <a:buNone/>
            </a:pPr>
            <a:r>
              <a:rPr lang="en-GB">
                <a:ea typeface="+mn-lt"/>
                <a:cs typeface="+mn-lt"/>
              </a:rPr>
              <a:t>Wang, M. (ed.) (2012) </a:t>
            </a:r>
            <a:r>
              <a:rPr lang="en-GB" i="1">
                <a:ea typeface="+mn-lt"/>
                <a:cs typeface="+mn-lt"/>
              </a:rPr>
              <a:t>The Oxford Handbook of Retirement. </a:t>
            </a:r>
            <a:r>
              <a:rPr lang="en-GB">
                <a:ea typeface="+mn-lt"/>
                <a:cs typeface="+mn-lt"/>
              </a:rPr>
              <a:t>Oxford: Oxford University Press.</a:t>
            </a:r>
            <a:endParaRPr lang="en-US">
              <a:ea typeface="+mn-lt"/>
              <a:cs typeface="+mn-lt"/>
            </a:endParaRPr>
          </a:p>
          <a:p>
            <a:pPr marL="0" indent="0">
              <a:buNone/>
            </a:pPr>
            <a:r>
              <a:rPr lang="en-US">
                <a:ea typeface="+mn-lt"/>
                <a:cs typeface="+mn-lt"/>
              </a:rPr>
              <a:t>Who.int. 2022. </a:t>
            </a:r>
            <a:r>
              <a:rPr lang="en-US" i="1">
                <a:ea typeface="+mn-lt"/>
                <a:cs typeface="+mn-lt"/>
              </a:rPr>
              <a:t>Dementia</a:t>
            </a:r>
            <a:r>
              <a:rPr lang="en-US">
                <a:ea typeface="+mn-lt"/>
                <a:cs typeface="+mn-lt"/>
              </a:rPr>
              <a:t>. [online] Available at: &lt;https://www.who.int/news-room/fact-sheets/detail/dementia&gt; [Accessed 18 March 2022].</a:t>
            </a:r>
            <a:endParaRPr lang="en-US">
              <a:cs typeface="Calibri" panose="020F0502020204030204"/>
            </a:endParaRPr>
          </a:p>
          <a:p>
            <a:endParaRPr lang="en-US">
              <a:cs typeface="Calibri" panose="020F0502020204030204"/>
            </a:endParaRPr>
          </a:p>
        </p:txBody>
      </p:sp>
    </p:spTree>
    <p:extLst>
      <p:ext uri="{BB962C8B-B14F-4D97-AF65-F5344CB8AC3E}">
        <p14:creationId xmlns:p14="http://schemas.microsoft.com/office/powerpoint/2010/main" val="12262198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Safiya Gordon</dc:creator>
  <cp:revision>5</cp:revision>
  <dcterms:created xsi:type="dcterms:W3CDTF">2022-03-18T12:47:38Z</dcterms:created>
  <dcterms:modified xsi:type="dcterms:W3CDTF">2022-03-18T13:26:12Z</dcterms:modified>
</cp:coreProperties>
</file>